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8" r:id="rId13"/>
    <p:sldId id="267" r:id="rId14"/>
    <p:sldId id="266" r:id="rId15"/>
    <p:sldId id="271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ED10E-465A-444C-96DC-E79591088966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2F09D-E4C6-405C-8D83-345635FAE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7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Детектирование </a:t>
            </a:r>
            <a:r>
              <a:rPr lang="ru-RU" dirty="0"/>
              <a:t>пневмонии легких по рентгеновским снимкам</a:t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617459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Черносов Алексей, группа </a:t>
            </a:r>
            <a:r>
              <a:rPr lang="en-US" dirty="0" smtClean="0"/>
              <a:t>DST-16</a:t>
            </a:r>
            <a:r>
              <a:rPr lang="ru-RU" dirty="0"/>
              <a:t> </a:t>
            </a:r>
            <a:r>
              <a:rPr lang="ru-RU" dirty="0" smtClean="0"/>
              <a:t>                                                       Дипломный </a:t>
            </a:r>
            <a:r>
              <a:rPr lang="ru-RU" dirty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234562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DenseNet201</a:t>
            </a:r>
            <a:r>
              <a:rPr lang="ru-RU" sz="2400" b="1" dirty="0"/>
              <a:t> </a:t>
            </a:r>
            <a:r>
              <a:rPr lang="ru-RU" sz="2400" b="1" dirty="0" smtClean="0"/>
              <a:t>        </a:t>
            </a:r>
            <a:r>
              <a:rPr lang="en-US" sz="2400" b="1" dirty="0" smtClean="0"/>
              <a:t>            </a:t>
            </a:r>
            <a:r>
              <a:rPr lang="ru-RU" sz="2400" b="1" dirty="0" smtClean="0"/>
              <a:t>1й этап (</a:t>
            </a:r>
            <a:r>
              <a:rPr lang="en-US" sz="2400" b="1" dirty="0" err="1" smtClean="0"/>
              <a:t>lr</a:t>
            </a:r>
            <a:r>
              <a:rPr lang="en-US" sz="2400" b="1" dirty="0" smtClean="0"/>
              <a:t> = 0.001</a:t>
            </a:r>
            <a:r>
              <a:rPr lang="ru-RU" sz="2400" b="1" dirty="0" smtClean="0"/>
              <a:t>)   </a:t>
            </a:r>
            <a:r>
              <a:rPr lang="en-US" sz="2400" b="1" dirty="0" smtClean="0"/>
              <a:t>                   ResNet50</a:t>
            </a:r>
            <a:endParaRPr lang="ru-RU" sz="2400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1" y="1249100"/>
            <a:ext cx="4404751" cy="257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" y="3828043"/>
            <a:ext cx="4146293" cy="300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09" y="1124744"/>
            <a:ext cx="3528391" cy="25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83" y="3828043"/>
            <a:ext cx="3594518" cy="30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039" y="692696"/>
            <a:ext cx="8712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Best </a:t>
            </a:r>
            <a:r>
              <a:rPr lang="en-US" sz="1600" dirty="0" err="1" smtClean="0"/>
              <a:t>val_acc</a:t>
            </a:r>
            <a:r>
              <a:rPr lang="en-US" sz="1600" dirty="0" smtClean="0"/>
              <a:t> = 0.94231                                                                                                       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0.87500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962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DenseNet201</a:t>
            </a:r>
            <a:r>
              <a:rPr lang="ru-RU" sz="2400" b="1" dirty="0"/>
              <a:t>         </a:t>
            </a:r>
            <a:r>
              <a:rPr lang="en-US" sz="2400" b="1" dirty="0"/>
              <a:t>            </a:t>
            </a:r>
            <a:r>
              <a:rPr lang="en-US" sz="2400" b="1" dirty="0" smtClean="0"/>
              <a:t>2</a:t>
            </a:r>
            <a:r>
              <a:rPr lang="ru-RU" sz="2400" b="1" dirty="0" smtClean="0"/>
              <a:t>й </a:t>
            </a:r>
            <a:r>
              <a:rPr lang="ru-RU" sz="2400" b="1" dirty="0"/>
              <a:t>этап (</a:t>
            </a:r>
            <a:r>
              <a:rPr lang="en-US" sz="2400" b="1" dirty="0" err="1"/>
              <a:t>lr</a:t>
            </a:r>
            <a:r>
              <a:rPr lang="en-US" sz="2400" b="1" dirty="0"/>
              <a:t> = </a:t>
            </a:r>
            <a:r>
              <a:rPr lang="en-US" sz="2400" b="1" dirty="0" smtClean="0"/>
              <a:t>0.0005</a:t>
            </a:r>
            <a:r>
              <a:rPr lang="ru-RU" sz="2400" b="1" dirty="0" smtClean="0"/>
              <a:t>)   </a:t>
            </a:r>
            <a:r>
              <a:rPr lang="en-US" sz="2400" b="1" dirty="0" smtClean="0"/>
              <a:t>                 ResNet50</a:t>
            </a:r>
            <a:endParaRPr lang="ru-RU" sz="2400" b="1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3810828" cy="2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1" y="3933055"/>
            <a:ext cx="4433012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565" y="1124743"/>
            <a:ext cx="3815869" cy="26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07" y="3933055"/>
            <a:ext cx="3960593" cy="292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62068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0.95513                                                                                                     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0.85897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4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DenseNet201</a:t>
            </a:r>
            <a:r>
              <a:rPr lang="ru-RU" sz="2400" b="1" dirty="0"/>
              <a:t>         </a:t>
            </a:r>
            <a:r>
              <a:rPr lang="en-US" sz="2400" b="1" dirty="0"/>
              <a:t>            </a:t>
            </a:r>
            <a:r>
              <a:rPr lang="en-US" sz="2400" b="1" dirty="0" smtClean="0"/>
              <a:t>3</a:t>
            </a:r>
            <a:r>
              <a:rPr lang="ru-RU" sz="2400" b="1" dirty="0" smtClean="0"/>
              <a:t>й </a:t>
            </a:r>
            <a:r>
              <a:rPr lang="ru-RU" sz="2400" b="1" dirty="0"/>
              <a:t>этап (</a:t>
            </a:r>
            <a:r>
              <a:rPr lang="en-US" sz="2400" b="1" dirty="0" err="1"/>
              <a:t>lr</a:t>
            </a:r>
            <a:r>
              <a:rPr lang="en-US" sz="2400" b="1" dirty="0"/>
              <a:t> = </a:t>
            </a:r>
            <a:r>
              <a:rPr lang="en-US" sz="2400" b="1" dirty="0" smtClean="0"/>
              <a:t>0.0001</a:t>
            </a:r>
            <a:r>
              <a:rPr lang="ru-RU" sz="2400" b="1" dirty="0" smtClean="0"/>
              <a:t>)   </a:t>
            </a:r>
            <a:r>
              <a:rPr lang="en-US" sz="2400" b="1" dirty="0" smtClean="0"/>
              <a:t>                 </a:t>
            </a:r>
            <a:r>
              <a:rPr lang="en-US" sz="2400" b="1" dirty="0"/>
              <a:t>ResNet50</a:t>
            </a:r>
            <a:endParaRPr lang="ru-RU" sz="24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45" y="1124744"/>
            <a:ext cx="3610931" cy="257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64" y="3789042"/>
            <a:ext cx="4143345" cy="30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7" y="1102451"/>
            <a:ext cx="4104456" cy="25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7" y="3789041"/>
            <a:ext cx="4650260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62068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0.95192                                                                                                 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0.86218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DenseNet201</a:t>
            </a:r>
            <a:r>
              <a:rPr lang="ru-RU" sz="2400" b="1" dirty="0"/>
              <a:t>         </a:t>
            </a:r>
            <a:r>
              <a:rPr lang="en-US" sz="2400" b="1" dirty="0"/>
              <a:t>            </a:t>
            </a:r>
            <a:r>
              <a:rPr lang="en-US" sz="2400" b="1" dirty="0" smtClean="0"/>
              <a:t>4</a:t>
            </a:r>
            <a:r>
              <a:rPr lang="ru-RU" sz="2400" b="1" dirty="0" smtClean="0"/>
              <a:t>й </a:t>
            </a:r>
            <a:r>
              <a:rPr lang="ru-RU" sz="2400" b="1" dirty="0"/>
              <a:t>этап (</a:t>
            </a:r>
            <a:r>
              <a:rPr lang="en-US" sz="2400" b="1" dirty="0" err="1"/>
              <a:t>lr</a:t>
            </a:r>
            <a:r>
              <a:rPr lang="en-US" sz="2400" b="1" dirty="0"/>
              <a:t> = </a:t>
            </a:r>
            <a:r>
              <a:rPr lang="en-US" sz="2400" b="1" dirty="0" smtClean="0"/>
              <a:t>0.00005</a:t>
            </a:r>
            <a:r>
              <a:rPr lang="ru-RU" sz="2400" b="1" dirty="0" smtClean="0"/>
              <a:t>)   </a:t>
            </a:r>
            <a:r>
              <a:rPr lang="en-US" sz="2400" b="1" dirty="0" smtClean="0"/>
              <a:t>               ResNet50</a:t>
            </a:r>
            <a:endParaRPr lang="ru-RU" sz="2400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3995936" cy="25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23" y="3861048"/>
            <a:ext cx="4347916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4"/>
            <a:ext cx="3923928" cy="266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61049"/>
            <a:ext cx="3923928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62068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0.95513                                                                                                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0.93910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1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DenseNet201</a:t>
            </a:r>
            <a:r>
              <a:rPr lang="ru-RU" sz="2400" b="1" dirty="0"/>
              <a:t>         </a:t>
            </a:r>
            <a:r>
              <a:rPr lang="en-US" sz="2400" b="1" dirty="0"/>
              <a:t>            </a:t>
            </a:r>
            <a:r>
              <a:rPr lang="en-US" sz="2400" b="1" dirty="0" smtClean="0"/>
              <a:t>5</a:t>
            </a:r>
            <a:r>
              <a:rPr lang="ru-RU" sz="2400" b="1" dirty="0" smtClean="0"/>
              <a:t>й </a:t>
            </a:r>
            <a:r>
              <a:rPr lang="ru-RU" sz="2400" b="1" dirty="0"/>
              <a:t>этап (</a:t>
            </a:r>
            <a:r>
              <a:rPr lang="en-US" sz="2400" b="1" dirty="0" err="1"/>
              <a:t>lr</a:t>
            </a:r>
            <a:r>
              <a:rPr lang="en-US" sz="2400" b="1" dirty="0"/>
              <a:t> = </a:t>
            </a:r>
            <a:r>
              <a:rPr lang="en-US" sz="2400" b="1" dirty="0" smtClean="0"/>
              <a:t>0.00001</a:t>
            </a:r>
            <a:r>
              <a:rPr lang="ru-RU" sz="2400" b="1" dirty="0" smtClean="0"/>
              <a:t>)   </a:t>
            </a:r>
            <a:r>
              <a:rPr lang="en-US" sz="2400" b="1" dirty="0" smtClean="0"/>
              <a:t>               </a:t>
            </a:r>
            <a:r>
              <a:rPr lang="en-US" sz="2400" b="1" dirty="0"/>
              <a:t>ResNet50</a:t>
            </a:r>
            <a:endParaRPr lang="ru-RU" sz="2400" b="1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38" y="1124744"/>
            <a:ext cx="3888432" cy="257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5" y="3861048"/>
            <a:ext cx="4338025" cy="299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69" y="1124744"/>
            <a:ext cx="4332743" cy="257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69" y="3861048"/>
            <a:ext cx="4332743" cy="299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504" y="62068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0.95353                                                                                                Best </a:t>
            </a:r>
            <a:r>
              <a:rPr lang="en-US" sz="1600" dirty="0" err="1"/>
              <a:t>val_acc</a:t>
            </a:r>
            <a:r>
              <a:rPr lang="en-US" sz="1600" dirty="0"/>
              <a:t> = </a:t>
            </a:r>
            <a:r>
              <a:rPr lang="en-US" sz="1600" dirty="0" smtClean="0"/>
              <a:t>0.95513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1535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Демонстрация того как модели обучались</a:t>
            </a:r>
            <a:r>
              <a:rPr lang="ru-RU" sz="1600" dirty="0"/>
              <a:t> </a:t>
            </a:r>
            <a:r>
              <a:rPr lang="ru-RU" sz="1600" dirty="0" smtClean="0"/>
              <a:t>на пяти этапах</a:t>
            </a:r>
            <a:endParaRPr lang="ru-RU" sz="1600" dirty="0"/>
          </a:p>
          <a:p>
            <a:pPr marL="0" indent="0">
              <a:buNone/>
            </a:pPr>
            <a:r>
              <a:rPr lang="en-US" sz="1600" b="1" dirty="0" smtClean="0"/>
              <a:t>DenseNet201</a:t>
            </a: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en-US" sz="1600" b="1" dirty="0" smtClean="0"/>
              <a:t>ResNet50</a:t>
            </a:r>
            <a:endParaRPr lang="ru-RU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7162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7162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2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Выводы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/>
          <a:lstStyle/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Можно заметить, что</a:t>
            </a:r>
            <a:r>
              <a:rPr lang="ru-RU" sz="1600" dirty="0"/>
              <a:t> к</a:t>
            </a:r>
            <a:r>
              <a:rPr lang="ru-RU" sz="1600" dirty="0" smtClean="0"/>
              <a:t>ол-во </a:t>
            </a:r>
            <a:r>
              <a:rPr lang="ru-RU" sz="1600" dirty="0"/>
              <a:t>неправильно предсказанных здоровых </a:t>
            </a:r>
            <a:r>
              <a:rPr lang="ru-RU" sz="1600" dirty="0" smtClean="0"/>
              <a:t>случаев в несколько раз больше. Возможно это объясняется тем, что на тренировочном </a:t>
            </a:r>
            <a:r>
              <a:rPr lang="ru-RU" sz="1600" dirty="0" err="1" smtClean="0"/>
              <a:t>датасете</a:t>
            </a:r>
            <a:r>
              <a:rPr lang="ru-RU" sz="1600" dirty="0" smtClean="0"/>
              <a:t> случаев пневмонии превышает в 3 раза больше здоровых</a:t>
            </a:r>
            <a:r>
              <a:rPr lang="ru-RU" sz="1600" dirty="0"/>
              <a:t>. Т</a:t>
            </a:r>
            <a:r>
              <a:rPr lang="ru-RU" sz="1600" dirty="0" smtClean="0"/>
              <a:t>акже </a:t>
            </a:r>
            <a:r>
              <a:rPr lang="ru-RU" sz="1600" dirty="0"/>
              <a:t>стоит отметить малочисленность данных и с увеличением их кол-ва точность модели будет расти.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Несмотря на полученную одинаковую точность, </a:t>
            </a:r>
            <a:r>
              <a:rPr lang="en-US" sz="1600" b="1" dirty="0" smtClean="0"/>
              <a:t>DenseNet201</a:t>
            </a:r>
            <a:r>
              <a:rPr lang="ru-RU" sz="1600" dirty="0" smtClean="0"/>
              <a:t> имеет меньшую долю ошибки. Поэтому можно сказать, что </a:t>
            </a:r>
            <a:r>
              <a:rPr lang="en-US" sz="1600" b="1" dirty="0" smtClean="0"/>
              <a:t>DenseNet201</a:t>
            </a:r>
            <a:r>
              <a:rPr lang="ru-RU" sz="1600" dirty="0" smtClean="0"/>
              <a:t> обучился лучше.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b="1" dirty="0" smtClean="0"/>
              <a:t>DenseNet201</a:t>
            </a:r>
            <a:r>
              <a:rPr lang="ru-RU" sz="1600" dirty="0" smtClean="0"/>
              <a:t>, обученный под определение пневмонии, хорошо подойдёт как рекомендательная система для врачей.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44305"/>
              </p:ext>
            </p:extLst>
          </p:nvPr>
        </p:nvGraphicFramePr>
        <p:xfrm>
          <a:off x="971600" y="1196752"/>
          <a:ext cx="7203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618"/>
                <a:gridCol w="1502664"/>
                <a:gridCol w="1107122"/>
                <a:gridCol w="1598994"/>
                <a:gridCol w="1483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Лучший</a:t>
                      </a:r>
                      <a:r>
                        <a:rPr lang="ru-RU" baseline="0" dirty="0" smtClean="0"/>
                        <a:t> 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DenseNet201</a:t>
                      </a:r>
                      <a:endParaRPr lang="ru-RU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0,95513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25</a:t>
                      </a:r>
                      <a:r>
                        <a:rPr lang="ru-RU" dirty="0" smtClean="0"/>
                        <a:t>шт.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sz="1800" dirty="0" smtClean="0"/>
                        <a:t>(0,</a:t>
                      </a:r>
                      <a:r>
                        <a:rPr lang="en-US" sz="1800" dirty="0" smtClean="0"/>
                        <a:t>1068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2шт. (0,00</a:t>
                      </a:r>
                      <a:r>
                        <a:rPr lang="en-US" sz="1800" dirty="0" smtClean="0"/>
                        <a:t>51</a:t>
                      </a:r>
                      <a:r>
                        <a:rPr lang="ru-RU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ResNet50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0,95513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en-US" sz="1800" dirty="0" smtClean="0"/>
                        <a:t>2</a:t>
                      </a:r>
                      <a:r>
                        <a:rPr lang="ru-RU" sz="1800" dirty="0" smtClean="0"/>
                        <a:t>шт. (0,0</a:t>
                      </a:r>
                      <a:r>
                        <a:rPr lang="en-US" sz="1800" dirty="0" smtClean="0"/>
                        <a:t>940</a:t>
                      </a:r>
                      <a:r>
                        <a:rPr lang="ru-RU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r>
                        <a:rPr lang="ru-RU" sz="1800" dirty="0" smtClean="0"/>
                        <a:t>шт. (0,0</a:t>
                      </a:r>
                      <a:r>
                        <a:rPr lang="en-US" sz="1800" dirty="0" smtClean="0"/>
                        <a:t>230</a:t>
                      </a:r>
                      <a:r>
                        <a:rPr lang="ru-RU" sz="180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400" i="1" dirty="0"/>
              <a:t>Решение задачи классификации: </a:t>
            </a:r>
            <a:r>
              <a:rPr lang="ru-RU" sz="2400" dirty="0"/>
              <a:t>определение наличия или отсутствия пневмонии на снимках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968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2000" dirty="0" err="1" smtClean="0"/>
              <a:t>Датасет</a:t>
            </a:r>
            <a:r>
              <a:rPr lang="ru-RU" sz="2000" dirty="0" smtClean="0"/>
              <a:t>: рентгеновские снимки </a:t>
            </a:r>
            <a:r>
              <a:rPr lang="ru-RU" sz="2000" dirty="0"/>
              <a:t>лёгких.</a:t>
            </a:r>
          </a:p>
          <a:p>
            <a:r>
              <a:rPr lang="ru-RU" sz="2000" dirty="0" smtClean="0"/>
              <a:t>Обработка и анализ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 smtClean="0"/>
              <a:t>Применение </a:t>
            </a:r>
            <a:r>
              <a:rPr lang="en-US" sz="2000" dirty="0" smtClean="0"/>
              <a:t>DL</a:t>
            </a:r>
            <a:r>
              <a:rPr lang="ru-RU" sz="2000" dirty="0" smtClean="0"/>
              <a:t> моделей</a:t>
            </a:r>
            <a:r>
              <a:rPr lang="en-US" sz="2000" dirty="0" smtClean="0"/>
              <a:t>:</a:t>
            </a:r>
            <a:r>
              <a:rPr lang="en-US" sz="2000" b="1" dirty="0"/>
              <a:t> </a:t>
            </a:r>
            <a:r>
              <a:rPr lang="en-US" sz="2000" b="1" dirty="0" smtClean="0"/>
              <a:t>DenseNet201,  ResNet50</a:t>
            </a:r>
            <a:r>
              <a:rPr lang="en-US" sz="2000" dirty="0" smtClean="0"/>
              <a:t>.</a:t>
            </a:r>
          </a:p>
          <a:p>
            <a:r>
              <a:rPr lang="ru-RU" sz="2000" dirty="0"/>
              <a:t>Оценка эффективности </a:t>
            </a:r>
            <a:r>
              <a:rPr lang="ru-RU" sz="2000" dirty="0" smtClean="0"/>
              <a:t>моделей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790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210" y="116632"/>
            <a:ext cx="8229600" cy="936104"/>
          </a:xfrm>
        </p:spPr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b="1" dirty="0" smtClean="0"/>
              <a:t>Пневмония</a:t>
            </a:r>
            <a:r>
              <a:rPr lang="ru-RU" sz="1600" dirty="0"/>
              <a:t> (воспаление легких) </a:t>
            </a:r>
            <a:r>
              <a:rPr lang="ru-RU" sz="1600" dirty="0" smtClean="0"/>
              <a:t>– инфекция </a:t>
            </a:r>
            <a:r>
              <a:rPr lang="ru-RU" sz="1600" dirty="0"/>
              <a:t>одного или обоих легких. Его вызывают бактерии, вирусы и грибки. Инфекция вызывает воспаление воздушных мешков в легких, которые называются альвеолами. Альвеолы наполняются жидкостью или гноем, что затрудняет дыхание</a:t>
            </a:r>
            <a:r>
              <a:rPr lang="ru-RU" sz="1600" dirty="0" smtClean="0"/>
              <a:t>. (Ниже расположен рисунок, где справа находятся здоровые, а слева лёгкие больного пневмонией человека)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88100"/>
            <a:ext cx="6048672" cy="275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6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Датасет</a:t>
            </a:r>
            <a:r>
              <a:rPr lang="ru-RU" sz="1600" dirty="0" smtClean="0"/>
              <a:t> состоит из тренировочных данных, проверочных</a:t>
            </a:r>
            <a:r>
              <a:rPr lang="ru-RU" sz="1600" dirty="0"/>
              <a:t> </a:t>
            </a:r>
            <a:r>
              <a:rPr lang="ru-RU" sz="1600" dirty="0" smtClean="0"/>
              <a:t>данных.</a:t>
            </a:r>
          </a:p>
          <a:p>
            <a:r>
              <a:rPr lang="ru-RU" sz="1600" dirty="0" smtClean="0"/>
              <a:t>Тренировочные  данные состоят </a:t>
            </a:r>
            <a:r>
              <a:rPr lang="ru-RU" sz="1600" dirty="0"/>
              <a:t>из 5216 рентгеновских снимков грудной клетки, из которых 3875 показывают пневмонию, а 1341 снимок </a:t>
            </a:r>
            <a:r>
              <a:rPr lang="ru-RU" sz="1600" dirty="0" smtClean="0"/>
              <a:t>– здоровые лёгкие.</a:t>
            </a:r>
          </a:p>
          <a:p>
            <a:r>
              <a:rPr lang="ru-RU" sz="1600" dirty="0" smtClean="0"/>
              <a:t>Проверочные данные состоят </a:t>
            </a:r>
            <a:r>
              <a:rPr lang="ru-RU" sz="1600" dirty="0"/>
              <a:t>из 624 изображений, разделенных между 390 случаями пневмонии и 234 здоровые </a:t>
            </a:r>
            <a:r>
              <a:rPr lang="ru-RU" sz="1600" dirty="0" smtClean="0"/>
              <a:t>случаями</a:t>
            </a:r>
            <a:r>
              <a:rPr lang="ru-RU" sz="1600" dirty="0"/>
              <a:t>.</a:t>
            </a:r>
            <a:endParaRPr lang="ru-RU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6279"/>
            <a:ext cx="2376264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19766"/>
              </p:ext>
            </p:extLst>
          </p:nvPr>
        </p:nvGraphicFramePr>
        <p:xfrm>
          <a:off x="3419872" y="4005064"/>
          <a:ext cx="5040561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87"/>
                <a:gridCol w="1680187"/>
                <a:gridCol w="1680187"/>
              </a:tblGrid>
              <a:tr h="45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dirty="0" smtClean="0"/>
                        <a:t>Здоровые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1341 (26%)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234 (38%)</a:t>
                      </a:r>
                      <a:endParaRPr lang="ru-RU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dirty="0" smtClean="0"/>
                        <a:t>Пневмония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3875 (74%)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390 (62%)</a:t>
                      </a:r>
                      <a:endParaRPr lang="ru-RU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5216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624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291402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Пример данных в </a:t>
            </a:r>
            <a:r>
              <a:rPr lang="ru-RU" sz="1200" dirty="0" err="1" smtClean="0"/>
              <a:t>датасете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393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Для того, чтобы более лучше обучить веса модели, используют одну из таких технологий для обучения как аугментация. Также она помогает компенсировать малые размеры </a:t>
            </a:r>
            <a:r>
              <a:rPr lang="ru-RU" sz="1600" dirty="0" err="1" smtClean="0"/>
              <a:t>датасета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Для обработки </a:t>
            </a:r>
            <a:r>
              <a:rPr lang="ru-RU" sz="1600" dirty="0" err="1" smtClean="0"/>
              <a:t>датасета</a:t>
            </a:r>
            <a:r>
              <a:rPr lang="ru-RU" sz="1600" dirty="0" smtClean="0"/>
              <a:t> использовалась аугментация со следующими настройками. (приведён </a:t>
            </a:r>
            <a:r>
              <a:rPr lang="ru-RU" sz="1600" dirty="0" err="1" smtClean="0"/>
              <a:t>скрин</a:t>
            </a:r>
            <a:r>
              <a:rPr lang="ru-RU" sz="1600" dirty="0" smtClean="0"/>
              <a:t> ниже)</a:t>
            </a:r>
          </a:p>
          <a:p>
            <a:r>
              <a:rPr lang="ru-RU" sz="1600" dirty="0" smtClean="0"/>
              <a:t>В аугментации не использовался угол поворота по часовой стрелке, так как рентгеновские снимки всегда в одном положении.</a:t>
            </a:r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6807"/>
            <a:ext cx="3096344" cy="136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849831"/>
            <a:ext cx="3456384" cy="23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0813" y="5193035"/>
            <a:ext cx="386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Пример </a:t>
            </a:r>
            <a:r>
              <a:rPr lang="ru-RU" sz="1400" dirty="0" err="1" smtClean="0"/>
              <a:t>аугментированных</a:t>
            </a:r>
            <a:r>
              <a:rPr lang="ru-RU" sz="1400" dirty="0" smtClean="0"/>
              <a:t> данных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55679" y="6194921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Данные параметры аугментации были выбраны путём изучения различных работ на </a:t>
            </a:r>
            <a:r>
              <a:rPr lang="en-US" sz="1200" dirty="0" smtClean="0"/>
              <a:t>kaggle.com</a:t>
            </a:r>
            <a:r>
              <a:rPr lang="ru-RU" sz="1200" dirty="0" smtClean="0"/>
              <a:t> и </a:t>
            </a:r>
            <a:r>
              <a:rPr lang="en-US" sz="1200" dirty="0" smtClean="0"/>
              <a:t>habr.com</a:t>
            </a:r>
            <a:r>
              <a:rPr lang="ru-RU" sz="1200" dirty="0"/>
              <a:t>,</a:t>
            </a:r>
            <a:r>
              <a:rPr lang="ru-RU" sz="1200" dirty="0" smtClean="0"/>
              <a:t> связанных с работой, обработкой, анализов снимков лёгких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048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Для реализации поставленной задачи было решено воспользоваться технологией </a:t>
            </a:r>
            <a:r>
              <a:rPr lang="en-US" sz="1600" b="1" dirty="0" smtClean="0"/>
              <a:t>Transfer learning</a:t>
            </a:r>
            <a:r>
              <a:rPr lang="en-US" sz="1600" b="1" dirty="0"/>
              <a:t> </a:t>
            </a:r>
            <a:r>
              <a:rPr lang="ru-RU" sz="1600" dirty="0" smtClean="0"/>
              <a:t>так как зачастую готовые модели показывают себя значительно лучше, чем построенные самостоятельно.</a:t>
            </a:r>
          </a:p>
          <a:p>
            <a:r>
              <a:rPr lang="ru-RU" sz="1600" dirty="0" smtClean="0"/>
              <a:t>Таким образом, с учётом возможностей вычислительных мощностей, было выбрано 2 модели </a:t>
            </a:r>
            <a:r>
              <a:rPr lang="en-US" sz="1600" b="1" dirty="0" smtClean="0"/>
              <a:t>DenseNet201</a:t>
            </a:r>
            <a:r>
              <a:rPr lang="ru-RU" sz="1600" dirty="0" smtClean="0"/>
              <a:t> и </a:t>
            </a:r>
            <a:r>
              <a:rPr lang="en-US" sz="1600" b="1" dirty="0" smtClean="0"/>
              <a:t>ResNet50</a:t>
            </a:r>
            <a:r>
              <a:rPr lang="en-US" sz="1600" dirty="0"/>
              <a:t> </a:t>
            </a:r>
            <a:r>
              <a:rPr lang="en-US" sz="1600" dirty="0" smtClean="0"/>
              <a:t>c </a:t>
            </a:r>
            <a:r>
              <a:rPr lang="ru-RU" sz="1600" dirty="0" smtClean="0"/>
              <a:t>прикручиванием своей «головы». В дальнейшем нужно посмотреть, какая из этих моделей будет справляться лучше.</a:t>
            </a:r>
          </a:p>
          <a:p>
            <a:r>
              <a:rPr lang="ru-RU" sz="1600" dirty="0" smtClean="0"/>
              <a:t>Для лучшего обучения моделей был применён </a:t>
            </a:r>
            <a:r>
              <a:rPr lang="en-US" sz="1600" b="1" dirty="0" err="1" smtClean="0"/>
              <a:t>FineTuning</a:t>
            </a:r>
            <a:r>
              <a:rPr lang="en-US" sz="16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1" y="3645024"/>
            <a:ext cx="3463676" cy="233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351" y="3645024"/>
            <a:ext cx="3421860" cy="233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Обучение каждой модели было решено разделить на 5 этапов. Для того, чтобы как можно лучше обучить модель.</a:t>
            </a:r>
            <a:r>
              <a:rPr lang="en-US" sz="1600" dirty="0" smtClean="0"/>
              <a:t> </a:t>
            </a:r>
          </a:p>
          <a:p>
            <a:r>
              <a:rPr lang="ru-RU" sz="1600" dirty="0" smtClean="0"/>
              <a:t>Оптимизатором решено было взять </a:t>
            </a:r>
            <a:r>
              <a:rPr lang="en-US" sz="1600" dirty="0" smtClean="0"/>
              <a:t>Adam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r>
              <a:rPr lang="ru-RU" sz="1600" dirty="0" smtClean="0"/>
              <a:t>1й этап - полная заморозка весов модели и обучение только «головы».</a:t>
            </a:r>
          </a:p>
          <a:p>
            <a:r>
              <a:rPr lang="ru-RU" sz="1600" dirty="0" smtClean="0"/>
              <a:t>2й этап – </a:t>
            </a:r>
            <a:r>
              <a:rPr lang="ru-RU" sz="1600" dirty="0" err="1" smtClean="0"/>
              <a:t>разморозка</a:t>
            </a:r>
            <a:r>
              <a:rPr lang="ru-RU" sz="1600" dirty="0" smtClean="0"/>
              <a:t> ¼ весов модели с уменьшением </a:t>
            </a:r>
            <a:r>
              <a:rPr lang="en-US" sz="1600" dirty="0" smtClean="0"/>
              <a:t>LR</a:t>
            </a:r>
            <a:r>
              <a:rPr lang="ru-RU" sz="1600" dirty="0" smtClean="0"/>
              <a:t>, чтобы сильно не потереть дефолтные веса.</a:t>
            </a:r>
          </a:p>
          <a:p>
            <a:r>
              <a:rPr lang="ru-RU" sz="1600" dirty="0" smtClean="0"/>
              <a:t>3й - </a:t>
            </a:r>
            <a:r>
              <a:rPr lang="ru-RU" sz="1600" dirty="0" err="1" smtClean="0"/>
              <a:t>разморозка</a:t>
            </a:r>
            <a:r>
              <a:rPr lang="ru-RU" sz="1600" dirty="0" smtClean="0"/>
              <a:t> ½ весов </a:t>
            </a:r>
            <a:r>
              <a:rPr lang="ru-RU" sz="1600" dirty="0"/>
              <a:t>модели с уменьшением </a:t>
            </a:r>
            <a:r>
              <a:rPr lang="en-US" sz="1600" dirty="0" smtClean="0"/>
              <a:t>LR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4й </a:t>
            </a:r>
            <a:r>
              <a:rPr lang="ru-RU" sz="1600" dirty="0"/>
              <a:t>- </a:t>
            </a:r>
            <a:r>
              <a:rPr lang="ru-RU" sz="1600" dirty="0" err="1"/>
              <a:t>разморозка</a:t>
            </a:r>
            <a:r>
              <a:rPr lang="ru-RU" sz="1600" dirty="0"/>
              <a:t> </a:t>
            </a:r>
            <a:r>
              <a:rPr lang="ru-RU" sz="1600" dirty="0" smtClean="0"/>
              <a:t>¾ весов </a:t>
            </a:r>
            <a:r>
              <a:rPr lang="ru-RU" sz="1600" dirty="0"/>
              <a:t>модели с уменьшением </a:t>
            </a:r>
            <a:r>
              <a:rPr lang="en-US" sz="1600" dirty="0"/>
              <a:t>LR</a:t>
            </a:r>
            <a:r>
              <a:rPr lang="ru-RU" sz="1600" dirty="0"/>
              <a:t>.</a:t>
            </a:r>
          </a:p>
          <a:p>
            <a:r>
              <a:rPr lang="ru-RU" sz="1600" dirty="0" smtClean="0"/>
              <a:t>5й </a:t>
            </a:r>
            <a:r>
              <a:rPr lang="ru-RU" sz="1600" dirty="0"/>
              <a:t>- </a:t>
            </a:r>
            <a:r>
              <a:rPr lang="ru-RU" sz="1600" dirty="0" err="1"/>
              <a:t>разморозка</a:t>
            </a:r>
            <a:r>
              <a:rPr lang="ru-RU" sz="1600" dirty="0"/>
              <a:t> </a:t>
            </a:r>
            <a:r>
              <a:rPr lang="ru-RU" sz="1600" dirty="0" smtClean="0"/>
              <a:t>100% </a:t>
            </a:r>
            <a:r>
              <a:rPr lang="ru-RU" sz="1600" dirty="0"/>
              <a:t>весов модели с уменьшением </a:t>
            </a:r>
            <a:r>
              <a:rPr lang="en-US" sz="1600" dirty="0"/>
              <a:t>LR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380802"/>
            <a:ext cx="7776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	</a:t>
            </a:r>
            <a:r>
              <a:rPr lang="ru-RU" sz="1200" dirty="0" err="1" smtClean="0"/>
              <a:t>Adam</a:t>
            </a:r>
            <a:r>
              <a:rPr lang="ru-RU" sz="1200" dirty="0" smtClean="0"/>
              <a:t> </a:t>
            </a:r>
            <a:r>
              <a:rPr lang="ru-RU" sz="1200" dirty="0"/>
              <a:t>- это алгоритм оптимизации замены для стохастического градиентного спуска для обучения моделей глубокого </a:t>
            </a:r>
            <a:r>
              <a:rPr lang="ru-RU" sz="1200" dirty="0" smtClean="0"/>
              <a:t>обучения. Он объединяет </a:t>
            </a:r>
            <a:r>
              <a:rPr lang="ru-RU" sz="1200" dirty="0"/>
              <a:t>лучшие свойства алгоритмов </a:t>
            </a:r>
            <a:r>
              <a:rPr lang="ru-RU" sz="1200" dirty="0" err="1"/>
              <a:t>AdaGrad</a:t>
            </a:r>
            <a:r>
              <a:rPr lang="ru-RU" sz="1200" dirty="0"/>
              <a:t> и </a:t>
            </a:r>
            <a:r>
              <a:rPr lang="ru-RU" sz="1200" dirty="0" err="1"/>
              <a:t>RMSProp</a:t>
            </a:r>
            <a:r>
              <a:rPr lang="ru-RU" sz="1200" dirty="0"/>
              <a:t>, чтобы обеспечить алгоритм оптимизации, который может обрабатывать редкие градиенты в шумных задачах</a:t>
            </a:r>
            <a:r>
              <a:rPr lang="ru-RU" sz="1200" dirty="0" smtClean="0"/>
              <a:t>. Его относительно </a:t>
            </a:r>
            <a:r>
              <a:rPr lang="ru-RU" sz="1200" dirty="0"/>
              <a:t>легко настроить, если параметры конфигурации по умолчанию хорошо справляются с большинством 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4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F1</a:t>
            </a:r>
            <a:r>
              <a:rPr lang="ru-RU" sz="1600" b="1" dirty="0" smtClean="0"/>
              <a:t>-</a:t>
            </a:r>
            <a:r>
              <a:rPr lang="en-US" sz="1600" b="1" dirty="0" smtClean="0"/>
              <a:t>score </a:t>
            </a:r>
            <a:r>
              <a:rPr lang="en-US" sz="1600" dirty="0" smtClean="0"/>
              <a:t>– </a:t>
            </a:r>
            <a:r>
              <a:rPr lang="ru-RU" sz="1600" dirty="0"/>
              <a:t>является средним гармоническим точности и </a:t>
            </a:r>
            <a:r>
              <a:rPr lang="ru-RU" sz="1600" dirty="0" smtClean="0"/>
              <a:t>полноты, отражает  баланс между </a:t>
            </a:r>
            <a:r>
              <a:rPr lang="en-US" sz="1600" b="1" dirty="0"/>
              <a:t>Precision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b="1" dirty="0" smtClean="0"/>
              <a:t>Recall</a:t>
            </a:r>
            <a:r>
              <a:rPr lang="ru-RU" sz="1600" dirty="0" smtClean="0"/>
              <a:t>. Но также нужно учитывать, что в данной задаче важнее следить за людьми со случаями пневмонии, так как нужно минимизировать случаи, когда мы скажем, что больной человек здоров.</a:t>
            </a:r>
            <a:endParaRPr lang="ru-RU" sz="1600" dirty="0"/>
          </a:p>
          <a:p>
            <a:endParaRPr lang="ru-RU" sz="1600" dirty="0" smtClean="0"/>
          </a:p>
          <a:p>
            <a:r>
              <a:rPr lang="en-US" sz="1600" b="1" dirty="0" smtClean="0"/>
              <a:t>Precision</a:t>
            </a:r>
            <a:r>
              <a:rPr lang="ru-RU" sz="1600" b="1" dirty="0" smtClean="0"/>
              <a:t> (</a:t>
            </a:r>
            <a:r>
              <a:rPr lang="ru-RU" sz="1600" b="1" dirty="0"/>
              <a:t>Точность</a:t>
            </a:r>
            <a:r>
              <a:rPr lang="ru-RU" sz="1600" b="1" dirty="0" smtClean="0"/>
              <a:t>)</a:t>
            </a:r>
            <a:r>
              <a:rPr lang="en-US" sz="1600" b="1" dirty="0" smtClean="0"/>
              <a:t> </a:t>
            </a:r>
            <a:r>
              <a:rPr lang="ru-RU" sz="1600" b="1" dirty="0" smtClean="0"/>
              <a:t> </a:t>
            </a:r>
            <a:r>
              <a:rPr lang="en-US" sz="1600" dirty="0" smtClean="0"/>
              <a:t>– </a:t>
            </a:r>
            <a:r>
              <a:rPr lang="ru-RU" sz="1600" dirty="0"/>
              <a:t>данная метрика была взята, для того, чтобы </a:t>
            </a:r>
            <a:r>
              <a:rPr lang="ru-RU" sz="1600" dirty="0" smtClean="0"/>
              <a:t>показать какой </a:t>
            </a:r>
            <a:r>
              <a:rPr lang="ru-RU" sz="1600" dirty="0"/>
              <a:t>процент положительных объектов (т.е. тех, что мы считаем положительными) правильно </a:t>
            </a:r>
            <a:r>
              <a:rPr lang="ru-RU" sz="1600" dirty="0" smtClean="0"/>
              <a:t>классифицирован.</a:t>
            </a:r>
          </a:p>
          <a:p>
            <a:endParaRPr lang="en-US" sz="1600" dirty="0" smtClean="0"/>
          </a:p>
          <a:p>
            <a:r>
              <a:rPr lang="en-US" sz="1600" b="1" dirty="0" smtClean="0"/>
              <a:t>Recall (</a:t>
            </a:r>
            <a:r>
              <a:rPr lang="ru-RU" sz="1600" b="1" dirty="0"/>
              <a:t>Полнота</a:t>
            </a:r>
            <a:r>
              <a:rPr lang="en-US" sz="1600" b="1" dirty="0"/>
              <a:t>)</a:t>
            </a:r>
            <a:r>
              <a:rPr lang="en-US" sz="1600" b="1" dirty="0" smtClean="0"/>
              <a:t> </a:t>
            </a:r>
            <a:r>
              <a:rPr lang="ru-RU" sz="1600" b="1" dirty="0" smtClean="0"/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данная метрика была взята, для того, чтобы показать </a:t>
            </a:r>
            <a:r>
              <a:rPr lang="ru-RU" sz="1600" dirty="0"/>
              <a:t>какой процент объектов положительного класса мы правильно </a:t>
            </a:r>
            <a:r>
              <a:rPr lang="ru-RU" sz="1600" dirty="0" smtClean="0"/>
              <a:t>классифицировали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15" y="4634696"/>
            <a:ext cx="11525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40" y="4634696"/>
            <a:ext cx="571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74" y="3560377"/>
            <a:ext cx="116886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40" y="3560376"/>
            <a:ext cx="571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3"/>
          <a:stretch/>
        </p:blipFill>
        <p:spPr bwMode="auto">
          <a:xfrm>
            <a:off x="7155174" y="2564904"/>
            <a:ext cx="1017466" cy="36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14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607</Words>
  <Application>Microsoft Office PowerPoint</Application>
  <PresentationFormat>Экран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 Детектирование пневмонии легких по рентгеновским снимкам </vt:lpstr>
      <vt:lpstr>Цель проекта</vt:lpstr>
      <vt:lpstr>Задачи проекта</vt:lpstr>
      <vt:lpstr>Теория</vt:lpstr>
      <vt:lpstr>Датасет</vt:lpstr>
      <vt:lpstr>Аугментация</vt:lpstr>
      <vt:lpstr>Создание моделей</vt:lpstr>
      <vt:lpstr>Обучение моделей</vt:lpstr>
      <vt:lpstr>Метрики</vt:lpstr>
      <vt:lpstr>DenseNet201                     1й этап (lr = 0.001)                      ResNet50</vt:lpstr>
      <vt:lpstr>DenseNet201                     2й этап (lr = 0.0005)                    ResNet50</vt:lpstr>
      <vt:lpstr>DenseNet201                     3й этап (lr = 0.0001)                    ResNet50</vt:lpstr>
      <vt:lpstr>DenseNet201                     4й этап (lr = 0.00005)                  ResNet50</vt:lpstr>
      <vt:lpstr>DenseNet201                     5й этап (lr = 0.00001)                  ResNet50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Alex</dc:creator>
  <cp:lastModifiedBy>Алексей</cp:lastModifiedBy>
  <cp:revision>47</cp:revision>
  <dcterms:created xsi:type="dcterms:W3CDTF">2021-06-28T08:08:43Z</dcterms:created>
  <dcterms:modified xsi:type="dcterms:W3CDTF">2021-07-14T16:41:55Z</dcterms:modified>
</cp:coreProperties>
</file>