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8E7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A47EB0-50CB-472E-B999-8DB2BEEE45AE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400416-5C0D-44C7-8754-008C5B55F8BE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0A596-7141-45E9-836C-E467146705E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66875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10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554280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70184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3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07170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10682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893978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6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520746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19973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8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30147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ru-RU" noProof="1" dirty="0" smtClean="0"/>
              <a:t>9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507854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45269-FB51-4A0D-B0CF-F5F4A60711B3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A3B05-DA0C-46B8-A27A-899BB142953C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274638"/>
            <a:ext cx="7973291" cy="5897562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 rtlCol="0"/>
          <a:lstStyle/>
          <a:p>
            <a:pPr rtl="0"/>
            <a:fld id="{E791261C-C197-4029-8656-EFC296A5803C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834EF1-EB0D-4C4F-80B4-CFC66AC9F333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 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833191" y="4010334"/>
            <a:ext cx="10515600" cy="117463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72CF6A8-4FDC-40D7-8BAE-6878CA90E52F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05344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230391" y="2011680"/>
            <a:ext cx="4754880" cy="420624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EA74-F00C-4C35-936E-03B16969343D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07008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07008" y="2656566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231230" y="1913470"/>
            <a:ext cx="4754880" cy="7430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231230" y="2656564"/>
            <a:ext cx="4754880" cy="3566160"/>
          </a:xfrm>
        </p:spPr>
        <p:txBody>
          <a:bodyPr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01B63D-AB4A-4EC4-91DE-7717EAE41D75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129CEC-0499-484E-B184-52FA96026F4C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01FA3E-F7AB-4A57-A7C4-1A760E871A43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1207008" y="2120054"/>
            <a:ext cx="6126480" cy="411480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789023" y="2147486"/>
            <a:ext cx="3200400" cy="3432319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06E2D-B0F0-4CDC-B364-7AEE58400ABC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rtlCol="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1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 rtlCol="0"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FFEF01-2332-41E5-B378-0ED6C8A506D4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pPr rtl="0"/>
            <a:fld id="{6C224A88-FFFD-4580-BB2F-D6A39109A426}" type="datetime1">
              <a:rPr lang="ru-RU" noProof="1" smtClean="0"/>
              <a:t>17.04.2022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758CB7-007C-40DF-A901-600703FB6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FAB8E7">
                <a:tint val="45000"/>
                <a:satMod val="400000"/>
              </a:srgbClr>
            </a:duotone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459C3A3-8B02-4FAB-91CE-E81E1BA31F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048" y="2059012"/>
            <a:ext cx="12188952" cy="1828800"/>
          </a:xfrm>
          <a:prstGeom prst="rect">
            <a:avLst/>
          </a:prstGeom>
          <a:solidFill>
            <a:schemeClr val="tx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2022F-1436-49C5-9347-FDDDF4EE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2059013"/>
            <a:ext cx="12191979" cy="1828800"/>
          </a:xfrm>
        </p:spPr>
        <p:txBody>
          <a:bodyPr rtlCol="0">
            <a:normAutofit/>
          </a:bodyPr>
          <a:lstStyle/>
          <a:p>
            <a:r>
              <a:rPr lang="ru-RU" b="1" noProof="1">
                <a:solidFill>
                  <a:schemeClr val="tx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И</a:t>
            </a:r>
            <a:r>
              <a:rPr lang="ru-RU" b="1" noProof="1" smtClean="0">
                <a:solidFill>
                  <a:schemeClr val="tx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ллюзии восприятия</a:t>
            </a:r>
            <a:endParaRPr lang="ru-RU" b="1" noProof="1">
              <a:solidFill>
                <a:schemeClr val="tx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DB366A7-87C2-43BB-AF03-1AF039EE1D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8" y="3887812"/>
            <a:ext cx="12188952" cy="4572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56C232-3134-4C4E-8119-3B970E1C3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" y="3913632"/>
            <a:ext cx="11503152" cy="457200"/>
          </a:xfrm>
        </p:spPr>
        <p:txBody>
          <a:bodyPr rtlCol="0">
            <a:normAutofit/>
          </a:bodyPr>
          <a:lstStyle/>
          <a:p>
            <a:pPr algn="r" rtl="0"/>
            <a:r>
              <a:rPr lang="ru-RU" noProof="1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Попов В.Д., БСМО-02-21</a:t>
            </a:r>
            <a:endParaRPr lang="ru-RU" noProof="1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73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FAB8E7">
                <a:tint val="45000"/>
                <a:satMod val="400000"/>
              </a:srgbClr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" y="186047"/>
            <a:ext cx="12191980" cy="1645919"/>
          </a:xfrm>
        </p:spPr>
        <p:txBody>
          <a:bodyPr rtlCol="0">
            <a:normAutofit/>
          </a:bodyPr>
          <a:lstStyle/>
          <a:p>
            <a:pPr algn="ctr"/>
            <a:r>
              <a:rPr lang="ru-RU" b="1" noProof="1">
                <a:solidFill>
                  <a:schemeClr val="tx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Оптико-геометрические иллюзии</a:t>
            </a:r>
            <a:endParaRPr lang="ru-RU" b="1" noProof="1">
              <a:solidFill>
                <a:schemeClr val="tx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283" y="2240637"/>
            <a:ext cx="7242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Возникновение этих иллюзий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связано с особенностями строения и работы органа зрения. Суть этих иллюзий в том, что видимые отношения фигур не совпадают с реальными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Оптико-геометрические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иллюзии не связаны с патологиями психики и возникают абсолютно у всех здоровых людей, поэтому их еще называют физиологическими.</a:t>
            </a:r>
          </a:p>
        </p:txBody>
      </p:sp>
      <p:pic>
        <p:nvPicPr>
          <p:cNvPr id="3074" name="Picture 2" descr="https://wiki.fenix.help/common/upload/ckeditor/2020/09/28/d41d8c--16012816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97" y="2347406"/>
            <a:ext cx="4270375" cy="320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Какой отрезок длинее? Иллюзия Мюллера-Лайера — ЗдоровьеИнфо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97" y="2347405"/>
            <a:ext cx="4270375" cy="246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864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FAB8E7">
                <a:tint val="45000"/>
                <a:satMod val="400000"/>
              </a:srgbClr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" y="186047"/>
            <a:ext cx="12191980" cy="1645919"/>
          </a:xfrm>
        </p:spPr>
        <p:txBody>
          <a:bodyPr rtlCol="0">
            <a:normAutofit/>
          </a:bodyPr>
          <a:lstStyle/>
          <a:p>
            <a:pPr algn="ctr"/>
            <a:r>
              <a:rPr lang="ru-RU" b="1" noProof="1" smtClean="0">
                <a:solidFill>
                  <a:schemeClr val="tx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Иллюзии восприятия в психологии</a:t>
            </a:r>
            <a:endParaRPr lang="ru-RU" b="1" noProof="1">
              <a:solidFill>
                <a:schemeClr val="tx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940" y="2101892"/>
            <a:ext cx="110678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Иллюзии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восприятия — это искаженная оценка реальных образов, их несоответствие тому, какими они являются на самом деле. 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endParaRPr lang="ru-RU" sz="24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Иллюзии могут возникать на уровне любого из органов чувств — они бывают слуховыми, тактильными, вкусовыми, обонятельными, зрительными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pPr algn="just"/>
            <a:endParaRPr lang="ru-RU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Наиболее распространенными и изученными в психологии являются зрительные иллюзии.</a:t>
            </a:r>
          </a:p>
        </p:txBody>
      </p:sp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FAB8E7">
                <a:tint val="45000"/>
                <a:satMod val="400000"/>
              </a:srgbClr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" y="186047"/>
            <a:ext cx="12191980" cy="1645919"/>
          </a:xfrm>
        </p:spPr>
        <p:txBody>
          <a:bodyPr rtlCol="0">
            <a:normAutofit/>
          </a:bodyPr>
          <a:lstStyle/>
          <a:p>
            <a:pPr algn="ctr"/>
            <a:r>
              <a:rPr lang="ru-RU" b="1" noProof="1" smtClean="0">
                <a:solidFill>
                  <a:schemeClr val="tx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Иллюзии невнимательности</a:t>
            </a:r>
            <a:endParaRPr lang="ru-RU" b="1" noProof="1">
              <a:solidFill>
                <a:schemeClr val="tx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940" y="2101892"/>
            <a:ext cx="110678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Иллюзии невнимательности возникают при недостаточной концентрации внимания либо при нехватке информации, то есть в условиях, затрудняющих восприятие . 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endParaRPr lang="ru-RU" sz="24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Иллюзии невнимательности исчезают сразу же, стоит человеку сосредоточиться на воспринимаемом предмете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7423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FAB8E7">
                <a:tint val="45000"/>
                <a:satMod val="400000"/>
              </a:srgbClr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" y="186047"/>
            <a:ext cx="12191980" cy="1645919"/>
          </a:xfrm>
        </p:spPr>
        <p:txBody>
          <a:bodyPr rtlCol="0">
            <a:normAutofit/>
          </a:bodyPr>
          <a:lstStyle/>
          <a:p>
            <a:pPr algn="ctr"/>
            <a:r>
              <a:rPr lang="ru-RU" b="1" noProof="1">
                <a:solidFill>
                  <a:schemeClr val="tx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Аффективные иллюзии</a:t>
            </a:r>
            <a:endParaRPr lang="ru-RU" b="1" noProof="1">
              <a:solidFill>
                <a:schemeClr val="tx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940" y="2290195"/>
            <a:ext cx="67055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Аффективные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иллюзии проявляются при переживании аффекта, то есть необычного эмоционального состояния. 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endParaRPr lang="ru-RU" sz="24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Аффективные иллюзии — нормальное явление для здоровых людей — особенно в ситуациях, которые воспринимаются как опасные, тревожные или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волнительные.</a:t>
            </a:r>
          </a:p>
        </p:txBody>
      </p:sp>
      <p:pic>
        <p:nvPicPr>
          <p:cNvPr id="1028" name="Picture 4" descr="https://demotos.ru/sites/default/files/caricatures/2019-07-15-1563197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450" y="2290195"/>
            <a:ext cx="4412493" cy="411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20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FAB8E7">
                <a:tint val="45000"/>
                <a:satMod val="400000"/>
              </a:srgbClr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" y="186047"/>
            <a:ext cx="12191980" cy="1645919"/>
          </a:xfrm>
        </p:spPr>
        <p:txBody>
          <a:bodyPr rtlCol="0">
            <a:normAutofit/>
          </a:bodyPr>
          <a:lstStyle/>
          <a:p>
            <a:pPr algn="ctr"/>
            <a:r>
              <a:rPr lang="ru-RU" b="1" noProof="1">
                <a:solidFill>
                  <a:schemeClr val="tx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Парейдолические иллюзии</a:t>
            </a:r>
            <a:endParaRPr lang="ru-RU" b="1" noProof="1">
              <a:solidFill>
                <a:schemeClr val="tx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283" y="2082825"/>
            <a:ext cx="72424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Парейдолические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иллюзии — это иллюзорное восприятие реальных объектов. 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algn="just"/>
            <a:endParaRPr lang="ru-RU" sz="24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Парейдолии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возникают спонтанно, когда люди видят в случайных предметах различные образы, чаще всего —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причудливо-фантастические.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Очень часто такие иллюзии возникают при галлюцинаторном помрачнении сознания, возникающем вследствие интоксикации алкоголем или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психоактивными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препаратами.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050" name="Picture 2" descr="Лицо на Марсе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61" y="2251822"/>
            <a:ext cx="4209246" cy="418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72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FAB8E7">
                <a:tint val="45000"/>
                <a:satMod val="400000"/>
              </a:srgbClr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" y="186047"/>
            <a:ext cx="12191980" cy="1645919"/>
          </a:xfrm>
        </p:spPr>
        <p:txBody>
          <a:bodyPr rtlCol="0">
            <a:normAutofit/>
          </a:bodyPr>
          <a:lstStyle/>
          <a:p>
            <a:pPr algn="ctr"/>
            <a:r>
              <a:rPr lang="ru-RU" b="1" noProof="1" smtClean="0">
                <a:solidFill>
                  <a:schemeClr val="tx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Парейдолические иллюзии</a:t>
            </a:r>
            <a:endParaRPr lang="ru-RU" b="1" noProof="1">
              <a:solidFill>
                <a:schemeClr val="tx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4098" name="Picture 2" descr="Парейдол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6" y="2866625"/>
            <a:ext cx="4267699" cy="301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1802" y="2172957"/>
            <a:ext cx="3762485" cy="4404361"/>
          </a:xfrm>
          <a:prstGeom prst="rect">
            <a:avLst/>
          </a:prstGeom>
        </p:spPr>
      </p:pic>
      <p:pic>
        <p:nvPicPr>
          <p:cNvPr id="4102" name="Picture 6" descr="Iconic Packaging: Coca-Cola Contour Bottle - The Packaging Company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0" r="28422"/>
          <a:stretch/>
        </p:blipFill>
        <p:spPr bwMode="auto">
          <a:xfrm>
            <a:off x="5237930" y="2303909"/>
            <a:ext cx="1716160" cy="414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03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FAB8E7">
                <a:tint val="45000"/>
                <a:satMod val="400000"/>
              </a:srgbClr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" y="186047"/>
            <a:ext cx="12191980" cy="1645919"/>
          </a:xfrm>
        </p:spPr>
        <p:txBody>
          <a:bodyPr rtlCol="0">
            <a:normAutofit/>
          </a:bodyPr>
          <a:lstStyle/>
          <a:p>
            <a:pPr algn="ctr"/>
            <a:r>
              <a:rPr lang="ru-RU" b="1" noProof="1">
                <a:solidFill>
                  <a:schemeClr val="tx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Оптико-геометрические иллюзии</a:t>
            </a:r>
            <a:endParaRPr lang="ru-RU" b="1" noProof="1">
              <a:solidFill>
                <a:schemeClr val="tx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283" y="2240637"/>
            <a:ext cx="7242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Возникновение этих иллюзий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связано с особенностями строения и работы органа зрения. Суть этих иллюзий в том, что видимые отношения фигур не совпадают с реальными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Оптико-геометрические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иллюзии не связаны с патологиями психики и возникают абсолютно у всех здоровых людей, поэтому их еще называют физиологическими.</a:t>
            </a:r>
          </a:p>
        </p:txBody>
      </p:sp>
      <p:pic>
        <p:nvPicPr>
          <p:cNvPr id="3074" name="Picture 2" descr="https://wiki.fenix.help/common/upload/ckeditor/2020/09/28/d41d8c--160128162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97" y="2347406"/>
            <a:ext cx="4270375" cy="320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Какой отрезок длинее? Иллюзия Мюллера-Лайера — ЗдоровьеИнфо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97" y="2347405"/>
            <a:ext cx="4270375" cy="246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703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FAB8E7">
                <a:tint val="45000"/>
                <a:satMod val="400000"/>
              </a:srgbClr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" y="186047"/>
            <a:ext cx="12191980" cy="1645919"/>
          </a:xfrm>
        </p:spPr>
        <p:txBody>
          <a:bodyPr rtlCol="0">
            <a:normAutofit/>
          </a:bodyPr>
          <a:lstStyle/>
          <a:p>
            <a:pPr algn="ctr"/>
            <a:r>
              <a:rPr lang="ru-RU" b="1" noProof="1">
                <a:solidFill>
                  <a:schemeClr val="tx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Оптико-геометрические иллюзии</a:t>
            </a:r>
            <a:endParaRPr lang="ru-RU" b="1" noProof="1">
              <a:solidFill>
                <a:schemeClr val="tx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146" name="Picture 2" descr="Оуч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78" y="2272464"/>
            <a:ext cx="5446032" cy="41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wiki.fenix.help/common/upload/ckeditor/2020/09/28/18bd98-illyuziya-160128169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77" y="2272465"/>
            <a:ext cx="4145035" cy="414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504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duotone>
              <a:prstClr val="black"/>
              <a:srgbClr val="FAB8E7">
                <a:tint val="45000"/>
                <a:satMod val="400000"/>
              </a:srgbClr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1">
              <a:solidFill>
                <a:srgbClr val="FFFF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" y="186047"/>
            <a:ext cx="12191980" cy="1645919"/>
          </a:xfrm>
        </p:spPr>
        <p:txBody>
          <a:bodyPr rtlCol="0">
            <a:normAutofit/>
          </a:bodyPr>
          <a:lstStyle/>
          <a:p>
            <a:pPr algn="ctr"/>
            <a:r>
              <a:rPr lang="ru-RU" b="1" noProof="1">
                <a:solidFill>
                  <a:schemeClr val="tx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Причины </a:t>
            </a:r>
            <a:r>
              <a:rPr lang="ru-RU" b="1" noProof="1" smtClean="0">
                <a:solidFill>
                  <a:schemeClr val="tx2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возникновения</a:t>
            </a:r>
            <a:endParaRPr lang="ru-RU" b="1" noProof="1">
              <a:solidFill>
                <a:schemeClr val="tx2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941" y="2018003"/>
            <a:ext cx="11201016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0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В результате временных функциональных ошибок в работе центральной нервной системы — при переутомлении, стрессовом состоянии, недосыпе и т. д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.;</a:t>
            </a:r>
          </a:p>
          <a:p>
            <a:pPr marL="3420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3420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Из-за конкурирующей сенсорной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информации;</a:t>
            </a:r>
          </a:p>
          <a:p>
            <a:pPr marL="3420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3420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Интерсенсорные эффекты — объединение чувств для воспроизведения определенного общего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воздействия;</a:t>
            </a:r>
          </a:p>
          <a:p>
            <a:pPr marL="3420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3420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Межсенсорное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взаимодействие —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взаимозависимое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действие разных органов чувств для формирования целостного представления об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объекте;</a:t>
            </a:r>
          </a:p>
          <a:p>
            <a:pPr marL="3420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3420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Стимуляция одного чувства вызывает иллюзию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другого.</a:t>
            </a:r>
            <a:endParaRPr lang="ru-RU" sz="24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53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лосы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08_TF89910445.potx" id="{EDA6F036-4422-4A3D-B1E6-4FA25FD13BAB}" vid="{DE7B8C12-7B2E-401E-9CEE-F51A6AE0115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E3864-550F-4194-BC9D-CCA442A52D0D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Полосы</Template>
  <TotalTime>0</TotalTime>
  <Words>358</Words>
  <Application>Microsoft Office PowerPoint</Application>
  <PresentationFormat>Широкоэкранный</PresentationFormat>
  <Paragraphs>52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Bahnschrift</vt:lpstr>
      <vt:lpstr>Calibri</vt:lpstr>
      <vt:lpstr>Corbel</vt:lpstr>
      <vt:lpstr>Wingdings</vt:lpstr>
      <vt:lpstr>Полосы</vt:lpstr>
      <vt:lpstr>Иллюзии восприятия</vt:lpstr>
      <vt:lpstr>Иллюзии восприятия в психологии</vt:lpstr>
      <vt:lpstr>Иллюзии невнимательности</vt:lpstr>
      <vt:lpstr>Аффективные иллюзии</vt:lpstr>
      <vt:lpstr>Парейдолические иллюзии</vt:lpstr>
      <vt:lpstr>Парейдолические иллюзии</vt:lpstr>
      <vt:lpstr>Оптико-геометрические иллюзии</vt:lpstr>
      <vt:lpstr>Оптико-геометрические иллюзии</vt:lpstr>
      <vt:lpstr>Причины возникновения</vt:lpstr>
      <vt:lpstr>Оптико-геометрические иллюзии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2022-04-17T15:18:29Z</dcterms:created>
  <dcterms:modified xsi:type="dcterms:W3CDTF">2022-04-17T16:33:26Z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