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709B69-5053-4AF6-B8E8-6927DFB0ABDE}">
  <a:tblStyle styleId="{0B709B69-5053-4AF6-B8E8-6927DFB0AB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e76250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e76250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ee76250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ee76250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account for physical differences in hydroponic chambers between users, like chamber size or fan flow rate, the program was written to read in a </a:t>
            </a:r>
            <a:r>
              <a:rPr lang="en"/>
              <a:t>configuration</a:t>
            </a:r>
            <a:r>
              <a:rPr lang="en"/>
              <a:t> file of </a:t>
            </a:r>
            <a:r>
              <a:rPr lang="en"/>
              <a:t>default</a:t>
            </a:r>
            <a:r>
              <a:rPr lang="en"/>
              <a:t> values. </a:t>
            </a:r>
            <a:br>
              <a:rPr lang="en"/>
            </a:br>
            <a:endParaRPr/>
          </a:p>
          <a:p>
            <a:pPr indent="0" lvl="0" marL="0" rtl="0" algn="l">
              <a:spcBef>
                <a:spcPts val="0"/>
              </a:spcBef>
              <a:spcAft>
                <a:spcPts val="0"/>
              </a:spcAft>
              <a:buNone/>
            </a:pPr>
            <a:r>
              <a:rPr lang="en"/>
              <a:t>This section of the code implements </a:t>
            </a:r>
            <a:r>
              <a:rPr lang="en"/>
              <a:t>configuration</a:t>
            </a:r>
            <a:r>
              <a:rPr lang="en"/>
              <a:t> file reading, creation, and writing as well as chart clearing.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e76250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ee76250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main code also implements control of the grow light such that it only turns on when the current time is within predefined light hours and the photodiode reads less than 50% of the allowed maximum.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ee76250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ee76250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code also checks to see if the the time is currently on iteration zero or on the start of the hour.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the logic returned from this check is true, a full air exchange and DHT11 reading is triggered. As a result the motor channel is set to the correct direction and the PWM duty cycle to 100%.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7806e61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7806e61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is the user interface. The middle top chart shows a </a:t>
            </a:r>
            <a:r>
              <a:rPr lang="en">
                <a:solidFill>
                  <a:schemeClr val="dk1"/>
                </a:solidFill>
              </a:rPr>
              <a:t>relative</a:t>
            </a:r>
            <a:r>
              <a:rPr lang="en">
                <a:solidFill>
                  <a:schemeClr val="dk1"/>
                </a:solidFill>
              </a:rPr>
              <a:t> humidity spike and correction via ventilation.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 the left side, the user supplies inputs for the desired Maximum Relative Humidity, Max Temperature, Desired Water Level, Light Start/Light End time, and the COM port the Arduino is available 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Shown to the right are outputs of the system. These include strip charts of Environment, System, and Maximum Temperature and Relative Humidity. Also shown is a visualization of the current Relative Humidity.</a:t>
            </a:r>
            <a:endParaRPr>
              <a:solidFill>
                <a:schemeClr val="dk1"/>
              </a:solidFill>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7806e61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7806e61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physical prototype of our final system. </a:t>
            </a:r>
            <a:r>
              <a:rPr lang="en"/>
              <a:t>On </a:t>
            </a:r>
            <a:r>
              <a:rPr lang="en"/>
              <a:t>the far right you can see the grow </a:t>
            </a:r>
            <a:r>
              <a:rPr lang="en"/>
              <a:t>chamber</a:t>
            </a:r>
            <a:r>
              <a:rPr lang="en"/>
              <a:t> containing the plant, </a:t>
            </a:r>
            <a:r>
              <a:rPr lang="en">
                <a:solidFill>
                  <a:schemeClr val="dk1"/>
                </a:solidFill>
              </a:rPr>
              <a:t>a sprouted garlic clove. The container also holds the </a:t>
            </a:r>
            <a:r>
              <a:rPr lang="en"/>
              <a:t>water level sensor and temperature and humidity sensor. At the top right is the fan and DC motor held by the custom 3D printed bracket.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ee76250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ee76250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Overall our test was limited by lacking water in the system </a:t>
            </a:r>
            <a:r>
              <a:rPr lang="en">
                <a:solidFill>
                  <a:schemeClr val="dk1"/>
                </a:solidFill>
              </a:rPr>
              <a:t> (because we didn’t have the water pump ) </a:t>
            </a:r>
            <a:r>
              <a:rPr lang="en">
                <a:solidFill>
                  <a:schemeClr val="dk1"/>
                </a:solidFill>
              </a:rPr>
              <a:t>and also limited by the inability to move a computer near a window for long periods of time to connect to the </a:t>
            </a:r>
            <a:r>
              <a:rPr lang="en">
                <a:solidFill>
                  <a:schemeClr val="dk1"/>
                </a:solidFill>
              </a:rPr>
              <a:t>arduino</a:t>
            </a:r>
            <a:r>
              <a:rPr lang="en">
                <a:solidFill>
                  <a:schemeClr val="dk1"/>
                </a:solidFill>
              </a:rPr>
              <a:t>.</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The grow light and indicator worked as designed. When the system was turned on in a dimly lit room during light hours of the system, the grow light and its indicator on the user interface turned on. A flashlight shown on the </a:t>
            </a:r>
            <a:r>
              <a:rPr lang="en">
                <a:solidFill>
                  <a:schemeClr val="dk1"/>
                </a:solidFill>
              </a:rPr>
              <a:t>photodiode</a:t>
            </a:r>
            <a:r>
              <a:rPr lang="en">
                <a:solidFill>
                  <a:schemeClr val="dk1"/>
                </a:solidFill>
              </a:rPr>
              <a:t> turned off the grow light after several seconds.</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To test the temperature and humidity corrections, hot, humid air was introduced into the growth chamber until the DHT11 readings triggered the fan to run. The </a:t>
            </a:r>
            <a:r>
              <a:rPr lang="en">
                <a:solidFill>
                  <a:schemeClr val="dk1"/>
                </a:solidFill>
              </a:rPr>
              <a:t>system</a:t>
            </a:r>
            <a:r>
              <a:rPr lang="en">
                <a:solidFill>
                  <a:schemeClr val="dk1"/>
                </a:solidFill>
              </a:rPr>
              <a:t> corrected more slowly than expected which was likely due to moisture condensing on interior surfaces of the chamber and lower than expected fan rate.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e93c11d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e93c11d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there are lots of things we can </a:t>
            </a:r>
            <a:r>
              <a:rPr lang="en"/>
              <a:t>improve</a:t>
            </a:r>
            <a:r>
              <a:rPr lang="en"/>
              <a:t> in the future. Like adding the power supply that can power elements like a real Grow Light and water pump. external water reservoir could be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could also be improvements to current elements like using a more effective fan and calibrating the photodiode based on exposure from actual sunlight.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 code could be translated to Arduino-only or controlled by a remote LabView connection such that the system could be </a:t>
            </a:r>
            <a:r>
              <a:rPr lang="en"/>
              <a:t>permanently</a:t>
            </a:r>
            <a:r>
              <a:rPr lang="en"/>
              <a:t> wired and </a:t>
            </a:r>
            <a:r>
              <a:rPr lang="en"/>
              <a:t>enclosed and run full time.</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706537ec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706537ec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idea was to create a 1 plant hydroponic chamber. A diagram of the proposed chamber is seen on the left.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was to </a:t>
            </a:r>
            <a:r>
              <a:rPr lang="en"/>
              <a:t>implement</a:t>
            </a:r>
            <a:r>
              <a:rPr lang="en"/>
              <a:t> communication between an Arduino microcontroller and LabView program to control the water level, light exposure, temperature, and relative humidity within the chamber. We proposed the use a water pump, light source, and fan to control these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highlight>
                  <a:srgbClr val="FFFF00"/>
                </a:highlight>
              </a:rPr>
              <a:t>Using this prototype system, we sought to address a major drawback of real life hydroponic systems: the constant monitoring and adjusting of the system to maintain optimal growing conditions. Ideally the proposed system sought to control chamber conditions by periodically sampling sensor data instead of doing so continuously to conserve power.</a:t>
            </a:r>
            <a:endParaRPr>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b22f2458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b22f2458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flow chart details the pathways of communication between subsystems in the chamber.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a:t>
            </a:r>
            <a:r>
              <a:rPr lang="en"/>
              <a:t>utilized</a:t>
            </a:r>
            <a:r>
              <a:rPr lang="en"/>
              <a:t> the water level and temperature and humidity sensors provided in the kit as well as a photodiode for light level sensing. We input the Arduino sensor data (which I mentioned on the previous slide), user set points, and current time into the Labview code, which uses internal models of the system to return control outputs to the Arduino.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system only adds supplemental light during a predefined schedule and not just when the photodiode registers dark.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93c11d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93c11d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attain many of our set goals pertaining to </a:t>
            </a:r>
            <a:r>
              <a:rPr lang="en"/>
              <a:t>maintenance</a:t>
            </a:r>
            <a:r>
              <a:rPr lang="en"/>
              <a:t> of chamber conditions.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Goals that were not completely accomplished involved maintaining water level and implementation of a light source. This was primarily due to power restrictions and missing components such as piping and a 400 Watt grow light.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implement the </a:t>
            </a:r>
            <a:r>
              <a:rPr lang="en"/>
              <a:t>humidity</a:t>
            </a:r>
            <a:r>
              <a:rPr lang="en"/>
              <a:t>/temperature sensor, or the DHT11, custom firmware and a custom LINX command were implemented because the LINX example for this sensor did not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a bracket was 3D printed to hold the DC motor that ran the fan in the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22f245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b22f245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breakdown of the </a:t>
            </a:r>
            <a:r>
              <a:rPr lang="en"/>
              <a:t>virtual</a:t>
            </a:r>
            <a:r>
              <a:rPr lang="en"/>
              <a:t> instruments in the project. You can see the main project VI and the three sub VIs written.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e762509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e76250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e76250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e76250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Sub VI responsible for modulating the time that the fan is on in order to control temperature and humidity in the chamber. The inputs to this Sub VI are the </a:t>
            </a:r>
            <a:r>
              <a:rPr lang="en">
                <a:solidFill>
                  <a:schemeClr val="dk1"/>
                </a:solidFill>
              </a:rPr>
              <a:t>relative humidity and temperature of both the</a:t>
            </a:r>
            <a:r>
              <a:rPr lang="en"/>
              <a:t> system and </a:t>
            </a:r>
            <a:r>
              <a:rPr lang="en"/>
              <a:t>environment</a:t>
            </a:r>
            <a:r>
              <a:rPr lang="en"/>
              <a:t> as well as the user input maximum allowed RH in the chamber. The VI outputs the number of seconds to run the fan for RH correction.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both the RH and temperature change with the fan is run, an iterative solving method was necessary. Each iteration of the solver loop “tests” one additional second of ventilation before outputting the number of seconds required for RH correction.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ee76250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ee76250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Sub VI that calculates the system’s absolute humidity using inputs of the chamber temperature and relative </a:t>
            </a:r>
            <a:r>
              <a:rPr lang="en"/>
              <a:t>humidity</a:t>
            </a:r>
            <a:r>
              <a:rPr lang="en"/>
              <a:t>. This value does not change so it was calculated outside the iterative solver discussed in the last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b22f2458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b22f2458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Sub VI responsible for </a:t>
            </a:r>
            <a:r>
              <a:rPr lang="en"/>
              <a:t>utilizing</a:t>
            </a:r>
            <a:r>
              <a:rPr lang="en"/>
              <a:t> the custom firmware on the Arduino and custom LINX command in LabView to measure temperature and humidity.</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
                <a:solidFill>
                  <a:schemeClr val="dk1"/>
                </a:solidFill>
              </a:rPr>
              <a:t>The Sub-VI calls LINX Custom Command #0 to run on the Arduino firmware, waiting up to 30 seconds for the command to return an output array. This long delay is to give the Arduino time to finish any pending operations and read the DHT11.</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The Arduino recognizes this command number, reads the DHT11 at a fixed port, and returns an array with a reading for both Temperature in Celsius and Relative Humidity.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4135794" y="-13996"/>
            <a:ext cx="5031532" cy="5164494"/>
          </a:xfrm>
          <a:custGeom>
            <a:rect b="b" l="l" r="r" t="t"/>
            <a:pathLst>
              <a:path extrusionOk="0" h="6885992" w="6708710">
                <a:moveTo>
                  <a:pt x="4002832" y="9330"/>
                </a:moveTo>
                <a:lnTo>
                  <a:pt x="6708710" y="0"/>
                </a:lnTo>
                <a:cubicBezTo>
                  <a:pt x="6702490" y="2295331"/>
                  <a:pt x="6696269" y="4590661"/>
                  <a:pt x="6690049" y="6885992"/>
                </a:cubicBezTo>
                <a:lnTo>
                  <a:pt x="0" y="6885992"/>
                </a:lnTo>
                <a:lnTo>
                  <a:pt x="4002832" y="9330"/>
                </a:lnTo>
                <a:close/>
              </a:path>
            </a:pathLst>
          </a:custGeom>
          <a:gradFill>
            <a:gsLst>
              <a:gs pos="0">
                <a:srgbClr val="425DC2"/>
              </a:gs>
              <a:gs pos="100000">
                <a:srgbClr val="1C2957"/>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 name="Google Shape;13;p2"/>
          <p:cNvSpPr txBox="1"/>
          <p:nvPr>
            <p:ph type="ctrTitle"/>
          </p:nvPr>
        </p:nvSpPr>
        <p:spPr>
          <a:xfrm>
            <a:off x="170284" y="1119817"/>
            <a:ext cx="5232000" cy="1626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170284" y="3405794"/>
            <a:ext cx="3930600" cy="1373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15" name="Google Shape;15;p2"/>
          <p:cNvCxnSpPr/>
          <p:nvPr/>
        </p:nvCxnSpPr>
        <p:spPr>
          <a:xfrm>
            <a:off x="5533624" y="-634247"/>
            <a:ext cx="0" cy="6857911"/>
          </a:xfrm>
          <a:prstGeom prst="straightConnector1">
            <a:avLst/>
          </a:prstGeom>
          <a:noFill/>
          <a:ln cap="flat" cmpd="sng" w="127000">
            <a:solidFill>
              <a:srgbClr val="CDB87D"/>
            </a:solidFill>
            <a:prstDash val="solid"/>
            <a:miter lim="800000"/>
            <a:headEnd len="sm" w="sm" type="none"/>
            <a:tailEnd len="sm" w="sm" type="none"/>
          </a:ln>
        </p:spPr>
      </p:cxnSp>
      <p:pic>
        <p:nvPicPr>
          <p:cNvPr descr="https://upload.wikimedia.org/wikipedia/en/thumb/f/fb/University_of_Pittsburgh_seal.svg/1010px-University_of_Pittsburgh_seal.svg.png" id="16" name="Google Shape;16;p2"/>
          <p:cNvPicPr preferRelativeResize="0"/>
          <p:nvPr/>
        </p:nvPicPr>
        <p:blipFill rotWithShape="1">
          <a:blip r:embed="rId2">
            <a:alphaModFix/>
          </a:blip>
          <a:srcRect b="0" l="0" r="0" t="0"/>
          <a:stretch/>
        </p:blipFill>
        <p:spPr>
          <a:xfrm>
            <a:off x="5568613" y="1518557"/>
            <a:ext cx="3575387" cy="3624942"/>
          </a:xfrm>
          <a:prstGeom prst="rect">
            <a:avLst/>
          </a:prstGeom>
          <a:noFill/>
          <a:ln>
            <a:noFill/>
          </a:ln>
          <a:effectLst>
            <a:outerShdw blurRad="50800" rotWithShape="0" algn="tl" dir="2700000" dist="38100">
              <a:srgbClr val="000000">
                <a:alpha val="40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07" name="Google Shape;107;p11"/>
          <p:cNvGrpSpPr/>
          <p:nvPr/>
        </p:nvGrpSpPr>
        <p:grpSpPr>
          <a:xfrm>
            <a:off x="116" y="-25203"/>
            <a:ext cx="9145029" cy="1093679"/>
            <a:chOff x="155" y="-33604"/>
            <a:chExt cx="12193372" cy="1458239"/>
          </a:xfrm>
        </p:grpSpPr>
        <p:grpSp>
          <p:nvGrpSpPr>
            <p:cNvPr id="108" name="Google Shape;108;p11"/>
            <p:cNvGrpSpPr/>
            <p:nvPr/>
          </p:nvGrpSpPr>
          <p:grpSpPr>
            <a:xfrm>
              <a:off x="155" y="0"/>
              <a:ext cx="12193372" cy="1424635"/>
              <a:chOff x="155" y="-302272"/>
              <a:chExt cx="12193372" cy="1424635"/>
            </a:xfrm>
          </p:grpSpPr>
          <p:grpSp>
            <p:nvGrpSpPr>
              <p:cNvPr id="109" name="Google Shape;109;p11"/>
              <p:cNvGrpSpPr/>
              <p:nvPr/>
            </p:nvGrpSpPr>
            <p:grpSpPr>
              <a:xfrm>
                <a:off x="155" y="-302272"/>
                <a:ext cx="12193372" cy="1424635"/>
                <a:chOff x="3276600" y="533400"/>
                <a:chExt cx="28956000" cy="3048000"/>
              </a:xfrm>
            </p:grpSpPr>
            <p:sp>
              <p:nvSpPr>
                <p:cNvPr id="110" name="Google Shape;110;p11"/>
                <p:cNvSpPr/>
                <p:nvPr/>
              </p:nvSpPr>
              <p:spPr>
                <a:xfrm>
                  <a:off x="3276600" y="533400"/>
                  <a:ext cx="28956000" cy="2667000"/>
                </a:xfrm>
                <a:prstGeom prst="rect">
                  <a:avLst/>
                </a:prstGeom>
                <a:gradFill>
                  <a:gsLst>
                    <a:gs pos="0">
                      <a:srgbClr val="CDB87D"/>
                    </a:gs>
                    <a:gs pos="100000">
                      <a:srgbClr val="CDB87D"/>
                    </a:gs>
                  </a:gsLst>
                  <a:lin ang="0" scaled="0"/>
                </a:gradFill>
                <a:ln cap="flat" cmpd="sng" w="31750">
                  <a:solidFill>
                    <a:srgbClr val="1F357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sp>
              <p:nvSpPr>
                <p:cNvPr id="111" name="Google Shape;111;p11"/>
                <p:cNvSpPr/>
                <p:nvPr/>
              </p:nvSpPr>
              <p:spPr>
                <a:xfrm>
                  <a:off x="3276600" y="533400"/>
                  <a:ext cx="20726400" cy="2667000"/>
                </a:xfrm>
                <a:prstGeom prst="rect">
                  <a:avLst/>
                </a:prstGeom>
                <a:gradFill>
                  <a:gsLst>
                    <a:gs pos="0">
                      <a:srgbClr val="2D4FAA"/>
                    </a:gs>
                    <a:gs pos="100000">
                      <a:srgbClr val="1C2957"/>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cxnSp>
              <p:nvCxnSpPr>
                <p:cNvPr id="112" name="Google Shape;112;p11"/>
                <p:cNvCxnSpPr/>
                <p:nvPr/>
              </p:nvCxnSpPr>
              <p:spPr>
                <a:xfrm>
                  <a:off x="5722938" y="3581400"/>
                  <a:ext cx="21397800" cy="0"/>
                </a:xfrm>
                <a:prstGeom prst="straightConnector1">
                  <a:avLst/>
                </a:prstGeom>
                <a:noFill/>
                <a:ln cap="flat" cmpd="sng" w="31750">
                  <a:solidFill>
                    <a:srgbClr val="1F3571"/>
                  </a:solidFill>
                  <a:prstDash val="solid"/>
                  <a:miter lim="800000"/>
                  <a:headEnd len="sm" w="sm" type="none"/>
                  <a:tailEnd len="sm" w="sm" type="none"/>
                </a:ln>
              </p:spPr>
            </p:cxnSp>
          </p:grpSp>
          <p:pic>
            <p:nvPicPr>
              <p:cNvPr descr="https://upload.wikimedia.org/wikipedia/en/thumb/f/fb/University_of_Pittsburgh_seal.svg/1010px-University_of_Pittsburgh_seal.svg.png" id="113" name="Google Shape;113;p11"/>
              <p:cNvPicPr preferRelativeResize="0"/>
              <p:nvPr/>
            </p:nvPicPr>
            <p:blipFill rotWithShape="1">
              <a:blip r:embed="rId2">
                <a:alphaModFix/>
              </a:blip>
              <a:srcRect b="0" l="0" r="0" t="0"/>
              <a:stretch/>
            </p:blipFill>
            <p:spPr>
              <a:xfrm>
                <a:off x="10977563" y="-283278"/>
                <a:ext cx="1192045" cy="1208568"/>
              </a:xfrm>
              <a:prstGeom prst="rect">
                <a:avLst/>
              </a:prstGeom>
              <a:noFill/>
              <a:ln>
                <a:noFill/>
              </a:ln>
            </p:spPr>
          </p:pic>
        </p:grpSp>
        <p:sp>
          <p:nvSpPr>
            <p:cNvPr id="114" name="Google Shape;114;p11"/>
            <p:cNvSpPr txBox="1"/>
            <p:nvPr/>
          </p:nvSpPr>
          <p:spPr>
            <a:xfrm>
              <a:off x="8907044" y="-33604"/>
              <a:ext cx="2070600" cy="1280100"/>
            </a:xfrm>
            <a:prstGeom prst="rect">
              <a:avLst/>
            </a:prstGeom>
            <a:solidFill>
              <a:srgbClr val="1C2957"/>
            </a:solidFill>
            <a:ln>
              <a:noFill/>
            </a:ln>
            <a:effectLst>
              <a:outerShdw blurRad="50800" rotWithShape="0" algn="tl" dir="2700000" dist="38100">
                <a:srgbClr val="000000">
                  <a:alpha val="40000"/>
                </a:srgbClr>
              </a:outerShdw>
            </a:effectLst>
          </p:spPr>
          <p:txBody>
            <a:bodyPr anchorCtr="0" anchor="t" bIns="32225" lIns="64475" spcFirstLastPara="1" rIns="64475" wrap="square" tIns="32225">
              <a:noAutofit/>
            </a:bodyPr>
            <a:lstStyle/>
            <a:p>
              <a:pPr indent="0" lvl="0" marL="0" marR="0" rtl="0" algn="ctr">
                <a:spcBef>
                  <a:spcPts val="0"/>
                </a:spcBef>
                <a:spcAft>
                  <a:spcPts val="0"/>
                </a:spcAft>
                <a:buNone/>
              </a:pPr>
              <a:r>
                <a:t/>
              </a:r>
              <a:endParaRPr b="1" i="0" sz="2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600" u="none" cap="none" strike="noStrike">
                <a:solidFill>
                  <a:srgbClr val="FFFF99"/>
                </a:solidFill>
                <a:latin typeface="Calibri"/>
                <a:ea typeface="Calibri"/>
                <a:cs typeface="Calibri"/>
                <a:sym typeface="Calibri"/>
              </a:endParaRPr>
            </a:p>
          </p:txBody>
        </p:sp>
      </p:grpSp>
      <p:sp>
        <p:nvSpPr>
          <p:cNvPr id="115" name="Google Shape;115;p11"/>
          <p:cNvSpPr txBox="1"/>
          <p:nvPr>
            <p:ph type="title"/>
          </p:nvPr>
        </p:nvSpPr>
        <p:spPr>
          <a:xfrm>
            <a:off x="0" y="1"/>
            <a:ext cx="6545100" cy="96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3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 name="Google Shape;1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22" name="Google Shape;22;p3"/>
          <p:cNvGrpSpPr/>
          <p:nvPr/>
        </p:nvGrpSpPr>
        <p:grpSpPr>
          <a:xfrm>
            <a:off x="116" y="-36062"/>
            <a:ext cx="9145029" cy="1093679"/>
            <a:chOff x="155" y="-33604"/>
            <a:chExt cx="12193372" cy="1458239"/>
          </a:xfrm>
        </p:grpSpPr>
        <p:grpSp>
          <p:nvGrpSpPr>
            <p:cNvPr id="23" name="Google Shape;23;p3"/>
            <p:cNvGrpSpPr/>
            <p:nvPr/>
          </p:nvGrpSpPr>
          <p:grpSpPr>
            <a:xfrm>
              <a:off x="155" y="0"/>
              <a:ext cx="12193372" cy="1424635"/>
              <a:chOff x="155" y="-302272"/>
              <a:chExt cx="12193372" cy="1424635"/>
            </a:xfrm>
          </p:grpSpPr>
          <p:grpSp>
            <p:nvGrpSpPr>
              <p:cNvPr id="24" name="Google Shape;24;p3"/>
              <p:cNvGrpSpPr/>
              <p:nvPr/>
            </p:nvGrpSpPr>
            <p:grpSpPr>
              <a:xfrm>
                <a:off x="155" y="-302272"/>
                <a:ext cx="12193372" cy="1424635"/>
                <a:chOff x="3276600" y="533400"/>
                <a:chExt cx="28956000" cy="3048000"/>
              </a:xfrm>
            </p:grpSpPr>
            <p:sp>
              <p:nvSpPr>
                <p:cNvPr id="25" name="Google Shape;25;p3"/>
                <p:cNvSpPr/>
                <p:nvPr/>
              </p:nvSpPr>
              <p:spPr>
                <a:xfrm>
                  <a:off x="3276600" y="533400"/>
                  <a:ext cx="28956000" cy="2667000"/>
                </a:xfrm>
                <a:prstGeom prst="rect">
                  <a:avLst/>
                </a:prstGeom>
                <a:gradFill>
                  <a:gsLst>
                    <a:gs pos="0">
                      <a:srgbClr val="CDB87D"/>
                    </a:gs>
                    <a:gs pos="100000">
                      <a:srgbClr val="CDB87D"/>
                    </a:gs>
                  </a:gsLst>
                  <a:lin ang="0" scaled="0"/>
                </a:gradFill>
                <a:ln cap="flat" cmpd="sng" w="31750">
                  <a:solidFill>
                    <a:srgbClr val="1F357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sp>
              <p:nvSpPr>
                <p:cNvPr id="26" name="Google Shape;26;p3"/>
                <p:cNvSpPr/>
                <p:nvPr/>
              </p:nvSpPr>
              <p:spPr>
                <a:xfrm>
                  <a:off x="3276600" y="533400"/>
                  <a:ext cx="20726400" cy="2667000"/>
                </a:xfrm>
                <a:prstGeom prst="rect">
                  <a:avLst/>
                </a:prstGeom>
                <a:gradFill>
                  <a:gsLst>
                    <a:gs pos="0">
                      <a:srgbClr val="2D4FAA"/>
                    </a:gs>
                    <a:gs pos="100000">
                      <a:srgbClr val="1C2957"/>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cxnSp>
              <p:nvCxnSpPr>
                <p:cNvPr id="27" name="Google Shape;27;p3"/>
                <p:cNvCxnSpPr/>
                <p:nvPr/>
              </p:nvCxnSpPr>
              <p:spPr>
                <a:xfrm>
                  <a:off x="5722938" y="3581400"/>
                  <a:ext cx="21397800" cy="0"/>
                </a:xfrm>
                <a:prstGeom prst="straightConnector1">
                  <a:avLst/>
                </a:prstGeom>
                <a:noFill/>
                <a:ln cap="flat" cmpd="sng" w="31750">
                  <a:solidFill>
                    <a:srgbClr val="1F3571"/>
                  </a:solidFill>
                  <a:prstDash val="solid"/>
                  <a:miter lim="800000"/>
                  <a:headEnd len="sm" w="sm" type="none"/>
                  <a:tailEnd len="sm" w="sm" type="none"/>
                </a:ln>
              </p:spPr>
            </p:cxnSp>
          </p:grpSp>
          <p:pic>
            <p:nvPicPr>
              <p:cNvPr descr="https://upload.wikimedia.org/wikipedia/en/thumb/f/fb/University_of_Pittsburgh_seal.svg/1010px-University_of_Pittsburgh_seal.svg.png" id="28" name="Google Shape;28;p3"/>
              <p:cNvPicPr preferRelativeResize="0"/>
              <p:nvPr/>
            </p:nvPicPr>
            <p:blipFill rotWithShape="1">
              <a:blip r:embed="rId2">
                <a:alphaModFix/>
              </a:blip>
              <a:srcRect b="0" l="0" r="0" t="0"/>
              <a:stretch/>
            </p:blipFill>
            <p:spPr>
              <a:xfrm>
                <a:off x="10977563" y="-283278"/>
                <a:ext cx="1192045" cy="1208568"/>
              </a:xfrm>
              <a:prstGeom prst="rect">
                <a:avLst/>
              </a:prstGeom>
              <a:noFill/>
              <a:ln>
                <a:noFill/>
              </a:ln>
            </p:spPr>
          </p:pic>
        </p:grpSp>
        <p:sp>
          <p:nvSpPr>
            <p:cNvPr id="29" name="Google Shape;29;p3"/>
            <p:cNvSpPr txBox="1"/>
            <p:nvPr/>
          </p:nvSpPr>
          <p:spPr>
            <a:xfrm>
              <a:off x="8907044" y="-33604"/>
              <a:ext cx="2070600" cy="1280100"/>
            </a:xfrm>
            <a:prstGeom prst="rect">
              <a:avLst/>
            </a:prstGeom>
            <a:solidFill>
              <a:srgbClr val="1C2957"/>
            </a:solidFill>
            <a:ln>
              <a:noFill/>
            </a:ln>
            <a:effectLst>
              <a:outerShdw blurRad="50800" rotWithShape="0" algn="tl" dir="2700000" dist="38100">
                <a:srgbClr val="000000">
                  <a:alpha val="40000"/>
                </a:srgbClr>
              </a:outerShdw>
            </a:effectLst>
          </p:spPr>
          <p:txBody>
            <a:bodyPr anchorCtr="0" anchor="t" bIns="32225" lIns="64475" spcFirstLastPara="1" rIns="64475" wrap="square" tIns="32225">
              <a:noAutofit/>
            </a:bodyPr>
            <a:lstStyle/>
            <a:p>
              <a:pPr indent="0" lvl="0" marL="0" marR="0" rtl="0" algn="ctr">
                <a:spcBef>
                  <a:spcPts val="0"/>
                </a:spcBef>
                <a:spcAft>
                  <a:spcPts val="0"/>
                </a:spcAft>
                <a:buNone/>
              </a:pPr>
              <a:r>
                <a:t/>
              </a:r>
              <a:endParaRPr b="1" i="0" sz="2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600" u="none" cap="none" strike="noStrike">
                <a:solidFill>
                  <a:srgbClr val="FFFF99"/>
                </a:solidFill>
                <a:latin typeface="Calibri"/>
                <a:ea typeface="Calibri"/>
                <a:cs typeface="Calibri"/>
                <a:sym typeface="Calibri"/>
              </a:endParaRPr>
            </a:p>
          </p:txBody>
        </p:sp>
      </p:grpSp>
      <p:sp>
        <p:nvSpPr>
          <p:cNvPr id="30" name="Google Shape;30;p3"/>
          <p:cNvSpPr txBox="1"/>
          <p:nvPr>
            <p:ph type="title"/>
          </p:nvPr>
        </p:nvSpPr>
        <p:spPr>
          <a:xfrm>
            <a:off x="0" y="-24528"/>
            <a:ext cx="6545100" cy="96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3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p:nvPr/>
        </p:nvSpPr>
        <p:spPr>
          <a:xfrm>
            <a:off x="623886" y="790769"/>
            <a:ext cx="7886700" cy="2141400"/>
          </a:xfrm>
          <a:prstGeom prst="rect">
            <a:avLst/>
          </a:prstGeom>
          <a:gradFill>
            <a:gsLst>
              <a:gs pos="0">
                <a:srgbClr val="425DC2"/>
              </a:gs>
              <a:gs pos="100000">
                <a:srgbClr val="1C2957"/>
              </a:gs>
            </a:gsLst>
            <a:lin ang="0" scaled="0"/>
          </a:gradFill>
          <a:ln cap="flat" cmpd="sng" w="12700">
            <a:solidFill>
              <a:srgbClr val="31538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 name="Google Shape;33;p4"/>
          <p:cNvSpPr txBox="1"/>
          <p:nvPr>
            <p:ph type="title"/>
          </p:nvPr>
        </p:nvSpPr>
        <p:spPr>
          <a:xfrm>
            <a:off x="628650" y="811763"/>
            <a:ext cx="6661500" cy="212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4"/>
          <p:cNvCxnSpPr/>
          <p:nvPr/>
        </p:nvCxnSpPr>
        <p:spPr>
          <a:xfrm>
            <a:off x="7290111" y="790769"/>
            <a:ext cx="0" cy="2141400"/>
          </a:xfrm>
          <a:prstGeom prst="straightConnector1">
            <a:avLst/>
          </a:prstGeom>
          <a:noFill/>
          <a:ln cap="flat" cmpd="sng" w="317500">
            <a:solidFill>
              <a:srgbClr val="CDB87D"/>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45" name="Google Shape;45;p5"/>
          <p:cNvGrpSpPr/>
          <p:nvPr/>
        </p:nvGrpSpPr>
        <p:grpSpPr>
          <a:xfrm>
            <a:off x="116" y="-36062"/>
            <a:ext cx="9145029" cy="1093679"/>
            <a:chOff x="155" y="-33604"/>
            <a:chExt cx="12193372" cy="1458239"/>
          </a:xfrm>
        </p:grpSpPr>
        <p:grpSp>
          <p:nvGrpSpPr>
            <p:cNvPr id="46" name="Google Shape;46;p5"/>
            <p:cNvGrpSpPr/>
            <p:nvPr/>
          </p:nvGrpSpPr>
          <p:grpSpPr>
            <a:xfrm>
              <a:off x="155" y="0"/>
              <a:ext cx="12193372" cy="1424635"/>
              <a:chOff x="155" y="-302272"/>
              <a:chExt cx="12193372" cy="1424635"/>
            </a:xfrm>
          </p:grpSpPr>
          <p:grpSp>
            <p:nvGrpSpPr>
              <p:cNvPr id="47" name="Google Shape;47;p5"/>
              <p:cNvGrpSpPr/>
              <p:nvPr/>
            </p:nvGrpSpPr>
            <p:grpSpPr>
              <a:xfrm>
                <a:off x="155" y="-302272"/>
                <a:ext cx="12193372" cy="1424635"/>
                <a:chOff x="3276600" y="533400"/>
                <a:chExt cx="28956000" cy="3048000"/>
              </a:xfrm>
            </p:grpSpPr>
            <p:sp>
              <p:nvSpPr>
                <p:cNvPr id="48" name="Google Shape;48;p5"/>
                <p:cNvSpPr/>
                <p:nvPr/>
              </p:nvSpPr>
              <p:spPr>
                <a:xfrm>
                  <a:off x="3276600" y="533400"/>
                  <a:ext cx="28956000" cy="2667000"/>
                </a:xfrm>
                <a:prstGeom prst="rect">
                  <a:avLst/>
                </a:prstGeom>
                <a:gradFill>
                  <a:gsLst>
                    <a:gs pos="0">
                      <a:srgbClr val="CDB87D"/>
                    </a:gs>
                    <a:gs pos="100000">
                      <a:srgbClr val="CDB87D"/>
                    </a:gs>
                  </a:gsLst>
                  <a:lin ang="0" scaled="0"/>
                </a:gradFill>
                <a:ln cap="flat" cmpd="sng" w="31750">
                  <a:solidFill>
                    <a:srgbClr val="1F357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sp>
              <p:nvSpPr>
                <p:cNvPr id="49" name="Google Shape;49;p5"/>
                <p:cNvSpPr/>
                <p:nvPr/>
              </p:nvSpPr>
              <p:spPr>
                <a:xfrm>
                  <a:off x="3276600" y="533400"/>
                  <a:ext cx="20726400" cy="2667000"/>
                </a:xfrm>
                <a:prstGeom prst="rect">
                  <a:avLst/>
                </a:prstGeom>
                <a:gradFill>
                  <a:gsLst>
                    <a:gs pos="0">
                      <a:srgbClr val="2D4FAA"/>
                    </a:gs>
                    <a:gs pos="100000">
                      <a:srgbClr val="1C2957"/>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cxnSp>
              <p:nvCxnSpPr>
                <p:cNvPr id="50" name="Google Shape;50;p5"/>
                <p:cNvCxnSpPr/>
                <p:nvPr/>
              </p:nvCxnSpPr>
              <p:spPr>
                <a:xfrm>
                  <a:off x="5722938" y="3581400"/>
                  <a:ext cx="21397800" cy="0"/>
                </a:xfrm>
                <a:prstGeom prst="straightConnector1">
                  <a:avLst/>
                </a:prstGeom>
                <a:noFill/>
                <a:ln cap="flat" cmpd="sng" w="31750">
                  <a:solidFill>
                    <a:srgbClr val="1F3571"/>
                  </a:solidFill>
                  <a:prstDash val="solid"/>
                  <a:miter lim="800000"/>
                  <a:headEnd len="sm" w="sm" type="none"/>
                  <a:tailEnd len="sm" w="sm" type="none"/>
                </a:ln>
              </p:spPr>
            </p:cxnSp>
          </p:grpSp>
          <p:pic>
            <p:nvPicPr>
              <p:cNvPr descr="https://upload.wikimedia.org/wikipedia/en/thumb/f/fb/University_of_Pittsburgh_seal.svg/1010px-University_of_Pittsburgh_seal.svg.png" id="51" name="Google Shape;51;p5"/>
              <p:cNvPicPr preferRelativeResize="0"/>
              <p:nvPr/>
            </p:nvPicPr>
            <p:blipFill rotWithShape="1">
              <a:blip r:embed="rId2">
                <a:alphaModFix/>
              </a:blip>
              <a:srcRect b="0" l="0" r="0" t="0"/>
              <a:stretch/>
            </p:blipFill>
            <p:spPr>
              <a:xfrm>
                <a:off x="10977563" y="-283278"/>
                <a:ext cx="1192045" cy="1208568"/>
              </a:xfrm>
              <a:prstGeom prst="rect">
                <a:avLst/>
              </a:prstGeom>
              <a:noFill/>
              <a:ln>
                <a:noFill/>
              </a:ln>
            </p:spPr>
          </p:pic>
        </p:grpSp>
        <p:sp>
          <p:nvSpPr>
            <p:cNvPr id="52" name="Google Shape;52;p5"/>
            <p:cNvSpPr txBox="1"/>
            <p:nvPr/>
          </p:nvSpPr>
          <p:spPr>
            <a:xfrm>
              <a:off x="8907044" y="-33604"/>
              <a:ext cx="2070600" cy="1280100"/>
            </a:xfrm>
            <a:prstGeom prst="rect">
              <a:avLst/>
            </a:prstGeom>
            <a:solidFill>
              <a:srgbClr val="1C2957"/>
            </a:solidFill>
            <a:ln>
              <a:noFill/>
            </a:ln>
            <a:effectLst>
              <a:outerShdw blurRad="50800" rotWithShape="0" algn="tl" dir="2700000" dist="38100">
                <a:srgbClr val="000000">
                  <a:alpha val="40000"/>
                </a:srgbClr>
              </a:outerShdw>
            </a:effectLst>
          </p:spPr>
          <p:txBody>
            <a:bodyPr anchorCtr="0" anchor="t" bIns="32225" lIns="64475" spcFirstLastPara="1" rIns="64475" wrap="square" tIns="32225">
              <a:noAutofit/>
            </a:bodyPr>
            <a:lstStyle/>
            <a:p>
              <a:pPr indent="0" lvl="0" marL="0" marR="0" rtl="0" algn="ctr">
                <a:spcBef>
                  <a:spcPts val="0"/>
                </a:spcBef>
                <a:spcAft>
                  <a:spcPts val="0"/>
                </a:spcAft>
                <a:buNone/>
              </a:pPr>
              <a:r>
                <a:t/>
              </a:r>
              <a:endParaRPr b="1" i="0" sz="2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600" u="none" cap="none" strike="noStrike">
                <a:solidFill>
                  <a:srgbClr val="FFFF99"/>
                </a:solidFill>
                <a:latin typeface="Calibri"/>
                <a:ea typeface="Calibri"/>
                <a:cs typeface="Calibri"/>
                <a:sym typeface="Calibri"/>
              </a:endParaRPr>
            </a:p>
          </p:txBody>
        </p:sp>
      </p:grpSp>
      <p:sp>
        <p:nvSpPr>
          <p:cNvPr id="53" name="Google Shape;53;p5"/>
          <p:cNvSpPr txBox="1"/>
          <p:nvPr>
            <p:ph type="title"/>
          </p:nvPr>
        </p:nvSpPr>
        <p:spPr>
          <a:xfrm>
            <a:off x="0" y="-10859"/>
            <a:ext cx="6545100" cy="93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3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6" name="Google Shape;56;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 name="Google Shape;57;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8" name="Google Shape;58;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o"/>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6"/>
          <p:cNvGrpSpPr/>
          <p:nvPr/>
        </p:nvGrpSpPr>
        <p:grpSpPr>
          <a:xfrm>
            <a:off x="116" y="-25203"/>
            <a:ext cx="9145029" cy="1093679"/>
            <a:chOff x="155" y="-33604"/>
            <a:chExt cx="12193372" cy="1458239"/>
          </a:xfrm>
        </p:grpSpPr>
        <p:grpSp>
          <p:nvGrpSpPr>
            <p:cNvPr id="63" name="Google Shape;63;p6"/>
            <p:cNvGrpSpPr/>
            <p:nvPr/>
          </p:nvGrpSpPr>
          <p:grpSpPr>
            <a:xfrm>
              <a:off x="155" y="0"/>
              <a:ext cx="12193372" cy="1424635"/>
              <a:chOff x="155" y="-302272"/>
              <a:chExt cx="12193372" cy="1424635"/>
            </a:xfrm>
          </p:grpSpPr>
          <p:grpSp>
            <p:nvGrpSpPr>
              <p:cNvPr id="64" name="Google Shape;64;p6"/>
              <p:cNvGrpSpPr/>
              <p:nvPr/>
            </p:nvGrpSpPr>
            <p:grpSpPr>
              <a:xfrm>
                <a:off x="155" y="-302272"/>
                <a:ext cx="12193372" cy="1424635"/>
                <a:chOff x="3276600" y="533400"/>
                <a:chExt cx="28956000" cy="3048000"/>
              </a:xfrm>
            </p:grpSpPr>
            <p:sp>
              <p:nvSpPr>
                <p:cNvPr id="65" name="Google Shape;65;p6"/>
                <p:cNvSpPr/>
                <p:nvPr/>
              </p:nvSpPr>
              <p:spPr>
                <a:xfrm>
                  <a:off x="3276600" y="533400"/>
                  <a:ext cx="28956000" cy="2667000"/>
                </a:xfrm>
                <a:prstGeom prst="rect">
                  <a:avLst/>
                </a:prstGeom>
                <a:gradFill>
                  <a:gsLst>
                    <a:gs pos="0">
                      <a:srgbClr val="CDB87D"/>
                    </a:gs>
                    <a:gs pos="100000">
                      <a:srgbClr val="CDB87D"/>
                    </a:gs>
                  </a:gsLst>
                  <a:lin ang="0" scaled="0"/>
                </a:gradFill>
                <a:ln cap="flat" cmpd="sng" w="31750">
                  <a:solidFill>
                    <a:srgbClr val="1F357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sp>
              <p:nvSpPr>
                <p:cNvPr id="66" name="Google Shape;66;p6"/>
                <p:cNvSpPr/>
                <p:nvPr/>
              </p:nvSpPr>
              <p:spPr>
                <a:xfrm>
                  <a:off x="3276600" y="533400"/>
                  <a:ext cx="20726400" cy="2667000"/>
                </a:xfrm>
                <a:prstGeom prst="rect">
                  <a:avLst/>
                </a:prstGeom>
                <a:gradFill>
                  <a:gsLst>
                    <a:gs pos="0">
                      <a:srgbClr val="2D4FAA"/>
                    </a:gs>
                    <a:gs pos="100000">
                      <a:srgbClr val="1C2957"/>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cxnSp>
              <p:nvCxnSpPr>
                <p:cNvPr id="67" name="Google Shape;67;p6"/>
                <p:cNvCxnSpPr/>
                <p:nvPr/>
              </p:nvCxnSpPr>
              <p:spPr>
                <a:xfrm>
                  <a:off x="5722938" y="3581400"/>
                  <a:ext cx="21397800" cy="0"/>
                </a:xfrm>
                <a:prstGeom prst="straightConnector1">
                  <a:avLst/>
                </a:prstGeom>
                <a:noFill/>
                <a:ln cap="flat" cmpd="sng" w="31750">
                  <a:solidFill>
                    <a:srgbClr val="1F3571"/>
                  </a:solidFill>
                  <a:prstDash val="solid"/>
                  <a:miter lim="800000"/>
                  <a:headEnd len="sm" w="sm" type="none"/>
                  <a:tailEnd len="sm" w="sm" type="none"/>
                </a:ln>
              </p:spPr>
            </p:cxnSp>
          </p:grpSp>
          <p:pic>
            <p:nvPicPr>
              <p:cNvPr descr="https://upload.wikimedia.org/wikipedia/en/thumb/f/fb/University_of_Pittsburgh_seal.svg/1010px-University_of_Pittsburgh_seal.svg.png" id="68" name="Google Shape;68;p6"/>
              <p:cNvPicPr preferRelativeResize="0"/>
              <p:nvPr/>
            </p:nvPicPr>
            <p:blipFill rotWithShape="1">
              <a:blip r:embed="rId2">
                <a:alphaModFix/>
              </a:blip>
              <a:srcRect b="0" l="0" r="0" t="0"/>
              <a:stretch/>
            </p:blipFill>
            <p:spPr>
              <a:xfrm>
                <a:off x="10977563" y="-283278"/>
                <a:ext cx="1192045" cy="1208568"/>
              </a:xfrm>
              <a:prstGeom prst="rect">
                <a:avLst/>
              </a:prstGeom>
              <a:noFill/>
              <a:ln>
                <a:noFill/>
              </a:ln>
            </p:spPr>
          </p:pic>
        </p:grpSp>
        <p:sp>
          <p:nvSpPr>
            <p:cNvPr id="69" name="Google Shape;69;p6"/>
            <p:cNvSpPr txBox="1"/>
            <p:nvPr/>
          </p:nvSpPr>
          <p:spPr>
            <a:xfrm>
              <a:off x="8907044" y="-33604"/>
              <a:ext cx="2070600" cy="1280100"/>
            </a:xfrm>
            <a:prstGeom prst="rect">
              <a:avLst/>
            </a:prstGeom>
            <a:solidFill>
              <a:srgbClr val="1C2957"/>
            </a:solidFill>
            <a:ln>
              <a:noFill/>
            </a:ln>
            <a:effectLst>
              <a:outerShdw blurRad="50800" rotWithShape="0" algn="tl" dir="2700000" dist="38100">
                <a:srgbClr val="000000">
                  <a:alpha val="40000"/>
                </a:srgbClr>
              </a:outerShdw>
            </a:effectLst>
          </p:spPr>
          <p:txBody>
            <a:bodyPr anchorCtr="0" anchor="t" bIns="32225" lIns="64475" spcFirstLastPara="1" rIns="64475" wrap="square" tIns="32225">
              <a:noAutofit/>
            </a:bodyPr>
            <a:lstStyle/>
            <a:p>
              <a:pPr indent="0" lvl="0" marL="0" marR="0" rtl="0" algn="ctr">
                <a:spcBef>
                  <a:spcPts val="0"/>
                </a:spcBef>
                <a:spcAft>
                  <a:spcPts val="0"/>
                </a:spcAft>
                <a:buNone/>
              </a:pPr>
              <a:r>
                <a:t/>
              </a:r>
              <a:endParaRPr b="1" i="0" sz="2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600" u="none" cap="none" strike="noStrike">
                <a:solidFill>
                  <a:srgbClr val="FFFF99"/>
                </a:solidFill>
                <a:latin typeface="Calibri"/>
                <a:ea typeface="Calibri"/>
                <a:cs typeface="Calibri"/>
                <a:sym typeface="Calibri"/>
              </a:endParaRPr>
            </a:p>
          </p:txBody>
        </p:sp>
      </p:grpSp>
      <p:sp>
        <p:nvSpPr>
          <p:cNvPr id="70" name="Google Shape;70;p6"/>
          <p:cNvSpPr txBox="1"/>
          <p:nvPr>
            <p:ph type="title"/>
          </p:nvPr>
        </p:nvSpPr>
        <p:spPr>
          <a:xfrm>
            <a:off x="0" y="1"/>
            <a:ext cx="6545100" cy="943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3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75" name="Google Shape;75;p7"/>
          <p:cNvGrpSpPr/>
          <p:nvPr/>
        </p:nvGrpSpPr>
        <p:grpSpPr>
          <a:xfrm>
            <a:off x="116" y="-25203"/>
            <a:ext cx="9145029" cy="1093679"/>
            <a:chOff x="155" y="-33604"/>
            <a:chExt cx="12193372" cy="1458239"/>
          </a:xfrm>
        </p:grpSpPr>
        <p:grpSp>
          <p:nvGrpSpPr>
            <p:cNvPr id="76" name="Google Shape;76;p7"/>
            <p:cNvGrpSpPr/>
            <p:nvPr/>
          </p:nvGrpSpPr>
          <p:grpSpPr>
            <a:xfrm>
              <a:off x="155" y="0"/>
              <a:ext cx="12193372" cy="1424635"/>
              <a:chOff x="155" y="-302272"/>
              <a:chExt cx="12193372" cy="1424635"/>
            </a:xfrm>
          </p:grpSpPr>
          <p:grpSp>
            <p:nvGrpSpPr>
              <p:cNvPr id="77" name="Google Shape;77;p7"/>
              <p:cNvGrpSpPr/>
              <p:nvPr/>
            </p:nvGrpSpPr>
            <p:grpSpPr>
              <a:xfrm>
                <a:off x="155" y="-302272"/>
                <a:ext cx="12193372" cy="1424635"/>
                <a:chOff x="3276600" y="533400"/>
                <a:chExt cx="28956000" cy="3048000"/>
              </a:xfrm>
            </p:grpSpPr>
            <p:sp>
              <p:nvSpPr>
                <p:cNvPr id="78" name="Google Shape;78;p7"/>
                <p:cNvSpPr/>
                <p:nvPr/>
              </p:nvSpPr>
              <p:spPr>
                <a:xfrm>
                  <a:off x="3276600" y="533400"/>
                  <a:ext cx="28956000" cy="2667000"/>
                </a:xfrm>
                <a:prstGeom prst="rect">
                  <a:avLst/>
                </a:prstGeom>
                <a:gradFill>
                  <a:gsLst>
                    <a:gs pos="0">
                      <a:srgbClr val="CDB87D"/>
                    </a:gs>
                    <a:gs pos="100000">
                      <a:srgbClr val="CDB87D"/>
                    </a:gs>
                  </a:gsLst>
                  <a:lin ang="0" scaled="0"/>
                </a:gradFill>
                <a:ln cap="flat" cmpd="sng" w="31750">
                  <a:solidFill>
                    <a:srgbClr val="1F357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sp>
              <p:nvSpPr>
                <p:cNvPr id="79" name="Google Shape;79;p7"/>
                <p:cNvSpPr/>
                <p:nvPr/>
              </p:nvSpPr>
              <p:spPr>
                <a:xfrm>
                  <a:off x="3276600" y="533400"/>
                  <a:ext cx="20726400" cy="2667000"/>
                </a:xfrm>
                <a:prstGeom prst="rect">
                  <a:avLst/>
                </a:prstGeom>
                <a:gradFill>
                  <a:gsLst>
                    <a:gs pos="0">
                      <a:srgbClr val="2D4FAA"/>
                    </a:gs>
                    <a:gs pos="100000">
                      <a:srgbClr val="1C2957"/>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0" u="none" cap="none" strike="noStrike">
                    <a:solidFill>
                      <a:schemeClr val="lt1"/>
                    </a:solidFill>
                    <a:latin typeface="Calibri"/>
                    <a:ea typeface="Calibri"/>
                    <a:cs typeface="Calibri"/>
                    <a:sym typeface="Calibri"/>
                  </a:endParaRPr>
                </a:p>
              </p:txBody>
            </p:sp>
            <p:cxnSp>
              <p:nvCxnSpPr>
                <p:cNvPr id="80" name="Google Shape;80;p7"/>
                <p:cNvCxnSpPr/>
                <p:nvPr/>
              </p:nvCxnSpPr>
              <p:spPr>
                <a:xfrm>
                  <a:off x="5722938" y="3581400"/>
                  <a:ext cx="21397800" cy="0"/>
                </a:xfrm>
                <a:prstGeom prst="straightConnector1">
                  <a:avLst/>
                </a:prstGeom>
                <a:noFill/>
                <a:ln cap="flat" cmpd="sng" w="31750">
                  <a:solidFill>
                    <a:srgbClr val="1F3571"/>
                  </a:solidFill>
                  <a:prstDash val="solid"/>
                  <a:miter lim="800000"/>
                  <a:headEnd len="sm" w="sm" type="none"/>
                  <a:tailEnd len="sm" w="sm" type="none"/>
                </a:ln>
              </p:spPr>
            </p:cxnSp>
          </p:grpSp>
          <p:pic>
            <p:nvPicPr>
              <p:cNvPr descr="https://upload.wikimedia.org/wikipedia/en/thumb/f/fb/University_of_Pittsburgh_seal.svg/1010px-University_of_Pittsburgh_seal.svg.png" id="81" name="Google Shape;81;p7"/>
              <p:cNvPicPr preferRelativeResize="0"/>
              <p:nvPr/>
            </p:nvPicPr>
            <p:blipFill rotWithShape="1">
              <a:blip r:embed="rId2">
                <a:alphaModFix/>
              </a:blip>
              <a:srcRect b="0" l="0" r="0" t="0"/>
              <a:stretch/>
            </p:blipFill>
            <p:spPr>
              <a:xfrm>
                <a:off x="10977563" y="-283278"/>
                <a:ext cx="1192045" cy="1208568"/>
              </a:xfrm>
              <a:prstGeom prst="rect">
                <a:avLst/>
              </a:prstGeom>
              <a:noFill/>
              <a:ln>
                <a:noFill/>
              </a:ln>
            </p:spPr>
          </p:pic>
        </p:grpSp>
        <p:sp>
          <p:nvSpPr>
            <p:cNvPr id="82" name="Google Shape;82;p7"/>
            <p:cNvSpPr txBox="1"/>
            <p:nvPr/>
          </p:nvSpPr>
          <p:spPr>
            <a:xfrm>
              <a:off x="8907044" y="-33604"/>
              <a:ext cx="2070600" cy="1280100"/>
            </a:xfrm>
            <a:prstGeom prst="rect">
              <a:avLst/>
            </a:prstGeom>
            <a:solidFill>
              <a:srgbClr val="1C2957"/>
            </a:solidFill>
            <a:ln>
              <a:noFill/>
            </a:ln>
            <a:effectLst>
              <a:outerShdw blurRad="50800" rotWithShape="0" algn="tl" dir="2700000" dist="38100">
                <a:srgbClr val="000000">
                  <a:alpha val="40000"/>
                </a:srgbClr>
              </a:outerShdw>
            </a:effectLst>
          </p:spPr>
          <p:txBody>
            <a:bodyPr anchorCtr="0" anchor="t" bIns="32225" lIns="64475" spcFirstLastPara="1" rIns="64475" wrap="square" tIns="32225">
              <a:noAutofit/>
            </a:bodyPr>
            <a:lstStyle/>
            <a:p>
              <a:pPr indent="0" lvl="0" marL="0" marR="0" rtl="0" algn="ctr">
                <a:spcBef>
                  <a:spcPts val="0"/>
                </a:spcBef>
                <a:spcAft>
                  <a:spcPts val="0"/>
                </a:spcAft>
                <a:buNone/>
              </a:pPr>
              <a:r>
                <a:t/>
              </a:r>
              <a:endParaRPr b="1" i="0" sz="2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600" u="none" cap="none" strike="noStrike">
                <a:solidFill>
                  <a:srgbClr val="FFFF99"/>
                </a:solidFill>
                <a:latin typeface="Calibri"/>
                <a:ea typeface="Calibri"/>
                <a:cs typeface="Calibri"/>
                <a:sym typeface="Calibri"/>
              </a:endParaRPr>
            </a:p>
          </p:txBody>
        </p:sp>
      </p:grpSp>
      <p:sp>
        <p:nvSpPr>
          <p:cNvPr id="83" name="Google Shape;83;p7"/>
          <p:cNvSpPr txBox="1"/>
          <p:nvPr>
            <p:ph type="title"/>
          </p:nvPr>
        </p:nvSpPr>
        <p:spPr>
          <a:xfrm>
            <a:off x="0" y="-25202"/>
            <a:ext cx="6545100" cy="960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3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o"/>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1" name="Google Shape;91;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2" name="Google Shape;92;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Courier New"/>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98" name="Google Shape;98;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9" name="Google Shape;9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5000"/>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Courier New"/>
              <a:buChar char="o"/>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ctrTitle"/>
          </p:nvPr>
        </p:nvSpPr>
        <p:spPr>
          <a:xfrm>
            <a:off x="170284" y="1119817"/>
            <a:ext cx="5232000" cy="1626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H</a:t>
            </a:r>
            <a:r>
              <a:rPr lang="en"/>
              <a:t>ydroponic Chamber</a:t>
            </a:r>
            <a:endParaRPr/>
          </a:p>
        </p:txBody>
      </p:sp>
      <p:sp>
        <p:nvSpPr>
          <p:cNvPr id="127" name="Google Shape;127;p13"/>
          <p:cNvSpPr txBox="1"/>
          <p:nvPr>
            <p:ph idx="1" type="subTitle"/>
          </p:nvPr>
        </p:nvSpPr>
        <p:spPr>
          <a:xfrm>
            <a:off x="170284" y="3405794"/>
            <a:ext cx="3930600" cy="137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Yu-Hsuan (Teddy) Chao </a:t>
            </a:r>
            <a:endParaRPr/>
          </a:p>
          <a:p>
            <a:pPr indent="0" lvl="0" marL="0" rtl="0" algn="ctr">
              <a:spcBef>
                <a:spcPts val="800"/>
              </a:spcBef>
              <a:spcAft>
                <a:spcPts val="0"/>
              </a:spcAft>
              <a:buNone/>
            </a:pPr>
            <a:r>
              <a:rPr lang="en"/>
              <a:t>Lauren Grice </a:t>
            </a:r>
            <a:endParaRPr/>
          </a:p>
          <a:p>
            <a:pPr indent="0" lvl="0" marL="0" rtl="0" algn="ctr">
              <a:spcBef>
                <a:spcPts val="800"/>
              </a:spcBef>
              <a:spcAft>
                <a:spcPts val="0"/>
              </a:spcAft>
              <a:buNone/>
            </a:pPr>
            <a:r>
              <a:rPr lang="en"/>
              <a:t>Jordan Weaver</a:t>
            </a:r>
            <a:endParaRPr/>
          </a:p>
          <a:p>
            <a:pPr indent="0" lvl="0" marL="0" rtl="0" algn="ct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628650" y="811763"/>
            <a:ext cx="6661500" cy="2120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Main VI Elements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Configuration</a:t>
            </a:r>
            <a:r>
              <a:rPr lang="en"/>
              <a:t> File Use</a:t>
            </a:r>
            <a:endParaRPr/>
          </a:p>
        </p:txBody>
      </p:sp>
      <p:sp>
        <p:nvSpPr>
          <p:cNvPr id="206" name="Google Shape;206;p23"/>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3"/>
          <p:cNvPicPr preferRelativeResize="0"/>
          <p:nvPr/>
        </p:nvPicPr>
        <p:blipFill rotWithShape="1">
          <a:blip r:embed="rId3">
            <a:alphaModFix/>
          </a:blip>
          <a:srcRect b="0" l="0" r="0" t="9877"/>
          <a:stretch/>
        </p:blipFill>
        <p:spPr>
          <a:xfrm>
            <a:off x="573144" y="1080388"/>
            <a:ext cx="7997719" cy="3436925"/>
          </a:xfrm>
          <a:prstGeom prst="rect">
            <a:avLst/>
          </a:prstGeom>
          <a:noFill/>
          <a:ln cap="flat" cmpd="sng" w="28575">
            <a:solidFill>
              <a:srgbClr val="1F3571"/>
            </a:solidFill>
            <a:prstDash val="solid"/>
            <a:miter lim="8000"/>
            <a:headEnd len="sm" w="sm" type="none"/>
            <a:tailEnd len="sm" w="sm" type="none"/>
          </a:ln>
        </p:spPr>
      </p:pic>
      <p:sp>
        <p:nvSpPr>
          <p:cNvPr id="208" name="Google Shape;208;p23"/>
          <p:cNvSpPr txBox="1"/>
          <p:nvPr/>
        </p:nvSpPr>
        <p:spPr>
          <a:xfrm>
            <a:off x="573163" y="4612075"/>
            <a:ext cx="7997700" cy="42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1F3571"/>
                </a:solidFill>
              </a:rPr>
              <a:t>Configuration</a:t>
            </a:r>
            <a:r>
              <a:rPr b="1" lang="en" sz="1800">
                <a:solidFill>
                  <a:srgbClr val="1F3571"/>
                </a:solidFill>
              </a:rPr>
              <a:t> File Reading, Creation, Writing, and Chart Clearing</a:t>
            </a:r>
            <a:endParaRPr b="1" sz="1800">
              <a:solidFill>
                <a:srgbClr val="1F357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Control of Grow Light</a:t>
            </a:r>
            <a:endParaRPr/>
          </a:p>
        </p:txBody>
      </p:sp>
      <p:pic>
        <p:nvPicPr>
          <p:cNvPr id="214" name="Google Shape;214;p24"/>
          <p:cNvPicPr preferRelativeResize="0"/>
          <p:nvPr/>
        </p:nvPicPr>
        <p:blipFill rotWithShape="1">
          <a:blip r:embed="rId3">
            <a:alphaModFix/>
          </a:blip>
          <a:srcRect b="9240" l="14103" r="4323" t="11026"/>
          <a:stretch/>
        </p:blipFill>
        <p:spPr>
          <a:xfrm>
            <a:off x="1847575" y="1257375"/>
            <a:ext cx="5448850" cy="3234825"/>
          </a:xfrm>
          <a:prstGeom prst="rect">
            <a:avLst/>
          </a:prstGeom>
          <a:noFill/>
          <a:ln cap="flat" cmpd="sng" w="12700">
            <a:solidFill>
              <a:srgbClr val="000000"/>
            </a:solidFill>
            <a:prstDash val="solid"/>
            <a:miter lim="8000"/>
            <a:headEnd len="sm" w="sm" type="none"/>
            <a:tailEnd len="sm" w="sm" type="none"/>
          </a:ln>
        </p:spPr>
      </p:pic>
      <p:sp>
        <p:nvSpPr>
          <p:cNvPr id="215" name="Google Shape;215;p24"/>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573163" y="4612075"/>
            <a:ext cx="7997700" cy="42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1F3571"/>
                </a:solidFill>
              </a:rPr>
              <a:t>Checking for iteration 0 on the hour and within light hours</a:t>
            </a:r>
            <a:endParaRPr b="1" sz="1800">
              <a:solidFill>
                <a:srgbClr val="1F357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pic>
        <p:nvPicPr>
          <p:cNvPr id="222" name="Google Shape;222;p25"/>
          <p:cNvPicPr preferRelativeResize="0"/>
          <p:nvPr/>
        </p:nvPicPr>
        <p:blipFill>
          <a:blip r:embed="rId3">
            <a:alphaModFix/>
          </a:blip>
          <a:stretch>
            <a:fillRect/>
          </a:stretch>
        </p:blipFill>
        <p:spPr>
          <a:xfrm>
            <a:off x="267788" y="1829800"/>
            <a:ext cx="8608425" cy="1986550"/>
          </a:xfrm>
          <a:prstGeom prst="rect">
            <a:avLst/>
          </a:prstGeom>
          <a:noFill/>
          <a:ln cap="flat" cmpd="sng" w="12700">
            <a:solidFill>
              <a:srgbClr val="000000"/>
            </a:solidFill>
            <a:prstDash val="solid"/>
            <a:miter lim="8000"/>
            <a:headEnd len="sm" w="sm" type="none"/>
            <a:tailEnd len="sm" w="sm" type="none"/>
          </a:ln>
        </p:spPr>
      </p:pic>
      <p:sp>
        <p:nvSpPr>
          <p:cNvPr id="223" name="Google Shape;223;p25"/>
          <p:cNvSpPr txBox="1"/>
          <p:nvPr/>
        </p:nvSpPr>
        <p:spPr>
          <a:xfrm>
            <a:off x="573138" y="4040625"/>
            <a:ext cx="7997700" cy="42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1F3571"/>
                </a:solidFill>
              </a:rPr>
              <a:t>Hourly and Iteration 0 air exchange and DHT11 reading</a:t>
            </a:r>
            <a:endParaRPr b="1" sz="1800">
              <a:solidFill>
                <a:srgbClr val="1F357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229" name="Google Shape;229;p26"/>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User Interface </a:t>
            </a:r>
            <a:endParaRPr/>
          </a:p>
        </p:txBody>
      </p:sp>
      <p:pic>
        <p:nvPicPr>
          <p:cNvPr id="230" name="Google Shape;230;p26"/>
          <p:cNvPicPr preferRelativeResize="0"/>
          <p:nvPr/>
        </p:nvPicPr>
        <p:blipFill rotWithShape="1">
          <a:blip r:embed="rId3">
            <a:alphaModFix/>
          </a:blip>
          <a:srcRect b="2272" l="2248" r="0" t="2262"/>
          <a:stretch/>
        </p:blipFill>
        <p:spPr>
          <a:xfrm>
            <a:off x="483362" y="1066329"/>
            <a:ext cx="8177274" cy="3954021"/>
          </a:xfrm>
          <a:prstGeom prst="rect">
            <a:avLst/>
          </a:prstGeom>
          <a:noFill/>
          <a:ln cap="flat" cmpd="sng" w="28575">
            <a:solidFill>
              <a:srgbClr val="1F3571"/>
            </a:solidFill>
            <a:prstDash val="solid"/>
            <a:miter lim="8000"/>
            <a:headEnd len="sm" w="sm" type="none"/>
            <a:tailEnd len="sm" w="sm" type="none"/>
          </a:ln>
        </p:spPr>
      </p:pic>
      <p:sp>
        <p:nvSpPr>
          <p:cNvPr id="231" name="Google Shape;231;p26"/>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Final system</a:t>
            </a:r>
            <a:endParaRPr/>
          </a:p>
        </p:txBody>
      </p:sp>
      <p:pic>
        <p:nvPicPr>
          <p:cNvPr id="237" name="Google Shape;237;p27"/>
          <p:cNvPicPr preferRelativeResize="0"/>
          <p:nvPr/>
        </p:nvPicPr>
        <p:blipFill rotWithShape="1">
          <a:blip r:embed="rId3">
            <a:alphaModFix/>
          </a:blip>
          <a:srcRect b="0" l="0" r="24998" t="0"/>
          <a:stretch/>
        </p:blipFill>
        <p:spPr>
          <a:xfrm>
            <a:off x="1972413" y="1148525"/>
            <a:ext cx="5199174" cy="3894650"/>
          </a:xfrm>
          <a:prstGeom prst="rect">
            <a:avLst/>
          </a:prstGeom>
          <a:noFill/>
          <a:ln cap="flat" cmpd="sng" w="12700">
            <a:solidFill>
              <a:srgbClr val="000000"/>
            </a:solidFill>
            <a:prstDash val="solid"/>
            <a:miter lim="8000"/>
            <a:headEnd len="sm" w="sm" type="none"/>
            <a:tailEnd len="sm" w="sm" type="none"/>
          </a:ln>
        </p:spPr>
      </p:pic>
      <p:sp>
        <p:nvSpPr>
          <p:cNvPr id="238" name="Google Shape;238;p27"/>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 type="body"/>
          </p:nvPr>
        </p:nvSpPr>
        <p:spPr>
          <a:xfrm>
            <a:off x="570000" y="1594200"/>
            <a:ext cx="8004000" cy="30684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Clr>
                <a:srgbClr val="1F3571"/>
              </a:buClr>
              <a:buSzPts val="1700"/>
              <a:buChar char="●"/>
            </a:pPr>
            <a:r>
              <a:rPr lang="en" sz="2400">
                <a:solidFill>
                  <a:srgbClr val="1F3571"/>
                </a:solidFill>
              </a:rPr>
              <a:t>Limitations:</a:t>
            </a:r>
            <a:endParaRPr sz="2400">
              <a:solidFill>
                <a:srgbClr val="1F3571"/>
              </a:solidFill>
            </a:endParaRPr>
          </a:p>
          <a:p>
            <a:pPr indent="-336550" lvl="1" marL="914400" rtl="0" algn="l">
              <a:lnSpc>
                <a:spcPct val="150000"/>
              </a:lnSpc>
              <a:spcBef>
                <a:spcPts val="0"/>
              </a:spcBef>
              <a:spcAft>
                <a:spcPts val="0"/>
              </a:spcAft>
              <a:buClr>
                <a:srgbClr val="1F3571"/>
              </a:buClr>
              <a:buSzPts val="1700"/>
              <a:buChar char="○"/>
            </a:pPr>
            <a:r>
              <a:rPr lang="en" sz="2100">
                <a:solidFill>
                  <a:srgbClr val="1F3571"/>
                </a:solidFill>
              </a:rPr>
              <a:t>Lacking water</a:t>
            </a:r>
            <a:endParaRPr sz="2100">
              <a:solidFill>
                <a:srgbClr val="1F3571"/>
              </a:solidFill>
            </a:endParaRPr>
          </a:p>
          <a:p>
            <a:pPr indent="-336550" lvl="1" marL="914400" rtl="0" algn="l">
              <a:lnSpc>
                <a:spcPct val="150000"/>
              </a:lnSpc>
              <a:spcBef>
                <a:spcPts val="0"/>
              </a:spcBef>
              <a:spcAft>
                <a:spcPts val="0"/>
              </a:spcAft>
              <a:buClr>
                <a:srgbClr val="1F3571"/>
              </a:buClr>
              <a:buSzPts val="1700"/>
              <a:buChar char="○"/>
            </a:pPr>
            <a:r>
              <a:rPr lang="en" sz="2100">
                <a:solidFill>
                  <a:srgbClr val="1F3571"/>
                </a:solidFill>
              </a:rPr>
              <a:t>Proximity to window</a:t>
            </a:r>
            <a:endParaRPr sz="2100">
              <a:solidFill>
                <a:srgbClr val="1F3571"/>
              </a:solidFill>
            </a:endParaRPr>
          </a:p>
          <a:p>
            <a:pPr indent="-336550" lvl="0" marL="457200" rtl="0" algn="l">
              <a:lnSpc>
                <a:spcPct val="150000"/>
              </a:lnSpc>
              <a:spcBef>
                <a:spcPts val="0"/>
              </a:spcBef>
              <a:spcAft>
                <a:spcPts val="0"/>
              </a:spcAft>
              <a:buClr>
                <a:srgbClr val="1F3571"/>
              </a:buClr>
              <a:buSzPts val="1700"/>
              <a:buChar char="●"/>
            </a:pPr>
            <a:r>
              <a:rPr lang="en" sz="2400">
                <a:solidFill>
                  <a:srgbClr val="1F3571"/>
                </a:solidFill>
              </a:rPr>
              <a:t>Grow light and indicator worked as designed</a:t>
            </a:r>
            <a:endParaRPr sz="2400">
              <a:solidFill>
                <a:srgbClr val="1F3571"/>
              </a:solidFill>
            </a:endParaRPr>
          </a:p>
          <a:p>
            <a:pPr indent="-336550" lvl="0" marL="457200" rtl="0" algn="l">
              <a:lnSpc>
                <a:spcPct val="150000"/>
              </a:lnSpc>
              <a:spcBef>
                <a:spcPts val="0"/>
              </a:spcBef>
              <a:spcAft>
                <a:spcPts val="0"/>
              </a:spcAft>
              <a:buClr>
                <a:srgbClr val="1F3571"/>
              </a:buClr>
              <a:buSzPts val="1700"/>
              <a:buChar char="●"/>
            </a:pPr>
            <a:r>
              <a:rPr lang="en" sz="2400">
                <a:solidFill>
                  <a:srgbClr val="1F3571"/>
                </a:solidFill>
              </a:rPr>
              <a:t>DHT11 sensor worked… but fan function was not ideal</a:t>
            </a:r>
            <a:endParaRPr sz="2400">
              <a:solidFill>
                <a:srgbClr val="1F3571"/>
              </a:solidFill>
            </a:endParaRPr>
          </a:p>
        </p:txBody>
      </p:sp>
      <p:sp>
        <p:nvSpPr>
          <p:cNvPr id="244" name="Google Shape;244;p28"/>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Testing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idx="1" type="body"/>
          </p:nvPr>
        </p:nvSpPr>
        <p:spPr>
          <a:xfrm>
            <a:off x="454650" y="1569775"/>
            <a:ext cx="8234700" cy="3082500"/>
          </a:xfrm>
          <a:prstGeom prst="rect">
            <a:avLst/>
          </a:prstGeom>
        </p:spPr>
        <p:txBody>
          <a:bodyPr anchorCtr="0" anchor="t" bIns="34275" lIns="68575" spcFirstLastPara="1" rIns="68575" wrap="square" tIns="34275">
            <a:noAutofit/>
          </a:bodyPr>
          <a:lstStyle/>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Use a relay and line-level voltage to control a real Grow Light (400 W+)</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Add a relay, power supply, water pump, and external water reservoir</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Use a better Fan (3D printed replacement possible)</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Calibrate photodiode based on light exposure from actual sunlight</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Add pH, Total Dissolved Solids (TDS) meters and correction methods</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Make code to Arduino-only, or implement remote Labview connection</a:t>
            </a:r>
            <a:endParaRPr sz="1900">
              <a:solidFill>
                <a:srgbClr val="1F3571"/>
              </a:solidFill>
            </a:endParaRPr>
          </a:p>
          <a:p>
            <a:pPr indent="-349250" lvl="0" marL="457200" rtl="0" algn="just">
              <a:lnSpc>
                <a:spcPct val="150000"/>
              </a:lnSpc>
              <a:spcBef>
                <a:spcPts val="0"/>
              </a:spcBef>
              <a:spcAft>
                <a:spcPts val="0"/>
              </a:spcAft>
              <a:buClr>
                <a:srgbClr val="1F3571"/>
              </a:buClr>
              <a:buSzPts val="1900"/>
              <a:buFont typeface="Arial"/>
              <a:buChar char="●"/>
            </a:pPr>
            <a:r>
              <a:rPr lang="en" sz="1900">
                <a:solidFill>
                  <a:srgbClr val="1F3571"/>
                </a:solidFill>
              </a:rPr>
              <a:t>Permanently wire and enclose the system</a:t>
            </a:r>
            <a:endParaRPr sz="1900">
              <a:solidFill>
                <a:srgbClr val="1F3571"/>
              </a:solidFill>
            </a:endParaRPr>
          </a:p>
          <a:p>
            <a:pPr indent="0" lvl="0" marL="0" rtl="0" algn="l">
              <a:spcBef>
                <a:spcPts val="800"/>
              </a:spcBef>
              <a:spcAft>
                <a:spcPts val="0"/>
              </a:spcAft>
              <a:buNone/>
            </a:pPr>
            <a:r>
              <a:t/>
            </a:r>
            <a:endParaRPr sz="1900"/>
          </a:p>
        </p:txBody>
      </p:sp>
      <p:sp>
        <p:nvSpPr>
          <p:cNvPr id="250" name="Google Shape;250;p29"/>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Future work</a:t>
            </a:r>
            <a:endParaRPr/>
          </a:p>
        </p:txBody>
      </p:sp>
      <p:sp>
        <p:nvSpPr>
          <p:cNvPr id="251" name="Google Shape;251;p29"/>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idx="1" type="body"/>
          </p:nvPr>
        </p:nvSpPr>
        <p:spPr>
          <a:xfrm>
            <a:off x="83675" y="1425525"/>
            <a:ext cx="5044500" cy="567600"/>
          </a:xfrm>
          <a:prstGeom prst="rect">
            <a:avLst/>
          </a:prstGeom>
        </p:spPr>
        <p:txBody>
          <a:bodyPr anchorCtr="0" anchor="t" bIns="34275" lIns="68575" spcFirstLastPara="1" rIns="68575" wrap="square" tIns="34275">
            <a:noAutofit/>
          </a:bodyPr>
          <a:lstStyle/>
          <a:p>
            <a:pPr indent="0" lvl="0" marL="0" rtl="0" algn="ctr">
              <a:lnSpc>
                <a:spcPct val="100000"/>
              </a:lnSpc>
              <a:spcBef>
                <a:spcPts val="800"/>
              </a:spcBef>
              <a:spcAft>
                <a:spcPts val="0"/>
              </a:spcAft>
              <a:buNone/>
            </a:pPr>
            <a:r>
              <a:rPr b="1" lang="en" sz="2000" u="sng"/>
              <a:t>Project: </a:t>
            </a:r>
            <a:r>
              <a:rPr b="1" lang="en" sz="2000" u="sng"/>
              <a:t>One Plant Hydroponic Chamber</a:t>
            </a:r>
            <a:endParaRPr b="1" sz="2000" u="sng"/>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33" name="Google Shape;133;p14"/>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Background</a:t>
            </a:r>
            <a:endParaRPr/>
          </a:p>
        </p:txBody>
      </p:sp>
      <p:pic>
        <p:nvPicPr>
          <p:cNvPr id="134" name="Google Shape;134;p14"/>
          <p:cNvPicPr preferRelativeResize="0"/>
          <p:nvPr/>
        </p:nvPicPr>
        <p:blipFill rotWithShape="1">
          <a:blip r:embed="rId3">
            <a:alphaModFix/>
          </a:blip>
          <a:srcRect b="25873" l="12819" r="11862" t="10240"/>
          <a:stretch/>
        </p:blipFill>
        <p:spPr>
          <a:xfrm>
            <a:off x="493202" y="2079875"/>
            <a:ext cx="4026450" cy="2557475"/>
          </a:xfrm>
          <a:prstGeom prst="rect">
            <a:avLst/>
          </a:prstGeom>
          <a:noFill/>
          <a:ln cap="flat" cmpd="sng" w="12700">
            <a:solidFill>
              <a:srgbClr val="000000"/>
            </a:solidFill>
            <a:prstDash val="solid"/>
            <a:miter lim="8000"/>
            <a:headEnd len="sm" w="sm" type="none"/>
            <a:tailEnd len="sm" w="sm" type="none"/>
          </a:ln>
        </p:spPr>
      </p:pic>
      <p:sp>
        <p:nvSpPr>
          <p:cNvPr id="135" name="Google Shape;135;p14"/>
          <p:cNvSpPr txBox="1"/>
          <p:nvPr/>
        </p:nvSpPr>
        <p:spPr>
          <a:xfrm>
            <a:off x="5379375" y="1787700"/>
            <a:ext cx="3735900" cy="292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800"/>
              </a:spcBef>
              <a:spcAft>
                <a:spcPts val="0"/>
              </a:spcAft>
              <a:buClr>
                <a:srgbClr val="1F3571"/>
              </a:buClr>
              <a:buSzPts val="2000"/>
              <a:buChar char="●"/>
            </a:pPr>
            <a:r>
              <a:rPr lang="en" sz="2000">
                <a:solidFill>
                  <a:srgbClr val="1F3571"/>
                </a:solidFill>
              </a:rPr>
              <a:t>M</a:t>
            </a:r>
            <a:r>
              <a:rPr lang="en" sz="2000">
                <a:solidFill>
                  <a:srgbClr val="1F3571"/>
                </a:solidFill>
              </a:rPr>
              <a:t>aintain control of:</a:t>
            </a:r>
            <a:endParaRPr sz="2000">
              <a:solidFill>
                <a:srgbClr val="1F3571"/>
              </a:solidFill>
            </a:endParaRPr>
          </a:p>
          <a:p>
            <a:pPr indent="-355600" lvl="1" marL="914400" rtl="0" algn="l">
              <a:lnSpc>
                <a:spcPct val="115000"/>
              </a:lnSpc>
              <a:spcBef>
                <a:spcPts val="0"/>
              </a:spcBef>
              <a:spcAft>
                <a:spcPts val="0"/>
              </a:spcAft>
              <a:buClr>
                <a:srgbClr val="1F3571"/>
              </a:buClr>
              <a:buSzPts val="2000"/>
              <a:buChar char="○"/>
            </a:pPr>
            <a:r>
              <a:rPr lang="en" sz="1700">
                <a:solidFill>
                  <a:srgbClr val="1F3571"/>
                </a:solidFill>
              </a:rPr>
              <a:t>Water level</a:t>
            </a:r>
            <a:endParaRPr sz="1700">
              <a:solidFill>
                <a:srgbClr val="1F3571"/>
              </a:solidFill>
            </a:endParaRPr>
          </a:p>
          <a:p>
            <a:pPr indent="-355600" lvl="1" marL="914400" rtl="0" algn="l">
              <a:lnSpc>
                <a:spcPct val="115000"/>
              </a:lnSpc>
              <a:spcBef>
                <a:spcPts val="0"/>
              </a:spcBef>
              <a:spcAft>
                <a:spcPts val="0"/>
              </a:spcAft>
              <a:buClr>
                <a:srgbClr val="1F3571"/>
              </a:buClr>
              <a:buSzPts val="2000"/>
              <a:buChar char="○"/>
            </a:pPr>
            <a:r>
              <a:rPr lang="en" sz="1700">
                <a:solidFill>
                  <a:srgbClr val="1F3571"/>
                </a:solidFill>
              </a:rPr>
              <a:t>Light exposure</a:t>
            </a:r>
            <a:endParaRPr sz="1700">
              <a:solidFill>
                <a:srgbClr val="1F3571"/>
              </a:solidFill>
            </a:endParaRPr>
          </a:p>
          <a:p>
            <a:pPr indent="-355600" lvl="1" marL="914400" rtl="0" algn="l">
              <a:lnSpc>
                <a:spcPct val="115000"/>
              </a:lnSpc>
              <a:spcBef>
                <a:spcPts val="0"/>
              </a:spcBef>
              <a:spcAft>
                <a:spcPts val="0"/>
              </a:spcAft>
              <a:buClr>
                <a:srgbClr val="1F3571"/>
              </a:buClr>
              <a:buSzPts val="2000"/>
              <a:buChar char="○"/>
            </a:pPr>
            <a:r>
              <a:rPr lang="en" sz="1700">
                <a:solidFill>
                  <a:srgbClr val="1F3571"/>
                </a:solidFill>
              </a:rPr>
              <a:t>Temperature</a:t>
            </a:r>
            <a:endParaRPr sz="1700">
              <a:solidFill>
                <a:srgbClr val="1F3571"/>
              </a:solidFill>
            </a:endParaRPr>
          </a:p>
          <a:p>
            <a:pPr indent="-355600" lvl="1" marL="914400" rtl="0" algn="l">
              <a:lnSpc>
                <a:spcPct val="115000"/>
              </a:lnSpc>
              <a:spcBef>
                <a:spcPts val="0"/>
              </a:spcBef>
              <a:spcAft>
                <a:spcPts val="0"/>
              </a:spcAft>
              <a:buClr>
                <a:srgbClr val="1F3571"/>
              </a:buClr>
              <a:buSzPts val="2000"/>
              <a:buChar char="○"/>
            </a:pPr>
            <a:r>
              <a:rPr lang="en" sz="1700">
                <a:solidFill>
                  <a:srgbClr val="1F3571"/>
                </a:solidFill>
              </a:rPr>
              <a:t>Relative humidity</a:t>
            </a:r>
            <a:endParaRPr sz="1700">
              <a:solidFill>
                <a:srgbClr val="1F3571"/>
              </a:solidFill>
            </a:endParaRPr>
          </a:p>
          <a:p>
            <a:pPr indent="-355600" lvl="0" marL="457200" rtl="0" algn="l">
              <a:lnSpc>
                <a:spcPct val="115000"/>
              </a:lnSpc>
              <a:spcBef>
                <a:spcPts val="0"/>
              </a:spcBef>
              <a:spcAft>
                <a:spcPts val="0"/>
              </a:spcAft>
              <a:buClr>
                <a:srgbClr val="1F3571"/>
              </a:buClr>
              <a:buSzPts val="2000"/>
              <a:buChar char="●"/>
            </a:pPr>
            <a:r>
              <a:rPr lang="en" sz="2000">
                <a:solidFill>
                  <a:srgbClr val="1F3571"/>
                </a:solidFill>
              </a:rPr>
              <a:t>Seeks to address problems with current hydroponics</a:t>
            </a:r>
            <a:endParaRPr sz="1300">
              <a:solidFill>
                <a:srgbClr val="1F3571"/>
              </a:solidFill>
            </a:endParaRPr>
          </a:p>
        </p:txBody>
      </p:sp>
      <p:sp>
        <p:nvSpPr>
          <p:cNvPr id="136" name="Google Shape;136;p14"/>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Flow Chart</a:t>
            </a:r>
            <a:endParaRPr/>
          </a:p>
        </p:txBody>
      </p:sp>
      <p:pic>
        <p:nvPicPr>
          <p:cNvPr id="142" name="Google Shape;142;p15"/>
          <p:cNvPicPr preferRelativeResize="0"/>
          <p:nvPr/>
        </p:nvPicPr>
        <p:blipFill rotWithShape="1">
          <a:blip r:embed="rId3">
            <a:alphaModFix/>
          </a:blip>
          <a:srcRect b="0" l="14585" r="30686" t="8833"/>
          <a:stretch/>
        </p:blipFill>
        <p:spPr>
          <a:xfrm>
            <a:off x="2528912" y="1164099"/>
            <a:ext cx="4086175" cy="3804375"/>
          </a:xfrm>
          <a:prstGeom prst="rect">
            <a:avLst/>
          </a:prstGeom>
          <a:noFill/>
          <a:ln cap="flat" cmpd="sng" w="12700">
            <a:solidFill>
              <a:srgbClr val="000000"/>
            </a:solidFill>
            <a:prstDash val="solid"/>
            <a:miter lim="8000"/>
            <a:headEnd len="sm" w="sm" type="none"/>
            <a:tailEnd len="sm" w="sm" type="none"/>
          </a:ln>
        </p:spPr>
      </p:pic>
      <p:sp>
        <p:nvSpPr>
          <p:cNvPr id="143" name="Google Shape;143;p15"/>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Goals</a:t>
            </a:r>
            <a:endParaRPr/>
          </a:p>
        </p:txBody>
      </p:sp>
      <p:sp>
        <p:nvSpPr>
          <p:cNvPr id="149" name="Google Shape;149;p16"/>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0" name="Google Shape;150;p16"/>
          <p:cNvGraphicFramePr/>
          <p:nvPr/>
        </p:nvGraphicFramePr>
        <p:xfrm>
          <a:off x="320538" y="1470125"/>
          <a:ext cx="3000000" cy="3000000"/>
        </p:xfrm>
        <a:graphic>
          <a:graphicData uri="http://schemas.openxmlformats.org/drawingml/2006/table">
            <a:tbl>
              <a:tblPr>
                <a:noFill/>
                <a:tableStyleId>{0B709B69-5053-4AF6-B8E8-6927DFB0ABDE}</a:tableStyleId>
              </a:tblPr>
              <a:tblGrid>
                <a:gridCol w="4183600"/>
                <a:gridCol w="4319325"/>
              </a:tblGrid>
              <a:tr h="381000">
                <a:tc>
                  <a:txBody>
                    <a:bodyPr/>
                    <a:lstStyle/>
                    <a:p>
                      <a:pPr indent="0" lvl="0" marL="0" rtl="0" algn="ctr">
                        <a:spcBef>
                          <a:spcPts val="0"/>
                        </a:spcBef>
                        <a:spcAft>
                          <a:spcPts val="0"/>
                        </a:spcAft>
                        <a:buNone/>
                      </a:pPr>
                      <a:r>
                        <a:rPr b="1" lang="en" sz="1600">
                          <a:solidFill>
                            <a:srgbClr val="1C2957"/>
                          </a:solidFill>
                        </a:rPr>
                        <a:t>Initial Goal</a:t>
                      </a:r>
                      <a:endParaRPr b="1" sz="1600">
                        <a:solidFill>
                          <a:srgbClr val="1C2957"/>
                        </a:solidFill>
                      </a:endParaRPr>
                    </a:p>
                  </a:txBody>
                  <a:tcPr marT="91425" marB="91425" marR="91425" marL="91425">
                    <a:solidFill>
                      <a:srgbClr val="CDB87D"/>
                    </a:solidFill>
                  </a:tcPr>
                </a:tc>
                <a:tc>
                  <a:txBody>
                    <a:bodyPr/>
                    <a:lstStyle/>
                    <a:p>
                      <a:pPr indent="0" lvl="0" marL="0" rtl="0" algn="ctr">
                        <a:spcBef>
                          <a:spcPts val="0"/>
                        </a:spcBef>
                        <a:spcAft>
                          <a:spcPts val="0"/>
                        </a:spcAft>
                        <a:buNone/>
                      </a:pPr>
                      <a:r>
                        <a:rPr b="1" lang="en" sz="1600">
                          <a:solidFill>
                            <a:srgbClr val="1C2957"/>
                          </a:solidFill>
                        </a:rPr>
                        <a:t>Achievement Status</a:t>
                      </a:r>
                      <a:endParaRPr b="1" sz="1600">
                        <a:solidFill>
                          <a:srgbClr val="1C2957"/>
                        </a:solidFill>
                      </a:endParaRPr>
                    </a:p>
                  </a:txBody>
                  <a:tcPr marT="91425" marB="91425" marR="91425" marL="91425">
                    <a:solidFill>
                      <a:srgbClr val="CDB87D"/>
                    </a:solidFill>
                  </a:tcPr>
                </a:tc>
              </a:tr>
              <a:tr h="381000">
                <a:tc>
                  <a:txBody>
                    <a:bodyPr/>
                    <a:lstStyle/>
                    <a:p>
                      <a:pPr indent="0" lvl="0" marL="0" rtl="0" algn="ctr">
                        <a:spcBef>
                          <a:spcPts val="0"/>
                        </a:spcBef>
                        <a:spcAft>
                          <a:spcPts val="0"/>
                        </a:spcAft>
                        <a:buNone/>
                      </a:pPr>
                      <a:r>
                        <a:rPr lang="en">
                          <a:solidFill>
                            <a:srgbClr val="1F3571"/>
                          </a:solidFill>
                        </a:rPr>
                        <a:t>Maintain Water Level</a:t>
                      </a:r>
                      <a:endParaRPr>
                        <a:solidFill>
                          <a:srgbClr val="1F3571"/>
                        </a:solidFill>
                      </a:endParaRPr>
                    </a:p>
                  </a:txBody>
                  <a:tcPr marT="91425" marB="91425" marR="91425" marL="91425" anchor="ctr"/>
                </a:tc>
                <a:tc>
                  <a:txBody>
                    <a:bodyPr/>
                    <a:lstStyle/>
                    <a:p>
                      <a:pPr indent="0" lvl="0" marL="0" rtl="0" algn="ctr">
                        <a:spcBef>
                          <a:spcPts val="0"/>
                        </a:spcBef>
                        <a:spcAft>
                          <a:spcPts val="0"/>
                        </a:spcAft>
                        <a:buNone/>
                      </a:pPr>
                      <a:r>
                        <a:rPr lang="en">
                          <a:solidFill>
                            <a:srgbClr val="1F3571"/>
                          </a:solidFill>
                        </a:rPr>
                        <a:t>50% - Needs relay, pump, reservoir, &amp; piping</a:t>
                      </a:r>
                      <a:endParaRPr>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b="1" lang="en">
                          <a:solidFill>
                            <a:srgbClr val="1F3571"/>
                          </a:solidFill>
                        </a:rPr>
                        <a:t>Maintain Temperature</a:t>
                      </a:r>
                      <a:endParaRPr b="1">
                        <a:solidFill>
                          <a:srgbClr val="1F3571"/>
                        </a:solidFill>
                      </a:endParaRPr>
                    </a:p>
                  </a:txBody>
                  <a:tcPr marT="91425" marB="91425" marR="91425" marL="91425" anchor="ctr"/>
                </a:tc>
                <a:tc>
                  <a:txBody>
                    <a:bodyPr/>
                    <a:lstStyle/>
                    <a:p>
                      <a:pPr indent="0" lvl="0" marL="0" rtl="0" algn="ctr">
                        <a:spcBef>
                          <a:spcPts val="0"/>
                        </a:spcBef>
                        <a:spcAft>
                          <a:spcPts val="0"/>
                        </a:spcAft>
                        <a:buNone/>
                      </a:pPr>
                      <a:r>
                        <a:rPr b="1" lang="en">
                          <a:solidFill>
                            <a:srgbClr val="1F3571"/>
                          </a:solidFill>
                        </a:rPr>
                        <a:t>100%</a:t>
                      </a:r>
                      <a:endParaRPr b="1">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b="1" lang="en">
                          <a:solidFill>
                            <a:srgbClr val="1F3571"/>
                          </a:solidFill>
                        </a:rPr>
                        <a:t>Maintain Humidity</a:t>
                      </a:r>
                      <a:endParaRPr b="1">
                        <a:solidFill>
                          <a:srgbClr val="1F3571"/>
                        </a:solidFill>
                      </a:endParaRPr>
                    </a:p>
                  </a:txBody>
                  <a:tcPr marT="91425" marB="91425" marR="91425" marL="91425" anchor="ctr"/>
                </a:tc>
                <a:tc>
                  <a:txBody>
                    <a:bodyPr/>
                    <a:lstStyle/>
                    <a:p>
                      <a:pPr indent="0" lvl="0" marL="0" rtl="0" algn="ctr">
                        <a:spcBef>
                          <a:spcPts val="0"/>
                        </a:spcBef>
                        <a:spcAft>
                          <a:spcPts val="0"/>
                        </a:spcAft>
                        <a:buNone/>
                      </a:pPr>
                      <a:r>
                        <a:rPr b="1" lang="en">
                          <a:solidFill>
                            <a:srgbClr val="1F3571"/>
                          </a:solidFill>
                        </a:rPr>
                        <a:t>100%</a:t>
                      </a:r>
                      <a:endParaRPr b="1">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1F3571"/>
                          </a:solidFill>
                        </a:rPr>
                        <a:t>Maintain Light</a:t>
                      </a:r>
                      <a:endParaRPr>
                        <a:solidFill>
                          <a:srgbClr val="1F3571"/>
                        </a:solidFill>
                      </a:endParaRPr>
                    </a:p>
                  </a:txBody>
                  <a:tcPr marT="91425" marB="91425" marR="91425" marL="91425" anchor="ctr"/>
                </a:tc>
                <a:tc>
                  <a:txBody>
                    <a:bodyPr/>
                    <a:lstStyle/>
                    <a:p>
                      <a:pPr indent="0" lvl="0" marL="0" rtl="0" algn="ctr">
                        <a:spcBef>
                          <a:spcPts val="0"/>
                        </a:spcBef>
                        <a:spcAft>
                          <a:spcPts val="0"/>
                        </a:spcAft>
                        <a:buNone/>
                      </a:pPr>
                      <a:r>
                        <a:rPr lang="en">
                          <a:solidFill>
                            <a:srgbClr val="1F3571"/>
                          </a:solidFill>
                        </a:rPr>
                        <a:t>75% - Needs relay and grow light</a:t>
                      </a:r>
                      <a:endParaRPr>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rgbClr val="1F3571"/>
                          </a:solidFill>
                        </a:rPr>
                        <a:t>Operate Continuously without PC</a:t>
                      </a:r>
                      <a:endParaRPr>
                        <a:solidFill>
                          <a:srgbClr val="1F3571"/>
                        </a:solidFill>
                      </a:endParaRPr>
                    </a:p>
                  </a:txBody>
                  <a:tcPr marT="91425" marB="91425" marR="91425" marL="91425" anchor="ctr"/>
                </a:tc>
                <a:tc>
                  <a:txBody>
                    <a:bodyPr/>
                    <a:lstStyle/>
                    <a:p>
                      <a:pPr indent="0" lvl="0" marL="0" rtl="0" algn="ctr">
                        <a:spcBef>
                          <a:spcPts val="0"/>
                        </a:spcBef>
                        <a:spcAft>
                          <a:spcPts val="0"/>
                        </a:spcAft>
                        <a:buNone/>
                      </a:pPr>
                      <a:r>
                        <a:rPr lang="en">
                          <a:solidFill>
                            <a:srgbClr val="1F3571"/>
                          </a:solidFill>
                        </a:rPr>
                        <a:t>0% - Would require laptop running LabView full time</a:t>
                      </a:r>
                      <a:endParaRPr>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b="1" lang="en">
                          <a:solidFill>
                            <a:srgbClr val="1F3571"/>
                          </a:solidFill>
                        </a:rPr>
                        <a:t>Implement DHT11 + Custom Firmware</a:t>
                      </a:r>
                      <a:endParaRPr b="1">
                        <a:solidFill>
                          <a:srgbClr val="1F3571"/>
                        </a:solidFill>
                      </a:endParaRPr>
                    </a:p>
                  </a:txBody>
                  <a:tcPr marT="91425" marB="91425" marR="91425" marL="91425" anchor="ctr"/>
                </a:tc>
                <a:tc>
                  <a:txBody>
                    <a:bodyPr/>
                    <a:lstStyle/>
                    <a:p>
                      <a:pPr indent="0" lvl="0" marL="0" rtl="0" algn="ctr">
                        <a:spcBef>
                          <a:spcPts val="0"/>
                        </a:spcBef>
                        <a:spcAft>
                          <a:spcPts val="0"/>
                        </a:spcAft>
                        <a:buNone/>
                      </a:pPr>
                      <a:r>
                        <a:rPr b="1" lang="en">
                          <a:solidFill>
                            <a:srgbClr val="1F3571"/>
                          </a:solidFill>
                        </a:rPr>
                        <a:t>100%</a:t>
                      </a:r>
                      <a:endParaRPr b="1">
                        <a:solidFill>
                          <a:srgbClr val="1F3571"/>
                        </a:solidFill>
                      </a:endParaRPr>
                    </a:p>
                  </a:txBody>
                  <a:tcPr marT="91425" marB="91425" marR="91425" marL="91425" anchor="ctr"/>
                </a:tc>
              </a:tr>
              <a:tr h="381000">
                <a:tc>
                  <a:txBody>
                    <a:bodyPr/>
                    <a:lstStyle/>
                    <a:p>
                      <a:pPr indent="0" lvl="0" marL="0" rtl="0" algn="ctr">
                        <a:spcBef>
                          <a:spcPts val="0"/>
                        </a:spcBef>
                        <a:spcAft>
                          <a:spcPts val="0"/>
                        </a:spcAft>
                        <a:buNone/>
                      </a:pPr>
                      <a:r>
                        <a:rPr b="1" lang="en">
                          <a:solidFill>
                            <a:srgbClr val="1F3571"/>
                          </a:solidFill>
                        </a:rPr>
                        <a:t>3D Print Something</a:t>
                      </a:r>
                      <a:endParaRPr b="1">
                        <a:solidFill>
                          <a:srgbClr val="1F3571"/>
                        </a:solidFill>
                      </a:endParaRPr>
                    </a:p>
                  </a:txBody>
                  <a:tcPr marT="91425" marB="91425" marR="91425" marL="91425" anchor="ctr"/>
                </a:tc>
                <a:tc>
                  <a:txBody>
                    <a:bodyPr/>
                    <a:lstStyle/>
                    <a:p>
                      <a:pPr indent="0" lvl="0" marL="0" rtl="0" algn="ctr">
                        <a:spcBef>
                          <a:spcPts val="0"/>
                        </a:spcBef>
                        <a:spcAft>
                          <a:spcPts val="0"/>
                        </a:spcAft>
                        <a:buNone/>
                      </a:pPr>
                      <a:r>
                        <a:rPr b="1" lang="en">
                          <a:solidFill>
                            <a:srgbClr val="1F3571"/>
                          </a:solidFill>
                        </a:rPr>
                        <a:t>100% - Motor mounting bracket</a:t>
                      </a:r>
                      <a:endParaRPr b="1">
                        <a:solidFill>
                          <a:srgbClr val="1F3571"/>
                        </a:solidFill>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 Breakdown</a:t>
            </a:r>
            <a:endParaRPr/>
          </a:p>
        </p:txBody>
      </p:sp>
      <p:sp>
        <p:nvSpPr>
          <p:cNvPr id="156" name="Google Shape;156;p17"/>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17"/>
          <p:cNvPicPr preferRelativeResize="0"/>
          <p:nvPr/>
        </p:nvPicPr>
        <p:blipFill rotWithShape="1">
          <a:blip r:embed="rId3">
            <a:alphaModFix/>
          </a:blip>
          <a:srcRect b="5767" l="0" r="3081" t="0"/>
          <a:stretch/>
        </p:blipFill>
        <p:spPr>
          <a:xfrm>
            <a:off x="3550201" y="1945475"/>
            <a:ext cx="3730925" cy="2244900"/>
          </a:xfrm>
          <a:prstGeom prst="rect">
            <a:avLst/>
          </a:prstGeom>
          <a:noFill/>
          <a:ln cap="flat" cmpd="sng" w="12700">
            <a:solidFill>
              <a:srgbClr val="000000"/>
            </a:solidFill>
            <a:prstDash val="solid"/>
            <a:miter lim="8000"/>
            <a:headEnd len="sm" w="sm" type="none"/>
            <a:tailEnd len="sm" w="sm" type="none"/>
          </a:ln>
        </p:spPr>
      </p:pic>
      <p:cxnSp>
        <p:nvCxnSpPr>
          <p:cNvPr id="158" name="Google Shape;158;p17"/>
          <p:cNvCxnSpPr/>
          <p:nvPr/>
        </p:nvCxnSpPr>
        <p:spPr>
          <a:xfrm flipH="1" rot="10800000">
            <a:off x="2283575" y="2641150"/>
            <a:ext cx="1853400" cy="7200"/>
          </a:xfrm>
          <a:prstGeom prst="straightConnector1">
            <a:avLst/>
          </a:prstGeom>
          <a:noFill/>
          <a:ln cap="flat" cmpd="sng" w="38100">
            <a:solidFill>
              <a:srgbClr val="425DC2"/>
            </a:solidFill>
            <a:prstDash val="solid"/>
            <a:round/>
            <a:headEnd len="med" w="med" type="none"/>
            <a:tailEnd len="med" w="med" type="triangle"/>
          </a:ln>
        </p:spPr>
      </p:cxnSp>
      <p:sp>
        <p:nvSpPr>
          <p:cNvPr id="159" name="Google Shape;159;p17"/>
          <p:cNvSpPr txBox="1"/>
          <p:nvPr/>
        </p:nvSpPr>
        <p:spPr>
          <a:xfrm>
            <a:off x="1160125" y="2447800"/>
            <a:ext cx="1014000" cy="39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1F3571"/>
                </a:solidFill>
              </a:rPr>
              <a:t>Main VI</a:t>
            </a:r>
            <a:endParaRPr b="1" sz="1800">
              <a:solidFill>
                <a:srgbClr val="1F3571"/>
              </a:solidFill>
            </a:endParaRPr>
          </a:p>
        </p:txBody>
      </p:sp>
      <p:sp>
        <p:nvSpPr>
          <p:cNvPr id="160" name="Google Shape;160;p17"/>
          <p:cNvSpPr/>
          <p:nvPr/>
        </p:nvSpPr>
        <p:spPr>
          <a:xfrm>
            <a:off x="3837550" y="2911000"/>
            <a:ext cx="248100" cy="518100"/>
          </a:xfrm>
          <a:prstGeom prst="leftBrace">
            <a:avLst>
              <a:gd fmla="val 35288" name="adj1"/>
              <a:gd fmla="val 50000" name="adj2"/>
            </a:avLst>
          </a:prstGeom>
          <a:noFill/>
          <a:ln cap="flat" cmpd="sng" w="38100">
            <a:solidFill>
              <a:srgbClr val="425D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7"/>
          <p:cNvCxnSpPr/>
          <p:nvPr/>
        </p:nvCxnSpPr>
        <p:spPr>
          <a:xfrm>
            <a:off x="2298150" y="3166350"/>
            <a:ext cx="1414800" cy="300"/>
          </a:xfrm>
          <a:prstGeom prst="straightConnector1">
            <a:avLst/>
          </a:prstGeom>
          <a:noFill/>
          <a:ln cap="flat" cmpd="sng" w="38100">
            <a:solidFill>
              <a:srgbClr val="425DC2"/>
            </a:solidFill>
            <a:prstDash val="solid"/>
            <a:round/>
            <a:headEnd len="med" w="med" type="none"/>
            <a:tailEnd len="med" w="med" type="triangle"/>
          </a:ln>
        </p:spPr>
      </p:cxnSp>
      <p:sp>
        <p:nvSpPr>
          <p:cNvPr id="162" name="Google Shape;162;p17"/>
          <p:cNvSpPr txBox="1"/>
          <p:nvPr/>
        </p:nvSpPr>
        <p:spPr>
          <a:xfrm>
            <a:off x="1134625" y="2969550"/>
            <a:ext cx="1065000" cy="39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1F3571"/>
                </a:solidFill>
              </a:rPr>
              <a:t>Sub-VIs</a:t>
            </a:r>
            <a:endParaRPr b="1" sz="1800">
              <a:solidFill>
                <a:srgbClr val="1F357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628650" y="811763"/>
            <a:ext cx="6661500" cy="2120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Sub VIs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RH Correction Via PWM</a:t>
            </a:r>
            <a:endParaRPr/>
          </a:p>
        </p:txBody>
      </p:sp>
      <p:sp>
        <p:nvSpPr>
          <p:cNvPr id="173" name="Google Shape;173;p19"/>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19"/>
          <p:cNvPicPr preferRelativeResize="0"/>
          <p:nvPr/>
        </p:nvPicPr>
        <p:blipFill rotWithShape="1">
          <a:blip r:embed="rId3">
            <a:alphaModFix/>
          </a:blip>
          <a:srcRect b="0" l="0" r="1117" t="0"/>
          <a:stretch/>
        </p:blipFill>
        <p:spPr>
          <a:xfrm>
            <a:off x="683838" y="1209625"/>
            <a:ext cx="7776321" cy="3029575"/>
          </a:xfrm>
          <a:prstGeom prst="rect">
            <a:avLst/>
          </a:prstGeom>
          <a:noFill/>
          <a:ln cap="flat" cmpd="sng" w="28575">
            <a:solidFill>
              <a:srgbClr val="1F3571"/>
            </a:solidFill>
            <a:prstDash val="solid"/>
            <a:miter lim="8000"/>
            <a:headEnd len="sm" w="sm" type="none"/>
            <a:tailEnd len="sm" w="sm" type="none"/>
          </a:ln>
        </p:spPr>
      </p:pic>
      <p:sp>
        <p:nvSpPr>
          <p:cNvPr id="175" name="Google Shape;175;p19"/>
          <p:cNvSpPr txBox="1"/>
          <p:nvPr/>
        </p:nvSpPr>
        <p:spPr>
          <a:xfrm>
            <a:off x="683850" y="4359900"/>
            <a:ext cx="4882200" cy="67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1F3571"/>
                </a:solidFill>
              </a:rPr>
              <a:t>Inputs</a:t>
            </a:r>
            <a:r>
              <a:rPr b="1" lang="en">
                <a:solidFill>
                  <a:srgbClr val="1F3571"/>
                </a:solidFill>
              </a:rPr>
              <a:t>:</a:t>
            </a:r>
            <a:r>
              <a:rPr lang="en">
                <a:solidFill>
                  <a:srgbClr val="1F3571"/>
                </a:solidFill>
              </a:rPr>
              <a:t> </a:t>
            </a:r>
            <a:endParaRPr>
              <a:solidFill>
                <a:srgbClr val="1F3571"/>
              </a:solidFill>
            </a:endParaRPr>
          </a:p>
          <a:p>
            <a:pPr indent="-317500" lvl="0" marL="457200" rtl="0" algn="l">
              <a:spcBef>
                <a:spcPts val="0"/>
              </a:spcBef>
              <a:spcAft>
                <a:spcPts val="0"/>
              </a:spcAft>
              <a:buClr>
                <a:srgbClr val="1F3571"/>
              </a:buClr>
              <a:buSzPts val="1400"/>
              <a:buAutoNum type="arabicPeriod"/>
            </a:pPr>
            <a:r>
              <a:rPr lang="en">
                <a:solidFill>
                  <a:srgbClr val="1F3571"/>
                </a:solidFill>
              </a:rPr>
              <a:t>System’s and </a:t>
            </a:r>
            <a:r>
              <a:rPr lang="en">
                <a:solidFill>
                  <a:srgbClr val="1F3571"/>
                </a:solidFill>
              </a:rPr>
              <a:t>environment’s</a:t>
            </a:r>
            <a:r>
              <a:rPr lang="en">
                <a:solidFill>
                  <a:srgbClr val="1F3571"/>
                </a:solidFill>
              </a:rPr>
              <a:t> relative humidity &amp; temp.</a:t>
            </a:r>
            <a:endParaRPr>
              <a:solidFill>
                <a:srgbClr val="1F3571"/>
              </a:solidFill>
            </a:endParaRPr>
          </a:p>
          <a:p>
            <a:pPr indent="-317500" lvl="0" marL="457200" rtl="0" algn="l">
              <a:spcBef>
                <a:spcPts val="0"/>
              </a:spcBef>
              <a:spcAft>
                <a:spcPts val="0"/>
              </a:spcAft>
              <a:buClr>
                <a:srgbClr val="1F3571"/>
              </a:buClr>
              <a:buSzPts val="1400"/>
              <a:buAutoNum type="arabicPeriod"/>
            </a:pPr>
            <a:r>
              <a:rPr lang="en">
                <a:solidFill>
                  <a:srgbClr val="1F3571"/>
                </a:solidFill>
              </a:rPr>
              <a:t>Maximum allowed RH</a:t>
            </a:r>
            <a:endParaRPr>
              <a:solidFill>
                <a:srgbClr val="1F3571"/>
              </a:solidFill>
            </a:endParaRPr>
          </a:p>
        </p:txBody>
      </p:sp>
      <p:sp>
        <p:nvSpPr>
          <p:cNvPr id="176" name="Google Shape;176;p19"/>
          <p:cNvSpPr txBox="1"/>
          <p:nvPr/>
        </p:nvSpPr>
        <p:spPr>
          <a:xfrm>
            <a:off x="5916150" y="4359900"/>
            <a:ext cx="2544000" cy="50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1F3571"/>
                </a:solidFill>
              </a:rPr>
              <a:t>Output</a:t>
            </a:r>
            <a:r>
              <a:rPr b="1" lang="en">
                <a:solidFill>
                  <a:srgbClr val="1F3571"/>
                </a:solidFill>
              </a:rPr>
              <a:t>:</a:t>
            </a:r>
            <a:r>
              <a:rPr lang="en">
                <a:solidFill>
                  <a:srgbClr val="1F3571"/>
                </a:solidFill>
              </a:rPr>
              <a:t> </a:t>
            </a:r>
            <a:endParaRPr>
              <a:solidFill>
                <a:srgbClr val="1F3571"/>
              </a:solidFill>
            </a:endParaRPr>
          </a:p>
          <a:p>
            <a:pPr indent="0" lvl="0" marL="0" rtl="0" algn="l">
              <a:spcBef>
                <a:spcPts val="0"/>
              </a:spcBef>
              <a:spcAft>
                <a:spcPts val="0"/>
              </a:spcAft>
              <a:buNone/>
            </a:pPr>
            <a:r>
              <a:rPr lang="en">
                <a:solidFill>
                  <a:srgbClr val="1F3571"/>
                </a:solidFill>
              </a:rPr>
              <a:t>Number of seconds to run fan</a:t>
            </a:r>
            <a:endParaRPr>
              <a:solidFill>
                <a:srgbClr val="1F357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RH to Absolute Humidity</a:t>
            </a:r>
            <a:endParaRPr/>
          </a:p>
        </p:txBody>
      </p:sp>
      <p:pic>
        <p:nvPicPr>
          <p:cNvPr id="182" name="Google Shape;182;p20"/>
          <p:cNvPicPr preferRelativeResize="0"/>
          <p:nvPr/>
        </p:nvPicPr>
        <p:blipFill rotWithShape="1">
          <a:blip r:embed="rId3">
            <a:alphaModFix/>
          </a:blip>
          <a:srcRect b="5168" l="803" r="0" t="0"/>
          <a:stretch/>
        </p:blipFill>
        <p:spPr>
          <a:xfrm>
            <a:off x="1121074" y="1710513"/>
            <a:ext cx="6901875" cy="1809850"/>
          </a:xfrm>
          <a:prstGeom prst="rect">
            <a:avLst/>
          </a:prstGeom>
          <a:noFill/>
          <a:ln cap="flat" cmpd="sng" w="28575">
            <a:solidFill>
              <a:srgbClr val="1F3571"/>
            </a:solidFill>
            <a:prstDash val="solid"/>
            <a:miter lim="8000"/>
            <a:headEnd len="sm" w="sm" type="none"/>
            <a:tailEnd len="sm" w="sm" type="none"/>
          </a:ln>
        </p:spPr>
      </p:pic>
      <p:sp>
        <p:nvSpPr>
          <p:cNvPr id="183" name="Google Shape;183;p20"/>
          <p:cNvSpPr txBox="1"/>
          <p:nvPr/>
        </p:nvSpPr>
        <p:spPr>
          <a:xfrm>
            <a:off x="1280725" y="3794075"/>
            <a:ext cx="3752400" cy="9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1F3571"/>
                </a:solidFill>
              </a:rPr>
              <a:t>Inputs</a:t>
            </a:r>
            <a:r>
              <a:rPr b="1" lang="en" sz="1800">
                <a:solidFill>
                  <a:srgbClr val="1F3571"/>
                </a:solidFill>
              </a:rPr>
              <a:t>:</a:t>
            </a:r>
            <a:r>
              <a:rPr lang="en" sz="1800">
                <a:solidFill>
                  <a:srgbClr val="1F3571"/>
                </a:solidFill>
              </a:rPr>
              <a:t> </a:t>
            </a:r>
            <a:endParaRPr sz="1800">
              <a:solidFill>
                <a:srgbClr val="1F3571"/>
              </a:solidFill>
            </a:endParaRPr>
          </a:p>
          <a:p>
            <a:pPr indent="-342900" lvl="0" marL="457200" rtl="0" algn="l">
              <a:spcBef>
                <a:spcPts val="0"/>
              </a:spcBef>
              <a:spcAft>
                <a:spcPts val="0"/>
              </a:spcAft>
              <a:buClr>
                <a:srgbClr val="1F3571"/>
              </a:buClr>
              <a:buSzPts val="1800"/>
              <a:buAutoNum type="arabicPeriod"/>
            </a:pPr>
            <a:r>
              <a:rPr lang="en" sz="1800">
                <a:solidFill>
                  <a:srgbClr val="1F3571"/>
                </a:solidFill>
              </a:rPr>
              <a:t>Chamber temperature (C)</a:t>
            </a:r>
            <a:endParaRPr sz="1800">
              <a:solidFill>
                <a:srgbClr val="1F3571"/>
              </a:solidFill>
            </a:endParaRPr>
          </a:p>
          <a:p>
            <a:pPr indent="-342900" lvl="0" marL="457200" rtl="0" algn="l">
              <a:spcBef>
                <a:spcPts val="0"/>
              </a:spcBef>
              <a:spcAft>
                <a:spcPts val="0"/>
              </a:spcAft>
              <a:buClr>
                <a:srgbClr val="1F3571"/>
              </a:buClr>
              <a:buSzPts val="1800"/>
              <a:buAutoNum type="arabicPeriod"/>
            </a:pPr>
            <a:r>
              <a:rPr lang="en" sz="1800">
                <a:solidFill>
                  <a:srgbClr val="1F3571"/>
                </a:solidFill>
              </a:rPr>
              <a:t>Chamber r</a:t>
            </a:r>
            <a:r>
              <a:rPr lang="en" sz="1800">
                <a:solidFill>
                  <a:srgbClr val="1F3571"/>
                </a:solidFill>
              </a:rPr>
              <a:t>elative</a:t>
            </a:r>
            <a:r>
              <a:rPr lang="en" sz="1800">
                <a:solidFill>
                  <a:srgbClr val="1F3571"/>
                </a:solidFill>
              </a:rPr>
              <a:t> humidity (%)</a:t>
            </a:r>
            <a:endParaRPr sz="1800">
              <a:solidFill>
                <a:srgbClr val="1F3571"/>
              </a:solidFill>
            </a:endParaRPr>
          </a:p>
        </p:txBody>
      </p:sp>
      <p:sp>
        <p:nvSpPr>
          <p:cNvPr id="184" name="Google Shape;184;p20"/>
          <p:cNvSpPr txBox="1"/>
          <p:nvPr/>
        </p:nvSpPr>
        <p:spPr>
          <a:xfrm>
            <a:off x="5648900" y="3827975"/>
            <a:ext cx="26781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1F3571"/>
                </a:solidFill>
              </a:rPr>
              <a:t>Output</a:t>
            </a:r>
            <a:r>
              <a:rPr b="1" lang="en" sz="1800">
                <a:solidFill>
                  <a:srgbClr val="1F3571"/>
                </a:solidFill>
              </a:rPr>
              <a:t>:</a:t>
            </a:r>
            <a:r>
              <a:rPr lang="en" sz="1800">
                <a:solidFill>
                  <a:srgbClr val="1F3571"/>
                </a:solidFill>
              </a:rPr>
              <a:t> </a:t>
            </a:r>
            <a:endParaRPr sz="1800">
              <a:solidFill>
                <a:srgbClr val="1F3571"/>
              </a:solidFill>
            </a:endParaRPr>
          </a:p>
          <a:p>
            <a:pPr indent="0" lvl="0" marL="0" rtl="0" algn="l">
              <a:spcBef>
                <a:spcPts val="0"/>
              </a:spcBef>
              <a:spcAft>
                <a:spcPts val="0"/>
              </a:spcAft>
              <a:buNone/>
            </a:pPr>
            <a:r>
              <a:rPr lang="en" sz="1800">
                <a:solidFill>
                  <a:srgbClr val="1F3571"/>
                </a:solidFill>
              </a:rPr>
              <a:t>Absolute humidity</a:t>
            </a:r>
            <a:endParaRPr sz="1800">
              <a:solidFill>
                <a:srgbClr val="1F357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0" y="-24528"/>
            <a:ext cx="6545100" cy="960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DHT11</a:t>
            </a:r>
            <a:endParaRPr/>
          </a:p>
        </p:txBody>
      </p:sp>
      <p:sp>
        <p:nvSpPr>
          <p:cNvPr id="190" name="Google Shape;190;p21"/>
          <p:cNvSpPr/>
          <p:nvPr/>
        </p:nvSpPr>
        <p:spPr>
          <a:xfrm>
            <a:off x="6535900" y="-7600"/>
            <a:ext cx="1689000" cy="943200"/>
          </a:xfrm>
          <a:prstGeom prst="rect">
            <a:avLst/>
          </a:prstGeom>
          <a:solidFill>
            <a:srgbClr val="1C2957"/>
          </a:solidFill>
          <a:ln cap="flat" cmpd="sng" w="9525">
            <a:solidFill>
              <a:srgbClr val="1C29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1"/>
          <p:cNvPicPr preferRelativeResize="0"/>
          <p:nvPr/>
        </p:nvPicPr>
        <p:blipFill rotWithShape="1">
          <a:blip r:embed="rId3">
            <a:alphaModFix/>
          </a:blip>
          <a:srcRect b="12358" l="4058" r="0" t="7288"/>
          <a:stretch/>
        </p:blipFill>
        <p:spPr>
          <a:xfrm>
            <a:off x="758525" y="1493650"/>
            <a:ext cx="5167175" cy="2412200"/>
          </a:xfrm>
          <a:prstGeom prst="rect">
            <a:avLst/>
          </a:prstGeom>
          <a:noFill/>
          <a:ln cap="flat" cmpd="sng" w="28575">
            <a:solidFill>
              <a:srgbClr val="1F3571"/>
            </a:solidFill>
            <a:prstDash val="solid"/>
            <a:miter lim="8000"/>
            <a:headEnd len="sm" w="sm" type="none"/>
            <a:tailEnd len="sm" w="sm" type="none"/>
          </a:ln>
        </p:spPr>
      </p:pic>
      <p:pic>
        <p:nvPicPr>
          <p:cNvPr id="192" name="Google Shape;192;p21"/>
          <p:cNvPicPr preferRelativeResize="0"/>
          <p:nvPr/>
        </p:nvPicPr>
        <p:blipFill>
          <a:blip r:embed="rId4">
            <a:alphaModFix/>
          </a:blip>
          <a:stretch>
            <a:fillRect/>
          </a:stretch>
        </p:blipFill>
        <p:spPr>
          <a:xfrm>
            <a:off x="6555900" y="1686263"/>
            <a:ext cx="2026950" cy="2026950"/>
          </a:xfrm>
          <a:prstGeom prst="rect">
            <a:avLst/>
          </a:prstGeom>
          <a:noFill/>
          <a:ln cap="flat" cmpd="sng" w="28575">
            <a:solidFill>
              <a:srgbClr val="1F3571"/>
            </a:solidFill>
            <a:prstDash val="solid"/>
            <a:round/>
            <a:headEnd len="sm" w="sm" type="none"/>
            <a:tailEnd len="sm" w="sm" type="none"/>
          </a:ln>
        </p:spPr>
      </p:pic>
      <p:sp>
        <p:nvSpPr>
          <p:cNvPr id="193" name="Google Shape;193;p21"/>
          <p:cNvSpPr/>
          <p:nvPr/>
        </p:nvSpPr>
        <p:spPr>
          <a:xfrm>
            <a:off x="487875" y="3757625"/>
            <a:ext cx="2539800" cy="1181700"/>
          </a:xfrm>
          <a:prstGeom prst="bentUpArrow">
            <a:avLst>
              <a:gd fmla="val 30261" name="adj1"/>
              <a:gd fmla="val 25000" name="adj2"/>
              <a:gd fmla="val 29607" name="adj3"/>
            </a:avLst>
          </a:prstGeom>
          <a:solidFill>
            <a:srgbClr val="FFFF99"/>
          </a:solidFill>
          <a:ln cap="flat" cmpd="sng" w="28575">
            <a:solidFill>
              <a:srgbClr val="1F357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1F3571"/>
                </a:solidFill>
              </a:rPr>
              <a:t>Custom LINX Command</a:t>
            </a:r>
            <a:endParaRPr b="1">
              <a:solidFill>
                <a:srgbClr val="1F3571"/>
              </a:solidFill>
            </a:endParaRPr>
          </a:p>
        </p:txBody>
      </p:sp>
      <p:sp>
        <p:nvSpPr>
          <p:cNvPr id="194" name="Google Shape;194;p21"/>
          <p:cNvSpPr txBox="1"/>
          <p:nvPr/>
        </p:nvSpPr>
        <p:spPr>
          <a:xfrm>
            <a:off x="6544275" y="3757625"/>
            <a:ext cx="2050200" cy="29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1F3571"/>
                </a:solidFill>
              </a:rPr>
              <a:t>DHT11 Hardware</a:t>
            </a:r>
            <a:endParaRPr b="1">
              <a:solidFill>
                <a:srgbClr val="1F3571"/>
              </a:solidFill>
            </a:endParaRPr>
          </a:p>
        </p:txBody>
      </p:sp>
      <p:sp>
        <p:nvSpPr>
          <p:cNvPr id="195" name="Google Shape;195;p21"/>
          <p:cNvSpPr txBox="1"/>
          <p:nvPr/>
        </p:nvSpPr>
        <p:spPr>
          <a:xfrm>
            <a:off x="3631900" y="4244225"/>
            <a:ext cx="4593000" cy="695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1F3571"/>
              </a:buClr>
              <a:buSzPts val="1600"/>
              <a:buChar char="●"/>
            </a:pPr>
            <a:r>
              <a:rPr lang="en" sz="1600">
                <a:solidFill>
                  <a:srgbClr val="1F3571"/>
                </a:solidFill>
              </a:rPr>
              <a:t>Requires custom firmware on the Arduino</a:t>
            </a:r>
            <a:endParaRPr sz="1600">
              <a:solidFill>
                <a:srgbClr val="1F3571"/>
              </a:solidFill>
            </a:endParaRPr>
          </a:p>
          <a:p>
            <a:pPr indent="-330200" lvl="0" marL="457200" rtl="0" algn="l">
              <a:spcBef>
                <a:spcPts val="0"/>
              </a:spcBef>
              <a:spcAft>
                <a:spcPts val="0"/>
              </a:spcAft>
              <a:buClr>
                <a:srgbClr val="1F3571"/>
              </a:buClr>
              <a:buSzPts val="1600"/>
              <a:buChar char="●"/>
            </a:pPr>
            <a:r>
              <a:rPr lang="en" sz="1600">
                <a:solidFill>
                  <a:srgbClr val="1F3571"/>
                </a:solidFill>
              </a:rPr>
              <a:t>Call a LINX custom command from Labview</a:t>
            </a:r>
            <a:endParaRPr sz="1600">
              <a:solidFill>
                <a:srgbClr val="1F357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