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267" r:id="rId4"/>
    <p:sldId id="284" r:id="rId5"/>
    <p:sldId id="291" r:id="rId6"/>
    <p:sldId id="304" r:id="rId7"/>
    <p:sldId id="305" r:id="rId8"/>
    <p:sldId id="285" r:id="rId9"/>
    <p:sldId id="263" r:id="rId10"/>
    <p:sldId id="286" r:id="rId11"/>
    <p:sldId id="274" r:id="rId12"/>
    <p:sldId id="266" r:id="rId13"/>
    <p:sldId id="287" r:id="rId14"/>
    <p:sldId id="306" r:id="rId15"/>
    <p:sldId id="307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8242" autoAdjust="0"/>
  </p:normalViewPr>
  <p:slideViewPr>
    <p:cSldViewPr snapToGrid="0">
      <p:cViewPr varScale="1">
        <p:scale>
          <a:sx n="78" d="100"/>
          <a:sy n="78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-29"/>
    </p:cViewPr>
  </p:notesTextViewPr>
  <p:sorterViewPr>
    <p:cViewPr>
      <p:scale>
        <a:sx n="140" d="100"/>
        <a:sy n="140" d="100"/>
      </p:scale>
      <p:origin x="0" y="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FA53B-994A-4AFF-83BD-DE939D247CF9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2A590-EB6E-4412-92DA-A788123DC6C1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1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Claude-Alban</a:t>
            </a:r>
          </a:p>
          <a:p>
            <a:r>
              <a:rPr lang="fr-FR" dirty="0" smtClean="0"/>
              <a:t>Présentation</a:t>
            </a:r>
            <a:r>
              <a:rPr lang="fr-FR" baseline="0" dirty="0" smtClean="0"/>
              <a:t> du projet</a:t>
            </a:r>
          </a:p>
          <a:p>
            <a:r>
              <a:rPr lang="fr-FR" baseline="0" dirty="0" smtClean="0"/>
              <a:t>Automate de vision industrielle</a:t>
            </a:r>
            <a:endParaRPr lang="fr-FR" dirty="0" smtClean="0"/>
          </a:p>
          <a:p>
            <a:r>
              <a:rPr lang="fr-FR" dirty="0" smtClean="0"/>
              <a:t>Suivant</a:t>
            </a:r>
            <a:r>
              <a:rPr lang="fr-FR" baseline="0" dirty="0" smtClean="0"/>
              <a:t> : Claude-Alban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zh-CN" dirty="0" smtClean="0"/>
              <a:t>Maxime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zh-CN" dirty="0" smtClean="0"/>
              <a:t>Maxime</a:t>
            </a:r>
          </a:p>
          <a:p>
            <a:r>
              <a:rPr kumimoji="1" lang="fr-FR" altLang="zh-CN" dirty="0" smtClean="0"/>
              <a:t>Suivant</a:t>
            </a:r>
            <a:r>
              <a:rPr kumimoji="1" lang="fr-FR" altLang="zh-CN" baseline="0" dirty="0" smtClean="0"/>
              <a:t> : Léa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2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zh-CN" baseline="0" dirty="0" smtClean="0"/>
              <a:t>Projet intéressant</a:t>
            </a:r>
          </a:p>
          <a:p>
            <a:endParaRPr kumimoji="1" lang="fr-FR" altLang="zh-CN" baseline="0" dirty="0" smtClean="0"/>
          </a:p>
          <a:p>
            <a:r>
              <a:rPr kumimoji="1" lang="fr-FR" altLang="zh-CN" baseline="0" dirty="0" smtClean="0"/>
              <a:t>Apprentissage de logiciels de traitement d’image</a:t>
            </a:r>
          </a:p>
          <a:p>
            <a:endParaRPr kumimoji="1" lang="fr-FR" altLang="zh-CN" baseline="0" dirty="0" smtClean="0"/>
          </a:p>
          <a:p>
            <a:r>
              <a:rPr kumimoji="1" lang="fr-FR" altLang="zh-CN" baseline="0" dirty="0" smtClean="0"/>
              <a:t>Idée du déroulement d’un projet </a:t>
            </a:r>
            <a:r>
              <a:rPr kumimoji="1" lang="fr-FR" altLang="zh-CN" baseline="0" smtClean="0"/>
              <a:t>en entreprise</a:t>
            </a:r>
          </a:p>
          <a:p>
            <a:endParaRPr kumimoji="1" lang="fr-FR" altLang="zh-CN" baseline="0" dirty="0" smtClean="0"/>
          </a:p>
          <a:p>
            <a:r>
              <a:rPr kumimoji="1" lang="fr-FR" altLang="zh-CN" baseline="0" dirty="0" smtClean="0"/>
              <a:t>Importance communication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7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zh-CN" dirty="0" smtClean="0"/>
              <a:t>Maxime</a:t>
            </a:r>
          </a:p>
          <a:p>
            <a:r>
              <a:rPr kumimoji="1" lang="fr-FR" altLang="zh-CN" dirty="0" smtClean="0"/>
              <a:t>Suivant</a:t>
            </a:r>
            <a:r>
              <a:rPr kumimoji="1" lang="fr-FR" altLang="zh-CN" baseline="0" dirty="0" smtClean="0"/>
              <a:t> : Claude-Alban</a:t>
            </a:r>
            <a:endParaRPr kumimoji="1" lang="zh-CN" alt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0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r>
              <a:rPr lang="fr-FR" baseline="0" dirty="0" smtClean="0"/>
              <a:t> intéressant techniquement</a:t>
            </a:r>
          </a:p>
          <a:p>
            <a:r>
              <a:rPr lang="fr-FR" baseline="0" dirty="0" smtClean="0"/>
              <a:t>Réalisation difficile</a:t>
            </a:r>
          </a:p>
          <a:p>
            <a:r>
              <a:rPr lang="fr-FR" baseline="0" dirty="0" smtClean="0"/>
              <a:t>Méthode agile simple en théorie difficile en pratique</a:t>
            </a:r>
          </a:p>
          <a:p>
            <a:r>
              <a:rPr lang="fr-FR" baseline="0" dirty="0" smtClean="0"/>
              <a:t>Communication avec le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3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r>
              <a:rPr lang="fr-FR" baseline="0" dirty="0" smtClean="0"/>
              <a:t> master : Préparation et déroulement séances expert méthode/rdv client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2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Moi : Conception produit</a:t>
            </a:r>
          </a:p>
          <a:p>
            <a:r>
              <a:rPr lang="fr-FR" dirty="0" smtClean="0"/>
              <a:t>Léa Démo</a:t>
            </a:r>
          </a:p>
          <a:p>
            <a:r>
              <a:rPr lang="fr-FR" dirty="0" smtClean="0"/>
              <a:t>Maxime : Démarche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6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Détail</a:t>
            </a:r>
            <a:r>
              <a:rPr lang="fr-FR" baseline="0" dirty="0" smtClean="0"/>
              <a:t> conception de automate 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7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Led</a:t>
            </a:r>
            <a:r>
              <a:rPr lang="fr-FR" dirty="0" smtClean="0"/>
              <a:t> + tapis</a:t>
            </a:r>
          </a:p>
          <a:p>
            <a:endParaRPr lang="fr-FR" dirty="0" smtClean="0"/>
          </a:p>
          <a:p>
            <a:r>
              <a:rPr lang="fr-FR" dirty="0" smtClean="0"/>
              <a:t>+</a:t>
            </a:r>
            <a:r>
              <a:rPr lang="fr-FR" baseline="0" dirty="0" smtClean="0"/>
              <a:t> détail : Documentation technique</a:t>
            </a:r>
            <a:endParaRPr lang="fr-FR" dirty="0" smtClean="0"/>
          </a:p>
          <a:p>
            <a:r>
              <a:rPr lang="fr-FR" dirty="0" smtClean="0"/>
              <a:t>Suivant</a:t>
            </a:r>
            <a:r>
              <a:rPr lang="fr-FR" baseline="0" dirty="0" smtClean="0"/>
              <a:t> : </a:t>
            </a:r>
            <a:r>
              <a:rPr lang="fr-FR" baseline="0" dirty="0" smtClean="0"/>
              <a:t>Léa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6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7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Léa</a:t>
            </a:r>
          </a:p>
          <a:p>
            <a:r>
              <a:rPr lang="fr-FR" dirty="0" smtClean="0"/>
              <a:t>Suivant</a:t>
            </a:r>
            <a:r>
              <a:rPr lang="fr-FR" baseline="0" dirty="0" smtClean="0"/>
              <a:t> : Léa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Léa</a:t>
            </a:r>
          </a:p>
          <a:p>
            <a:r>
              <a:rPr lang="fr-FR" dirty="0" smtClean="0"/>
              <a:t>Suivant</a:t>
            </a:r>
            <a:r>
              <a:rPr lang="fr-FR" baseline="0" dirty="0" smtClean="0"/>
              <a:t> : Léa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8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Écart entre deux marrons  : 12</a:t>
            </a:r>
            <a:r>
              <a:rPr lang="fr-FR" baseline="0" dirty="0" smtClean="0"/>
              <a:t> </a:t>
            </a:r>
            <a:r>
              <a:rPr lang="fr-FR" dirty="0" smtClean="0"/>
              <a:t>pixels sur l’image / 3 mm en réalité  (322mm:1296px -&gt;3mm:12px)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20</a:t>
            </a:r>
            <a:r>
              <a:rPr lang="fr-FR" baseline="0" dirty="0" smtClean="0"/>
              <a:t> marrons détectées : 3 gros -&gt; marrons glacés (rectangle min : 130x130px)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Erreur relative : écart entre ce que l’on mesure avec le pied à coulisse et la dimension donnée par le logiciel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83-594C-45DF-9A49-2A25C9AA51ED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A8EB-1B7D-433A-B5F3-B5E73E45FA17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4FB2-960E-485B-8BC3-8BDDFFC3758A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3A2B-7A8E-4889-8345-6F5F0ABA7113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D9A8-4482-4057-8EEF-EA919036A5C6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3039-461B-4A0A-BD66-3E7F64F14568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D308-5D75-42CE-8687-EB7D9B69CD2B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616-BA56-48F0-A81A-D136F837E82D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719C-BCC3-4631-BE8F-DB168587C2AE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E6F-3180-4F03-93CB-DC3E2F250D59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604-18EB-4FE1-9D0C-039A255DD725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11A4-55A0-4B14-829F-E42DE1781238}" type="datetime1">
              <a:rPr lang="zh-CN" altLang="fr-FR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75805" y="1077572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5877161" y="1725076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8D3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647" y="5471823"/>
            <a:ext cx="967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Projet </a:t>
            </a:r>
            <a:r>
              <a:rPr lang="en-US" altLang="zh-CN" sz="5400" dirty="0" smtClean="0">
                <a:solidFill>
                  <a:schemeClr val="bg1"/>
                </a:solidFill>
              </a:rPr>
              <a:t>informatique de parcours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27475" r="12616" b="32301"/>
          <a:stretch/>
        </p:blipFill>
        <p:spPr>
          <a:xfrm>
            <a:off x="6474519" y="3284702"/>
            <a:ext cx="4005073" cy="91964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6" y="204653"/>
            <a:ext cx="1535696" cy="780036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57" y="205754"/>
            <a:ext cx="1020339" cy="12515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351024" y="1725076"/>
            <a:ext cx="425206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300" dirty="0" smtClean="0">
                <a:solidFill>
                  <a:schemeClr val="bg1"/>
                </a:solidFill>
              </a:rPr>
              <a:t>Claude-Alban </a:t>
            </a:r>
            <a:r>
              <a:rPr lang="fr-FR" sz="2300" dirty="0" err="1" smtClean="0">
                <a:solidFill>
                  <a:schemeClr val="bg1"/>
                </a:solidFill>
              </a:rPr>
              <a:t>Ranély</a:t>
            </a:r>
            <a:r>
              <a:rPr lang="fr-FR" sz="2300" dirty="0" smtClean="0">
                <a:solidFill>
                  <a:schemeClr val="bg1"/>
                </a:solidFill>
              </a:rPr>
              <a:t>-Vergé-</a:t>
            </a:r>
            <a:r>
              <a:rPr lang="fr-FR" sz="2300" dirty="0" err="1" smtClean="0">
                <a:solidFill>
                  <a:schemeClr val="bg1"/>
                </a:solidFill>
              </a:rPr>
              <a:t>Dépré</a:t>
            </a:r>
            <a:endParaRPr lang="fr-FR" sz="2300" dirty="0" smtClean="0">
              <a:solidFill>
                <a:schemeClr val="bg1"/>
              </a:solidFill>
            </a:endParaRPr>
          </a:p>
          <a:p>
            <a:pPr algn="ctr"/>
            <a:r>
              <a:rPr lang="fr-FR" sz="2300" dirty="0">
                <a:solidFill>
                  <a:schemeClr val="bg1"/>
                </a:solidFill>
              </a:rPr>
              <a:t>Léa </a:t>
            </a:r>
            <a:r>
              <a:rPr lang="fr-FR" sz="2300" dirty="0" smtClean="0">
                <a:solidFill>
                  <a:schemeClr val="bg1"/>
                </a:solidFill>
              </a:rPr>
              <a:t>Bonhomme </a:t>
            </a:r>
            <a:endParaRPr lang="fr-FR" sz="2300" dirty="0">
              <a:solidFill>
                <a:schemeClr val="bg1"/>
              </a:solidFill>
            </a:endParaRPr>
          </a:p>
          <a:p>
            <a:pPr algn="ctr"/>
            <a:r>
              <a:rPr lang="fr-FR" sz="2300" dirty="0" smtClean="0">
                <a:solidFill>
                  <a:schemeClr val="bg1"/>
                </a:solidFill>
              </a:rPr>
              <a:t>Maxime </a:t>
            </a:r>
            <a:r>
              <a:rPr lang="fr-FR" sz="2300" dirty="0">
                <a:solidFill>
                  <a:schemeClr val="bg1"/>
                </a:solidFill>
              </a:rPr>
              <a:t>Sauviat</a:t>
            </a: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4C8F1E-C324-4ECD-9D66-17513A2AE6B7}" type="slidenum">
              <a:rPr lang="zh-CN" altLang="en-US" sz="1600" b="1" smtClean="0">
                <a:solidFill>
                  <a:schemeClr val="bg2"/>
                </a:solidFill>
              </a:rPr>
              <a:t>1</a:t>
            </a:fld>
            <a:endParaRPr lang="zh-CN" altLang="en-US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4028" y="2713272"/>
            <a:ext cx="452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4000" dirty="0">
                <a:solidFill>
                  <a:schemeClr val="bg2"/>
                </a:solidFill>
              </a:rPr>
              <a:t> </a:t>
            </a:r>
            <a:r>
              <a:rPr lang="fr-FR" altLang="zh-CN" sz="4000" dirty="0" smtClean="0">
                <a:solidFill>
                  <a:schemeClr val="bg2"/>
                </a:solidFill>
              </a:rPr>
              <a:t>La démarche </a:t>
            </a:r>
            <a:r>
              <a:rPr lang="fr-FR" altLang="zh-CN" sz="4000" dirty="0">
                <a:solidFill>
                  <a:schemeClr val="bg2"/>
                </a:solidFill>
              </a:rPr>
              <a:t>projet</a:t>
            </a:r>
            <a:endParaRPr lang="zh-CN" altLang="en-US" sz="4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10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2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6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1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5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8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2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6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3" y="3726769"/>
            <a:ext cx="1936376" cy="88679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7" y="3726769"/>
            <a:ext cx="1951060" cy="88679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053305" y="3726769"/>
            <a:ext cx="1965742" cy="812473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07853" y="3754224"/>
            <a:ext cx="193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Réunion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avant RDV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220314" y="4798967"/>
            <a:ext cx="238334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Préparation du RDV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Échange des progrès 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5893" y="3831356"/>
            <a:ext cx="196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éunion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fr-CA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près </a:t>
            </a:r>
            <a:r>
              <a:rPr lang="fr-CA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RDV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29425" y="4844428"/>
            <a:ext cx="29862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 des demandes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Explication des </a:t>
            </a:r>
            <a:r>
              <a:rPr lang="fr-CA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idées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Répartition </a:t>
            </a:r>
            <a:r>
              <a:rPr lang="fr-CA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 tâches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132119" y="3952429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Chez-soi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13305" y="4753659"/>
            <a:ext cx="365844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Travaux indépendants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S’informer sur </a:t>
            </a:r>
            <a:r>
              <a:rPr lang="fr-CA" altLang="zh-CN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Trello</a:t>
            </a: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et </a:t>
            </a:r>
            <a:r>
              <a:rPr lang="fr-CA" altLang="zh-CN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GitHub</a:t>
            </a:r>
            <a:endParaRPr lang="fr-CA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Mise à jour d</a:t>
            </a: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es </a:t>
            </a:r>
            <a:r>
              <a:rPr lang="fr-CA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travaux sur </a:t>
            </a:r>
            <a:r>
              <a:rPr lang="fr-CA" altLang="zh-CN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Github</a:t>
            </a:r>
            <a:endParaRPr lang="fr-CA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39971"/>
            <a:ext cx="624494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4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4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12700" y="587118"/>
            <a:ext cx="3616353" cy="520091"/>
            <a:chOff x="-12700" y="587118"/>
            <a:chExt cx="3616353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531978" y="587118"/>
              <a:ext cx="30716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fr-FR" altLang="zh-CN" sz="3200" dirty="0" smtClean="0">
                  <a:solidFill>
                    <a:schemeClr val="bg2"/>
                  </a:solidFill>
                </a:rPr>
                <a:t>Auto-organisation</a:t>
              </a:r>
              <a:endParaRPr lang="zh-CN" altLang="en-US" sz="3200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11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547772" y="587118"/>
            <a:ext cx="5871091" cy="520091"/>
            <a:chOff x="-1547772" y="587118"/>
            <a:chExt cx="5871091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-1547772" y="600942"/>
              <a:ext cx="5871091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r"/>
              <a:r>
                <a:rPr lang="fr-FR" altLang="zh-CN" sz="3200" dirty="0">
                  <a:solidFill>
                    <a:schemeClr val="bg2"/>
                  </a:solidFill>
                </a:rPr>
                <a:t>Répartition des tâches</a:t>
              </a:r>
              <a:endParaRPr lang="zh-CN" altLang="en-US" sz="3200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12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Teardrop 7"/>
          <p:cNvSpPr/>
          <p:nvPr/>
        </p:nvSpPr>
        <p:spPr>
          <a:xfrm rot="16200000">
            <a:off x="5828838" y="3722278"/>
            <a:ext cx="1691959" cy="1787727"/>
          </a:xfrm>
          <a:prstGeom prst="teardrop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rtlCol="0" anchor="ctr"/>
          <a:lstStyle/>
          <a:p>
            <a:pPr algn="ctr"/>
            <a:endParaRPr lang="th-TH" sz="3600" dirty="0">
              <a:solidFill>
                <a:schemeClr val="bg2"/>
              </a:solidFill>
            </a:endParaRPr>
          </a:p>
        </p:txBody>
      </p:sp>
      <p:sp>
        <p:nvSpPr>
          <p:cNvPr id="8" name="Teardrop 10"/>
          <p:cNvSpPr/>
          <p:nvPr/>
        </p:nvSpPr>
        <p:spPr>
          <a:xfrm rot="10800000">
            <a:off x="5780949" y="1957139"/>
            <a:ext cx="1787730" cy="1744127"/>
          </a:xfrm>
          <a:prstGeom prst="teardrop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rtlCol="0" anchor="ctr"/>
          <a:lstStyle/>
          <a:p>
            <a:pPr algn="ctr"/>
            <a:endParaRPr lang="th-TH" sz="4000" dirty="0"/>
          </a:p>
        </p:txBody>
      </p:sp>
      <p:sp>
        <p:nvSpPr>
          <p:cNvPr id="9" name="Teardrop 6"/>
          <p:cNvSpPr/>
          <p:nvPr/>
        </p:nvSpPr>
        <p:spPr>
          <a:xfrm>
            <a:off x="3815371" y="3770162"/>
            <a:ext cx="1897599" cy="1691960"/>
          </a:xfrm>
          <a:prstGeom prst="teardrop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10" name="Teardrop 8"/>
          <p:cNvSpPr/>
          <p:nvPr/>
        </p:nvSpPr>
        <p:spPr>
          <a:xfrm rot="5400000">
            <a:off x="3881307" y="1891205"/>
            <a:ext cx="1758167" cy="1890038"/>
          </a:xfrm>
          <a:prstGeom prst="teardrop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rtlCol="0" anchor="ctr"/>
          <a:lstStyle/>
          <a:p>
            <a:pPr algn="ctr"/>
            <a:endParaRPr lang="th-TH" sz="3600" dirty="0"/>
          </a:p>
        </p:txBody>
      </p:sp>
      <p:grpSp>
        <p:nvGrpSpPr>
          <p:cNvPr id="11" name="组合 1"/>
          <p:cNvGrpSpPr/>
          <p:nvPr/>
        </p:nvGrpSpPr>
        <p:grpSpPr>
          <a:xfrm>
            <a:off x="1575712" y="2524212"/>
            <a:ext cx="2076450" cy="1077202"/>
            <a:chOff x="6167028" y="2501104"/>
            <a:chExt cx="2076450" cy="1077202"/>
          </a:xfrm>
        </p:grpSpPr>
        <p:sp>
          <p:nvSpPr>
            <p:cNvPr id="12" name="Rounded Rectangle 72"/>
            <p:cNvSpPr/>
            <p:nvPr/>
          </p:nvSpPr>
          <p:spPr>
            <a:xfrm flipV="1">
              <a:off x="6167029" y="2501104"/>
              <a:ext cx="1686912" cy="1077201"/>
            </a:xfrm>
            <a:prstGeom prst="roundRect">
              <a:avLst>
                <a:gd name="adj" fmla="val 21110"/>
              </a:avLst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文本框 25"/>
            <p:cNvSpPr txBox="1"/>
            <p:nvPr/>
          </p:nvSpPr>
          <p:spPr>
            <a:xfrm>
              <a:off x="6167028" y="2525710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fr-FR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Claude-Alban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fr-FR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Maxime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fr-FR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Léa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>
          <a:xfrm>
            <a:off x="8190419" y="2558443"/>
            <a:ext cx="2076450" cy="437030"/>
            <a:chOff x="8719728" y="2501101"/>
            <a:chExt cx="2076450" cy="437030"/>
          </a:xfrm>
        </p:grpSpPr>
        <p:sp>
          <p:nvSpPr>
            <p:cNvPr id="16" name="Rounded Rectangle 72"/>
            <p:cNvSpPr/>
            <p:nvPr/>
          </p:nvSpPr>
          <p:spPr>
            <a:xfrm flipV="1">
              <a:off x="8719728" y="2501101"/>
              <a:ext cx="1884103" cy="437029"/>
            </a:xfrm>
            <a:prstGeom prst="roundRect">
              <a:avLst>
                <a:gd name="adj" fmla="val 21110"/>
              </a:avLst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文本框 27"/>
            <p:cNvSpPr txBox="1"/>
            <p:nvPr/>
          </p:nvSpPr>
          <p:spPr>
            <a:xfrm>
              <a:off x="8719728" y="2525710"/>
              <a:ext cx="2076450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fr-CA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Claude-Alban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3"/>
          <p:cNvGrpSpPr/>
          <p:nvPr/>
        </p:nvGrpSpPr>
        <p:grpSpPr>
          <a:xfrm>
            <a:off x="1636339" y="4705009"/>
            <a:ext cx="2076450" cy="757113"/>
            <a:chOff x="6167028" y="4299426"/>
            <a:chExt cx="2076450" cy="757113"/>
          </a:xfrm>
        </p:grpSpPr>
        <p:sp>
          <p:nvSpPr>
            <p:cNvPr id="20" name="Rounded Rectangle 72"/>
            <p:cNvSpPr/>
            <p:nvPr/>
          </p:nvSpPr>
          <p:spPr>
            <a:xfrm flipV="1">
              <a:off x="6167028" y="4299426"/>
              <a:ext cx="1712307" cy="757112"/>
            </a:xfrm>
            <a:prstGeom prst="roundRect">
              <a:avLst>
                <a:gd name="adj" fmla="val 21110"/>
              </a:avLst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文本框 32"/>
            <p:cNvSpPr txBox="1"/>
            <p:nvPr/>
          </p:nvSpPr>
          <p:spPr>
            <a:xfrm>
              <a:off x="6167028" y="4324031"/>
              <a:ext cx="2076450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Claude-Alban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Maxime</a:t>
              </a:r>
            </a:p>
          </p:txBody>
        </p:sp>
      </p:grpSp>
      <p:sp>
        <p:nvSpPr>
          <p:cNvPr id="23" name="文本框 5"/>
          <p:cNvSpPr txBox="1"/>
          <p:nvPr/>
        </p:nvSpPr>
        <p:spPr>
          <a:xfrm>
            <a:off x="5699344" y="2558443"/>
            <a:ext cx="195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zh-CN" sz="2000" dirty="0" smtClean="0">
                <a:solidFill>
                  <a:schemeClr val="bg2"/>
                </a:solidFill>
              </a:rPr>
              <a:t>Documentation technique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4" name="文本框 17"/>
          <p:cNvSpPr txBox="1"/>
          <p:nvPr/>
        </p:nvSpPr>
        <p:spPr>
          <a:xfrm>
            <a:off x="5755939" y="3895539"/>
            <a:ext cx="167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CA" altLang="zh-CN" sz="2000" dirty="0" smtClean="0">
                <a:solidFill>
                  <a:schemeClr val="bg2"/>
                </a:solidFill>
              </a:rPr>
              <a:t>Traitement d’image &amp; Interface graphique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901393" y="2524214"/>
            <a:ext cx="177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CA" altLang="zh-CN" sz="2000" dirty="0" smtClean="0">
                <a:solidFill>
                  <a:schemeClr val="tx2"/>
                </a:solidFill>
              </a:rPr>
              <a:t>Partie expérimentale</a:t>
            </a:r>
            <a:endParaRPr kumimoji="1"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4109702" y="4181936"/>
            <a:ext cx="135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zh-CN" sz="2000" dirty="0" smtClean="0">
                <a:solidFill>
                  <a:schemeClr val="tx2"/>
                </a:solidFill>
              </a:rPr>
              <a:t>Manuel Utilisateur</a:t>
            </a:r>
            <a:endParaRPr kumimoji="1" lang="zh-CN" altLang="en-US" sz="2000" dirty="0">
              <a:solidFill>
                <a:schemeClr val="tx2"/>
              </a:solidFill>
            </a:endParaRPr>
          </a:p>
        </p:txBody>
      </p:sp>
      <p:grpSp>
        <p:nvGrpSpPr>
          <p:cNvPr id="54" name="组合 4"/>
          <p:cNvGrpSpPr/>
          <p:nvPr/>
        </p:nvGrpSpPr>
        <p:grpSpPr>
          <a:xfrm>
            <a:off x="8398464" y="4729614"/>
            <a:ext cx="3167472" cy="518312"/>
            <a:chOff x="8719728" y="4299426"/>
            <a:chExt cx="2210210" cy="524542"/>
          </a:xfrm>
        </p:grpSpPr>
        <p:sp>
          <p:nvSpPr>
            <p:cNvPr id="55" name="Rounded Rectangle 72"/>
            <p:cNvSpPr/>
            <p:nvPr/>
          </p:nvSpPr>
          <p:spPr>
            <a:xfrm flipV="1">
              <a:off x="8719729" y="4299426"/>
              <a:ext cx="710225" cy="524542"/>
            </a:xfrm>
            <a:prstGeom prst="roundRect">
              <a:avLst>
                <a:gd name="adj" fmla="val 21110"/>
              </a:avLst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文本框 34"/>
            <p:cNvSpPr txBox="1"/>
            <p:nvPr/>
          </p:nvSpPr>
          <p:spPr>
            <a:xfrm>
              <a:off x="8719728" y="4324031"/>
              <a:ext cx="2210210" cy="41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fr-FR" altLang="zh-CN" sz="1600" dirty="0" smtClean="0">
                  <a:solidFill>
                    <a:schemeClr val="bg2"/>
                  </a:solidFill>
                </a:rPr>
                <a:t>Léa</a:t>
              </a:r>
              <a:endPara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7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82172" y="2714284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4000" dirty="0">
                <a:solidFill>
                  <a:schemeClr val="bg2"/>
                </a:solidFill>
              </a:rPr>
              <a:t>R</a:t>
            </a:r>
            <a:r>
              <a:rPr lang="fr-FR" altLang="zh-CN" sz="4000" dirty="0" smtClean="0">
                <a:solidFill>
                  <a:schemeClr val="bg2"/>
                </a:solidFill>
              </a:rPr>
              <a:t>etour </a:t>
            </a:r>
            <a:r>
              <a:rPr lang="fr-FR" altLang="zh-CN" sz="4000" dirty="0">
                <a:solidFill>
                  <a:schemeClr val="bg2"/>
                </a:solidFill>
              </a:rPr>
              <a:t>critique</a:t>
            </a:r>
            <a:endParaRPr lang="zh-CN" altLang="en-US" sz="4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13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547772" y="587118"/>
            <a:ext cx="10326012" cy="520091"/>
            <a:chOff x="-1547772" y="587118"/>
            <a:chExt cx="10326012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-1547772" y="600942"/>
              <a:ext cx="10326012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r"/>
              <a:r>
                <a:rPr lang="fr-FR" altLang="zh-CN" sz="3200" dirty="0">
                  <a:solidFill>
                    <a:schemeClr val="bg2"/>
                  </a:solidFill>
                </a:rPr>
                <a:t>Et si on devait recommencer, que changerait-on ?</a:t>
              </a:r>
              <a:endParaRPr lang="zh-CN" altLang="en-US" sz="3200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14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9" name="文本框 70"/>
          <p:cNvSpPr txBox="1"/>
          <p:nvPr/>
        </p:nvSpPr>
        <p:spPr>
          <a:xfrm>
            <a:off x="2783764" y="2065757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Logiciel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73"/>
          <p:cNvSpPr txBox="1"/>
          <p:nvPr/>
        </p:nvSpPr>
        <p:spPr>
          <a:xfrm>
            <a:off x="7613734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utoriel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ound Same Side Corner Rectangle 154"/>
          <p:cNvSpPr/>
          <p:nvPr/>
        </p:nvSpPr>
        <p:spPr>
          <a:xfrm>
            <a:off x="7476264" y="2053614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 Same Side Corner Rectangle 154"/>
          <p:cNvSpPr/>
          <p:nvPr/>
        </p:nvSpPr>
        <p:spPr>
          <a:xfrm>
            <a:off x="2527448" y="2039492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文本框 79"/>
          <p:cNvSpPr txBox="1"/>
          <p:nvPr/>
        </p:nvSpPr>
        <p:spPr>
          <a:xfrm>
            <a:off x="2374078" y="4510796"/>
            <a:ext cx="211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Organisation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Round Same Side Corner Rectangle 154"/>
          <p:cNvSpPr/>
          <p:nvPr/>
        </p:nvSpPr>
        <p:spPr>
          <a:xfrm>
            <a:off x="2547384" y="4501110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文本框 82"/>
          <p:cNvSpPr txBox="1"/>
          <p:nvPr/>
        </p:nvSpPr>
        <p:spPr>
          <a:xfrm>
            <a:off x="7366409" y="4500545"/>
            <a:ext cx="242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ound Same Side Corner Rectangle 154"/>
          <p:cNvSpPr/>
          <p:nvPr/>
        </p:nvSpPr>
        <p:spPr>
          <a:xfrm>
            <a:off x="7498444" y="4500545"/>
            <a:ext cx="2139895" cy="433604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Freeform 15"/>
          <p:cNvSpPr>
            <a:spLocks noEditPoints="1"/>
          </p:cNvSpPr>
          <p:nvPr/>
        </p:nvSpPr>
        <p:spPr bwMode="auto">
          <a:xfrm>
            <a:off x="8140135" y="1529616"/>
            <a:ext cx="437172" cy="327879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7"/>
          <p:cNvSpPr>
            <a:spLocks noEditPoints="1"/>
          </p:cNvSpPr>
          <p:nvPr/>
        </p:nvSpPr>
        <p:spPr bwMode="auto">
          <a:xfrm>
            <a:off x="3214305" y="1412656"/>
            <a:ext cx="406553" cy="406551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2"/>
          <p:cNvSpPr>
            <a:spLocks noEditPoints="1"/>
          </p:cNvSpPr>
          <p:nvPr/>
        </p:nvSpPr>
        <p:spPr bwMode="auto">
          <a:xfrm>
            <a:off x="3267201" y="3913202"/>
            <a:ext cx="387879" cy="3878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8162315" y="3913202"/>
            <a:ext cx="414992" cy="4149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472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文本框 116"/>
          <p:cNvSpPr txBox="1"/>
          <p:nvPr/>
        </p:nvSpPr>
        <p:spPr>
          <a:xfrm>
            <a:off x="2220775" y="2532647"/>
            <a:ext cx="2393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dirty="0" smtClean="0">
                <a:solidFill>
                  <a:schemeClr val="bg2"/>
                </a:solidFill>
              </a:rPr>
              <a:t>Apprentissage des outils de traitement d’image</a:t>
            </a:r>
            <a:endParaRPr lang="fr-FR" altLang="zh-CN" sz="2000" dirty="0">
              <a:solidFill>
                <a:schemeClr val="bg2"/>
              </a:solidFill>
            </a:endParaRPr>
          </a:p>
        </p:txBody>
      </p:sp>
      <p:sp>
        <p:nvSpPr>
          <p:cNvPr id="76" name="文本框 117"/>
          <p:cNvSpPr txBox="1"/>
          <p:nvPr/>
        </p:nvSpPr>
        <p:spPr>
          <a:xfrm>
            <a:off x="7108908" y="2510047"/>
            <a:ext cx="25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dirty="0" smtClean="0">
                <a:solidFill>
                  <a:schemeClr val="bg2"/>
                </a:solidFill>
              </a:rPr>
              <a:t>Présentation des outils de communication </a:t>
            </a:r>
            <a:endParaRPr lang="fr-FR" altLang="zh-CN" sz="2000" dirty="0">
              <a:solidFill>
                <a:schemeClr val="bg2"/>
              </a:solidFill>
            </a:endParaRPr>
          </a:p>
        </p:txBody>
      </p:sp>
      <p:sp>
        <p:nvSpPr>
          <p:cNvPr id="78" name="文本框 119"/>
          <p:cNvSpPr txBox="1"/>
          <p:nvPr/>
        </p:nvSpPr>
        <p:spPr>
          <a:xfrm>
            <a:off x="2448315" y="4957543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dirty="0" smtClean="0">
                <a:solidFill>
                  <a:schemeClr val="bg2"/>
                </a:solidFill>
              </a:rPr>
              <a:t>Commencer le traitement d’image plus tôt</a:t>
            </a:r>
            <a:endParaRPr lang="fr-FR" altLang="zh-CN" sz="2000" dirty="0">
              <a:solidFill>
                <a:schemeClr val="bg2"/>
              </a:solidFill>
            </a:endParaRPr>
          </a:p>
        </p:txBody>
      </p:sp>
      <p:sp>
        <p:nvSpPr>
          <p:cNvPr id="79" name="文本框 120"/>
          <p:cNvSpPr txBox="1"/>
          <p:nvPr/>
        </p:nvSpPr>
        <p:spPr>
          <a:xfrm>
            <a:off x="7492178" y="5012696"/>
            <a:ext cx="207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dirty="0" smtClean="0">
                <a:solidFill>
                  <a:schemeClr val="bg2"/>
                </a:solidFill>
              </a:rPr>
              <a:t>Augmentation des interactions</a:t>
            </a:r>
            <a:endParaRPr lang="fr-FR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83883" y="2986198"/>
            <a:ext cx="5264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5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Léa</a:t>
            </a:r>
            <a:endParaRPr lang="zh-CN" altLang="en-US" sz="5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8355286" y="1992161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15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83883" y="2986198"/>
            <a:ext cx="5264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5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Maxime</a:t>
            </a:r>
            <a:endParaRPr lang="zh-CN" altLang="en-US" sz="5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8355286" y="1992161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16</a:t>
            </a:fld>
            <a:endParaRPr lang="zh-CN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83883" y="2986198"/>
            <a:ext cx="5264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5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Claude-Alban</a:t>
            </a:r>
            <a:endParaRPr lang="zh-CN" altLang="en-US" sz="5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8355286" y="1992161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17</a:t>
            </a:fld>
            <a:endParaRPr lang="zh-CN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75805" y="1077572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8D3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5877161" y="1725076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8D3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647" y="5471823"/>
            <a:ext cx="967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Merci de votre attention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27475" r="12616" b="32301"/>
          <a:stretch/>
        </p:blipFill>
        <p:spPr>
          <a:xfrm>
            <a:off x="6474519" y="3284702"/>
            <a:ext cx="4005073" cy="91964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351024" y="1725076"/>
            <a:ext cx="425206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300" dirty="0" smtClean="0">
                <a:solidFill>
                  <a:schemeClr val="bg1"/>
                </a:solidFill>
              </a:rPr>
              <a:t>Claude-Alban </a:t>
            </a:r>
            <a:r>
              <a:rPr lang="fr-FR" sz="2300" dirty="0" err="1" smtClean="0">
                <a:solidFill>
                  <a:schemeClr val="bg1"/>
                </a:solidFill>
              </a:rPr>
              <a:t>Ranély</a:t>
            </a:r>
            <a:r>
              <a:rPr lang="fr-FR" sz="2300" dirty="0" smtClean="0">
                <a:solidFill>
                  <a:schemeClr val="bg1"/>
                </a:solidFill>
              </a:rPr>
              <a:t>-Vergé-</a:t>
            </a:r>
            <a:r>
              <a:rPr lang="fr-FR" sz="2300" dirty="0" err="1" smtClean="0">
                <a:solidFill>
                  <a:schemeClr val="bg1"/>
                </a:solidFill>
              </a:rPr>
              <a:t>Dépré</a:t>
            </a:r>
            <a:endParaRPr lang="fr-FR" sz="2300" dirty="0" smtClean="0">
              <a:solidFill>
                <a:schemeClr val="bg1"/>
              </a:solidFill>
            </a:endParaRPr>
          </a:p>
          <a:p>
            <a:pPr algn="ctr"/>
            <a:r>
              <a:rPr lang="fr-FR" sz="2300" dirty="0">
                <a:solidFill>
                  <a:schemeClr val="bg1"/>
                </a:solidFill>
              </a:rPr>
              <a:t>Léa </a:t>
            </a:r>
            <a:r>
              <a:rPr lang="fr-FR" sz="2300" dirty="0" smtClean="0">
                <a:solidFill>
                  <a:schemeClr val="bg1"/>
                </a:solidFill>
              </a:rPr>
              <a:t>Bonhomme </a:t>
            </a:r>
            <a:endParaRPr lang="fr-FR" sz="2300" dirty="0">
              <a:solidFill>
                <a:schemeClr val="bg1"/>
              </a:solidFill>
            </a:endParaRPr>
          </a:p>
          <a:p>
            <a:pPr algn="ctr"/>
            <a:r>
              <a:rPr lang="fr-FR" sz="2300" dirty="0" smtClean="0">
                <a:solidFill>
                  <a:schemeClr val="bg1"/>
                </a:solidFill>
              </a:rPr>
              <a:t>Maxime </a:t>
            </a:r>
            <a:r>
              <a:rPr lang="fr-FR" sz="2300" dirty="0">
                <a:solidFill>
                  <a:schemeClr val="bg1"/>
                </a:solidFill>
              </a:rPr>
              <a:t>Sauviat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18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700" y="587118"/>
            <a:ext cx="393700" cy="520091"/>
          </a:xfrm>
          <a:prstGeom prst="rect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195992" y="3331020"/>
            <a:ext cx="194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36233" y="4065086"/>
            <a:ext cx="223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Responsable Trello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99483" y="3291372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70050" y="2693235"/>
            <a:ext cx="1196276" cy="1196274"/>
            <a:chOff x="4315518" y="2723665"/>
            <a:chExt cx="1196276" cy="1196274"/>
          </a:xfrm>
        </p:grpSpPr>
        <p:sp>
          <p:nvSpPr>
            <p:cNvPr id="17" name="Teardrop 40"/>
            <p:cNvSpPr/>
            <p:nvPr/>
          </p:nvSpPr>
          <p:spPr>
            <a:xfrm>
              <a:off x="4315518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8D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0" name="Group 80"/>
            <p:cNvGrpSpPr>
              <a:grpSpLocks noChangeAspect="1"/>
            </p:cNvGrpSpPr>
            <p:nvPr/>
          </p:nvGrpSpPr>
          <p:grpSpPr bwMode="auto">
            <a:xfrm>
              <a:off x="4674224" y="2892590"/>
              <a:ext cx="610129" cy="647440"/>
              <a:chOff x="4738" y="3130"/>
              <a:chExt cx="551" cy="590"/>
            </a:xfrm>
            <a:solidFill>
              <a:schemeClr val="bg1"/>
            </a:solidFill>
          </p:grpSpPr>
          <p:sp>
            <p:nvSpPr>
              <p:cNvPr id="41" name="Freeform 81"/>
              <p:cNvSpPr>
                <a:spLocks/>
              </p:cNvSpPr>
              <p:nvPr/>
            </p:nvSpPr>
            <p:spPr bwMode="auto">
              <a:xfrm>
                <a:off x="4738" y="3376"/>
                <a:ext cx="307" cy="344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82"/>
              <p:cNvSpPr>
                <a:spLocks/>
              </p:cNvSpPr>
              <p:nvPr/>
            </p:nvSpPr>
            <p:spPr bwMode="auto">
              <a:xfrm>
                <a:off x="4940" y="3216"/>
                <a:ext cx="313" cy="504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3"/>
              <p:cNvSpPr>
                <a:spLocks/>
              </p:cNvSpPr>
              <p:nvPr/>
            </p:nvSpPr>
            <p:spPr bwMode="auto">
              <a:xfrm>
                <a:off x="5081" y="3412"/>
                <a:ext cx="208" cy="298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4"/>
              <p:cNvSpPr>
                <a:spLocks/>
              </p:cNvSpPr>
              <p:nvPr/>
            </p:nvSpPr>
            <p:spPr bwMode="auto">
              <a:xfrm>
                <a:off x="5129" y="3130"/>
                <a:ext cx="102" cy="102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597461" y="2001073"/>
            <a:ext cx="1196276" cy="1196274"/>
            <a:chOff x="2133505" y="1868011"/>
            <a:chExt cx="1196276" cy="1196274"/>
          </a:xfrm>
        </p:grpSpPr>
        <p:sp>
          <p:nvSpPr>
            <p:cNvPr id="14" name="Teardrop 40"/>
            <p:cNvSpPr/>
            <p:nvPr/>
          </p:nvSpPr>
          <p:spPr>
            <a:xfrm>
              <a:off x="2133505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594152" y="2091252"/>
              <a:ext cx="489277" cy="684119"/>
              <a:chOff x="9451975" y="2613025"/>
              <a:chExt cx="538163" cy="752475"/>
            </a:xfrm>
            <a:solidFill>
              <a:schemeClr val="bg1"/>
            </a:solidFill>
          </p:grpSpPr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9526588" y="2651125"/>
                <a:ext cx="142875" cy="153987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9451975" y="2813050"/>
                <a:ext cx="398463" cy="552450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9771063" y="2613025"/>
                <a:ext cx="219075" cy="339725"/>
              </a:xfrm>
              <a:custGeom>
                <a:avLst/>
                <a:gdLst>
                  <a:gd name="T0" fmla="*/ 33 w 58"/>
                  <a:gd name="T1" fmla="*/ 41 h 90"/>
                  <a:gd name="T2" fmla="*/ 32 w 58"/>
                  <a:gd name="T3" fmla="*/ 40 h 90"/>
                  <a:gd name="T4" fmla="*/ 24 w 58"/>
                  <a:gd name="T5" fmla="*/ 37 h 90"/>
                  <a:gd name="T6" fmla="*/ 23 w 58"/>
                  <a:gd name="T7" fmla="*/ 36 h 90"/>
                  <a:gd name="T8" fmla="*/ 17 w 58"/>
                  <a:gd name="T9" fmla="*/ 32 h 90"/>
                  <a:gd name="T10" fmla="*/ 18 w 58"/>
                  <a:gd name="T11" fmla="*/ 24 h 90"/>
                  <a:gd name="T12" fmla="*/ 28 w 58"/>
                  <a:gd name="T13" fmla="*/ 20 h 90"/>
                  <a:gd name="T14" fmla="*/ 48 w 58"/>
                  <a:gd name="T15" fmla="*/ 27 h 90"/>
                  <a:gd name="T16" fmla="*/ 56 w 58"/>
                  <a:gd name="T17" fmla="*/ 24 h 90"/>
                  <a:gd name="T18" fmla="*/ 56 w 58"/>
                  <a:gd name="T19" fmla="*/ 18 h 90"/>
                  <a:gd name="T20" fmla="*/ 38 w 58"/>
                  <a:gd name="T21" fmla="*/ 10 h 90"/>
                  <a:gd name="T22" fmla="*/ 33 w 58"/>
                  <a:gd name="T23" fmla="*/ 9 h 90"/>
                  <a:gd name="T24" fmla="*/ 33 w 58"/>
                  <a:gd name="T25" fmla="*/ 2 h 90"/>
                  <a:gd name="T26" fmla="*/ 31 w 58"/>
                  <a:gd name="T27" fmla="*/ 0 h 90"/>
                  <a:gd name="T28" fmla="*/ 25 w 58"/>
                  <a:gd name="T29" fmla="*/ 0 h 90"/>
                  <a:gd name="T30" fmla="*/ 23 w 58"/>
                  <a:gd name="T31" fmla="*/ 2 h 90"/>
                  <a:gd name="T32" fmla="*/ 23 w 58"/>
                  <a:gd name="T33" fmla="*/ 9 h 90"/>
                  <a:gd name="T34" fmla="*/ 8 w 58"/>
                  <a:gd name="T35" fmla="*/ 15 h 90"/>
                  <a:gd name="T36" fmla="*/ 4 w 58"/>
                  <a:gd name="T37" fmla="*/ 37 h 90"/>
                  <a:gd name="T38" fmla="*/ 11 w 58"/>
                  <a:gd name="T39" fmla="*/ 45 h 90"/>
                  <a:gd name="T40" fmla="*/ 32 w 58"/>
                  <a:gd name="T41" fmla="*/ 54 h 90"/>
                  <a:gd name="T42" fmla="*/ 35 w 58"/>
                  <a:gd name="T43" fmla="*/ 56 h 90"/>
                  <a:gd name="T44" fmla="*/ 40 w 58"/>
                  <a:gd name="T45" fmla="*/ 60 h 90"/>
                  <a:gd name="T46" fmla="*/ 39 w 58"/>
                  <a:gd name="T47" fmla="*/ 68 h 90"/>
                  <a:gd name="T48" fmla="*/ 30 w 58"/>
                  <a:gd name="T49" fmla="*/ 71 h 90"/>
                  <a:gd name="T50" fmla="*/ 20 w 58"/>
                  <a:gd name="T51" fmla="*/ 69 h 90"/>
                  <a:gd name="T52" fmla="*/ 14 w 58"/>
                  <a:gd name="T53" fmla="*/ 65 h 90"/>
                  <a:gd name="T54" fmla="*/ 13 w 58"/>
                  <a:gd name="T55" fmla="*/ 64 h 90"/>
                  <a:gd name="T56" fmla="*/ 13 w 58"/>
                  <a:gd name="T57" fmla="*/ 64 h 90"/>
                  <a:gd name="T58" fmla="*/ 13 w 58"/>
                  <a:gd name="T59" fmla="*/ 64 h 90"/>
                  <a:gd name="T60" fmla="*/ 13 w 58"/>
                  <a:gd name="T61" fmla="*/ 64 h 90"/>
                  <a:gd name="T62" fmla="*/ 9 w 58"/>
                  <a:gd name="T63" fmla="*/ 62 h 90"/>
                  <a:gd name="T64" fmla="*/ 2 w 58"/>
                  <a:gd name="T65" fmla="*/ 66 h 90"/>
                  <a:gd name="T66" fmla="*/ 2 w 58"/>
                  <a:gd name="T67" fmla="*/ 71 h 90"/>
                  <a:gd name="T68" fmla="*/ 23 w 58"/>
                  <a:gd name="T69" fmla="*/ 82 h 90"/>
                  <a:gd name="T70" fmla="*/ 23 w 58"/>
                  <a:gd name="T71" fmla="*/ 89 h 90"/>
                  <a:gd name="T72" fmla="*/ 25 w 58"/>
                  <a:gd name="T73" fmla="*/ 90 h 90"/>
                  <a:gd name="T74" fmla="*/ 31 w 58"/>
                  <a:gd name="T75" fmla="*/ 90 h 90"/>
                  <a:gd name="T76" fmla="*/ 33 w 58"/>
                  <a:gd name="T77" fmla="*/ 89 h 90"/>
                  <a:gd name="T78" fmla="*/ 33 w 58"/>
                  <a:gd name="T79" fmla="*/ 82 h 90"/>
                  <a:gd name="T80" fmla="*/ 49 w 58"/>
                  <a:gd name="T81" fmla="*/ 77 h 90"/>
                  <a:gd name="T82" fmla="*/ 55 w 58"/>
                  <a:gd name="T83" fmla="*/ 56 h 90"/>
                  <a:gd name="T84" fmla="*/ 33 w 58"/>
                  <a:gd name="T85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90">
                    <a:moveTo>
                      <a:pt x="33" y="41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3" y="36"/>
                      <a:pt x="23" y="36"/>
                    </a:cubicBezTo>
                    <a:cubicBezTo>
                      <a:pt x="20" y="35"/>
                      <a:pt x="19" y="34"/>
                      <a:pt x="17" y="32"/>
                    </a:cubicBezTo>
                    <a:cubicBezTo>
                      <a:pt x="15" y="29"/>
                      <a:pt x="16" y="26"/>
                      <a:pt x="18" y="24"/>
                    </a:cubicBezTo>
                    <a:cubicBezTo>
                      <a:pt x="21" y="21"/>
                      <a:pt x="25" y="20"/>
                      <a:pt x="28" y="20"/>
                    </a:cubicBezTo>
                    <a:cubicBezTo>
                      <a:pt x="30" y="20"/>
                      <a:pt x="38" y="19"/>
                      <a:pt x="48" y="27"/>
                    </a:cubicBezTo>
                    <a:cubicBezTo>
                      <a:pt x="50" y="29"/>
                      <a:pt x="54" y="26"/>
                      <a:pt x="56" y="24"/>
                    </a:cubicBezTo>
                    <a:cubicBezTo>
                      <a:pt x="57" y="22"/>
                      <a:pt x="57" y="20"/>
                      <a:pt x="56" y="18"/>
                    </a:cubicBezTo>
                    <a:cubicBezTo>
                      <a:pt x="53" y="14"/>
                      <a:pt x="43" y="11"/>
                      <a:pt x="38" y="10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17" y="10"/>
                      <a:pt x="12" y="12"/>
                      <a:pt x="8" y="15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5" y="40"/>
                      <a:pt x="8" y="43"/>
                      <a:pt x="11" y="45"/>
                    </a:cubicBezTo>
                    <a:cubicBezTo>
                      <a:pt x="14" y="46"/>
                      <a:pt x="26" y="52"/>
                      <a:pt x="32" y="54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7" y="57"/>
                      <a:pt x="39" y="58"/>
                      <a:pt x="40" y="60"/>
                    </a:cubicBezTo>
                    <a:cubicBezTo>
                      <a:pt x="42" y="63"/>
                      <a:pt x="41" y="66"/>
                      <a:pt x="39" y="68"/>
                    </a:cubicBezTo>
                    <a:cubicBezTo>
                      <a:pt x="37" y="70"/>
                      <a:pt x="34" y="71"/>
                      <a:pt x="30" y="71"/>
                    </a:cubicBezTo>
                    <a:cubicBezTo>
                      <a:pt x="27" y="71"/>
                      <a:pt x="24" y="70"/>
                      <a:pt x="20" y="69"/>
                    </a:cubicBezTo>
                    <a:cubicBezTo>
                      <a:pt x="18" y="68"/>
                      <a:pt x="16" y="67"/>
                      <a:pt x="14" y="65"/>
                    </a:cubicBezTo>
                    <a:cubicBezTo>
                      <a:pt x="14" y="65"/>
                      <a:pt x="13" y="65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2" y="62"/>
                      <a:pt x="10" y="62"/>
                      <a:pt x="9" y="62"/>
                    </a:cubicBezTo>
                    <a:cubicBezTo>
                      <a:pt x="6" y="62"/>
                      <a:pt x="3" y="64"/>
                      <a:pt x="2" y="66"/>
                    </a:cubicBezTo>
                    <a:cubicBezTo>
                      <a:pt x="1" y="68"/>
                      <a:pt x="1" y="70"/>
                      <a:pt x="2" y="71"/>
                    </a:cubicBezTo>
                    <a:cubicBezTo>
                      <a:pt x="6" y="77"/>
                      <a:pt x="14" y="81"/>
                      <a:pt x="23" y="82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90"/>
                      <a:pt x="24" y="90"/>
                      <a:pt x="25" y="90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2" y="90"/>
                      <a:pt x="33" y="90"/>
                      <a:pt x="33" y="8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0" y="82"/>
                      <a:pt x="46" y="80"/>
                      <a:pt x="49" y="77"/>
                    </a:cubicBezTo>
                    <a:cubicBezTo>
                      <a:pt x="55" y="72"/>
                      <a:pt x="58" y="63"/>
                      <a:pt x="55" y="56"/>
                    </a:cubicBezTo>
                    <a:cubicBezTo>
                      <a:pt x="52" y="48"/>
                      <a:pt x="41" y="44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753309" y="1993888"/>
            <a:ext cx="1196276" cy="1196274"/>
            <a:chOff x="6497531" y="1868011"/>
            <a:chExt cx="1196276" cy="1196274"/>
          </a:xfrm>
        </p:grpSpPr>
        <p:sp>
          <p:nvSpPr>
            <p:cNvPr id="18" name="Teardrop 40"/>
            <p:cNvSpPr/>
            <p:nvPr/>
          </p:nvSpPr>
          <p:spPr>
            <a:xfrm>
              <a:off x="6497531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9" name="Group 30"/>
            <p:cNvGrpSpPr>
              <a:grpSpLocks noChangeAspect="1"/>
            </p:cNvGrpSpPr>
            <p:nvPr/>
          </p:nvGrpSpPr>
          <p:grpSpPr bwMode="auto">
            <a:xfrm>
              <a:off x="6803608" y="2159197"/>
              <a:ext cx="671337" cy="481838"/>
              <a:chOff x="3670" y="2036"/>
              <a:chExt cx="581" cy="417"/>
            </a:xfrm>
          </p:grpSpPr>
          <p:sp>
            <p:nvSpPr>
              <p:cNvPr id="50" name="Oval 31"/>
              <p:cNvSpPr>
                <a:spLocks noChangeArrowheads="1"/>
              </p:cNvSpPr>
              <p:nvPr/>
            </p:nvSpPr>
            <p:spPr bwMode="auto">
              <a:xfrm>
                <a:off x="3919" y="2251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3887" y="2337"/>
                <a:ext cx="147" cy="116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3707" y="2251"/>
                <a:ext cx="77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3670" y="2337"/>
                <a:ext cx="151" cy="116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auto">
              <a:xfrm>
                <a:off x="4136" y="2251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6"/>
              <p:cNvSpPr>
                <a:spLocks/>
              </p:cNvSpPr>
              <p:nvPr/>
            </p:nvSpPr>
            <p:spPr bwMode="auto">
              <a:xfrm>
                <a:off x="4099" y="2337"/>
                <a:ext cx="152" cy="116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auto">
              <a:xfrm>
                <a:off x="3813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3776" y="2123"/>
                <a:ext cx="152" cy="115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4026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3993" y="2123"/>
                <a:ext cx="151" cy="115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2317589" y="3736294"/>
            <a:ext cx="210400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</a:rPr>
              <a:t>Claude-Alban Ranély-Vergé-Dépré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599483" y="3776022"/>
            <a:ext cx="1704975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Léa </a:t>
            </a:r>
            <a:r>
              <a:rPr lang="fr-FR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Bonhomme</a:t>
            </a:r>
            <a:endParaRPr lang="fr-FR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53628" y="4986287"/>
            <a:ext cx="1629119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altLang="zh-CN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Maxime Sauviat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27475" r="12616" b="32301"/>
          <a:stretch/>
        </p:blipFill>
        <p:spPr>
          <a:xfrm>
            <a:off x="591615" y="466344"/>
            <a:ext cx="3519597" cy="73749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2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6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428357" y="508609"/>
            <a:ext cx="1535677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89066" y="1353896"/>
            <a:ext cx="137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3"/>
          <p:cNvCxnSpPr/>
          <p:nvPr/>
        </p:nvCxnSpPr>
        <p:spPr>
          <a:xfrm>
            <a:off x="2004345" y="2217201"/>
            <a:ext cx="28575" cy="4640801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4024206" y="3126377"/>
            <a:ext cx="0" cy="3723246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6269850" y="4074141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8154147" y="5135625"/>
            <a:ext cx="5621" cy="1697037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44"/>
          <p:cNvGrpSpPr/>
          <p:nvPr/>
        </p:nvGrpSpPr>
        <p:grpSpPr>
          <a:xfrm>
            <a:off x="7757234" y="4304628"/>
            <a:ext cx="3024444" cy="830997"/>
            <a:chOff x="6781706" y="4603606"/>
            <a:chExt cx="3024444" cy="830997"/>
          </a:xfrm>
        </p:grpSpPr>
        <p:sp>
          <p:nvSpPr>
            <p:cNvPr id="38" name="Text Placeholder 3"/>
            <p:cNvSpPr txBox="1">
              <a:spLocks/>
            </p:cNvSpPr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42"/>
            <p:cNvSpPr txBox="1"/>
            <p:nvPr/>
          </p:nvSpPr>
          <p:spPr>
            <a:xfrm>
              <a:off x="7527774" y="4788271"/>
              <a:ext cx="227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2400" dirty="0">
                  <a:solidFill>
                    <a:schemeClr val="bg2"/>
                  </a:solidFill>
                </a:rPr>
                <a:t>R</a:t>
              </a:r>
              <a:r>
                <a:rPr lang="fr-FR" altLang="zh-CN" sz="2400" dirty="0" smtClean="0">
                  <a:solidFill>
                    <a:schemeClr val="bg2"/>
                  </a:solidFill>
                </a:rPr>
                <a:t>etour </a:t>
              </a:r>
              <a:r>
                <a:rPr lang="fr-FR" altLang="zh-CN" sz="2400" dirty="0">
                  <a:solidFill>
                    <a:schemeClr val="bg2"/>
                  </a:solidFill>
                </a:rPr>
                <a:t>critique</a:t>
              </a:r>
              <a:endPara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7"/>
          <p:cNvGrpSpPr/>
          <p:nvPr/>
        </p:nvGrpSpPr>
        <p:grpSpPr>
          <a:xfrm>
            <a:off x="5944918" y="3261187"/>
            <a:ext cx="3624631" cy="830997"/>
            <a:chOff x="5197219" y="3606824"/>
            <a:chExt cx="3624631" cy="830997"/>
          </a:xfrm>
        </p:grpSpPr>
        <p:sp>
          <p:nvSpPr>
            <p:cNvPr id="42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44" name="文本框 39"/>
            <p:cNvSpPr txBox="1"/>
            <p:nvPr/>
          </p:nvSpPr>
          <p:spPr>
            <a:xfrm>
              <a:off x="5866077" y="3748906"/>
              <a:ext cx="2955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2400" dirty="0">
                  <a:solidFill>
                    <a:schemeClr val="bg2"/>
                  </a:solidFill>
                </a:rPr>
                <a:t>L</a:t>
              </a:r>
              <a:r>
                <a:rPr lang="fr-FR" altLang="zh-CN" sz="2400" dirty="0" smtClean="0">
                  <a:solidFill>
                    <a:schemeClr val="bg2"/>
                  </a:solidFill>
                </a:rPr>
                <a:t>a démarche projet</a:t>
              </a:r>
              <a:endPara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7"/>
          <p:cNvGrpSpPr/>
          <p:nvPr/>
        </p:nvGrpSpPr>
        <p:grpSpPr>
          <a:xfrm>
            <a:off x="3616041" y="2293630"/>
            <a:ext cx="3215390" cy="830997"/>
            <a:chOff x="5197219" y="3606824"/>
            <a:chExt cx="3215390" cy="830997"/>
          </a:xfrm>
        </p:grpSpPr>
        <p:sp>
          <p:nvSpPr>
            <p:cNvPr id="50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sz="5400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51" name="文本框 39"/>
            <p:cNvSpPr txBox="1"/>
            <p:nvPr/>
          </p:nvSpPr>
          <p:spPr>
            <a:xfrm>
              <a:off x="5780513" y="3746199"/>
              <a:ext cx="263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2400" dirty="0" smtClean="0">
                  <a:solidFill>
                    <a:schemeClr val="bg2"/>
                  </a:solidFill>
                </a:rPr>
                <a:t>Démonstration</a:t>
              </a:r>
              <a:endPara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47"/>
          <p:cNvGrpSpPr/>
          <p:nvPr/>
        </p:nvGrpSpPr>
        <p:grpSpPr>
          <a:xfrm>
            <a:off x="1619625" y="1393862"/>
            <a:ext cx="3808732" cy="830997"/>
            <a:chOff x="5197219" y="3606824"/>
            <a:chExt cx="3808732" cy="830997"/>
          </a:xfrm>
        </p:grpSpPr>
        <p:sp>
          <p:nvSpPr>
            <p:cNvPr id="53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sz="5400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54" name="文本框 39"/>
            <p:cNvSpPr txBox="1"/>
            <p:nvPr/>
          </p:nvSpPr>
          <p:spPr>
            <a:xfrm>
              <a:off x="5780512" y="3746199"/>
              <a:ext cx="3225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2400" dirty="0" smtClean="0">
                  <a:solidFill>
                    <a:schemeClr val="bg2"/>
                  </a:solidFill>
                </a:rPr>
                <a:t>Conception du produit</a:t>
              </a:r>
              <a:endPara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3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15759" y="2406507"/>
            <a:ext cx="3887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4000" dirty="0" smtClean="0">
                <a:solidFill>
                  <a:schemeClr val="bg2"/>
                </a:solidFill>
              </a:rPr>
              <a:t>Conception du produit</a:t>
            </a:r>
            <a:endParaRPr lang="zh-CN" altLang="en-US" sz="4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4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667816" y="587118"/>
            <a:ext cx="6861001" cy="520091"/>
            <a:chOff x="-667816" y="587118"/>
            <a:chExt cx="6861001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-667816" y="587118"/>
              <a:ext cx="6861001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Caractéristiques optiques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5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1278" y="1612490"/>
            <a:ext cx="5075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2"/>
                </a:solidFill>
              </a:rPr>
              <a:t>Caméra : Matricielle CCD 1/3 </a:t>
            </a:r>
            <a:r>
              <a:rPr lang="fr-FR" sz="2800" dirty="0">
                <a:solidFill>
                  <a:schemeClr val="bg2"/>
                </a:solidFill>
              </a:rPr>
              <a:t>’’ (</a:t>
            </a:r>
            <a:r>
              <a:rPr lang="fr-FR" sz="2800" dirty="0" smtClean="0">
                <a:solidFill>
                  <a:schemeClr val="bg2"/>
                </a:solidFill>
              </a:rPr>
              <a:t>FO432TB)</a:t>
            </a:r>
          </a:p>
          <a:p>
            <a:r>
              <a:rPr lang="fr-FR" sz="2800" dirty="0" smtClean="0">
                <a:solidFill>
                  <a:schemeClr val="bg2"/>
                </a:solidFill>
              </a:rPr>
              <a:t>Optique : 6mm (</a:t>
            </a:r>
            <a:r>
              <a:rPr lang="fr-FR" sz="2800" dirty="0" err="1" smtClean="0">
                <a:solidFill>
                  <a:schemeClr val="bg2"/>
                </a:solidFill>
              </a:rPr>
              <a:t>Pentax</a:t>
            </a:r>
            <a:r>
              <a:rPr lang="fr-FR" sz="2800" dirty="0" smtClean="0">
                <a:solidFill>
                  <a:schemeClr val="bg2"/>
                </a:solidFill>
              </a:rPr>
              <a:t> monture C)</a:t>
            </a:r>
          </a:p>
          <a:p>
            <a:r>
              <a:rPr lang="fr-FR" sz="2800" dirty="0" smtClean="0">
                <a:solidFill>
                  <a:schemeClr val="bg2"/>
                </a:solidFill>
              </a:rPr>
              <a:t>Distance de travail : 375 mm</a:t>
            </a:r>
          </a:p>
          <a:p>
            <a:r>
              <a:rPr lang="fr-FR" sz="2800" dirty="0">
                <a:solidFill>
                  <a:schemeClr val="bg2"/>
                </a:solidFill>
              </a:rPr>
              <a:t>Panneau de LED vertes tournés vers une boite de </a:t>
            </a:r>
            <a:r>
              <a:rPr lang="fr-FR" sz="2800" dirty="0" smtClean="0">
                <a:solidFill>
                  <a:schemeClr val="bg2"/>
                </a:solidFill>
              </a:rPr>
              <a:t>polystyrène</a:t>
            </a:r>
            <a:endParaRPr lang="fr-FR" sz="2800" dirty="0">
              <a:solidFill>
                <a:schemeClr val="bg2"/>
              </a:solidFill>
            </a:endParaRPr>
          </a:p>
          <a:p>
            <a:endParaRPr lang="fr-FR" sz="2800" dirty="0">
              <a:solidFill>
                <a:schemeClr val="bg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98" y="833339"/>
            <a:ext cx="6206067" cy="45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667815" y="568205"/>
            <a:ext cx="6052616" cy="539004"/>
            <a:chOff x="-667815" y="568205"/>
            <a:chExt cx="6052616" cy="539004"/>
          </a:xfrm>
        </p:grpSpPr>
        <p:sp>
          <p:nvSpPr>
            <p:cNvPr id="24" name="文本框 23"/>
            <p:cNvSpPr txBox="1"/>
            <p:nvPr/>
          </p:nvSpPr>
          <p:spPr>
            <a:xfrm>
              <a:off x="-667815" y="568205"/>
              <a:ext cx="6052616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dirty="0" err="1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Traitement</a:t>
              </a:r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3200" dirty="0" err="1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d’images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50389" y="2625783"/>
            <a:ext cx="16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Acquisition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ound Same Side Corner Rectangle 154"/>
          <p:cNvSpPr/>
          <p:nvPr/>
        </p:nvSpPr>
        <p:spPr>
          <a:xfrm>
            <a:off x="184150" y="2633479"/>
            <a:ext cx="1808891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225936" y="2648133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Conversion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ound Same Side Corner Rectangle 154"/>
          <p:cNvSpPr/>
          <p:nvPr/>
        </p:nvSpPr>
        <p:spPr>
          <a:xfrm>
            <a:off x="1454047" y="4414857"/>
            <a:ext cx="1771889" cy="471306"/>
          </a:xfrm>
          <a:prstGeom prst="round2SameRect">
            <a:avLst/>
          </a:prstGeom>
          <a:noFill/>
          <a:ln w="28575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 Same Side Corner Rectangle 154"/>
          <p:cNvSpPr/>
          <p:nvPr/>
        </p:nvSpPr>
        <p:spPr>
          <a:xfrm>
            <a:off x="6598416" y="2614993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54047" y="4486052"/>
            <a:ext cx="183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Seuillage</a:t>
            </a:r>
            <a:endParaRPr lang="en-US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8" name="Round Same Side Corner Rectangle 154"/>
          <p:cNvSpPr/>
          <p:nvPr/>
        </p:nvSpPr>
        <p:spPr>
          <a:xfrm>
            <a:off x="3154388" y="2625783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46045" y="261499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Détection 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Round Same Side Corner Rectangle 154"/>
          <p:cNvSpPr/>
          <p:nvPr/>
        </p:nvSpPr>
        <p:spPr>
          <a:xfrm>
            <a:off x="4966643" y="4420513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ound Same Side Corner Rectangle 154"/>
          <p:cNvSpPr/>
          <p:nvPr/>
        </p:nvSpPr>
        <p:spPr>
          <a:xfrm>
            <a:off x="8302753" y="4414856"/>
            <a:ext cx="1913445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13343"/>
            <a:ext cx="11345779" cy="1089281"/>
          </a:xfrm>
          <a:prstGeom prst="rect">
            <a:avLst/>
          </a:prstGeom>
        </p:spPr>
      </p:pic>
      <p:sp>
        <p:nvSpPr>
          <p:cNvPr id="32" name="Round Same Side Corner Rectangle 154"/>
          <p:cNvSpPr/>
          <p:nvPr/>
        </p:nvSpPr>
        <p:spPr>
          <a:xfrm>
            <a:off x="9917888" y="2606411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文本框 79"/>
          <p:cNvSpPr txBox="1"/>
          <p:nvPr/>
        </p:nvSpPr>
        <p:spPr>
          <a:xfrm>
            <a:off x="5074344" y="4434228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Lissage 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79"/>
          <p:cNvSpPr txBox="1"/>
          <p:nvPr/>
        </p:nvSpPr>
        <p:spPr>
          <a:xfrm>
            <a:off x="6680895" y="262578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79"/>
          <p:cNvSpPr txBox="1"/>
          <p:nvPr/>
        </p:nvSpPr>
        <p:spPr>
          <a:xfrm>
            <a:off x="6659898" y="261499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Érosion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文本框 79"/>
          <p:cNvSpPr txBox="1"/>
          <p:nvPr/>
        </p:nvSpPr>
        <p:spPr>
          <a:xfrm>
            <a:off x="8244491" y="4414856"/>
            <a:ext cx="202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Segmentation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6</a:t>
            </a:fld>
            <a:endParaRPr lang="zh-CN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75" grpId="0" animBg="1"/>
      <p:bldP spid="78" grpId="0" animBg="1"/>
      <p:bldP spid="81" grpId="0" animBg="1"/>
      <p:bldP spid="8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667816" y="572074"/>
            <a:ext cx="5890775" cy="535135"/>
            <a:chOff x="-667816" y="572074"/>
            <a:chExt cx="5890775" cy="535135"/>
          </a:xfrm>
        </p:grpSpPr>
        <p:sp>
          <p:nvSpPr>
            <p:cNvPr id="24" name="文本框 23"/>
            <p:cNvSpPr txBox="1"/>
            <p:nvPr/>
          </p:nvSpPr>
          <p:spPr>
            <a:xfrm>
              <a:off x="-667816" y="572074"/>
              <a:ext cx="5890775" cy="5074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Interface graphique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791616" y="5911474"/>
            <a:ext cx="2254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Informations sur les marrons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ound Same Side Corner Rectangle 154"/>
          <p:cNvSpPr/>
          <p:nvPr/>
        </p:nvSpPr>
        <p:spPr>
          <a:xfrm>
            <a:off x="244920" y="1777863"/>
            <a:ext cx="1808891" cy="697314"/>
          </a:xfrm>
          <a:prstGeom prst="round2SameRect">
            <a:avLst/>
          </a:prstGeom>
          <a:noFill/>
          <a:ln w="28575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44920" y="1767291"/>
            <a:ext cx="1839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Chargement d’image</a:t>
            </a:r>
            <a:endParaRPr lang="en-US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8" name="Round Same Side Corner Rectangle 154"/>
          <p:cNvSpPr/>
          <p:nvPr/>
        </p:nvSpPr>
        <p:spPr>
          <a:xfrm>
            <a:off x="8663459" y="5901787"/>
            <a:ext cx="2279844" cy="717573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650465" y="964513"/>
            <a:ext cx="178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Image après traitement </a:t>
            </a:r>
            <a:endParaRPr lang="fr-FR" altLang="zh-CN" sz="2000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Round Same Side Corner Rectangle 154"/>
          <p:cNvSpPr/>
          <p:nvPr/>
        </p:nvSpPr>
        <p:spPr>
          <a:xfrm>
            <a:off x="4650455" y="992706"/>
            <a:ext cx="1789976" cy="675979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890028" y="976754"/>
            <a:ext cx="316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Nombre d’éléments détectés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ound Same Side Corner Rectangle 154"/>
          <p:cNvSpPr/>
          <p:nvPr/>
        </p:nvSpPr>
        <p:spPr>
          <a:xfrm>
            <a:off x="8890028" y="992707"/>
            <a:ext cx="2952927" cy="675979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1757578"/>
            <a:ext cx="8237024" cy="408348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7</a:t>
            </a:fld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8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42572" y="2787708"/>
            <a:ext cx="526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Démonstration</a:t>
            </a:r>
            <a:endParaRPr lang="zh-CN" altLang="en-US" sz="4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8355286" y="1992161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8</a:t>
            </a:fld>
            <a:endParaRPr lang="zh-CN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01061" y="2482880"/>
            <a:ext cx="1269940" cy="126994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91294" y="3076575"/>
            <a:ext cx="1269940" cy="126994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16778" y="2482880"/>
            <a:ext cx="1269940" cy="126994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89448" y="3076575"/>
            <a:ext cx="1269940" cy="126994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3464" y="587118"/>
            <a:ext cx="3622691" cy="520091"/>
            <a:chOff x="-12700" y="587118"/>
            <a:chExt cx="362269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599211" y="587118"/>
              <a:ext cx="301078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fr-FR" altLang="zh-CN" sz="3200" dirty="0" smtClean="0">
                  <a:solidFill>
                    <a:schemeClr val="bg2"/>
                  </a:solidFill>
                </a:rPr>
                <a:t>Quelques chiffres</a:t>
              </a:r>
              <a:endParaRPr lang="zh-CN" altLang="en-US" sz="3200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582145" y="2179035"/>
            <a:ext cx="264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Écart minimum décelable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Connector 25"/>
          <p:cNvCxnSpPr/>
          <p:nvPr/>
        </p:nvCxnSpPr>
        <p:spPr>
          <a:xfrm>
            <a:off x="3301073" y="3341341"/>
            <a:ext cx="741507" cy="263105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744899" y="2326718"/>
            <a:ext cx="1582264" cy="1582264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035132" y="2920413"/>
            <a:ext cx="1582264" cy="1582264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60616" y="2326718"/>
            <a:ext cx="1582264" cy="1582264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3286" y="2920413"/>
            <a:ext cx="1582264" cy="1582264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 flipV="1">
            <a:off x="5601108" y="3488142"/>
            <a:ext cx="741507" cy="263105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>
            <a:off x="7806724" y="3329067"/>
            <a:ext cx="741507" cy="263105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z="1600" smtClean="0">
                <a:solidFill>
                  <a:schemeClr val="bg2"/>
                </a:solidFill>
              </a:rPr>
              <a:t>9</a:t>
            </a:fld>
            <a:endParaRPr lang="zh-CN" altLang="en-US" sz="1600">
              <a:solidFill>
                <a:schemeClr val="bg2"/>
              </a:solidFill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3887819" y="3470657"/>
            <a:ext cx="1829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3mm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2013637" y="2902406"/>
            <a:ext cx="1051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fr-CA" altLang="zh-CN" sz="2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1204702" y="3975967"/>
            <a:ext cx="264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Nombre de marrons détectés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5772719" y="3982272"/>
            <a:ext cx="264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Nombre de « gros » marrons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6525842" y="2887945"/>
            <a:ext cx="10518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</a:p>
        </p:txBody>
      </p:sp>
      <p:sp>
        <p:nvSpPr>
          <p:cNvPr id="25" name="文本框 12"/>
          <p:cNvSpPr txBox="1"/>
          <p:nvPr/>
        </p:nvSpPr>
        <p:spPr>
          <a:xfrm>
            <a:off x="8003723" y="2420967"/>
            <a:ext cx="264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Erreur relative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2"/>
          <p:cNvSpPr txBox="1"/>
          <p:nvPr/>
        </p:nvSpPr>
        <p:spPr>
          <a:xfrm>
            <a:off x="8689448" y="3431928"/>
            <a:ext cx="1328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fr-CA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 </a:t>
            </a:r>
            <a:endParaRPr lang="fr-CA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2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395</Words>
  <Application>Microsoft Office PowerPoint</Application>
  <PresentationFormat>Grand écran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Microsoft YaHei</vt:lpstr>
      <vt:lpstr>Microsoft YaHei</vt:lpstr>
      <vt:lpstr>宋体</vt:lpstr>
      <vt:lpstr>Arial</vt:lpstr>
      <vt:lpstr>Calibri</vt:lpstr>
      <vt:lpstr>Calibri Light</vt:lpstr>
      <vt:lpstr>Cordia New</vt:lpstr>
      <vt:lpstr>FontAwesome</vt:lpstr>
      <vt:lpstr>Meiryo UI</vt:lpstr>
      <vt:lpstr>第一PPT模板网-WWW.1PPT.COM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Léa Bonhomme</cp:lastModifiedBy>
  <cp:revision>515</cp:revision>
  <cp:lastPrinted>2017-01-24T08:43:15Z</cp:lastPrinted>
  <dcterms:created xsi:type="dcterms:W3CDTF">2015-03-19T06:14:36Z</dcterms:created>
  <dcterms:modified xsi:type="dcterms:W3CDTF">2017-01-24T09:39:03Z</dcterms:modified>
</cp:coreProperties>
</file>