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  <p:sldMasterId id="2147483650" r:id="rId5"/>
  </p:sldMasterIdLst>
  <p:notesMasterIdLst>
    <p:notesMasterId r:id="rId75"/>
  </p:notesMasterIdLst>
  <p:sldIdLst>
    <p:sldId id="275" r:id="rId6"/>
    <p:sldId id="256" r:id="rId7"/>
    <p:sldId id="257" r:id="rId8"/>
    <p:sldId id="258" r:id="rId9"/>
    <p:sldId id="259" r:id="rId10"/>
    <p:sldId id="260" r:id="rId11"/>
    <p:sldId id="261" r:id="rId12"/>
    <p:sldId id="266" r:id="rId13"/>
    <p:sldId id="263" r:id="rId14"/>
    <p:sldId id="265" r:id="rId15"/>
    <p:sldId id="264" r:id="rId16"/>
    <p:sldId id="282" r:id="rId17"/>
    <p:sldId id="281" r:id="rId18"/>
    <p:sldId id="268" r:id="rId19"/>
    <p:sldId id="267" r:id="rId20"/>
    <p:sldId id="269" r:id="rId21"/>
    <p:sldId id="270" r:id="rId22"/>
    <p:sldId id="272" r:id="rId23"/>
    <p:sldId id="271" r:id="rId24"/>
    <p:sldId id="273" r:id="rId25"/>
    <p:sldId id="274" r:id="rId26"/>
    <p:sldId id="276" r:id="rId27"/>
    <p:sldId id="278" r:id="rId28"/>
    <p:sldId id="279" r:id="rId29"/>
    <p:sldId id="280" r:id="rId30"/>
    <p:sldId id="283" r:id="rId31"/>
    <p:sldId id="284" r:id="rId32"/>
    <p:sldId id="285" r:id="rId33"/>
    <p:sldId id="304" r:id="rId34"/>
    <p:sldId id="286" r:id="rId35"/>
    <p:sldId id="288" r:id="rId36"/>
    <p:sldId id="292" r:id="rId37"/>
    <p:sldId id="294" r:id="rId38"/>
    <p:sldId id="295" r:id="rId39"/>
    <p:sldId id="291" r:id="rId40"/>
    <p:sldId id="287" r:id="rId41"/>
    <p:sldId id="296" r:id="rId42"/>
    <p:sldId id="297" r:id="rId43"/>
    <p:sldId id="298" r:id="rId44"/>
    <p:sldId id="305" r:id="rId45"/>
    <p:sldId id="299" r:id="rId46"/>
    <p:sldId id="300" r:id="rId47"/>
    <p:sldId id="301" r:id="rId48"/>
    <p:sldId id="302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5" r:id="rId67"/>
    <p:sldId id="326" r:id="rId68"/>
    <p:sldId id="327" r:id="rId69"/>
    <p:sldId id="328" r:id="rId70"/>
    <p:sldId id="331" r:id="rId71"/>
    <p:sldId id="332" r:id="rId72"/>
    <p:sldId id="333" r:id="rId73"/>
    <p:sldId id="334" r:id="rId74"/>
  </p:sldIdLst>
  <p:sldSz cx="12192000" cy="6858000"/>
  <p:notesSz cx="6858000" cy="9144000"/>
  <p:embeddedFontLst>
    <p:embeddedFont>
      <p:font typeface="Calibri" panose="020F0502020204030204" pitchFamily="34" charset="0"/>
      <p:regular r:id="rId76"/>
      <p:bold r:id="rId77"/>
      <p:italic r:id="rId78"/>
      <p:boldItalic r:id="rId79"/>
    </p:embeddedFont>
    <p:embeddedFont>
      <p:font typeface="Cascadia Code Light" panose="020B0609020000020004" pitchFamily="49" charset="0"/>
      <p:regular r:id="rId80"/>
    </p:embeddedFont>
    <p:embeddedFont>
      <p:font typeface="Century Gothic" panose="020B0502020202020204" pitchFamily="34" charset="0"/>
      <p:regular r:id="rId81"/>
      <p:bold r:id="rId82"/>
      <p:italic r:id="rId83"/>
      <p:boldItalic r:id="rId84"/>
    </p:embeddedFont>
    <p:embeddedFont>
      <p:font typeface="Dosis" pitchFamily="2" charset="0"/>
      <p:regular r:id="rId85"/>
      <p:bold r:id="rId86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E0"/>
    <a:srgbClr val="FF0000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4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font" Target="fonts/font9.fntdata"/><Relationship Id="rId89" Type="http://schemas.openxmlformats.org/officeDocument/2006/relationships/theme" Target="theme/theme1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font" Target="fonts/font4.fntdata"/><Relationship Id="rId5" Type="http://schemas.openxmlformats.org/officeDocument/2006/relationships/slideMaster" Target="slideMasters/slideMaster2.xml"/><Relationship Id="rId90" Type="http://schemas.openxmlformats.org/officeDocument/2006/relationships/tableStyles" Target="tableStyles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font" Target="fonts/font2.fntdata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font" Target="fonts/font5.fntdata"/><Relationship Id="rId85" Type="http://schemas.openxmlformats.org/officeDocument/2006/relationships/font" Target="fonts/font10.fntdata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notesMaster" Target="notesMasters/notesMaster1.xml"/><Relationship Id="rId83" Type="http://schemas.openxmlformats.org/officeDocument/2006/relationships/font" Target="fonts/font8.fntdata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font" Target="fonts/font1.fntdata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presProps" Target="presProps.xml"/><Relationship Id="rId61" Type="http://schemas.openxmlformats.org/officeDocument/2006/relationships/slide" Target="slides/slide56.xml"/><Relationship Id="rId82" Type="http://schemas.openxmlformats.org/officeDocument/2006/relationships/font" Target="fonts/font7.fntdata"/><Relationship Id="rId1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146A5-E065-445E-B80C-9B308D26EC8A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26713-F124-4C1B-AD78-8F08FE2E7E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041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53618F-11DF-4AC1-9814-91528A69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EBC477C-EB60-47E0-B644-0A0AE437EA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D21C8FC-F489-47D9-8832-16238C65B3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4E3CD792-0DE2-465C-B3FA-EF86087224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0751" y="823784"/>
            <a:ext cx="11137552" cy="55523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77151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F87E32-FFFE-449B-9F39-349A3A0D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97944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6559B34D-828C-4DF6-96D7-0F4CA55EE9C2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7661ED7-A48A-41FD-8F19-F7044447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749" y="856736"/>
            <a:ext cx="11079889" cy="532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7A29BC8-6C48-47FE-A82A-B8BFD7151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561137"/>
            <a:ext cx="993689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30502BB-11B4-4A60-84D0-D6DA55077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8658" y="6561137"/>
            <a:ext cx="45514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fld id="{E411BB8C-7B41-4179-87CB-B2E77E9E1974}" type="slidenum">
              <a:rPr lang="cs-CZ" smtClean="0"/>
              <a:pPr/>
              <a:t>‹#›</a:t>
            </a:fld>
            <a:endParaRPr lang="cs-CZ" dirty="0"/>
          </a:p>
        </p:txBody>
      </p: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E8C3E3F8-AFEF-43B7-8764-142E946090B3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16281" y="6561137"/>
            <a:ext cx="0" cy="2286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>
            <a:extLst>
              <a:ext uri="{FF2B5EF4-FFF2-40B4-BE49-F238E27FC236}">
                <a16:creationId xmlns:a16="http://schemas.microsoft.com/office/drawing/2014/main" id="{8DD78491-EC38-4B6D-B29A-BA8AA64DB1E6}"/>
              </a:ext>
            </a:extLst>
          </p:cNvPr>
          <p:cNvSpPr/>
          <p:nvPr userDrawn="1"/>
        </p:nvSpPr>
        <p:spPr>
          <a:xfrm>
            <a:off x="0" y="0"/>
            <a:ext cx="12191999" cy="68103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F76EB20-0BDC-41F2-8ADD-1431BFDD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50" y="68263"/>
            <a:ext cx="11681250" cy="6127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dirty="0"/>
              <a:t>Kliknutím lze upravit styl.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7A56F870-3BA1-4F0E-A104-AB4AFF6B675F}"/>
              </a:ext>
            </a:extLst>
          </p:cNvPr>
          <p:cNvCxnSpPr/>
          <p:nvPr userDrawn="1"/>
        </p:nvCxnSpPr>
        <p:spPr>
          <a:xfrm>
            <a:off x="361435" y="115330"/>
            <a:ext cx="0" cy="4366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8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00A9E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22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6D51B5BB-70DB-48E6-A3DB-7541A7D7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Sčítání pro úplné začátečníky</a:t>
            </a:r>
          </a:p>
        </p:txBody>
      </p:sp>
    </p:spTree>
    <p:extLst>
      <p:ext uri="{BB962C8B-B14F-4D97-AF65-F5344CB8AC3E}">
        <p14:creationId xmlns:p14="http://schemas.microsoft.com/office/powerpoint/2010/main" val="115389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663C8E-643B-423F-AE7F-EC8DF5EA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43ABD90-F944-4E2F-A97C-BA7D36A130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6FF517C-5864-4697-AAA3-3ECC56043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10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DE3129B-D027-4965-A704-03E4C64AD4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Vzpomeňme na písemné sčítání, které známe ze základní školy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Co se děje, když po sečtení dvě čísla jednoho řádu překročí desítku?</a:t>
            </a:r>
          </a:p>
          <a:p>
            <a:pPr lvl="1"/>
            <a:r>
              <a:rPr lang="cs-CZ" dirty="0">
                <a:solidFill>
                  <a:srgbClr val="FF0000"/>
                </a:solidFill>
              </a:rPr>
              <a:t>Přenesou se </a:t>
            </a:r>
            <a:r>
              <a:rPr lang="cs-CZ" dirty="0"/>
              <a:t>do dalšího řádu!</a:t>
            </a:r>
          </a:p>
          <a:p>
            <a:pPr lvl="1"/>
            <a:r>
              <a:rPr lang="cs-CZ" dirty="0"/>
              <a:t>1 + 1 = 2</a:t>
            </a:r>
          </a:p>
          <a:p>
            <a:pPr lvl="1"/>
            <a:r>
              <a:rPr lang="cs-CZ" dirty="0"/>
              <a:t>5 + 4 = 9</a:t>
            </a:r>
          </a:p>
          <a:p>
            <a:pPr lvl="1"/>
            <a:r>
              <a:rPr lang="cs-CZ" dirty="0"/>
              <a:t>5 + 8 = </a:t>
            </a:r>
            <a:r>
              <a:rPr lang="cs-CZ" dirty="0">
                <a:solidFill>
                  <a:srgbClr val="FF0000"/>
                </a:solidFill>
              </a:rPr>
              <a:t>1</a:t>
            </a:r>
            <a:r>
              <a:rPr lang="cs-CZ" dirty="0"/>
              <a:t>3 = TROJKA a do vyššího řádu se přenáší JEDNA desítka</a:t>
            </a:r>
          </a:p>
          <a:p>
            <a:r>
              <a:rPr lang="cs-CZ" dirty="0"/>
              <a:t>A stejně to je v </a:t>
            </a:r>
            <a:r>
              <a:rPr lang="cs-CZ" dirty="0" err="1"/>
              <a:t>binárce</a:t>
            </a:r>
            <a:r>
              <a:rPr lang="cs-CZ" dirty="0"/>
              <a:t>… 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A7FA899-25C0-4DCE-8880-9E8218D9E316}"/>
              </a:ext>
            </a:extLst>
          </p:cNvPr>
          <p:cNvSpPr txBox="1"/>
          <p:nvPr/>
        </p:nvSpPr>
        <p:spPr>
          <a:xfrm>
            <a:off x="5247182" y="1365468"/>
            <a:ext cx="16976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6 8 9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+ 3 4 3</a:t>
            </a:r>
          </a:p>
          <a:p>
            <a:r>
              <a:rPr lang="cs-CZ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</a:t>
            </a:r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1  1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</a:t>
            </a:r>
          </a:p>
          <a:p>
            <a:r>
              <a:rPr lang="cs-CZ" sz="28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|0 3 2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81E5744-1BD2-4557-8DEE-BC7C9C8963F0}"/>
              </a:ext>
            </a:extLst>
          </p:cNvPr>
          <p:cNvSpPr txBox="1"/>
          <p:nvPr/>
        </p:nvSpPr>
        <p:spPr>
          <a:xfrm>
            <a:off x="4191001" y="2223581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Přenosy: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D2425BBB-6B80-4C74-9D88-7FC1A116FDC2}"/>
              </a:ext>
            </a:extLst>
          </p:cNvPr>
          <p:cNvSpPr txBox="1"/>
          <p:nvPr/>
        </p:nvSpPr>
        <p:spPr>
          <a:xfrm>
            <a:off x="752475" y="287655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Sčítali jsme na </a:t>
            </a:r>
            <a:r>
              <a:rPr lang="cs-CZ" i="1" dirty="0"/>
              <a:t>třech</a:t>
            </a:r>
            <a:r>
              <a:rPr lang="cs-CZ" dirty="0"/>
              <a:t> číslicích, ale</a:t>
            </a:r>
            <a:br>
              <a:rPr lang="cs-CZ" dirty="0"/>
            </a:br>
            <a:r>
              <a:rPr lang="cs-CZ" dirty="0"/>
              <a:t>na výsledek potřebujeme </a:t>
            </a:r>
            <a:r>
              <a:rPr lang="cs-CZ" i="1" dirty="0"/>
              <a:t>čtyři</a:t>
            </a:r>
            <a:r>
              <a:rPr lang="cs-CZ" dirty="0"/>
              <a:t> – něco nám </a:t>
            </a:r>
            <a:r>
              <a:rPr lang="cs-CZ" i="1" dirty="0"/>
              <a:t>„vyteklo“</a:t>
            </a:r>
            <a:r>
              <a:rPr lang="cs-CZ" dirty="0"/>
              <a:t> ven</a:t>
            </a:r>
          </a:p>
        </p:txBody>
      </p:sp>
    </p:spTree>
    <p:extLst>
      <p:ext uri="{BB962C8B-B14F-4D97-AF65-F5344CB8AC3E}">
        <p14:creationId xmlns:p14="http://schemas.microsoft.com/office/powerpoint/2010/main" val="334499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5C36A7-E71F-4D42-A0E8-CC621B49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DA9845E-358D-462F-8C71-8C3256DDF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27C29C0-33E8-4194-92E5-8CA4EC402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11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642CF1C-BC05-4C0F-9CFE-DE2B789AAA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V dekadické soustavě generuje přenos, když jdeme přes devítku</a:t>
            </a:r>
          </a:p>
          <a:p>
            <a:pPr lvl="1"/>
            <a:r>
              <a:rPr lang="cs-CZ" dirty="0"/>
              <a:t>5 + 8 = </a:t>
            </a:r>
            <a:r>
              <a:rPr lang="cs-CZ" dirty="0">
                <a:solidFill>
                  <a:srgbClr val="FF0000"/>
                </a:solidFill>
              </a:rPr>
              <a:t>1</a:t>
            </a:r>
            <a:r>
              <a:rPr lang="cs-CZ" dirty="0"/>
              <a:t>3</a:t>
            </a:r>
          </a:p>
          <a:p>
            <a:r>
              <a:rPr lang="cs-CZ" dirty="0"/>
              <a:t>V binární soustavě ale máme jen dvě číslice – přenos se bude generovat, když půjdeme přes jedničku:</a:t>
            </a:r>
          </a:p>
          <a:p>
            <a:pPr lvl="1"/>
            <a:r>
              <a:rPr lang="cs-CZ" dirty="0"/>
              <a:t>0 + 0 = </a:t>
            </a:r>
            <a:r>
              <a:rPr lang="cs-CZ" b="1" dirty="0"/>
              <a:t>0</a:t>
            </a:r>
          </a:p>
          <a:p>
            <a:pPr lvl="1"/>
            <a:r>
              <a:rPr lang="cs-CZ" dirty="0"/>
              <a:t>0 + 1 = </a:t>
            </a:r>
            <a:r>
              <a:rPr lang="cs-CZ" b="1" dirty="0"/>
              <a:t>1</a:t>
            </a:r>
            <a:r>
              <a:rPr lang="cs-CZ" dirty="0"/>
              <a:t>  = 1 + 0</a:t>
            </a:r>
          </a:p>
          <a:p>
            <a:pPr lvl="1"/>
            <a:r>
              <a:rPr lang="cs-CZ" dirty="0"/>
              <a:t>1 + 1 = </a:t>
            </a:r>
            <a:r>
              <a:rPr lang="cs-CZ" b="1" dirty="0">
                <a:solidFill>
                  <a:srgbClr val="FF0000"/>
                </a:solidFill>
              </a:rPr>
              <a:t>1</a:t>
            </a:r>
            <a:r>
              <a:rPr lang="cs-CZ" b="1" dirty="0"/>
              <a:t>0</a:t>
            </a:r>
            <a:r>
              <a:rPr lang="cs-CZ" dirty="0"/>
              <a:t> – sečtením dvou jedniček vzniká </a:t>
            </a:r>
            <a:r>
              <a:rPr lang="cs-CZ" i="1" dirty="0"/>
              <a:t>přenos do vyššího řádu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984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5C36A7-E71F-4D42-A0E8-CC621B49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DA9845E-358D-462F-8C71-8C3256DDF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27C29C0-33E8-4194-92E5-8CA4EC402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12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642CF1C-BC05-4C0F-9CFE-DE2B789AAA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V dekadické soustavě generuje přenos, když jdeme přes devítku</a:t>
            </a:r>
          </a:p>
          <a:p>
            <a:pPr lvl="1"/>
            <a:r>
              <a:rPr lang="cs-CZ" dirty="0"/>
              <a:t>5 + 8 = </a:t>
            </a:r>
            <a:r>
              <a:rPr lang="cs-CZ" dirty="0">
                <a:solidFill>
                  <a:srgbClr val="FF0000"/>
                </a:solidFill>
              </a:rPr>
              <a:t>1</a:t>
            </a:r>
            <a:r>
              <a:rPr lang="cs-CZ" dirty="0"/>
              <a:t>3</a:t>
            </a:r>
          </a:p>
          <a:p>
            <a:r>
              <a:rPr lang="cs-CZ" dirty="0"/>
              <a:t>V binární soustavě ale máme jen dvě číslice – přenos se bude generovat, když půjdeme přes jedničku:</a:t>
            </a:r>
          </a:p>
          <a:p>
            <a:pPr lvl="1"/>
            <a:r>
              <a:rPr lang="cs-CZ" dirty="0"/>
              <a:t>0 + 0 = </a:t>
            </a:r>
            <a:r>
              <a:rPr lang="cs-CZ" b="1" dirty="0"/>
              <a:t>0</a:t>
            </a:r>
          </a:p>
          <a:p>
            <a:pPr lvl="1"/>
            <a:r>
              <a:rPr lang="cs-CZ" dirty="0"/>
              <a:t>0 + 1 = </a:t>
            </a:r>
            <a:r>
              <a:rPr lang="cs-CZ" b="1" dirty="0"/>
              <a:t>1</a:t>
            </a:r>
            <a:r>
              <a:rPr lang="cs-CZ" dirty="0"/>
              <a:t>  = 1 + 0</a:t>
            </a:r>
          </a:p>
          <a:p>
            <a:pPr lvl="1"/>
            <a:r>
              <a:rPr lang="cs-CZ" dirty="0"/>
              <a:t>1 + 1 = </a:t>
            </a:r>
            <a:r>
              <a:rPr lang="cs-CZ" b="1" dirty="0">
                <a:solidFill>
                  <a:srgbClr val="FF0000"/>
                </a:solidFill>
              </a:rPr>
              <a:t>1</a:t>
            </a:r>
            <a:r>
              <a:rPr lang="cs-CZ" b="1" dirty="0"/>
              <a:t>0</a:t>
            </a:r>
            <a:r>
              <a:rPr lang="cs-CZ" dirty="0"/>
              <a:t> – sečtením dvou jedniček vzniká </a:t>
            </a:r>
            <a:r>
              <a:rPr lang="cs-CZ" i="1" dirty="0"/>
              <a:t>přenos do vyššího řádu</a:t>
            </a:r>
            <a:endParaRPr lang="cs-CZ" dirty="0"/>
          </a:p>
          <a:p>
            <a:r>
              <a:rPr lang="cs-CZ" dirty="0"/>
              <a:t>Zkusme sčítat na osmi bitech: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08BDE72-AA7C-4473-A4BE-1D53F0110EE5}"/>
              </a:ext>
            </a:extLst>
          </p:cNvPr>
          <p:cNvSpPr txBox="1"/>
          <p:nvPr/>
        </p:nvSpPr>
        <p:spPr>
          <a:xfrm>
            <a:off x="3817450" y="4024541"/>
            <a:ext cx="4557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0 1 0 | 1 1 0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1 0 1 | 0 1 1 0</a:t>
            </a:r>
          </a:p>
          <a:p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-------------------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38474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5C36A7-E71F-4D42-A0E8-CC621B49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DA9845E-358D-462F-8C71-8C3256DDF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27C29C0-33E8-4194-92E5-8CA4EC402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13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642CF1C-BC05-4C0F-9CFE-DE2B789AAA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V dekadické soustavě generuje přenos, když jdeme přes devítku</a:t>
            </a:r>
          </a:p>
          <a:p>
            <a:pPr lvl="1"/>
            <a:r>
              <a:rPr lang="cs-CZ" dirty="0"/>
              <a:t>5 + 8 = </a:t>
            </a:r>
            <a:r>
              <a:rPr lang="cs-CZ" dirty="0">
                <a:solidFill>
                  <a:srgbClr val="FF0000"/>
                </a:solidFill>
              </a:rPr>
              <a:t>1</a:t>
            </a:r>
            <a:r>
              <a:rPr lang="cs-CZ" dirty="0"/>
              <a:t>3</a:t>
            </a:r>
          </a:p>
          <a:p>
            <a:r>
              <a:rPr lang="cs-CZ" dirty="0"/>
              <a:t>V binární soustavě ale máme jen dvě číslice – přenos se bude generovat, když půjdeme přes jedničku:</a:t>
            </a:r>
          </a:p>
          <a:p>
            <a:pPr lvl="1"/>
            <a:r>
              <a:rPr lang="cs-CZ" dirty="0"/>
              <a:t>0 + 0 = </a:t>
            </a:r>
            <a:r>
              <a:rPr lang="cs-CZ" b="1" dirty="0"/>
              <a:t>0</a:t>
            </a:r>
          </a:p>
          <a:p>
            <a:pPr lvl="1"/>
            <a:r>
              <a:rPr lang="cs-CZ" dirty="0"/>
              <a:t>0 + 1 = </a:t>
            </a:r>
            <a:r>
              <a:rPr lang="cs-CZ" b="1" dirty="0"/>
              <a:t>1</a:t>
            </a:r>
            <a:r>
              <a:rPr lang="cs-CZ" dirty="0"/>
              <a:t>  = 1 + 0</a:t>
            </a:r>
          </a:p>
          <a:p>
            <a:pPr lvl="1"/>
            <a:r>
              <a:rPr lang="cs-CZ" dirty="0"/>
              <a:t>1 + 1 = </a:t>
            </a:r>
            <a:r>
              <a:rPr lang="cs-CZ" b="1" dirty="0">
                <a:solidFill>
                  <a:srgbClr val="FF0000"/>
                </a:solidFill>
              </a:rPr>
              <a:t>1</a:t>
            </a:r>
            <a:r>
              <a:rPr lang="cs-CZ" b="1" dirty="0"/>
              <a:t>0</a:t>
            </a:r>
            <a:r>
              <a:rPr lang="cs-CZ" dirty="0"/>
              <a:t> – sečtením dvou jedniček vzniká </a:t>
            </a:r>
            <a:r>
              <a:rPr lang="cs-CZ" i="1" dirty="0"/>
              <a:t>přenos do vyššího řádu</a:t>
            </a:r>
            <a:endParaRPr lang="cs-CZ" dirty="0"/>
          </a:p>
          <a:p>
            <a:r>
              <a:rPr lang="cs-CZ" dirty="0"/>
              <a:t>Zkusme sčítat na osmi bitech: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08BDE72-AA7C-4473-A4BE-1D53F0110EE5}"/>
              </a:ext>
            </a:extLst>
          </p:cNvPr>
          <p:cNvSpPr txBox="1"/>
          <p:nvPr/>
        </p:nvSpPr>
        <p:spPr>
          <a:xfrm>
            <a:off x="3817450" y="4024541"/>
            <a:ext cx="4557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0 1 0 | 1 1 0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1 0 1 | 0 1 1 0</a:t>
            </a:r>
          </a:p>
          <a:p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-------------------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1618107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5C36A7-E71F-4D42-A0E8-CC621B49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DA9845E-358D-462F-8C71-8C3256DDF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27C29C0-33E8-4194-92E5-8CA4EC402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14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642CF1C-BC05-4C0F-9CFE-DE2B789AAA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V dekadické soustavě generuje přenos, když jdeme přes devítku</a:t>
            </a:r>
          </a:p>
          <a:p>
            <a:pPr lvl="1"/>
            <a:r>
              <a:rPr lang="cs-CZ" dirty="0"/>
              <a:t>5 + 8 = </a:t>
            </a:r>
            <a:r>
              <a:rPr lang="cs-CZ" dirty="0">
                <a:solidFill>
                  <a:srgbClr val="FF0000"/>
                </a:solidFill>
              </a:rPr>
              <a:t>1</a:t>
            </a:r>
            <a:r>
              <a:rPr lang="cs-CZ" dirty="0"/>
              <a:t>3</a:t>
            </a:r>
          </a:p>
          <a:p>
            <a:r>
              <a:rPr lang="cs-CZ" dirty="0"/>
              <a:t>V binární soustavě ale máme jen dvě číslice – přenos se bude generovat, když půjdeme přes jedničku:</a:t>
            </a:r>
          </a:p>
          <a:p>
            <a:pPr lvl="1"/>
            <a:r>
              <a:rPr lang="cs-CZ" dirty="0"/>
              <a:t>0 + 0 = </a:t>
            </a:r>
            <a:r>
              <a:rPr lang="cs-CZ" b="1" dirty="0"/>
              <a:t>0</a:t>
            </a:r>
          </a:p>
          <a:p>
            <a:pPr lvl="1"/>
            <a:r>
              <a:rPr lang="cs-CZ" dirty="0"/>
              <a:t>0 + 1 = </a:t>
            </a:r>
            <a:r>
              <a:rPr lang="cs-CZ" b="1" dirty="0"/>
              <a:t>1</a:t>
            </a:r>
            <a:r>
              <a:rPr lang="cs-CZ" dirty="0"/>
              <a:t>  = 1 + 0</a:t>
            </a:r>
          </a:p>
          <a:p>
            <a:pPr lvl="1"/>
            <a:r>
              <a:rPr lang="cs-CZ" dirty="0"/>
              <a:t>1 + 1 = </a:t>
            </a:r>
            <a:r>
              <a:rPr lang="cs-CZ" b="1" dirty="0">
                <a:solidFill>
                  <a:srgbClr val="FF0000"/>
                </a:solidFill>
              </a:rPr>
              <a:t>1</a:t>
            </a:r>
            <a:r>
              <a:rPr lang="cs-CZ" b="1" dirty="0"/>
              <a:t>0</a:t>
            </a:r>
            <a:r>
              <a:rPr lang="cs-CZ" dirty="0"/>
              <a:t> – sečtením dvou jedniček vzniká </a:t>
            </a:r>
            <a:r>
              <a:rPr lang="cs-CZ" i="1" dirty="0"/>
              <a:t>přenos do vyššího řádu</a:t>
            </a:r>
            <a:endParaRPr lang="cs-CZ" dirty="0"/>
          </a:p>
          <a:p>
            <a:r>
              <a:rPr lang="cs-CZ" dirty="0"/>
              <a:t>Zkusme sčítat na osmi bitech: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08BDE72-AA7C-4473-A4BE-1D53F0110EE5}"/>
              </a:ext>
            </a:extLst>
          </p:cNvPr>
          <p:cNvSpPr txBox="1"/>
          <p:nvPr/>
        </p:nvSpPr>
        <p:spPr>
          <a:xfrm>
            <a:off x="3817450" y="4024541"/>
            <a:ext cx="4557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0 1 0 | 1 1 0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1 0 1 | 0 1 1 0</a:t>
            </a:r>
          </a:p>
          <a:p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-------------------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 1 1</a:t>
            </a:r>
          </a:p>
        </p:txBody>
      </p:sp>
    </p:spTree>
    <p:extLst>
      <p:ext uri="{BB962C8B-B14F-4D97-AF65-F5344CB8AC3E}">
        <p14:creationId xmlns:p14="http://schemas.microsoft.com/office/powerpoint/2010/main" val="366990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5C36A7-E71F-4D42-A0E8-CC621B49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DA9845E-358D-462F-8C71-8C3256DDF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27C29C0-33E8-4194-92E5-8CA4EC402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15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642CF1C-BC05-4C0F-9CFE-DE2B789AAA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V dekadické soustavě generuje přenos, když jdeme přes devítku</a:t>
            </a:r>
          </a:p>
          <a:p>
            <a:pPr lvl="1"/>
            <a:r>
              <a:rPr lang="cs-CZ" dirty="0"/>
              <a:t>5 + 8 = </a:t>
            </a:r>
            <a:r>
              <a:rPr lang="cs-CZ" dirty="0">
                <a:solidFill>
                  <a:srgbClr val="FF0000"/>
                </a:solidFill>
              </a:rPr>
              <a:t>1</a:t>
            </a:r>
            <a:r>
              <a:rPr lang="cs-CZ" dirty="0"/>
              <a:t>3</a:t>
            </a:r>
          </a:p>
          <a:p>
            <a:r>
              <a:rPr lang="cs-CZ" dirty="0"/>
              <a:t>V binární soustavě ale máme jen dvě číslice – přenos se bude generovat, když půjdeme přes jedničku:</a:t>
            </a:r>
          </a:p>
          <a:p>
            <a:pPr lvl="1"/>
            <a:r>
              <a:rPr lang="cs-CZ" dirty="0"/>
              <a:t>0 + 0 = </a:t>
            </a:r>
            <a:r>
              <a:rPr lang="cs-CZ" b="1" dirty="0"/>
              <a:t>0</a:t>
            </a:r>
          </a:p>
          <a:p>
            <a:pPr lvl="1"/>
            <a:r>
              <a:rPr lang="cs-CZ" dirty="0"/>
              <a:t>0 + 1 = </a:t>
            </a:r>
            <a:r>
              <a:rPr lang="cs-CZ" b="1" dirty="0"/>
              <a:t>1</a:t>
            </a:r>
            <a:r>
              <a:rPr lang="cs-CZ" dirty="0"/>
              <a:t>  = 1 + 0</a:t>
            </a:r>
          </a:p>
          <a:p>
            <a:pPr lvl="1"/>
            <a:r>
              <a:rPr lang="cs-CZ" dirty="0"/>
              <a:t>1 + 1 = </a:t>
            </a:r>
            <a:r>
              <a:rPr lang="cs-CZ" b="1" dirty="0">
                <a:solidFill>
                  <a:srgbClr val="FF0000"/>
                </a:solidFill>
              </a:rPr>
              <a:t>1</a:t>
            </a:r>
            <a:r>
              <a:rPr lang="cs-CZ" b="1" dirty="0"/>
              <a:t>0</a:t>
            </a:r>
            <a:r>
              <a:rPr lang="cs-CZ" dirty="0"/>
              <a:t> – sečtením dvou jedniček vzniká </a:t>
            </a:r>
            <a:r>
              <a:rPr lang="cs-CZ" i="1" dirty="0"/>
              <a:t>přenos do vyššího řádu</a:t>
            </a:r>
            <a:endParaRPr lang="cs-CZ" dirty="0"/>
          </a:p>
          <a:p>
            <a:r>
              <a:rPr lang="cs-CZ" dirty="0"/>
              <a:t>Zkusme sčítat na osmi bitech: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08BDE72-AA7C-4473-A4BE-1D53F0110EE5}"/>
              </a:ext>
            </a:extLst>
          </p:cNvPr>
          <p:cNvSpPr txBox="1"/>
          <p:nvPr/>
        </p:nvSpPr>
        <p:spPr>
          <a:xfrm>
            <a:off x="3817450" y="4024541"/>
            <a:ext cx="4557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0 1 0 | 1 1 0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1 0 1 | 0 1 1 0</a:t>
            </a:r>
          </a:p>
          <a:p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-------------------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0 1 1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9E2E87AF-4F3D-492D-B79E-9692F06E8E63}"/>
              </a:ext>
            </a:extLst>
          </p:cNvPr>
          <p:cNvSpPr txBox="1"/>
          <p:nvPr/>
        </p:nvSpPr>
        <p:spPr>
          <a:xfrm>
            <a:off x="6348043" y="5024070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AE65EB0D-447A-4D99-B9A3-2D7C11C12ED4}"/>
              </a:ext>
            </a:extLst>
          </p:cNvPr>
          <p:cNvCxnSpPr>
            <a:cxnSpLocks/>
          </p:cNvCxnSpPr>
          <p:nvPr/>
        </p:nvCxnSpPr>
        <p:spPr>
          <a:xfrm flipH="1" flipV="1">
            <a:off x="6572250" y="5424180"/>
            <a:ext cx="219075" cy="338445"/>
          </a:xfrm>
          <a:prstGeom prst="straightConnector1">
            <a:avLst/>
          </a:prstGeom>
          <a:ln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50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5C36A7-E71F-4D42-A0E8-CC621B49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DA9845E-358D-462F-8C71-8C3256DDF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27C29C0-33E8-4194-92E5-8CA4EC402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16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642CF1C-BC05-4C0F-9CFE-DE2B789AAA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V dekadické soustavě generuje přenos, když jdeme přes devítku</a:t>
            </a:r>
          </a:p>
          <a:p>
            <a:pPr lvl="1"/>
            <a:r>
              <a:rPr lang="cs-CZ" dirty="0"/>
              <a:t>5 + 8 = </a:t>
            </a:r>
            <a:r>
              <a:rPr lang="cs-CZ" dirty="0">
                <a:solidFill>
                  <a:srgbClr val="FF0000"/>
                </a:solidFill>
              </a:rPr>
              <a:t>1</a:t>
            </a:r>
            <a:r>
              <a:rPr lang="cs-CZ" dirty="0"/>
              <a:t>3</a:t>
            </a:r>
          </a:p>
          <a:p>
            <a:r>
              <a:rPr lang="cs-CZ" dirty="0"/>
              <a:t>V binární soustavě ale máme jen dvě číslice – přenos se bude generovat, když půjdeme přes jedničku:</a:t>
            </a:r>
          </a:p>
          <a:p>
            <a:pPr lvl="1"/>
            <a:r>
              <a:rPr lang="cs-CZ" dirty="0"/>
              <a:t>0 + 0 = </a:t>
            </a:r>
            <a:r>
              <a:rPr lang="cs-CZ" b="1" dirty="0"/>
              <a:t>0</a:t>
            </a:r>
          </a:p>
          <a:p>
            <a:pPr lvl="1"/>
            <a:r>
              <a:rPr lang="cs-CZ" dirty="0"/>
              <a:t>0 + 1 = </a:t>
            </a:r>
            <a:r>
              <a:rPr lang="cs-CZ" b="1" dirty="0"/>
              <a:t>1</a:t>
            </a:r>
            <a:r>
              <a:rPr lang="cs-CZ" dirty="0"/>
              <a:t>  = 1 + 0</a:t>
            </a:r>
          </a:p>
          <a:p>
            <a:pPr lvl="1"/>
            <a:r>
              <a:rPr lang="cs-CZ" dirty="0"/>
              <a:t>1 + 1 = </a:t>
            </a:r>
            <a:r>
              <a:rPr lang="cs-CZ" b="1" dirty="0">
                <a:solidFill>
                  <a:srgbClr val="FF0000"/>
                </a:solidFill>
              </a:rPr>
              <a:t>1</a:t>
            </a:r>
            <a:r>
              <a:rPr lang="cs-CZ" b="1" dirty="0"/>
              <a:t>0</a:t>
            </a:r>
            <a:r>
              <a:rPr lang="cs-CZ" dirty="0"/>
              <a:t> – sečtením dvou jedniček vzniká </a:t>
            </a:r>
            <a:r>
              <a:rPr lang="cs-CZ" i="1" dirty="0"/>
              <a:t>přenos do vyššího řádu</a:t>
            </a:r>
            <a:endParaRPr lang="cs-CZ" dirty="0"/>
          </a:p>
          <a:p>
            <a:r>
              <a:rPr lang="cs-CZ" dirty="0"/>
              <a:t>Zkusme sčítat na osmi bitech: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08BDE72-AA7C-4473-A4BE-1D53F0110EE5}"/>
              </a:ext>
            </a:extLst>
          </p:cNvPr>
          <p:cNvSpPr txBox="1"/>
          <p:nvPr/>
        </p:nvSpPr>
        <p:spPr>
          <a:xfrm>
            <a:off x="3817450" y="4024541"/>
            <a:ext cx="4557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0 1 0 | 1 1 0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1 0 1 | 0 1 1 0</a:t>
            </a:r>
          </a:p>
          <a:p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-------------------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0 0 1 1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9E2E87AF-4F3D-492D-B79E-9692F06E8E63}"/>
              </a:ext>
            </a:extLst>
          </p:cNvPr>
          <p:cNvSpPr txBox="1"/>
          <p:nvPr/>
        </p:nvSpPr>
        <p:spPr>
          <a:xfrm>
            <a:off x="6348043" y="5024070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2934C45-050F-46DB-855C-F74C9D094618}"/>
              </a:ext>
            </a:extLst>
          </p:cNvPr>
          <p:cNvSpPr txBox="1"/>
          <p:nvPr/>
        </p:nvSpPr>
        <p:spPr>
          <a:xfrm>
            <a:off x="5471743" y="5024070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8459F6D1-F99C-4941-BBDA-8602BE5048C6}"/>
              </a:ext>
            </a:extLst>
          </p:cNvPr>
          <p:cNvCxnSpPr>
            <a:cxnSpLocks/>
          </p:cNvCxnSpPr>
          <p:nvPr/>
        </p:nvCxnSpPr>
        <p:spPr>
          <a:xfrm flipH="1" flipV="1">
            <a:off x="5806646" y="5347484"/>
            <a:ext cx="594155" cy="415142"/>
          </a:xfrm>
          <a:prstGeom prst="straightConnector1">
            <a:avLst/>
          </a:prstGeom>
          <a:ln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5C36A7-E71F-4D42-A0E8-CC621B49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DA9845E-358D-462F-8C71-8C3256DDF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27C29C0-33E8-4194-92E5-8CA4EC402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17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642CF1C-BC05-4C0F-9CFE-DE2B789AAA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V dekadické soustavě generuje přenos, když jdeme přes devítku</a:t>
            </a:r>
          </a:p>
          <a:p>
            <a:pPr lvl="1"/>
            <a:r>
              <a:rPr lang="cs-CZ" dirty="0"/>
              <a:t>5 + 8 = </a:t>
            </a:r>
            <a:r>
              <a:rPr lang="cs-CZ" dirty="0">
                <a:solidFill>
                  <a:srgbClr val="FF0000"/>
                </a:solidFill>
              </a:rPr>
              <a:t>1</a:t>
            </a:r>
            <a:r>
              <a:rPr lang="cs-CZ" dirty="0"/>
              <a:t>3</a:t>
            </a:r>
          </a:p>
          <a:p>
            <a:r>
              <a:rPr lang="cs-CZ" dirty="0"/>
              <a:t>V binární soustavě ale máme jen dvě číslice – přenos se bude generovat, když půjdeme přes jedničku:</a:t>
            </a:r>
          </a:p>
          <a:p>
            <a:pPr lvl="1"/>
            <a:r>
              <a:rPr lang="cs-CZ" dirty="0"/>
              <a:t>0 + 0 = </a:t>
            </a:r>
            <a:r>
              <a:rPr lang="cs-CZ" b="1" dirty="0"/>
              <a:t>0</a:t>
            </a:r>
          </a:p>
          <a:p>
            <a:pPr lvl="1"/>
            <a:r>
              <a:rPr lang="cs-CZ" dirty="0"/>
              <a:t>0 + 1 = </a:t>
            </a:r>
            <a:r>
              <a:rPr lang="cs-CZ" b="1" dirty="0"/>
              <a:t>1</a:t>
            </a:r>
            <a:r>
              <a:rPr lang="cs-CZ" dirty="0"/>
              <a:t>  = 1 + 0</a:t>
            </a:r>
          </a:p>
          <a:p>
            <a:pPr lvl="1"/>
            <a:r>
              <a:rPr lang="cs-CZ" dirty="0"/>
              <a:t>1 + 1 = </a:t>
            </a:r>
            <a:r>
              <a:rPr lang="cs-CZ" b="1" dirty="0">
                <a:solidFill>
                  <a:srgbClr val="FF0000"/>
                </a:solidFill>
              </a:rPr>
              <a:t>1</a:t>
            </a:r>
            <a:r>
              <a:rPr lang="cs-CZ" b="1" dirty="0"/>
              <a:t>0</a:t>
            </a:r>
            <a:r>
              <a:rPr lang="cs-CZ" dirty="0"/>
              <a:t> – sečtením dvou jedniček vzniká </a:t>
            </a:r>
            <a:r>
              <a:rPr lang="cs-CZ" i="1" dirty="0"/>
              <a:t>přenos do vyššího řádu</a:t>
            </a:r>
            <a:endParaRPr lang="cs-CZ" dirty="0"/>
          </a:p>
          <a:p>
            <a:r>
              <a:rPr lang="cs-CZ" dirty="0"/>
              <a:t>Zkusme sčítat na osmi bitech: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08BDE72-AA7C-4473-A4BE-1D53F0110EE5}"/>
              </a:ext>
            </a:extLst>
          </p:cNvPr>
          <p:cNvSpPr txBox="1"/>
          <p:nvPr/>
        </p:nvSpPr>
        <p:spPr>
          <a:xfrm>
            <a:off x="3817450" y="4024541"/>
            <a:ext cx="4557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0 1 0 | 1 1 0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1 0 1 | 0 1 1 0</a:t>
            </a:r>
          </a:p>
          <a:p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-------------------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0   0 0 1 1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9E2E87AF-4F3D-492D-B79E-9692F06E8E63}"/>
              </a:ext>
            </a:extLst>
          </p:cNvPr>
          <p:cNvSpPr txBox="1"/>
          <p:nvPr/>
        </p:nvSpPr>
        <p:spPr>
          <a:xfrm>
            <a:off x="6348043" y="5024070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2934C45-050F-46DB-855C-F74C9D094618}"/>
              </a:ext>
            </a:extLst>
          </p:cNvPr>
          <p:cNvSpPr txBox="1"/>
          <p:nvPr/>
        </p:nvSpPr>
        <p:spPr>
          <a:xfrm>
            <a:off x="5471743" y="5024070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D11CB816-4C88-494C-BBD0-B65B267CDC48}"/>
              </a:ext>
            </a:extLst>
          </p:cNvPr>
          <p:cNvSpPr txBox="1"/>
          <p:nvPr/>
        </p:nvSpPr>
        <p:spPr>
          <a:xfrm>
            <a:off x="5059108" y="5024070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7A8FB25E-7A56-4B1E-A23F-F326532F89E6}"/>
              </a:ext>
            </a:extLst>
          </p:cNvPr>
          <p:cNvCxnSpPr>
            <a:cxnSpLocks/>
          </p:cNvCxnSpPr>
          <p:nvPr/>
        </p:nvCxnSpPr>
        <p:spPr>
          <a:xfrm flipH="1" flipV="1">
            <a:off x="5372100" y="5424180"/>
            <a:ext cx="219075" cy="338445"/>
          </a:xfrm>
          <a:prstGeom prst="straightConnector1">
            <a:avLst/>
          </a:prstGeom>
          <a:ln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08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5C36A7-E71F-4D42-A0E8-CC621B49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DA9845E-358D-462F-8C71-8C3256DDF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27C29C0-33E8-4194-92E5-8CA4EC402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18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642CF1C-BC05-4C0F-9CFE-DE2B789AAA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V dekadické soustavě generuje přenos, když jdeme přes devítku</a:t>
            </a:r>
          </a:p>
          <a:p>
            <a:pPr lvl="1"/>
            <a:r>
              <a:rPr lang="cs-CZ" dirty="0"/>
              <a:t>5 + 8 = </a:t>
            </a:r>
            <a:r>
              <a:rPr lang="cs-CZ" dirty="0">
                <a:solidFill>
                  <a:srgbClr val="FF0000"/>
                </a:solidFill>
              </a:rPr>
              <a:t>1</a:t>
            </a:r>
            <a:r>
              <a:rPr lang="cs-CZ" dirty="0"/>
              <a:t>3</a:t>
            </a:r>
          </a:p>
          <a:p>
            <a:r>
              <a:rPr lang="cs-CZ" dirty="0"/>
              <a:t>V binární soustavě ale máme jen dvě číslice – přenos se bude generovat, když půjdeme přes jedničku:</a:t>
            </a:r>
          </a:p>
          <a:p>
            <a:pPr lvl="1"/>
            <a:r>
              <a:rPr lang="cs-CZ" dirty="0"/>
              <a:t>0 + 0 = </a:t>
            </a:r>
            <a:r>
              <a:rPr lang="cs-CZ" b="1" dirty="0"/>
              <a:t>0</a:t>
            </a:r>
          </a:p>
          <a:p>
            <a:pPr lvl="1"/>
            <a:r>
              <a:rPr lang="cs-CZ" dirty="0"/>
              <a:t>0 + 1 = </a:t>
            </a:r>
            <a:r>
              <a:rPr lang="cs-CZ" b="1" dirty="0"/>
              <a:t>1</a:t>
            </a:r>
            <a:r>
              <a:rPr lang="cs-CZ" dirty="0"/>
              <a:t>  = 1 + 0</a:t>
            </a:r>
          </a:p>
          <a:p>
            <a:pPr lvl="1"/>
            <a:r>
              <a:rPr lang="cs-CZ" dirty="0"/>
              <a:t>1 + 1 = </a:t>
            </a:r>
            <a:r>
              <a:rPr lang="cs-CZ" b="1" dirty="0">
                <a:solidFill>
                  <a:srgbClr val="FF0000"/>
                </a:solidFill>
              </a:rPr>
              <a:t>1</a:t>
            </a:r>
            <a:r>
              <a:rPr lang="cs-CZ" b="1" dirty="0"/>
              <a:t>0</a:t>
            </a:r>
            <a:r>
              <a:rPr lang="cs-CZ" dirty="0"/>
              <a:t> – sečtením dvou jedniček vzniká </a:t>
            </a:r>
            <a:r>
              <a:rPr lang="cs-CZ" i="1" dirty="0"/>
              <a:t>přenos do vyššího řádu</a:t>
            </a:r>
            <a:endParaRPr lang="cs-CZ" dirty="0"/>
          </a:p>
          <a:p>
            <a:r>
              <a:rPr lang="cs-CZ" dirty="0"/>
              <a:t>Zkusme sčítat na osmi bitech: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08BDE72-AA7C-4473-A4BE-1D53F0110EE5}"/>
              </a:ext>
            </a:extLst>
          </p:cNvPr>
          <p:cNvSpPr txBox="1"/>
          <p:nvPr/>
        </p:nvSpPr>
        <p:spPr>
          <a:xfrm>
            <a:off x="3817450" y="4024541"/>
            <a:ext cx="4557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0 1 0 | 1 1 0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1 0 1 | 0 1 1 0</a:t>
            </a:r>
          </a:p>
          <a:p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-------------------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0 0   0 0 1 1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9E2E87AF-4F3D-492D-B79E-9692F06E8E63}"/>
              </a:ext>
            </a:extLst>
          </p:cNvPr>
          <p:cNvSpPr txBox="1"/>
          <p:nvPr/>
        </p:nvSpPr>
        <p:spPr>
          <a:xfrm>
            <a:off x="6348043" y="5024070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2934C45-050F-46DB-855C-F74C9D094618}"/>
              </a:ext>
            </a:extLst>
          </p:cNvPr>
          <p:cNvSpPr txBox="1"/>
          <p:nvPr/>
        </p:nvSpPr>
        <p:spPr>
          <a:xfrm>
            <a:off x="5471743" y="5024070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BB506FD-508C-4049-83FF-EE2A7489CBC3}"/>
              </a:ext>
            </a:extLst>
          </p:cNvPr>
          <p:cNvSpPr txBox="1"/>
          <p:nvPr/>
        </p:nvSpPr>
        <p:spPr>
          <a:xfrm>
            <a:off x="4668681" y="5024070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D11CB816-4C88-494C-BBD0-B65B267CDC48}"/>
              </a:ext>
            </a:extLst>
          </p:cNvPr>
          <p:cNvSpPr txBox="1"/>
          <p:nvPr/>
        </p:nvSpPr>
        <p:spPr>
          <a:xfrm>
            <a:off x="5059108" y="5024070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22ED037F-2159-477B-9F8D-906043EC7A97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5424180"/>
            <a:ext cx="219075" cy="338445"/>
          </a:xfrm>
          <a:prstGeom prst="straightConnector1">
            <a:avLst/>
          </a:prstGeom>
          <a:ln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970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5C36A7-E71F-4D42-A0E8-CC621B49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DA9845E-358D-462F-8C71-8C3256DDF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27C29C0-33E8-4194-92E5-8CA4EC402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19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642CF1C-BC05-4C0F-9CFE-DE2B789AAA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V dekadické soustavě generuje přenos, když jdeme přes devítku</a:t>
            </a:r>
          </a:p>
          <a:p>
            <a:pPr lvl="1"/>
            <a:r>
              <a:rPr lang="cs-CZ" dirty="0"/>
              <a:t>5 + 8 = </a:t>
            </a:r>
            <a:r>
              <a:rPr lang="cs-CZ" dirty="0">
                <a:solidFill>
                  <a:srgbClr val="FF0000"/>
                </a:solidFill>
              </a:rPr>
              <a:t>1</a:t>
            </a:r>
            <a:r>
              <a:rPr lang="cs-CZ" dirty="0"/>
              <a:t>3</a:t>
            </a:r>
          </a:p>
          <a:p>
            <a:r>
              <a:rPr lang="cs-CZ" dirty="0"/>
              <a:t>V binární soustavě ale máme jen dvě číslice – přenos se bude generovat, když půjdeme přes jedničku:</a:t>
            </a:r>
          </a:p>
          <a:p>
            <a:pPr lvl="1"/>
            <a:r>
              <a:rPr lang="cs-CZ" dirty="0"/>
              <a:t>0 + 0 = </a:t>
            </a:r>
            <a:r>
              <a:rPr lang="cs-CZ" b="1" dirty="0"/>
              <a:t>0</a:t>
            </a:r>
          </a:p>
          <a:p>
            <a:pPr lvl="1"/>
            <a:r>
              <a:rPr lang="cs-CZ" dirty="0"/>
              <a:t>0 + 1 = </a:t>
            </a:r>
            <a:r>
              <a:rPr lang="cs-CZ" b="1" dirty="0"/>
              <a:t>1</a:t>
            </a:r>
            <a:r>
              <a:rPr lang="cs-CZ" dirty="0"/>
              <a:t>  = 1 + 0</a:t>
            </a:r>
          </a:p>
          <a:p>
            <a:pPr lvl="1"/>
            <a:r>
              <a:rPr lang="cs-CZ" dirty="0"/>
              <a:t>1 + 1 = </a:t>
            </a:r>
            <a:r>
              <a:rPr lang="cs-CZ" b="1" dirty="0">
                <a:solidFill>
                  <a:srgbClr val="FF0000"/>
                </a:solidFill>
              </a:rPr>
              <a:t>1</a:t>
            </a:r>
            <a:r>
              <a:rPr lang="cs-CZ" b="1" dirty="0"/>
              <a:t>0</a:t>
            </a:r>
            <a:r>
              <a:rPr lang="cs-CZ" dirty="0"/>
              <a:t> – sečtením dvou jedniček vzniká </a:t>
            </a:r>
            <a:r>
              <a:rPr lang="cs-CZ" i="1" dirty="0"/>
              <a:t>přenos do vyššího řádu</a:t>
            </a:r>
            <a:endParaRPr lang="cs-CZ" dirty="0"/>
          </a:p>
          <a:p>
            <a:r>
              <a:rPr lang="cs-CZ" dirty="0"/>
              <a:t>Zkusme sčítat na osmi bitech: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08BDE72-AA7C-4473-A4BE-1D53F0110EE5}"/>
              </a:ext>
            </a:extLst>
          </p:cNvPr>
          <p:cNvSpPr txBox="1"/>
          <p:nvPr/>
        </p:nvSpPr>
        <p:spPr>
          <a:xfrm>
            <a:off x="3817450" y="4024541"/>
            <a:ext cx="4557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0 1 0 | 1 1 0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1 0 1 | 0 1 1 0</a:t>
            </a:r>
          </a:p>
          <a:p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-------------------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0 0 0   0 0 1 1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9E2E87AF-4F3D-492D-B79E-9692F06E8E63}"/>
              </a:ext>
            </a:extLst>
          </p:cNvPr>
          <p:cNvSpPr txBox="1"/>
          <p:nvPr/>
        </p:nvSpPr>
        <p:spPr>
          <a:xfrm>
            <a:off x="6348043" y="5024070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2934C45-050F-46DB-855C-F74C9D094618}"/>
              </a:ext>
            </a:extLst>
          </p:cNvPr>
          <p:cNvSpPr txBox="1"/>
          <p:nvPr/>
        </p:nvSpPr>
        <p:spPr>
          <a:xfrm>
            <a:off x="5471743" y="5024070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BB506FD-508C-4049-83FF-EE2A7489CBC3}"/>
              </a:ext>
            </a:extLst>
          </p:cNvPr>
          <p:cNvSpPr txBox="1"/>
          <p:nvPr/>
        </p:nvSpPr>
        <p:spPr>
          <a:xfrm>
            <a:off x="4668681" y="5024070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D11CB816-4C88-494C-BBD0-B65B267CDC48}"/>
              </a:ext>
            </a:extLst>
          </p:cNvPr>
          <p:cNvSpPr txBox="1"/>
          <p:nvPr/>
        </p:nvSpPr>
        <p:spPr>
          <a:xfrm>
            <a:off x="5059108" y="5024070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F843EB4E-4CD2-4361-8726-8D84AFAFD208}"/>
              </a:ext>
            </a:extLst>
          </p:cNvPr>
          <p:cNvSpPr txBox="1"/>
          <p:nvPr/>
        </p:nvSpPr>
        <p:spPr>
          <a:xfrm>
            <a:off x="4278254" y="5024070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1FC62193-4815-4F6A-A21B-A35D62F1680A}"/>
              </a:ext>
            </a:extLst>
          </p:cNvPr>
          <p:cNvCxnSpPr>
            <a:cxnSpLocks/>
          </p:cNvCxnSpPr>
          <p:nvPr/>
        </p:nvCxnSpPr>
        <p:spPr>
          <a:xfrm flipH="1" flipV="1">
            <a:off x="4505325" y="5424180"/>
            <a:ext cx="219075" cy="338445"/>
          </a:xfrm>
          <a:prstGeom prst="straightConnector1">
            <a:avLst/>
          </a:prstGeom>
          <a:ln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34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663C8E-643B-423F-AE7F-EC8DF5EA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43ABD90-F944-4E2F-A97C-BA7D36A130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6FF517C-5864-4697-AAA3-3ECC56043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2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DE3129B-D027-4965-A704-03E4C64AD4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Vzpomeňme na písemné sčítání, které známe ze základní školy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A7FA899-25C0-4DCE-8880-9E8218D9E316}"/>
              </a:ext>
            </a:extLst>
          </p:cNvPr>
          <p:cNvSpPr txBox="1"/>
          <p:nvPr/>
        </p:nvSpPr>
        <p:spPr>
          <a:xfrm>
            <a:off x="5247182" y="1365468"/>
            <a:ext cx="169763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6 8 9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+ 3 4 3</a:t>
            </a:r>
          </a:p>
          <a:p>
            <a:r>
              <a:rPr lang="cs-CZ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</a:t>
            </a:r>
          </a:p>
        </p:txBody>
      </p:sp>
    </p:spTree>
    <p:extLst>
      <p:ext uri="{BB962C8B-B14F-4D97-AF65-F5344CB8AC3E}">
        <p14:creationId xmlns:p14="http://schemas.microsoft.com/office/powerpoint/2010/main" val="2079626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5C36A7-E71F-4D42-A0E8-CC621B49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DA9845E-358D-462F-8C71-8C3256DDF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Sčítání pro začátečníky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27C29C0-33E8-4194-92E5-8CA4EC402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20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642CF1C-BC05-4C0F-9CFE-DE2B789AAA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V dekadické soustavě generuje přenos, když jdeme přes devítku</a:t>
            </a:r>
          </a:p>
          <a:p>
            <a:pPr lvl="1"/>
            <a:r>
              <a:rPr lang="cs-CZ" dirty="0"/>
              <a:t>5 + 8 = </a:t>
            </a:r>
            <a:r>
              <a:rPr lang="cs-CZ" dirty="0">
                <a:solidFill>
                  <a:srgbClr val="FF0000"/>
                </a:solidFill>
              </a:rPr>
              <a:t>1</a:t>
            </a:r>
            <a:r>
              <a:rPr lang="cs-CZ" dirty="0"/>
              <a:t>3</a:t>
            </a:r>
          </a:p>
          <a:p>
            <a:r>
              <a:rPr lang="cs-CZ" dirty="0"/>
              <a:t>V binární soustavě ale máme jen dvě číslice – přenos se bude generovat, když půjdeme přes jedničku:</a:t>
            </a:r>
          </a:p>
          <a:p>
            <a:pPr lvl="1"/>
            <a:r>
              <a:rPr lang="cs-CZ" dirty="0"/>
              <a:t>0 + 0 = </a:t>
            </a:r>
            <a:r>
              <a:rPr lang="cs-CZ" b="1" dirty="0"/>
              <a:t>0</a:t>
            </a:r>
          </a:p>
          <a:p>
            <a:pPr lvl="1"/>
            <a:r>
              <a:rPr lang="cs-CZ" dirty="0"/>
              <a:t>0 + 1 = </a:t>
            </a:r>
            <a:r>
              <a:rPr lang="cs-CZ" b="1" dirty="0"/>
              <a:t>1</a:t>
            </a:r>
            <a:r>
              <a:rPr lang="cs-CZ" dirty="0"/>
              <a:t>  = 1 + 0</a:t>
            </a:r>
          </a:p>
          <a:p>
            <a:pPr lvl="1"/>
            <a:r>
              <a:rPr lang="cs-CZ" dirty="0"/>
              <a:t>1 + 1 = </a:t>
            </a:r>
            <a:r>
              <a:rPr lang="cs-CZ" b="1" dirty="0">
                <a:solidFill>
                  <a:srgbClr val="FF0000"/>
                </a:solidFill>
              </a:rPr>
              <a:t>1</a:t>
            </a:r>
            <a:r>
              <a:rPr lang="cs-CZ" b="1" dirty="0"/>
              <a:t>0</a:t>
            </a:r>
            <a:r>
              <a:rPr lang="cs-CZ" dirty="0"/>
              <a:t> – sečtením dvou jedniček vzniká </a:t>
            </a:r>
            <a:r>
              <a:rPr lang="cs-CZ" i="1" dirty="0"/>
              <a:t>přenos do vyššího řádu</a:t>
            </a:r>
            <a:endParaRPr lang="cs-CZ" dirty="0"/>
          </a:p>
          <a:p>
            <a:r>
              <a:rPr lang="cs-CZ" dirty="0"/>
              <a:t>Zkusme sčítat na osmi bitech: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08BDE72-AA7C-4473-A4BE-1D53F0110EE5}"/>
              </a:ext>
            </a:extLst>
          </p:cNvPr>
          <p:cNvSpPr txBox="1"/>
          <p:nvPr/>
        </p:nvSpPr>
        <p:spPr>
          <a:xfrm>
            <a:off x="3817450" y="4024541"/>
            <a:ext cx="4557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0 1 0 | 1 1 0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1 0 1 | 0 1 1 0</a:t>
            </a:r>
          </a:p>
          <a:p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-------------------</a:t>
            </a:r>
          </a:p>
          <a:p>
            <a:r>
              <a:rPr lang="cs-CZ" sz="28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0 0 0 0   0 0 1 1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9E2E87AF-4F3D-492D-B79E-9692F06E8E63}"/>
              </a:ext>
            </a:extLst>
          </p:cNvPr>
          <p:cNvSpPr txBox="1"/>
          <p:nvPr/>
        </p:nvSpPr>
        <p:spPr>
          <a:xfrm>
            <a:off x="6348043" y="5024070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2934C45-050F-46DB-855C-F74C9D094618}"/>
              </a:ext>
            </a:extLst>
          </p:cNvPr>
          <p:cNvSpPr txBox="1"/>
          <p:nvPr/>
        </p:nvSpPr>
        <p:spPr>
          <a:xfrm>
            <a:off x="5471743" y="5024070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BB506FD-508C-4049-83FF-EE2A7489CBC3}"/>
              </a:ext>
            </a:extLst>
          </p:cNvPr>
          <p:cNvSpPr txBox="1"/>
          <p:nvPr/>
        </p:nvSpPr>
        <p:spPr>
          <a:xfrm>
            <a:off x="4668681" y="5024070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D11CB816-4C88-494C-BBD0-B65B267CDC48}"/>
              </a:ext>
            </a:extLst>
          </p:cNvPr>
          <p:cNvSpPr txBox="1"/>
          <p:nvPr/>
        </p:nvSpPr>
        <p:spPr>
          <a:xfrm>
            <a:off x="5059108" y="5024070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F843EB4E-4CD2-4361-8726-8D84AFAFD208}"/>
              </a:ext>
            </a:extLst>
          </p:cNvPr>
          <p:cNvSpPr txBox="1"/>
          <p:nvPr/>
        </p:nvSpPr>
        <p:spPr>
          <a:xfrm>
            <a:off x="4278254" y="5024070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62B22B23-E35E-4FEC-9DE6-940AE54C7D9C}"/>
              </a:ext>
            </a:extLst>
          </p:cNvPr>
          <p:cNvCxnSpPr>
            <a:cxnSpLocks/>
          </p:cNvCxnSpPr>
          <p:nvPr/>
        </p:nvCxnSpPr>
        <p:spPr>
          <a:xfrm>
            <a:off x="4009347" y="5424180"/>
            <a:ext cx="0" cy="344491"/>
          </a:xfrm>
          <a:prstGeom prst="straightConnector1">
            <a:avLst/>
          </a:prstGeom>
          <a:ln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9B19F1D7-8ECD-4F2F-93D8-E7880AE4E899}"/>
              </a:ext>
            </a:extLst>
          </p:cNvPr>
          <p:cNvCxnSpPr>
            <a:cxnSpLocks/>
          </p:cNvCxnSpPr>
          <p:nvPr/>
        </p:nvCxnSpPr>
        <p:spPr>
          <a:xfrm flipH="1" flipV="1">
            <a:off x="4114800" y="5341620"/>
            <a:ext cx="287655" cy="421006"/>
          </a:xfrm>
          <a:prstGeom prst="straightConnector1">
            <a:avLst/>
          </a:prstGeom>
          <a:ln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A3CB107-8466-4707-9851-5509406DCB99}"/>
              </a:ext>
            </a:extLst>
          </p:cNvPr>
          <p:cNvSpPr txBox="1"/>
          <p:nvPr/>
        </p:nvSpPr>
        <p:spPr>
          <a:xfrm>
            <a:off x="3843237" y="5024070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3075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5D0230-4B78-4002-80F4-2D57B215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Carry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ECB0DE5-BDB4-4A1B-966A-23713FC15E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07969A4-2A00-43F7-9BE9-D3537ACDA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21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B42C9F7-B93D-4B38-BDDA-43F04D52B4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0751" y="3179092"/>
            <a:ext cx="11137552" cy="3196994"/>
          </a:xfrm>
        </p:spPr>
        <p:txBody>
          <a:bodyPr/>
          <a:lstStyle/>
          <a:p>
            <a:r>
              <a:rPr lang="cs-CZ" dirty="0"/>
              <a:t>Podobně jako v našem dekadickém příkladu, i zde se vyskytlo 1 + 1</a:t>
            </a:r>
            <a:br>
              <a:rPr lang="cs-CZ" dirty="0"/>
            </a:br>
            <a:r>
              <a:rPr lang="cs-CZ" dirty="0"/>
              <a:t>v nejvyšším řádu, něco nám tedy </a:t>
            </a:r>
            <a:r>
              <a:rPr lang="cs-CZ" i="1" dirty="0"/>
              <a:t>„vyteklo“</a:t>
            </a:r>
            <a:r>
              <a:rPr lang="cs-CZ" dirty="0"/>
              <a:t> ven z původně osmi bitů</a:t>
            </a:r>
          </a:p>
          <a:p>
            <a:r>
              <a:rPr lang="cs-CZ" dirty="0"/>
              <a:t>Tento bit označujeme jako </a:t>
            </a:r>
            <a:r>
              <a:rPr lang="cs-CZ" b="1" dirty="0">
                <a:solidFill>
                  <a:srgbClr val="00A9E0"/>
                </a:solidFill>
              </a:rPr>
              <a:t>carry</a:t>
            </a:r>
          </a:p>
          <a:p>
            <a:r>
              <a:rPr lang="cs-CZ" dirty="0"/>
              <a:t>Slovem „</a:t>
            </a:r>
            <a:r>
              <a:rPr lang="cs-CZ" b="1" dirty="0"/>
              <a:t>přenos</a:t>
            </a:r>
            <a:r>
              <a:rPr lang="cs-CZ" dirty="0"/>
              <a:t>“ při sčítání někdy myslíme právě tento jeden – poslední, </a:t>
            </a:r>
            <a:r>
              <a:rPr lang="cs-CZ" i="1" dirty="0"/>
              <a:t>ven</a:t>
            </a:r>
            <a:r>
              <a:rPr lang="cs-CZ" dirty="0"/>
              <a:t> přenesený bit</a:t>
            </a:r>
          </a:p>
          <a:p>
            <a:r>
              <a:rPr lang="cs-CZ" dirty="0"/>
              <a:t>Dobře si jej zapamatujme, za chvíli se k němu vrátíme</a:t>
            </a:r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AFEAA36D-3FDC-41DE-B74C-5F0AFE51A2BE}"/>
              </a:ext>
            </a:extLst>
          </p:cNvPr>
          <p:cNvSpPr txBox="1"/>
          <p:nvPr/>
        </p:nvSpPr>
        <p:spPr>
          <a:xfrm>
            <a:off x="3817450" y="806680"/>
            <a:ext cx="4557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0 1 0 | 1 1 0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1 0 1 | 0 1 1 0</a:t>
            </a:r>
          </a:p>
          <a:p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-------------------</a:t>
            </a:r>
          </a:p>
          <a:p>
            <a:r>
              <a:rPr lang="cs-CZ" sz="28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0 0 0 0   0 0 1 1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56F9E3F0-6119-4E5E-9F8C-A1F0BF1540D9}"/>
              </a:ext>
            </a:extLst>
          </p:cNvPr>
          <p:cNvSpPr txBox="1"/>
          <p:nvPr/>
        </p:nvSpPr>
        <p:spPr>
          <a:xfrm>
            <a:off x="6348043" y="1806209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34871B57-6170-48F5-A6DD-239D0AF6A36A}"/>
              </a:ext>
            </a:extLst>
          </p:cNvPr>
          <p:cNvSpPr txBox="1"/>
          <p:nvPr/>
        </p:nvSpPr>
        <p:spPr>
          <a:xfrm>
            <a:off x="5471743" y="1806209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2FED713A-9A64-40A5-B018-27FFA1298D97}"/>
              </a:ext>
            </a:extLst>
          </p:cNvPr>
          <p:cNvSpPr txBox="1"/>
          <p:nvPr/>
        </p:nvSpPr>
        <p:spPr>
          <a:xfrm>
            <a:off x="4668681" y="1806209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42CE70B-D421-45F2-996A-EE6C0F826AB1}"/>
              </a:ext>
            </a:extLst>
          </p:cNvPr>
          <p:cNvSpPr txBox="1"/>
          <p:nvPr/>
        </p:nvSpPr>
        <p:spPr>
          <a:xfrm>
            <a:off x="5059108" y="1806209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55A686AC-6B8D-4453-8BFD-E111B206DBA3}"/>
              </a:ext>
            </a:extLst>
          </p:cNvPr>
          <p:cNvSpPr txBox="1"/>
          <p:nvPr/>
        </p:nvSpPr>
        <p:spPr>
          <a:xfrm>
            <a:off x="4278254" y="1806209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E505897C-09B8-4F5B-8334-03D7E7FA252F}"/>
              </a:ext>
            </a:extLst>
          </p:cNvPr>
          <p:cNvSpPr/>
          <p:nvPr/>
        </p:nvSpPr>
        <p:spPr>
          <a:xfrm>
            <a:off x="3760713" y="2516858"/>
            <a:ext cx="498491" cy="498491"/>
          </a:xfrm>
          <a:prstGeom prst="rect">
            <a:avLst/>
          </a:prstGeom>
          <a:noFill/>
          <a:ln w="19050">
            <a:solidFill>
              <a:srgbClr val="00A9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D2115D39-7626-4A9A-9EDC-07EDDEB1756A}"/>
              </a:ext>
            </a:extLst>
          </p:cNvPr>
          <p:cNvSpPr/>
          <p:nvPr/>
        </p:nvSpPr>
        <p:spPr>
          <a:xfrm>
            <a:off x="4200525" y="866088"/>
            <a:ext cx="477681" cy="1340232"/>
          </a:xfrm>
          <a:prstGeom prst="rect">
            <a:avLst/>
          </a:prstGeom>
          <a:noFill/>
          <a:ln w="19050">
            <a:solidFill>
              <a:srgbClr val="00A9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9D9DBBA7-E150-4B75-9B43-504777D50E60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 flipH="1">
            <a:off x="4009959" y="2210802"/>
            <a:ext cx="1223" cy="3060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801C7CCC-F8A2-4A81-B2B0-067907DD9543}"/>
              </a:ext>
            </a:extLst>
          </p:cNvPr>
          <p:cNvSpPr txBox="1"/>
          <p:nvPr/>
        </p:nvSpPr>
        <p:spPr>
          <a:xfrm>
            <a:off x="3823642" y="1810692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0993C627-1513-423C-B56E-6DAE30A249AD}"/>
              </a:ext>
            </a:extLst>
          </p:cNvPr>
          <p:cNvCxnSpPr>
            <a:cxnSpLocks/>
          </p:cNvCxnSpPr>
          <p:nvPr/>
        </p:nvCxnSpPr>
        <p:spPr>
          <a:xfrm flipH="1" flipV="1">
            <a:off x="4049520" y="2155096"/>
            <a:ext cx="344737" cy="4118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94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1DCCC-5D1A-4EA6-85BC-F0D3D56F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Závěrem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3B4CF93-C1C3-47E5-90FF-A3E785381C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29014D4-3985-434A-B098-C85F10FFC8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22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66866FF-267E-495F-94FE-B6653D1D87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Co když nad sebou máme tři jedničky?</a:t>
            </a:r>
          </a:p>
          <a:p>
            <a:pPr lvl="1"/>
            <a:r>
              <a:rPr lang="cs-CZ" dirty="0"/>
              <a:t>Pozměněný příklad: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C223A9C0-33C7-4010-BC7B-359A0B5D64A2}"/>
              </a:ext>
            </a:extLst>
          </p:cNvPr>
          <p:cNvSpPr txBox="1"/>
          <p:nvPr/>
        </p:nvSpPr>
        <p:spPr>
          <a:xfrm>
            <a:off x="3817450" y="1690916"/>
            <a:ext cx="4557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</a:t>
            </a:r>
            <a:r>
              <a:rPr lang="cs-CZ" sz="2800" b="1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1 0 | 1 1 0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</a:t>
            </a:r>
            <a:r>
              <a:rPr lang="cs-CZ" sz="2800" b="1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0 1 | 0 1 1 0</a:t>
            </a:r>
          </a:p>
          <a:p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-------------------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0 0   0 0 1 1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F87386-6595-4D40-913F-895882891654}"/>
              </a:ext>
            </a:extLst>
          </p:cNvPr>
          <p:cNvSpPr txBox="1"/>
          <p:nvPr/>
        </p:nvSpPr>
        <p:spPr>
          <a:xfrm>
            <a:off x="6348043" y="269044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1B87131-C0D3-4440-ACD2-9772BBC44E2D}"/>
              </a:ext>
            </a:extLst>
          </p:cNvPr>
          <p:cNvSpPr txBox="1"/>
          <p:nvPr/>
        </p:nvSpPr>
        <p:spPr>
          <a:xfrm>
            <a:off x="5471743" y="269044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0513A41-E232-43E8-872F-1A919B9CAF0B}"/>
              </a:ext>
            </a:extLst>
          </p:cNvPr>
          <p:cNvSpPr txBox="1"/>
          <p:nvPr/>
        </p:nvSpPr>
        <p:spPr>
          <a:xfrm>
            <a:off x="4668681" y="269044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B390F48-4D42-4254-9670-8A12CF1A69B2}"/>
              </a:ext>
            </a:extLst>
          </p:cNvPr>
          <p:cNvSpPr txBox="1"/>
          <p:nvPr/>
        </p:nvSpPr>
        <p:spPr>
          <a:xfrm>
            <a:off x="5059108" y="269044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5B7E7D3F-6AE7-4F91-AD02-EB2B9881B576}"/>
              </a:ext>
            </a:extLst>
          </p:cNvPr>
          <p:cNvSpPr/>
          <p:nvPr/>
        </p:nvSpPr>
        <p:spPr>
          <a:xfrm>
            <a:off x="4617379" y="1750323"/>
            <a:ext cx="477681" cy="1340232"/>
          </a:xfrm>
          <a:prstGeom prst="rect">
            <a:avLst/>
          </a:prstGeom>
          <a:noFill/>
          <a:ln w="19050">
            <a:solidFill>
              <a:srgbClr val="00A9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6990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1DCCC-5D1A-4EA6-85BC-F0D3D56F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Závěrem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3B4CF93-C1C3-47E5-90FF-A3E785381C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29014D4-3985-434A-B098-C85F10FFC8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23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66866FF-267E-495F-94FE-B6653D1D87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Co když nad sebou máme tři jedničky?</a:t>
            </a:r>
          </a:p>
          <a:p>
            <a:pPr lvl="1"/>
            <a:r>
              <a:rPr lang="cs-CZ" dirty="0"/>
              <a:t>Pozměněný příklad: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1 + 1 + 1 = </a:t>
            </a:r>
            <a:r>
              <a:rPr lang="cs-CZ" dirty="0">
                <a:solidFill>
                  <a:srgbClr val="FF0000"/>
                </a:solidFill>
              </a:rPr>
              <a:t>1</a:t>
            </a:r>
            <a:r>
              <a:rPr lang="cs-CZ" dirty="0"/>
              <a:t>0 + 1 = </a:t>
            </a:r>
            <a:r>
              <a:rPr lang="cs-CZ" dirty="0">
                <a:solidFill>
                  <a:srgbClr val="FF0000"/>
                </a:solidFill>
              </a:rPr>
              <a:t>1</a:t>
            </a:r>
            <a:r>
              <a:rPr lang="cs-CZ" dirty="0"/>
              <a:t>1</a:t>
            </a:r>
          </a:p>
          <a:p>
            <a:r>
              <a:rPr lang="cs-CZ" dirty="0"/>
              <a:t>Do vyššího řádu přeneseme jedničku, ve výsledku bude také jednička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C223A9C0-33C7-4010-BC7B-359A0B5D64A2}"/>
              </a:ext>
            </a:extLst>
          </p:cNvPr>
          <p:cNvSpPr txBox="1"/>
          <p:nvPr/>
        </p:nvSpPr>
        <p:spPr>
          <a:xfrm>
            <a:off x="3817450" y="1690916"/>
            <a:ext cx="4557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</a:t>
            </a:r>
            <a:r>
              <a:rPr lang="cs-CZ" sz="2800" b="1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1 0 | 1 1 0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</a:t>
            </a:r>
            <a:r>
              <a:rPr lang="cs-CZ" sz="2800" b="1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0 1 | 0 1 1 0</a:t>
            </a:r>
          </a:p>
          <a:p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-------------------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0 0   0 0 1 1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F87386-6595-4D40-913F-895882891654}"/>
              </a:ext>
            </a:extLst>
          </p:cNvPr>
          <p:cNvSpPr txBox="1"/>
          <p:nvPr/>
        </p:nvSpPr>
        <p:spPr>
          <a:xfrm>
            <a:off x="6348043" y="269044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1B87131-C0D3-4440-ACD2-9772BBC44E2D}"/>
              </a:ext>
            </a:extLst>
          </p:cNvPr>
          <p:cNvSpPr txBox="1"/>
          <p:nvPr/>
        </p:nvSpPr>
        <p:spPr>
          <a:xfrm>
            <a:off x="5471743" y="269044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0513A41-E232-43E8-872F-1A919B9CAF0B}"/>
              </a:ext>
            </a:extLst>
          </p:cNvPr>
          <p:cNvSpPr txBox="1"/>
          <p:nvPr/>
        </p:nvSpPr>
        <p:spPr>
          <a:xfrm>
            <a:off x="4668681" y="269044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B390F48-4D42-4254-9670-8A12CF1A69B2}"/>
              </a:ext>
            </a:extLst>
          </p:cNvPr>
          <p:cNvSpPr txBox="1"/>
          <p:nvPr/>
        </p:nvSpPr>
        <p:spPr>
          <a:xfrm>
            <a:off x="5059108" y="269044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5B7E7D3F-6AE7-4F91-AD02-EB2B9881B576}"/>
              </a:ext>
            </a:extLst>
          </p:cNvPr>
          <p:cNvSpPr/>
          <p:nvPr/>
        </p:nvSpPr>
        <p:spPr>
          <a:xfrm>
            <a:off x="4617379" y="1750323"/>
            <a:ext cx="477681" cy="1340232"/>
          </a:xfrm>
          <a:prstGeom prst="rect">
            <a:avLst/>
          </a:prstGeom>
          <a:noFill/>
          <a:ln w="19050">
            <a:solidFill>
              <a:srgbClr val="00A9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652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1DCCC-5D1A-4EA6-85BC-F0D3D56F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Závěrem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3B4CF93-C1C3-47E5-90FF-A3E785381C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29014D4-3985-434A-B098-C85F10FFC8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24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66866FF-267E-495F-94FE-B6653D1D87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Co když nad sebou máme tři jedničky?</a:t>
            </a:r>
          </a:p>
          <a:p>
            <a:pPr lvl="1"/>
            <a:r>
              <a:rPr lang="cs-CZ" dirty="0"/>
              <a:t>Pozměněný příklad: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1 + 1 + 1 = </a:t>
            </a:r>
            <a:r>
              <a:rPr lang="cs-CZ" dirty="0">
                <a:solidFill>
                  <a:srgbClr val="FF0000"/>
                </a:solidFill>
              </a:rPr>
              <a:t>1</a:t>
            </a:r>
            <a:r>
              <a:rPr lang="cs-CZ" dirty="0"/>
              <a:t>0 + 1 = </a:t>
            </a:r>
            <a:r>
              <a:rPr lang="cs-CZ" dirty="0">
                <a:solidFill>
                  <a:srgbClr val="FF0000"/>
                </a:solidFill>
              </a:rPr>
              <a:t>1</a:t>
            </a:r>
            <a:r>
              <a:rPr lang="cs-CZ" dirty="0"/>
              <a:t>1</a:t>
            </a:r>
          </a:p>
          <a:p>
            <a:r>
              <a:rPr lang="cs-CZ" dirty="0"/>
              <a:t>Do vyššího řádu přeneseme jedničku, ve výsledku bude také jednička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C223A9C0-33C7-4010-BC7B-359A0B5D64A2}"/>
              </a:ext>
            </a:extLst>
          </p:cNvPr>
          <p:cNvSpPr txBox="1"/>
          <p:nvPr/>
        </p:nvSpPr>
        <p:spPr>
          <a:xfrm>
            <a:off x="3817450" y="1690916"/>
            <a:ext cx="4557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1 1 0 | 1 1 0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1 0 1 | 0 1 1 0</a:t>
            </a:r>
          </a:p>
          <a:p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-------------------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</a:t>
            </a:r>
            <a:r>
              <a:rPr lang="cs-CZ" sz="2800" b="1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0 0   0 0 1 1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F87386-6595-4D40-913F-895882891654}"/>
              </a:ext>
            </a:extLst>
          </p:cNvPr>
          <p:cNvSpPr txBox="1"/>
          <p:nvPr/>
        </p:nvSpPr>
        <p:spPr>
          <a:xfrm>
            <a:off x="6348043" y="269044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1B87131-C0D3-4440-ACD2-9772BBC44E2D}"/>
              </a:ext>
            </a:extLst>
          </p:cNvPr>
          <p:cNvSpPr txBox="1"/>
          <p:nvPr/>
        </p:nvSpPr>
        <p:spPr>
          <a:xfrm>
            <a:off x="5471743" y="269044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0513A41-E232-43E8-872F-1A919B9CAF0B}"/>
              </a:ext>
            </a:extLst>
          </p:cNvPr>
          <p:cNvSpPr txBox="1"/>
          <p:nvPr/>
        </p:nvSpPr>
        <p:spPr>
          <a:xfrm>
            <a:off x="4668681" y="269044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B390F48-4D42-4254-9670-8A12CF1A69B2}"/>
              </a:ext>
            </a:extLst>
          </p:cNvPr>
          <p:cNvSpPr txBox="1"/>
          <p:nvPr/>
        </p:nvSpPr>
        <p:spPr>
          <a:xfrm>
            <a:off x="5059108" y="269044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201ABE71-756A-4C3A-825B-851F017A4527}"/>
              </a:ext>
            </a:extLst>
          </p:cNvPr>
          <p:cNvSpPr txBox="1"/>
          <p:nvPr/>
        </p:nvSpPr>
        <p:spPr>
          <a:xfrm>
            <a:off x="4256046" y="269044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EA0221C6-A987-44BE-A8E6-62FC22B5BD59}"/>
              </a:ext>
            </a:extLst>
          </p:cNvPr>
          <p:cNvCxnSpPr>
            <a:cxnSpLocks/>
          </p:cNvCxnSpPr>
          <p:nvPr/>
        </p:nvCxnSpPr>
        <p:spPr>
          <a:xfrm flipH="1" flipV="1">
            <a:off x="4483020" y="3064079"/>
            <a:ext cx="219075" cy="338445"/>
          </a:xfrm>
          <a:prstGeom prst="straightConnector1">
            <a:avLst/>
          </a:prstGeom>
          <a:ln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45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1DCCC-5D1A-4EA6-85BC-F0D3D56F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Závěrem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3B4CF93-C1C3-47E5-90FF-A3E785381C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29014D4-3985-434A-B098-C85F10FFC8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25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66866FF-267E-495F-94FE-B6653D1D87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Co když nad sebou máme tři jedničky?</a:t>
            </a:r>
          </a:p>
          <a:p>
            <a:pPr lvl="1"/>
            <a:r>
              <a:rPr lang="cs-CZ" dirty="0"/>
              <a:t>Pozměněný příklad: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1 + 1 + 1 = </a:t>
            </a:r>
            <a:r>
              <a:rPr lang="cs-CZ" dirty="0">
                <a:solidFill>
                  <a:srgbClr val="FF0000"/>
                </a:solidFill>
              </a:rPr>
              <a:t>1</a:t>
            </a:r>
            <a:r>
              <a:rPr lang="cs-CZ" dirty="0"/>
              <a:t>0 + 1 = </a:t>
            </a:r>
            <a:r>
              <a:rPr lang="cs-CZ" dirty="0">
                <a:solidFill>
                  <a:srgbClr val="FF0000"/>
                </a:solidFill>
              </a:rPr>
              <a:t>1</a:t>
            </a:r>
            <a:r>
              <a:rPr lang="cs-CZ" dirty="0"/>
              <a:t>1</a:t>
            </a:r>
          </a:p>
          <a:p>
            <a:r>
              <a:rPr lang="cs-CZ" dirty="0"/>
              <a:t>Do vyššího řádu přeneseme jedničku, ve výsledku bude také jednička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C223A9C0-33C7-4010-BC7B-359A0B5D64A2}"/>
              </a:ext>
            </a:extLst>
          </p:cNvPr>
          <p:cNvSpPr txBox="1"/>
          <p:nvPr/>
        </p:nvSpPr>
        <p:spPr>
          <a:xfrm>
            <a:off x="3817450" y="1690916"/>
            <a:ext cx="4557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1 1 0 | 1 1 0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1 0 1 | 0 1 1 0</a:t>
            </a:r>
          </a:p>
          <a:p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-------------------</a:t>
            </a:r>
          </a:p>
          <a:p>
            <a:r>
              <a:rPr lang="cs-CZ" sz="2800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0 </a:t>
            </a:r>
            <a:r>
              <a:rPr lang="cs-CZ" sz="2800" b="1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0 0   0 0 1 1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F87386-6595-4D40-913F-895882891654}"/>
              </a:ext>
            </a:extLst>
          </p:cNvPr>
          <p:cNvSpPr txBox="1"/>
          <p:nvPr/>
        </p:nvSpPr>
        <p:spPr>
          <a:xfrm>
            <a:off x="6348043" y="269044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1B87131-C0D3-4440-ACD2-9772BBC44E2D}"/>
              </a:ext>
            </a:extLst>
          </p:cNvPr>
          <p:cNvSpPr txBox="1"/>
          <p:nvPr/>
        </p:nvSpPr>
        <p:spPr>
          <a:xfrm>
            <a:off x="5471743" y="269044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0513A41-E232-43E8-872F-1A919B9CAF0B}"/>
              </a:ext>
            </a:extLst>
          </p:cNvPr>
          <p:cNvSpPr txBox="1"/>
          <p:nvPr/>
        </p:nvSpPr>
        <p:spPr>
          <a:xfrm>
            <a:off x="4668681" y="269044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B390F48-4D42-4254-9670-8A12CF1A69B2}"/>
              </a:ext>
            </a:extLst>
          </p:cNvPr>
          <p:cNvSpPr txBox="1"/>
          <p:nvPr/>
        </p:nvSpPr>
        <p:spPr>
          <a:xfrm>
            <a:off x="5059108" y="269044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201ABE71-756A-4C3A-825B-851F017A4527}"/>
              </a:ext>
            </a:extLst>
          </p:cNvPr>
          <p:cNvSpPr txBox="1"/>
          <p:nvPr/>
        </p:nvSpPr>
        <p:spPr>
          <a:xfrm>
            <a:off x="4256046" y="269044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54E00AB1-0B64-4C68-B1C6-4F347568C02F}"/>
              </a:ext>
            </a:extLst>
          </p:cNvPr>
          <p:cNvCxnSpPr>
            <a:cxnSpLocks/>
          </p:cNvCxnSpPr>
          <p:nvPr/>
        </p:nvCxnSpPr>
        <p:spPr>
          <a:xfrm>
            <a:off x="4008611" y="3090555"/>
            <a:ext cx="0" cy="338445"/>
          </a:xfrm>
          <a:prstGeom prst="straightConnector1">
            <a:avLst/>
          </a:prstGeom>
          <a:ln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E65E01C1-FF18-425A-AAFA-D32AF8CCAB92}"/>
              </a:ext>
            </a:extLst>
          </p:cNvPr>
          <p:cNvCxnSpPr>
            <a:cxnSpLocks/>
          </p:cNvCxnSpPr>
          <p:nvPr/>
        </p:nvCxnSpPr>
        <p:spPr>
          <a:xfrm flipH="1" flipV="1">
            <a:off x="4159170" y="3064079"/>
            <a:ext cx="219075" cy="338445"/>
          </a:xfrm>
          <a:prstGeom prst="straightConnector1">
            <a:avLst/>
          </a:prstGeom>
          <a:ln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2CCE265D-D0FD-4384-83AA-A684CC351CBF}"/>
              </a:ext>
            </a:extLst>
          </p:cNvPr>
          <p:cNvSpPr txBox="1"/>
          <p:nvPr/>
        </p:nvSpPr>
        <p:spPr>
          <a:xfrm>
            <a:off x="3840121" y="269044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42924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2C56DF3A-F74F-4742-9E4B-9720B5DC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Sčítání pro mírně pokročilé</a:t>
            </a:r>
            <a:br>
              <a:rPr lang="cs-CZ" dirty="0"/>
            </a:br>
            <a:r>
              <a:rPr lang="cs-CZ" sz="2400" i="1" dirty="0"/>
              <a:t>Doplňkový kód, carry a overflow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4140901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394AC0-E04D-4B74-B083-97B632A5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číslo?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09CE02C-CBA3-45B5-ABDA-0857E20D0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6D84732-5955-45F1-84C1-6DF2D94CC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27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3A0CB29-F4F5-40D3-8023-67CE409767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Běžně pracujeme s čísly kladnými, čísly zápornými a s nulou</a:t>
            </a:r>
          </a:p>
          <a:p>
            <a:r>
              <a:rPr lang="cs-CZ" dirty="0"/>
              <a:t>Jak je rozlišujeme?</a:t>
            </a:r>
          </a:p>
          <a:p>
            <a:pPr lvl="1"/>
            <a:r>
              <a:rPr lang="cs-CZ" dirty="0"/>
              <a:t>Napíšeme před ně + nebo -</a:t>
            </a:r>
          </a:p>
          <a:p>
            <a:r>
              <a:rPr lang="cs-CZ" dirty="0"/>
              <a:t>Jak ale vidí </a:t>
            </a:r>
            <a:r>
              <a:rPr lang="cs-CZ" i="1" dirty="0"/>
              <a:t>číslo</a:t>
            </a:r>
            <a:r>
              <a:rPr lang="cs-CZ" dirty="0"/>
              <a:t> procesor?</a:t>
            </a:r>
          </a:p>
          <a:p>
            <a:pPr lvl="1"/>
            <a:r>
              <a:rPr lang="cs-CZ" dirty="0"/>
              <a:t>Jako posloupnost binárních číslic</a:t>
            </a:r>
          </a:p>
          <a:p>
            <a:pPr lvl="1"/>
            <a:r>
              <a:rPr lang="cs-CZ" dirty="0"/>
              <a:t>… + a – bohužel nejsou číslice</a:t>
            </a:r>
          </a:p>
          <a:p>
            <a:r>
              <a:rPr lang="cs-CZ" dirty="0"/>
              <a:t>Jak tedy pracovat v počítači se znaménky?</a:t>
            </a:r>
          </a:p>
          <a:p>
            <a:pPr lvl="1"/>
            <a:r>
              <a:rPr lang="cs-CZ" b="1" dirty="0"/>
              <a:t>Doplňkový kód</a:t>
            </a:r>
            <a:r>
              <a:rPr lang="cs-CZ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8668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88CF6D-D494-4199-84EF-DA3B8421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Doplňkový kód – letem světem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D42849E-E379-4C72-BC47-DEE0AEB21B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5428C62-AE11-487E-B8F1-08E7AEB8F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28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0359926-52E7-4371-8511-64F58BB30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Musíme si uvědomit, co znamená, že jde o </a:t>
            </a:r>
            <a:r>
              <a:rPr lang="cs-CZ" b="1" dirty="0"/>
              <a:t>kód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„Je to způsob, jakým nějaký náš </a:t>
            </a:r>
            <a:r>
              <a:rPr lang="cs-CZ" i="1" dirty="0"/>
              <a:t>problém</a:t>
            </a:r>
            <a:r>
              <a:rPr lang="cs-CZ" dirty="0"/>
              <a:t> (znaménka čísel) </a:t>
            </a:r>
            <a:r>
              <a:rPr lang="cs-CZ" i="1" dirty="0"/>
              <a:t>vyjádřit</a:t>
            </a:r>
            <a:r>
              <a:rPr lang="cs-CZ" dirty="0"/>
              <a:t> ve světě, který jej sám o sobě vyjádřit nezvládá (binární číslo v počítači je prostě číslo bez znaménka).“</a:t>
            </a:r>
          </a:p>
          <a:p>
            <a:r>
              <a:rPr lang="cs-CZ" dirty="0"/>
              <a:t>Chceme být schopni s takto </a:t>
            </a:r>
            <a:r>
              <a:rPr lang="cs-CZ" i="1" dirty="0"/>
              <a:t>zakódovanými čísly </a:t>
            </a:r>
            <a:r>
              <a:rPr lang="cs-CZ" dirty="0"/>
              <a:t>provádět </a:t>
            </a:r>
            <a:r>
              <a:rPr lang="cs-CZ" i="1" dirty="0"/>
              <a:t>operace cílového světa</a:t>
            </a:r>
            <a:endParaRPr lang="cs-CZ" sz="1800" i="1" dirty="0"/>
          </a:p>
          <a:p>
            <a:pPr lvl="1"/>
            <a:r>
              <a:rPr lang="cs-CZ" sz="2100" dirty="0"/>
              <a:t>Sčítání binárních čísel, které jsme se naučili v předchozí sekci</a:t>
            </a:r>
          </a:p>
          <a:p>
            <a:r>
              <a:rPr lang="cs-CZ" dirty="0"/>
              <a:t>Chceme, aby po </a:t>
            </a:r>
            <a:r>
              <a:rPr lang="cs-CZ" i="1" dirty="0"/>
              <a:t>dekódování</a:t>
            </a:r>
            <a:r>
              <a:rPr lang="cs-CZ" dirty="0"/>
              <a:t> zpět do našeho světa (znaménkových čísel) byly výsledky správné</a:t>
            </a:r>
          </a:p>
          <a:p>
            <a:pPr lvl="1"/>
            <a:r>
              <a:rPr lang="cs-CZ" dirty="0"/>
              <a:t>Takové, jaké by byly, kdybychom si ta původní čísla sečetli třeba na papíře</a:t>
            </a:r>
          </a:p>
          <a:p>
            <a:r>
              <a:rPr lang="cs-CZ" b="1" dirty="0"/>
              <a:t>Doplňkový kód </a:t>
            </a:r>
            <a:r>
              <a:rPr lang="cs-CZ" dirty="0"/>
              <a:t>je velmi elegantní způsob, jakým pracovat v počítači  se znaménkovými čísly tak, aby „fungovala“, jak od nich čekáme</a:t>
            </a:r>
          </a:p>
          <a:p>
            <a:pPr lvl="1"/>
            <a:r>
              <a:rPr lang="cs-CZ" dirty="0"/>
              <a:t>Když sečtu dvě záporná, vyjde záporné, když sečtu větší kladné s menším záporným, vyjde kladné a tak dále…</a:t>
            </a:r>
          </a:p>
          <a:p>
            <a:r>
              <a:rPr lang="cs-CZ" dirty="0"/>
              <a:t>V počítačích typicky pracujeme s pevně daným </a:t>
            </a:r>
            <a:r>
              <a:rPr lang="cs-CZ" i="1" dirty="0"/>
              <a:t>počtem bitů</a:t>
            </a:r>
          </a:p>
          <a:p>
            <a:pPr lvl="1"/>
            <a:r>
              <a:rPr lang="cs-CZ" dirty="0"/>
              <a:t>Sčítáme tedy třeba „na 8 bitech“ – naše dva operandy i výsledek mají vždy 8 bitů, maximálně může jeden bit vytéct ven (carry), jak už víme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162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88CF6D-D494-4199-84EF-DA3B8421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Doplňkový kód – letem světem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D42849E-E379-4C72-BC47-DEE0AEB21B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5428C62-AE11-487E-B8F1-08E7AEB8F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29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0359926-52E7-4371-8511-64F58BB30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0751" y="823784"/>
            <a:ext cx="11137552" cy="5737353"/>
          </a:xfrm>
        </p:spPr>
        <p:txBody>
          <a:bodyPr>
            <a:normAutofit/>
          </a:bodyPr>
          <a:lstStyle/>
          <a:p>
            <a:r>
              <a:rPr lang="cs-CZ" dirty="0"/>
              <a:t>Kladná čísla zapíšeme prostě v jejich binární podobě (s daným počtem bitů – na začátku budou nuly):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42 = </a:t>
            </a:r>
            <a:r>
              <a:rPr lang="cs-CZ" sz="2800" b="1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0 0 1 0  1 0 1 0</a:t>
            </a:r>
          </a:p>
          <a:p>
            <a:r>
              <a:rPr lang="cs-CZ" dirty="0"/>
              <a:t>Záporná čísla </a:t>
            </a:r>
            <a:r>
              <a:rPr lang="cs-CZ" i="1" dirty="0"/>
              <a:t>zakódujeme</a:t>
            </a:r>
            <a:r>
              <a:rPr lang="cs-CZ" dirty="0"/>
              <a:t> tak, že vezmeme kladný protějšek čísla, otočíme všechny jeho bity a přičteme jedničku: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-42 = 1 1 0 1  0 1 0 1</a:t>
            </a:r>
            <a:endParaRPr lang="cs-CZ" dirty="0">
              <a:cs typeface="Cascadia Code Light" panose="020B0609020000020004" pitchFamily="49" charset="0"/>
            </a:endParaRP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D41741FD-87FE-458B-B62C-791D540F1242}"/>
              </a:ext>
            </a:extLst>
          </p:cNvPr>
          <p:cNvGrpSpPr/>
          <p:nvPr/>
        </p:nvGrpSpPr>
        <p:grpSpPr>
          <a:xfrm>
            <a:off x="5136292" y="2034746"/>
            <a:ext cx="3126259" cy="889686"/>
            <a:chOff x="5136292" y="2034746"/>
            <a:chExt cx="3126259" cy="889686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86F1A9CF-CB22-4BAE-9EE1-0BBB24924F4C}"/>
                </a:ext>
              </a:extLst>
            </p:cNvPr>
            <p:cNvCxnSpPr/>
            <p:nvPr/>
          </p:nvCxnSpPr>
          <p:spPr>
            <a:xfrm>
              <a:off x="8262551" y="2034746"/>
              <a:ext cx="0" cy="889686"/>
            </a:xfrm>
            <a:prstGeom prst="straightConnector1">
              <a:avLst/>
            </a:prstGeom>
            <a:ln w="12700">
              <a:solidFill>
                <a:srgbClr val="00A9E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Přímá spojnice se šipkou 7">
              <a:extLst>
                <a:ext uri="{FF2B5EF4-FFF2-40B4-BE49-F238E27FC236}">
                  <a16:creationId xmlns:a16="http://schemas.microsoft.com/office/drawing/2014/main" id="{8920CF4B-2F4B-4393-BCEA-90E2EA86EF00}"/>
                </a:ext>
              </a:extLst>
            </p:cNvPr>
            <p:cNvCxnSpPr/>
            <p:nvPr/>
          </p:nvCxnSpPr>
          <p:spPr>
            <a:xfrm>
              <a:off x="7846540" y="2034746"/>
              <a:ext cx="0" cy="889686"/>
            </a:xfrm>
            <a:prstGeom prst="straightConnector1">
              <a:avLst/>
            </a:prstGeom>
            <a:ln w="12700">
              <a:solidFill>
                <a:srgbClr val="00A9E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římá spojnice se šipkou 8">
              <a:extLst>
                <a:ext uri="{FF2B5EF4-FFF2-40B4-BE49-F238E27FC236}">
                  <a16:creationId xmlns:a16="http://schemas.microsoft.com/office/drawing/2014/main" id="{D44F1BC6-A284-4F53-BA1C-F3B21F1E82BC}"/>
                </a:ext>
              </a:extLst>
            </p:cNvPr>
            <p:cNvCxnSpPr/>
            <p:nvPr/>
          </p:nvCxnSpPr>
          <p:spPr>
            <a:xfrm>
              <a:off x="7442886" y="2034746"/>
              <a:ext cx="0" cy="889686"/>
            </a:xfrm>
            <a:prstGeom prst="straightConnector1">
              <a:avLst/>
            </a:prstGeom>
            <a:ln w="12700">
              <a:solidFill>
                <a:srgbClr val="00A9E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se šipkou 9">
              <a:extLst>
                <a:ext uri="{FF2B5EF4-FFF2-40B4-BE49-F238E27FC236}">
                  <a16:creationId xmlns:a16="http://schemas.microsoft.com/office/drawing/2014/main" id="{5A07FFD6-38E5-45DF-B05A-0CF3A4542213}"/>
                </a:ext>
              </a:extLst>
            </p:cNvPr>
            <p:cNvCxnSpPr/>
            <p:nvPr/>
          </p:nvCxnSpPr>
          <p:spPr>
            <a:xfrm>
              <a:off x="7006281" y="2034746"/>
              <a:ext cx="0" cy="889686"/>
            </a:xfrm>
            <a:prstGeom prst="straightConnector1">
              <a:avLst/>
            </a:prstGeom>
            <a:ln w="12700">
              <a:solidFill>
                <a:srgbClr val="00A9E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se šipkou 10">
              <a:extLst>
                <a:ext uri="{FF2B5EF4-FFF2-40B4-BE49-F238E27FC236}">
                  <a16:creationId xmlns:a16="http://schemas.microsoft.com/office/drawing/2014/main" id="{FDBFA7F8-6C6E-4B3D-8EFB-70BCF906B644}"/>
                </a:ext>
              </a:extLst>
            </p:cNvPr>
            <p:cNvCxnSpPr/>
            <p:nvPr/>
          </p:nvCxnSpPr>
          <p:spPr>
            <a:xfrm>
              <a:off x="6396681" y="2034746"/>
              <a:ext cx="0" cy="889686"/>
            </a:xfrm>
            <a:prstGeom prst="straightConnector1">
              <a:avLst/>
            </a:prstGeom>
            <a:ln w="12700">
              <a:solidFill>
                <a:srgbClr val="00A9E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se šipkou 11">
              <a:extLst>
                <a:ext uri="{FF2B5EF4-FFF2-40B4-BE49-F238E27FC236}">
                  <a16:creationId xmlns:a16="http://schemas.microsoft.com/office/drawing/2014/main" id="{4FB23910-2E67-416E-A6DC-B5910C312FD7}"/>
                </a:ext>
              </a:extLst>
            </p:cNvPr>
            <p:cNvCxnSpPr/>
            <p:nvPr/>
          </p:nvCxnSpPr>
          <p:spPr>
            <a:xfrm>
              <a:off x="5976551" y="2034746"/>
              <a:ext cx="0" cy="889686"/>
            </a:xfrm>
            <a:prstGeom prst="straightConnector1">
              <a:avLst/>
            </a:prstGeom>
            <a:ln w="12700">
              <a:solidFill>
                <a:srgbClr val="00A9E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se šipkou 12">
              <a:extLst>
                <a:ext uri="{FF2B5EF4-FFF2-40B4-BE49-F238E27FC236}">
                  <a16:creationId xmlns:a16="http://schemas.microsoft.com/office/drawing/2014/main" id="{538C3816-C5BC-4B8B-9A44-10837CE2568A}"/>
                </a:ext>
              </a:extLst>
            </p:cNvPr>
            <p:cNvCxnSpPr/>
            <p:nvPr/>
          </p:nvCxnSpPr>
          <p:spPr>
            <a:xfrm>
              <a:off x="5564659" y="2034746"/>
              <a:ext cx="0" cy="889686"/>
            </a:xfrm>
            <a:prstGeom prst="straightConnector1">
              <a:avLst/>
            </a:prstGeom>
            <a:ln w="12700">
              <a:solidFill>
                <a:srgbClr val="00A9E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3BF05A07-4703-4FC8-9A8F-F2590FE363A0}"/>
                </a:ext>
              </a:extLst>
            </p:cNvPr>
            <p:cNvCxnSpPr/>
            <p:nvPr/>
          </p:nvCxnSpPr>
          <p:spPr>
            <a:xfrm>
              <a:off x="5136292" y="2034746"/>
              <a:ext cx="0" cy="889686"/>
            </a:xfrm>
            <a:prstGeom prst="straightConnector1">
              <a:avLst/>
            </a:prstGeom>
            <a:ln w="12700">
              <a:solidFill>
                <a:srgbClr val="00A9E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96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663C8E-643B-423F-AE7F-EC8DF5EA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43ABD90-F944-4E2F-A97C-BA7D36A130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6FF517C-5864-4697-AAA3-3ECC56043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3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DE3129B-D027-4965-A704-03E4C64AD4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Vzpomeňme na písemné sčítání, které známe ze základní školy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A7FA899-25C0-4DCE-8880-9E8218D9E316}"/>
              </a:ext>
            </a:extLst>
          </p:cNvPr>
          <p:cNvSpPr txBox="1"/>
          <p:nvPr/>
        </p:nvSpPr>
        <p:spPr>
          <a:xfrm>
            <a:off x="5247182" y="1365468"/>
            <a:ext cx="16976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6 8 9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+ 3 4 3</a:t>
            </a:r>
          </a:p>
          <a:p>
            <a:r>
              <a:rPr lang="cs-CZ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2</a:t>
            </a:r>
          </a:p>
        </p:txBody>
      </p:sp>
    </p:spTree>
    <p:extLst>
      <p:ext uri="{BB962C8B-B14F-4D97-AF65-F5344CB8AC3E}">
        <p14:creationId xmlns:p14="http://schemas.microsoft.com/office/powerpoint/2010/main" val="2223032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88CF6D-D494-4199-84EF-DA3B8421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Doplňkový kód – letem světem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D42849E-E379-4C72-BC47-DEE0AEB21B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5428C62-AE11-487E-B8F1-08E7AEB8F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30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0359926-52E7-4371-8511-64F58BB30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0751" y="823784"/>
            <a:ext cx="11137552" cy="5737353"/>
          </a:xfrm>
        </p:spPr>
        <p:txBody>
          <a:bodyPr>
            <a:normAutofit/>
          </a:bodyPr>
          <a:lstStyle/>
          <a:p>
            <a:r>
              <a:rPr lang="cs-CZ" dirty="0"/>
              <a:t>Kladná čísla zapíšeme prostě v jejich binární podobě (s daným počtem bitů – na začátku budou nuly):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42 = </a:t>
            </a:r>
            <a:r>
              <a:rPr lang="cs-CZ" sz="2800" b="1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0 0 1 0  1 0 1 0</a:t>
            </a:r>
          </a:p>
          <a:p>
            <a:r>
              <a:rPr lang="cs-CZ" dirty="0"/>
              <a:t>Záporná čísla </a:t>
            </a:r>
            <a:r>
              <a:rPr lang="cs-CZ" i="1" dirty="0"/>
              <a:t>zakódujeme</a:t>
            </a:r>
            <a:r>
              <a:rPr lang="cs-CZ" dirty="0"/>
              <a:t> tak, že vezmeme kladný protějšek čísla, otočíme všechny jeho bity a přičteme jedničku: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-42 = 1 1 0 1  0 1 0 1</a:t>
            </a:r>
            <a:b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</a:b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  +   1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</a:t>
            </a:r>
            <a:r>
              <a:rPr lang="cs-CZ" sz="2800" b="1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1 1 0 1  0 1 1 0</a:t>
            </a:r>
          </a:p>
          <a:p>
            <a:r>
              <a:rPr lang="cs-CZ" dirty="0">
                <a:cs typeface="Cascadia Code Light" panose="020B0609020000020004" pitchFamily="49" charset="0"/>
              </a:rPr>
              <a:t>Všimněme si, že bit úplně nalevo je v záporné variantě </a:t>
            </a:r>
            <a:r>
              <a:rPr lang="cs-CZ" b="1" dirty="0">
                <a:cs typeface="Cascadia Code Light" panose="020B0609020000020004" pitchFamily="49" charset="0"/>
              </a:rPr>
              <a:t>1</a:t>
            </a:r>
          </a:p>
          <a:p>
            <a:r>
              <a:rPr lang="cs-CZ" dirty="0">
                <a:cs typeface="Cascadia Code Light" panose="020B0609020000020004" pitchFamily="49" charset="0"/>
              </a:rPr>
              <a:t>V doplňkovém kódu podle bitu úplně nalevo </a:t>
            </a:r>
            <a:r>
              <a:rPr lang="cs-CZ" i="1" dirty="0">
                <a:cs typeface="Cascadia Code Light" panose="020B0609020000020004" pitchFamily="49" charset="0"/>
              </a:rPr>
              <a:t>(„most </a:t>
            </a:r>
            <a:r>
              <a:rPr lang="cs-CZ" i="1" dirty="0" err="1">
                <a:cs typeface="Cascadia Code Light" panose="020B0609020000020004" pitchFamily="49" charset="0"/>
              </a:rPr>
              <a:t>significant</a:t>
            </a:r>
            <a:r>
              <a:rPr lang="cs-CZ" i="1" dirty="0">
                <a:cs typeface="Cascadia Code Light" panose="020B0609020000020004" pitchFamily="49" charset="0"/>
              </a:rPr>
              <a:t> bit“ – nejvýznamnější bit – na nejvyšší pozici)</a:t>
            </a:r>
            <a:r>
              <a:rPr lang="cs-CZ" dirty="0">
                <a:cs typeface="Cascadia Code Light" panose="020B0609020000020004" pitchFamily="49" charset="0"/>
              </a:rPr>
              <a:t> vždy určíme znaménko</a:t>
            </a:r>
          </a:p>
          <a:p>
            <a:pPr lvl="1"/>
            <a:r>
              <a:rPr lang="cs-CZ" dirty="0">
                <a:cs typeface="Cascadia Code Light" panose="020B0609020000020004" pitchFamily="49" charset="0"/>
              </a:rPr>
              <a:t>0 = kladné, 1 = záporné</a:t>
            </a:r>
          </a:p>
          <a:p>
            <a:pPr lvl="1"/>
            <a:r>
              <a:rPr lang="cs-CZ" i="1" dirty="0">
                <a:cs typeface="Cascadia Code Light" panose="020B0609020000020004" pitchFamily="49" charset="0"/>
              </a:rPr>
              <a:t>Zkuste si tu -42 vyjádřit na 16 bitech</a:t>
            </a:r>
            <a:endParaRPr lang="cs-CZ" dirty="0"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40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88CF6D-D494-4199-84EF-DA3B8421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Doplňkový kód – příklad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D42849E-E379-4C72-BC47-DEE0AEB21B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5428C62-AE11-487E-B8F1-08E7AEB8F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31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0359926-52E7-4371-8511-64F58BB30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0751" y="823785"/>
            <a:ext cx="11137552" cy="5494638"/>
          </a:xfrm>
        </p:spPr>
        <p:txBody>
          <a:bodyPr>
            <a:normAutofit/>
          </a:bodyPr>
          <a:lstStyle/>
          <a:p>
            <a:r>
              <a:rPr lang="cs-CZ" dirty="0"/>
              <a:t>A proč to děláme?</a:t>
            </a:r>
          </a:p>
          <a:p>
            <a:pPr lvl="1"/>
            <a:r>
              <a:rPr lang="cs-CZ" dirty="0"/>
              <a:t>Protože v tom bez větších starostí funguje aritmetika tak, jak bychom čekali!</a:t>
            </a:r>
          </a:p>
          <a:p>
            <a:r>
              <a:rPr lang="cs-CZ" dirty="0"/>
              <a:t>Zkusme spočítat 9 </a:t>
            </a:r>
            <a:r>
              <a:rPr lang="cs-CZ" b="1" dirty="0"/>
              <a:t>+</a:t>
            </a:r>
            <a:r>
              <a:rPr lang="cs-CZ" dirty="0"/>
              <a:t> (-17):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Běžným způsobem (jak jsme si ukázali v první části prezentace) tato dvě binární čísla sečteme</a:t>
            </a:r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B6D1ACB-BCEE-4CC6-BD94-695FB561622E}"/>
              </a:ext>
            </a:extLst>
          </p:cNvPr>
          <p:cNvSpPr txBox="1"/>
          <p:nvPr/>
        </p:nvSpPr>
        <p:spPr>
          <a:xfrm>
            <a:off x="3738949" y="2054165"/>
            <a:ext cx="4135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0 0 0 0  1 0 0 1</a:t>
            </a:r>
            <a:endParaRPr lang="cs-CZ" sz="2800" b="1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1 1 0  1 1 1 1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87930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88CF6D-D494-4199-84EF-DA3B8421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Doplňkový kód – příklad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D42849E-E379-4C72-BC47-DEE0AEB21B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5428C62-AE11-487E-B8F1-08E7AEB8F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32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0359926-52E7-4371-8511-64F58BB30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0751" y="823785"/>
            <a:ext cx="11137552" cy="5494638"/>
          </a:xfrm>
        </p:spPr>
        <p:txBody>
          <a:bodyPr>
            <a:normAutofit/>
          </a:bodyPr>
          <a:lstStyle/>
          <a:p>
            <a:r>
              <a:rPr lang="cs-CZ" dirty="0"/>
              <a:t>A proč to děláme?</a:t>
            </a:r>
          </a:p>
          <a:p>
            <a:pPr lvl="1"/>
            <a:r>
              <a:rPr lang="cs-CZ" dirty="0"/>
              <a:t>Protože v tom bez větších starostí funguje aritmetika tak, jak bychom čekali!</a:t>
            </a:r>
          </a:p>
          <a:p>
            <a:r>
              <a:rPr lang="cs-CZ" dirty="0"/>
              <a:t>Zkusme spočítat 9 </a:t>
            </a:r>
            <a:r>
              <a:rPr lang="cs-CZ" b="1" dirty="0"/>
              <a:t>+</a:t>
            </a:r>
            <a:r>
              <a:rPr lang="cs-CZ" dirty="0"/>
              <a:t> (-17):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B6D1ACB-BCEE-4CC6-BD94-695FB561622E}"/>
              </a:ext>
            </a:extLst>
          </p:cNvPr>
          <p:cNvSpPr txBox="1"/>
          <p:nvPr/>
        </p:nvSpPr>
        <p:spPr>
          <a:xfrm>
            <a:off x="3738949" y="2046066"/>
            <a:ext cx="41353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0 0 0 0  1 0 0 1</a:t>
            </a:r>
            <a:endParaRPr lang="cs-CZ" sz="2800" b="1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1 1 0  1 1 1 1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1 1 1 1  1 0 0 0</a:t>
            </a:r>
          </a:p>
        </p:txBody>
      </p:sp>
    </p:spTree>
    <p:extLst>
      <p:ext uri="{BB962C8B-B14F-4D97-AF65-F5344CB8AC3E}">
        <p14:creationId xmlns:p14="http://schemas.microsoft.com/office/powerpoint/2010/main" val="2613106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88CF6D-D494-4199-84EF-DA3B8421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Doplňkový kód – příklad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D42849E-E379-4C72-BC47-DEE0AEB21B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5428C62-AE11-487E-B8F1-08E7AEB8F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33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0359926-52E7-4371-8511-64F58BB30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0751" y="823785"/>
            <a:ext cx="11137552" cy="5494638"/>
          </a:xfrm>
        </p:spPr>
        <p:txBody>
          <a:bodyPr>
            <a:normAutofit/>
          </a:bodyPr>
          <a:lstStyle/>
          <a:p>
            <a:r>
              <a:rPr lang="cs-CZ" dirty="0"/>
              <a:t>A proč to děláme?</a:t>
            </a:r>
          </a:p>
          <a:p>
            <a:pPr lvl="1"/>
            <a:r>
              <a:rPr lang="cs-CZ" dirty="0"/>
              <a:t>Protože v tom bez větších starostí funguje aritmetika tak, jak bychom čekali!</a:t>
            </a:r>
          </a:p>
          <a:p>
            <a:r>
              <a:rPr lang="cs-CZ" dirty="0"/>
              <a:t>Zkusme spočítat 9 </a:t>
            </a:r>
            <a:r>
              <a:rPr lang="cs-CZ" b="1" dirty="0"/>
              <a:t>+</a:t>
            </a:r>
            <a:r>
              <a:rPr lang="cs-CZ" dirty="0"/>
              <a:t> (-17):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Na začátku je jednička, máme tedy nějaké </a:t>
            </a:r>
            <a:r>
              <a:rPr lang="cs-CZ" i="1" dirty="0"/>
              <a:t>zakódované </a:t>
            </a:r>
            <a:r>
              <a:rPr lang="cs-CZ" dirty="0"/>
              <a:t>záporné číslo</a:t>
            </a:r>
          </a:p>
          <a:p>
            <a:pPr lvl="1"/>
            <a:r>
              <a:rPr lang="cs-CZ" dirty="0"/>
              <a:t>Jeho „kladného protějška“ zjistíme opět otočením bitů a přičtením 1</a:t>
            </a:r>
          </a:p>
          <a:p>
            <a:endParaRPr lang="cs-CZ" dirty="0"/>
          </a:p>
          <a:p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B6D1ACB-BCEE-4CC6-BD94-695FB561622E}"/>
              </a:ext>
            </a:extLst>
          </p:cNvPr>
          <p:cNvSpPr txBox="1"/>
          <p:nvPr/>
        </p:nvSpPr>
        <p:spPr>
          <a:xfrm>
            <a:off x="3738949" y="2046066"/>
            <a:ext cx="41353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0 0 0 0  1 0 0 1</a:t>
            </a:r>
            <a:endParaRPr lang="cs-CZ" sz="2800" b="1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1 1 0  1 1 1 1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1 1 1 1  1 0 0 0</a:t>
            </a:r>
          </a:p>
        </p:txBody>
      </p:sp>
    </p:spTree>
    <p:extLst>
      <p:ext uri="{BB962C8B-B14F-4D97-AF65-F5344CB8AC3E}">
        <p14:creationId xmlns:p14="http://schemas.microsoft.com/office/powerpoint/2010/main" val="1229179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88CF6D-D494-4199-84EF-DA3B8421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Doplňkový kód – příklad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D42849E-E379-4C72-BC47-DEE0AEB21B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5428C62-AE11-487E-B8F1-08E7AEB8F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34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0359926-52E7-4371-8511-64F58BB30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0751" y="823785"/>
            <a:ext cx="11137552" cy="5494638"/>
          </a:xfrm>
        </p:spPr>
        <p:txBody>
          <a:bodyPr>
            <a:normAutofit/>
          </a:bodyPr>
          <a:lstStyle/>
          <a:p>
            <a:r>
              <a:rPr lang="cs-CZ" dirty="0"/>
              <a:t>A proč to děláme?</a:t>
            </a:r>
          </a:p>
          <a:p>
            <a:pPr lvl="1"/>
            <a:r>
              <a:rPr lang="cs-CZ" dirty="0"/>
              <a:t>Protože v tom bez větších starostí funguje aritmetika tak, jak bychom čekali!</a:t>
            </a:r>
          </a:p>
          <a:p>
            <a:r>
              <a:rPr lang="cs-CZ" dirty="0"/>
              <a:t>Zkusme spočítat 9 </a:t>
            </a:r>
            <a:r>
              <a:rPr lang="cs-CZ" b="1" dirty="0"/>
              <a:t>+</a:t>
            </a:r>
            <a:r>
              <a:rPr lang="cs-CZ" dirty="0"/>
              <a:t> (-17):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Na začátku je jednička, máme tedy nějaké </a:t>
            </a:r>
            <a:r>
              <a:rPr lang="cs-CZ" i="1" dirty="0"/>
              <a:t>zakódované </a:t>
            </a:r>
            <a:r>
              <a:rPr lang="cs-CZ" dirty="0"/>
              <a:t>záporné číslo</a:t>
            </a:r>
          </a:p>
          <a:p>
            <a:pPr lvl="1"/>
            <a:r>
              <a:rPr lang="cs-CZ" dirty="0"/>
              <a:t>Jeho „kladného protějška“ zjistíme opět otočením bitů a přičtením 1</a:t>
            </a:r>
          </a:p>
          <a:p>
            <a:endParaRPr lang="cs-CZ" dirty="0"/>
          </a:p>
          <a:p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B6D1ACB-BCEE-4CC6-BD94-695FB561622E}"/>
              </a:ext>
            </a:extLst>
          </p:cNvPr>
          <p:cNvSpPr txBox="1"/>
          <p:nvPr/>
        </p:nvSpPr>
        <p:spPr>
          <a:xfrm>
            <a:off x="3738949" y="2046066"/>
            <a:ext cx="41353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0 0 0 0  1 0 0 1</a:t>
            </a:r>
            <a:endParaRPr lang="cs-CZ" sz="2800" b="1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1 1 0  1 1 1 1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1 1 1 1  1 0 0 0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2DBC5FD-4D22-4312-B149-D5A88FE52F20}"/>
              </a:ext>
            </a:extLst>
          </p:cNvPr>
          <p:cNvSpPr txBox="1"/>
          <p:nvPr/>
        </p:nvSpPr>
        <p:spPr>
          <a:xfrm>
            <a:off x="3924299" y="4761470"/>
            <a:ext cx="3764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0 0 0 0  0 1 1 1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+ 1</a:t>
            </a:r>
          </a:p>
          <a:p>
            <a:pPr marL="0" indent="0" algn="ctr">
              <a:buNone/>
            </a:pPr>
            <a:r>
              <a:rPr lang="cs-CZ" sz="2800" b="1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0 0 0 0  1 0 0 0</a:t>
            </a:r>
          </a:p>
        </p:txBody>
      </p:sp>
    </p:spTree>
    <p:extLst>
      <p:ext uri="{BB962C8B-B14F-4D97-AF65-F5344CB8AC3E}">
        <p14:creationId xmlns:p14="http://schemas.microsoft.com/office/powerpoint/2010/main" val="2652917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88CF6D-D494-4199-84EF-DA3B8421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Doplňkový kód – příklad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D42849E-E379-4C72-BC47-DEE0AEB21B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5428C62-AE11-487E-B8F1-08E7AEB8F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35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0359926-52E7-4371-8511-64F58BB30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0751" y="823785"/>
            <a:ext cx="11137552" cy="54946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0 0 0 0  0 1 1 1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+ 1</a:t>
            </a:r>
          </a:p>
          <a:p>
            <a:pPr marL="0" indent="0" algn="ctr">
              <a:buNone/>
            </a:pPr>
            <a:r>
              <a:rPr lang="cs-CZ" sz="2800" b="1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0 0 0 0  1 0 0 0</a:t>
            </a:r>
          </a:p>
          <a:p>
            <a:r>
              <a:rPr lang="cs-CZ" dirty="0">
                <a:cs typeface="Cascadia Code Light" panose="020B0609020000020004" pitchFamily="49" charset="0"/>
              </a:rPr>
              <a:t>V dekadické soustavě má toto číslo hodnotu </a:t>
            </a:r>
            <a:r>
              <a:rPr lang="cs-CZ" b="1" dirty="0">
                <a:cs typeface="Cascadia Code Light" panose="020B0609020000020004" pitchFamily="49" charset="0"/>
              </a:rPr>
              <a:t>8</a:t>
            </a:r>
            <a:endParaRPr lang="cs-CZ" dirty="0">
              <a:cs typeface="Cascadia Code Light" panose="020B0609020000020004" pitchFamily="49" charset="0"/>
            </a:endParaRPr>
          </a:p>
          <a:p>
            <a:r>
              <a:rPr lang="cs-CZ" dirty="0">
                <a:cs typeface="Cascadia Code Light" panose="020B0609020000020004" pitchFamily="49" charset="0"/>
              </a:rPr>
              <a:t>My si ale pamatujeme, že to je jen nějaký náš mezikrok pro </a:t>
            </a:r>
            <a:r>
              <a:rPr lang="cs-CZ" i="1" dirty="0">
                <a:cs typeface="Cascadia Code Light" panose="020B0609020000020004" pitchFamily="49" charset="0"/>
              </a:rPr>
              <a:t>dekódování</a:t>
            </a:r>
            <a:r>
              <a:rPr lang="cs-CZ" dirty="0">
                <a:cs typeface="Cascadia Code Light" panose="020B0609020000020004" pitchFamily="49" charset="0"/>
              </a:rPr>
              <a:t> </a:t>
            </a:r>
            <a:r>
              <a:rPr lang="cs-CZ" i="1" dirty="0">
                <a:solidFill>
                  <a:srgbClr val="00A9E0"/>
                </a:solidFill>
                <a:cs typeface="Cascadia Code Light" panose="020B0609020000020004" pitchFamily="49" charset="0"/>
              </a:rPr>
              <a:t>záporného</a:t>
            </a:r>
            <a:r>
              <a:rPr lang="cs-CZ" dirty="0">
                <a:cs typeface="Cascadia Code Light" panose="020B0609020000020004" pitchFamily="49" charset="0"/>
              </a:rPr>
              <a:t> čísla </a:t>
            </a:r>
            <a:r>
              <a:rPr lang="cs-CZ" sz="2400" b="1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1111 1000</a:t>
            </a:r>
            <a:r>
              <a:rPr lang="cs-CZ" b="1" dirty="0">
                <a:cs typeface="Cascadia Code Light" panose="020B0609020000020004" pitchFamily="49" charset="0"/>
              </a:rPr>
              <a:t> </a:t>
            </a:r>
            <a:r>
              <a:rPr lang="cs-CZ" dirty="0">
                <a:cs typeface="Cascadia Code Light" panose="020B0609020000020004" pitchFamily="49" charset="0"/>
              </a:rPr>
              <a:t>– jeho „kladný protějšek“</a:t>
            </a:r>
            <a:endParaRPr lang="cs-CZ" b="1" dirty="0">
              <a:cs typeface="Cascadia Code Light" panose="020B0609020000020004" pitchFamily="49" charset="0"/>
            </a:endParaRPr>
          </a:p>
          <a:p>
            <a:r>
              <a:rPr lang="cs-CZ" dirty="0"/>
              <a:t>Toto binární číslo tedy kóduje hodnotu </a:t>
            </a:r>
            <a:r>
              <a:rPr lang="cs-CZ" b="1" dirty="0">
                <a:solidFill>
                  <a:srgbClr val="FF0000"/>
                </a:solidFill>
              </a:rPr>
              <a:t>-</a:t>
            </a:r>
            <a:r>
              <a:rPr lang="cs-CZ" b="1" dirty="0"/>
              <a:t>8</a:t>
            </a:r>
          </a:p>
          <a:p>
            <a:r>
              <a:rPr lang="cs-CZ" dirty="0"/>
              <a:t>… což je 9 + (-17)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5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C3C4EB-BD1E-4A17-A2B7-8F2E4147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číslo pro procesor?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CB33E79-D59F-45EA-877E-91E184A90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A1773F7-0350-4536-838A-2115B3DAC8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36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12BA6CF-A31A-48DB-85F2-BD36360BE2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Je pěkné, že jsme si tak užitečně zakódovali kladná a záporná čísla, ale co to znamená pro procesor?</a:t>
            </a:r>
          </a:p>
          <a:p>
            <a:r>
              <a:rPr lang="cs-CZ" i="1" dirty="0"/>
              <a:t>V podstatě</a:t>
            </a:r>
            <a:r>
              <a:rPr lang="cs-CZ" dirty="0"/>
              <a:t> </a:t>
            </a:r>
            <a:r>
              <a:rPr lang="cs-CZ" b="1" dirty="0"/>
              <a:t>nic</a:t>
            </a:r>
            <a:r>
              <a:rPr lang="cs-CZ" dirty="0"/>
              <a:t> – procesor vždycky pracuje s binárními čísly, u kterých nerozlišuje nějaká znaménka – </a:t>
            </a:r>
            <a:r>
              <a:rPr lang="cs-CZ" i="1" dirty="0"/>
              <a:t>to je přece ta podstata </a:t>
            </a:r>
            <a:r>
              <a:rPr lang="cs-CZ" b="1" i="1" dirty="0"/>
              <a:t>kódování</a:t>
            </a:r>
            <a:r>
              <a:rPr lang="cs-CZ" i="1" dirty="0"/>
              <a:t>!</a:t>
            </a:r>
          </a:p>
          <a:p>
            <a:r>
              <a:rPr lang="cs-CZ" dirty="0"/>
              <a:t>Podívejme se znovu na náš příklad 9 + (-17):</a:t>
            </a:r>
          </a:p>
        </p:txBody>
      </p:sp>
    </p:spTree>
    <p:extLst>
      <p:ext uri="{BB962C8B-B14F-4D97-AF65-F5344CB8AC3E}">
        <p14:creationId xmlns:p14="http://schemas.microsoft.com/office/powerpoint/2010/main" val="16516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C3C4EB-BD1E-4A17-A2B7-8F2E4147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číslo pro procesor?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CB33E79-D59F-45EA-877E-91E184A90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A1773F7-0350-4536-838A-2115B3DAC8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37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12BA6CF-A31A-48DB-85F2-BD36360BE2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Je pěkné, že jsme si tak užitečně zakódovali kladná a záporná čísla, ale co to znamená pro procesor?</a:t>
            </a:r>
          </a:p>
          <a:p>
            <a:r>
              <a:rPr lang="cs-CZ" i="1" dirty="0"/>
              <a:t>V podstatě</a:t>
            </a:r>
            <a:r>
              <a:rPr lang="cs-CZ" dirty="0"/>
              <a:t> </a:t>
            </a:r>
            <a:r>
              <a:rPr lang="cs-CZ" b="1" dirty="0"/>
              <a:t>nic</a:t>
            </a:r>
            <a:r>
              <a:rPr lang="cs-CZ" dirty="0"/>
              <a:t> – procesor vždycky pracuje s binárními čísly, u kterých nerozlišuje nějaká znaménka – </a:t>
            </a:r>
            <a:r>
              <a:rPr lang="cs-CZ" i="1" dirty="0"/>
              <a:t>to je přece ta podstata </a:t>
            </a:r>
            <a:r>
              <a:rPr lang="cs-CZ" b="1" i="1" dirty="0"/>
              <a:t>kódování</a:t>
            </a:r>
            <a:r>
              <a:rPr lang="cs-CZ" i="1" dirty="0"/>
              <a:t>!</a:t>
            </a:r>
          </a:p>
          <a:p>
            <a:r>
              <a:rPr lang="cs-CZ" dirty="0"/>
              <a:t>Podívejme se znovu na náš příklad 9 + (-17):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11518CA2-4F5F-417F-AC39-C4A2861C84BD}"/>
              </a:ext>
            </a:extLst>
          </p:cNvPr>
          <p:cNvSpPr txBox="1"/>
          <p:nvPr/>
        </p:nvSpPr>
        <p:spPr>
          <a:xfrm>
            <a:off x="3738949" y="2845136"/>
            <a:ext cx="41353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0 0 0 0  1 0 0 1</a:t>
            </a:r>
            <a:endParaRPr lang="cs-CZ" sz="2800" b="1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1 1 0  1 1 1 1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1 1 1 1  1 0 0 0</a:t>
            </a:r>
          </a:p>
        </p:txBody>
      </p:sp>
    </p:spTree>
    <p:extLst>
      <p:ext uri="{BB962C8B-B14F-4D97-AF65-F5344CB8AC3E}">
        <p14:creationId xmlns:p14="http://schemas.microsoft.com/office/powerpoint/2010/main" val="1973215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C3C4EB-BD1E-4A17-A2B7-8F2E4147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číslo pro procesor?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CB33E79-D59F-45EA-877E-91E184A90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A1773F7-0350-4536-838A-2115B3DAC8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38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12BA6CF-A31A-48DB-85F2-BD36360BE2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Je pěkné, že jsme si tak užitečně zakódovali kladná a záporná čísla, ale co to znamená pro procesor?</a:t>
            </a:r>
          </a:p>
          <a:p>
            <a:r>
              <a:rPr lang="cs-CZ" i="1" dirty="0"/>
              <a:t>V podstatě</a:t>
            </a:r>
            <a:r>
              <a:rPr lang="cs-CZ" dirty="0"/>
              <a:t> </a:t>
            </a:r>
            <a:r>
              <a:rPr lang="cs-CZ" b="1" dirty="0"/>
              <a:t>nic</a:t>
            </a:r>
            <a:r>
              <a:rPr lang="cs-CZ" dirty="0"/>
              <a:t> – procesor vždycky pracuje s binárními čísly, u kterých nerozlišuje nějaká znaménka – </a:t>
            </a:r>
            <a:r>
              <a:rPr lang="cs-CZ" i="1" dirty="0"/>
              <a:t>to je přece ta podstata </a:t>
            </a:r>
            <a:r>
              <a:rPr lang="cs-CZ" b="1" i="1" dirty="0"/>
              <a:t>kódování</a:t>
            </a:r>
            <a:r>
              <a:rPr lang="cs-CZ" i="1" dirty="0"/>
              <a:t>!</a:t>
            </a:r>
          </a:p>
          <a:p>
            <a:r>
              <a:rPr lang="cs-CZ" dirty="0"/>
              <a:t>Podívejme se znovu na náš příklad 9 + (-17):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My víme, že druhý sčítanec je nějaký náš</a:t>
            </a:r>
            <a:r>
              <a:rPr lang="cs-CZ" i="1" dirty="0"/>
              <a:t> kód</a:t>
            </a:r>
            <a:r>
              <a:rPr lang="cs-CZ" dirty="0"/>
              <a:t> pro „naše“ číslo -17</a:t>
            </a:r>
          </a:p>
          <a:p>
            <a:r>
              <a:rPr lang="cs-CZ" dirty="0"/>
              <a:t>Co ale vidí počítač?</a:t>
            </a:r>
          </a:p>
          <a:p>
            <a:pPr lvl="1"/>
            <a:r>
              <a:rPr lang="cs-CZ" dirty="0"/>
              <a:t>Ten vidí prostě </a:t>
            </a:r>
            <a:r>
              <a:rPr lang="cs-CZ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1110 1111</a:t>
            </a:r>
            <a:r>
              <a:rPr lang="cs-CZ" dirty="0"/>
              <a:t>!</a:t>
            </a:r>
          </a:p>
          <a:p>
            <a:pPr lvl="1"/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11518CA2-4F5F-417F-AC39-C4A2861C84BD}"/>
              </a:ext>
            </a:extLst>
          </p:cNvPr>
          <p:cNvSpPr txBox="1"/>
          <p:nvPr/>
        </p:nvSpPr>
        <p:spPr>
          <a:xfrm>
            <a:off x="3738949" y="2845136"/>
            <a:ext cx="41353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0 0 0 0  1 0 0 1</a:t>
            </a:r>
            <a:endParaRPr lang="cs-CZ" sz="2800" b="1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1 1 0  1 1 1 1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1 1 1 1  1 0 0 0</a:t>
            </a:r>
          </a:p>
        </p:txBody>
      </p:sp>
    </p:spTree>
    <p:extLst>
      <p:ext uri="{BB962C8B-B14F-4D97-AF65-F5344CB8AC3E}">
        <p14:creationId xmlns:p14="http://schemas.microsoft.com/office/powerpoint/2010/main" val="411223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C3C4EB-BD1E-4A17-A2B7-8F2E4147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číslo pro procesor?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CB33E79-D59F-45EA-877E-91E184A90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A1773F7-0350-4536-838A-2115B3DAC8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39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12BA6CF-A31A-48DB-85F2-BD36360BE2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My víme, že druhý sčítanec je nějaký náš</a:t>
            </a:r>
            <a:r>
              <a:rPr lang="cs-CZ" i="1" dirty="0"/>
              <a:t> kód</a:t>
            </a:r>
            <a:r>
              <a:rPr lang="cs-CZ" dirty="0"/>
              <a:t> pro „naše“ číslo -17</a:t>
            </a:r>
          </a:p>
          <a:p>
            <a:r>
              <a:rPr lang="cs-CZ" dirty="0"/>
              <a:t>Co ale vidí počítač?</a:t>
            </a:r>
          </a:p>
          <a:p>
            <a:pPr lvl="1"/>
            <a:r>
              <a:rPr lang="cs-CZ" dirty="0"/>
              <a:t>Ten vidí prostě </a:t>
            </a:r>
            <a:r>
              <a:rPr lang="cs-CZ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1110 1111</a:t>
            </a:r>
            <a:r>
              <a:rPr lang="cs-CZ" dirty="0"/>
              <a:t>!</a:t>
            </a:r>
          </a:p>
          <a:p>
            <a:r>
              <a:rPr lang="cs-CZ" dirty="0"/>
              <a:t>Kdybychom zapomněli, že jsme použili nějaký kód, jaké by to bylo číslo?</a:t>
            </a:r>
          </a:p>
          <a:p>
            <a:pPr lvl="1"/>
            <a:r>
              <a:rPr lang="cs-CZ" b="1" dirty="0"/>
              <a:t>239</a:t>
            </a:r>
            <a:r>
              <a:rPr lang="cs-CZ" dirty="0"/>
              <a:t> (2</a:t>
            </a:r>
            <a:r>
              <a:rPr lang="cs-CZ" baseline="30000" dirty="0"/>
              <a:t>7</a:t>
            </a:r>
            <a:r>
              <a:rPr lang="cs-CZ" dirty="0"/>
              <a:t>+2</a:t>
            </a:r>
            <a:r>
              <a:rPr lang="cs-CZ" baseline="30000" dirty="0"/>
              <a:t>6</a:t>
            </a:r>
            <a:r>
              <a:rPr lang="cs-CZ" dirty="0"/>
              <a:t>+2</a:t>
            </a:r>
            <a:r>
              <a:rPr lang="cs-CZ" baseline="30000" dirty="0"/>
              <a:t>5</a:t>
            </a:r>
            <a:r>
              <a:rPr lang="cs-CZ" dirty="0"/>
              <a:t>+2</a:t>
            </a:r>
            <a:r>
              <a:rPr lang="cs-CZ" baseline="30000" dirty="0"/>
              <a:t>3</a:t>
            </a:r>
            <a:r>
              <a:rPr lang="cs-CZ" dirty="0"/>
              <a:t>+2</a:t>
            </a:r>
            <a:r>
              <a:rPr lang="cs-CZ" baseline="30000" dirty="0"/>
              <a:t>2</a:t>
            </a:r>
            <a:r>
              <a:rPr lang="cs-CZ" dirty="0"/>
              <a:t>+2</a:t>
            </a:r>
            <a:r>
              <a:rPr lang="cs-CZ" baseline="30000" dirty="0"/>
              <a:t>1</a:t>
            </a:r>
            <a:r>
              <a:rPr lang="cs-CZ" dirty="0"/>
              <a:t>+2</a:t>
            </a:r>
            <a:r>
              <a:rPr lang="cs-CZ" baseline="30000" dirty="0"/>
              <a:t>0</a:t>
            </a:r>
            <a:r>
              <a:rPr lang="cs-CZ" dirty="0"/>
              <a:t>)</a:t>
            </a:r>
          </a:p>
          <a:p>
            <a:r>
              <a:rPr lang="cs-CZ" dirty="0"/>
              <a:t>„Co je </a:t>
            </a:r>
            <a:r>
              <a:rPr lang="cs-CZ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1111 1000</a:t>
            </a:r>
            <a:r>
              <a:rPr lang="cs-CZ" dirty="0"/>
              <a:t> (výsledek) za číslo v dekadické soustavě?“</a:t>
            </a:r>
          </a:p>
          <a:p>
            <a:pPr lvl="1"/>
            <a:r>
              <a:rPr lang="cs-CZ" dirty="0"/>
              <a:t>Pokud </a:t>
            </a:r>
            <a:r>
              <a:rPr lang="cs-CZ" i="1" dirty="0"/>
              <a:t>nevíme</a:t>
            </a:r>
            <a:r>
              <a:rPr lang="cs-CZ" dirty="0"/>
              <a:t>, že jde o nějaký doplňkový kód, odpovíme </a:t>
            </a:r>
            <a:r>
              <a:rPr lang="cs-CZ" b="1" dirty="0"/>
              <a:t>248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A procesor nezajímá, že mu předhazujeme čísla v nějakém našem kódu, </a:t>
            </a:r>
            <a:r>
              <a:rPr lang="cs-CZ" i="1" dirty="0"/>
              <a:t>neví</a:t>
            </a:r>
            <a:r>
              <a:rPr lang="cs-CZ" dirty="0"/>
              <a:t> to.</a:t>
            </a:r>
          </a:p>
          <a:p>
            <a:r>
              <a:rPr lang="cs-CZ" dirty="0"/>
              <a:t>Pro procesor je tedy </a:t>
            </a:r>
            <a:r>
              <a:rPr lang="cs-CZ" b="1" dirty="0">
                <a:solidFill>
                  <a:srgbClr val="00A9E0"/>
                </a:solidFill>
              </a:rPr>
              <a:t>9 + (-17) = -8 </a:t>
            </a:r>
            <a:r>
              <a:rPr lang="cs-CZ" b="1" dirty="0"/>
              <a:t>totéž</a:t>
            </a:r>
            <a:r>
              <a:rPr lang="cs-CZ" dirty="0"/>
              <a:t> jako </a:t>
            </a:r>
            <a:r>
              <a:rPr lang="cs-CZ" b="1" dirty="0">
                <a:solidFill>
                  <a:srgbClr val="00A9E0"/>
                </a:solidFill>
              </a:rPr>
              <a:t>9 + 239 = 248</a:t>
            </a:r>
            <a:r>
              <a:rPr lang="cs-CZ" dirty="0"/>
              <a:t>.</a:t>
            </a:r>
          </a:p>
          <a:p>
            <a:pPr lvl="1"/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11518CA2-4F5F-417F-AC39-C4A2861C84BD}"/>
              </a:ext>
            </a:extLst>
          </p:cNvPr>
          <p:cNvSpPr txBox="1"/>
          <p:nvPr/>
        </p:nvSpPr>
        <p:spPr>
          <a:xfrm>
            <a:off x="3738949" y="823784"/>
            <a:ext cx="41353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0 0 0 0  1 0 0 1</a:t>
            </a:r>
            <a:endParaRPr lang="cs-CZ" sz="2800" b="1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1 1 0  1 1 1 1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1 1 1 1  1 0 0 0</a:t>
            </a:r>
          </a:p>
        </p:txBody>
      </p:sp>
    </p:spTree>
    <p:extLst>
      <p:ext uri="{BB962C8B-B14F-4D97-AF65-F5344CB8AC3E}">
        <p14:creationId xmlns:p14="http://schemas.microsoft.com/office/powerpoint/2010/main" val="157172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663C8E-643B-423F-AE7F-EC8DF5EA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43ABD90-F944-4E2F-A97C-BA7D36A130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6FF517C-5864-4697-AAA3-3ECC56043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4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DE3129B-D027-4965-A704-03E4C64AD4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Vzpomeňme na písemné sčítání, které známe ze základní školy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A7FA899-25C0-4DCE-8880-9E8218D9E316}"/>
              </a:ext>
            </a:extLst>
          </p:cNvPr>
          <p:cNvSpPr txBox="1"/>
          <p:nvPr/>
        </p:nvSpPr>
        <p:spPr>
          <a:xfrm>
            <a:off x="5247182" y="1365468"/>
            <a:ext cx="16976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6 8 9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+ 3 4 3</a:t>
            </a:r>
          </a:p>
          <a:p>
            <a:r>
              <a:rPr lang="cs-CZ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1  1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3 2</a:t>
            </a:r>
          </a:p>
        </p:txBody>
      </p:sp>
    </p:spTree>
    <p:extLst>
      <p:ext uri="{BB962C8B-B14F-4D97-AF65-F5344CB8AC3E}">
        <p14:creationId xmlns:p14="http://schemas.microsoft.com/office/powerpoint/2010/main" val="4122503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C3C4EB-BD1E-4A17-A2B7-8F2E4147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číslo pro procesor – závěr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CB33E79-D59F-45EA-877E-91E184A90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A1773F7-0350-4536-838A-2115B3DAC8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40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12BA6CF-A31A-48DB-85F2-BD36360BE2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Procesor vidí prostě </a:t>
            </a:r>
            <a:r>
              <a:rPr lang="cs-CZ" i="1" dirty="0"/>
              <a:t>n</a:t>
            </a:r>
            <a:r>
              <a:rPr lang="cs-CZ" dirty="0"/>
              <a:t>-bitové číslo</a:t>
            </a:r>
          </a:p>
          <a:p>
            <a:r>
              <a:rPr lang="cs-CZ" dirty="0"/>
              <a:t>S tímto číslem je schopen provádět aritmetické operace</a:t>
            </a:r>
          </a:p>
          <a:p>
            <a:pPr lvl="1"/>
            <a:r>
              <a:rPr lang="cs-CZ" dirty="0"/>
              <a:t>A vždy se k němu chová stejně – jako k (bezznaménkovému) číslu</a:t>
            </a:r>
          </a:p>
          <a:p>
            <a:r>
              <a:rPr lang="cs-CZ" dirty="0">
                <a:solidFill>
                  <a:srgbClr val="00A9E0"/>
                </a:solidFill>
              </a:rPr>
              <a:t>Význam</a:t>
            </a:r>
            <a:r>
              <a:rPr lang="cs-CZ" dirty="0"/>
              <a:t> těm jedničkám a nulám dává až programátor </a:t>
            </a:r>
            <a:r>
              <a:rPr lang="cs-CZ" i="1" dirty="0"/>
              <a:t>(tedy my)</a:t>
            </a:r>
            <a:endParaRPr lang="cs-CZ" dirty="0"/>
          </a:p>
          <a:p>
            <a:r>
              <a:rPr lang="cs-CZ" dirty="0"/>
              <a:t>Doplňkový kód poskytuje způsob, jak pouze pomocí bezznaménkových čísel a aritmetiky s nimi </a:t>
            </a:r>
            <a:r>
              <a:rPr lang="cs-CZ" i="1" dirty="0"/>
              <a:t>simulovat</a:t>
            </a:r>
            <a:r>
              <a:rPr lang="cs-CZ" dirty="0"/>
              <a:t> práci se znaménkovými čísly</a:t>
            </a:r>
          </a:p>
          <a:p>
            <a:endParaRPr lang="cs-CZ" dirty="0"/>
          </a:p>
          <a:p>
            <a:r>
              <a:rPr lang="cs-CZ" dirty="0"/>
              <a:t>Kladná čísla (která mají rozsah od 0 do 2</a:t>
            </a:r>
            <a:r>
              <a:rPr lang="cs-CZ" i="1" baseline="30000" dirty="0"/>
              <a:t>n</a:t>
            </a:r>
            <a:r>
              <a:rPr lang="cs-CZ" baseline="30000" dirty="0"/>
              <a:t>-1</a:t>
            </a:r>
            <a:r>
              <a:rPr lang="cs-CZ" dirty="0"/>
              <a:t>) v něm </a:t>
            </a:r>
            <a:r>
              <a:rPr lang="cs-CZ" i="1" dirty="0"/>
              <a:t>vypadají</a:t>
            </a:r>
            <a:r>
              <a:rPr lang="cs-CZ" dirty="0"/>
              <a:t> </a:t>
            </a:r>
            <a:r>
              <a:rPr lang="cs-CZ" i="1" dirty="0"/>
              <a:t>stejně</a:t>
            </a:r>
            <a:r>
              <a:rPr lang="cs-CZ" dirty="0"/>
              <a:t> jako bezznaménková čísla!</a:t>
            </a:r>
          </a:p>
          <a:p>
            <a:pPr lvl="1"/>
            <a:r>
              <a:rPr lang="cs-CZ" dirty="0"/>
              <a:t>Příklad: číslo 123 je na 8 bitech binárně </a:t>
            </a:r>
            <a:r>
              <a:rPr lang="cs-CZ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0111 1011</a:t>
            </a:r>
            <a:r>
              <a:rPr lang="cs-CZ" dirty="0">
                <a:cs typeface="Cascadia Code Light" panose="020B0609020000020004" pitchFamily="49" charset="0"/>
              </a:rPr>
              <a:t>, ať už se na něj díváme jako na běžné bezznaménkové číslo, nebo jako na </a:t>
            </a:r>
            <a:r>
              <a:rPr lang="cs-CZ" i="1" dirty="0">
                <a:cs typeface="Cascadia Code Light" panose="020B0609020000020004" pitchFamily="49" charset="0"/>
              </a:rPr>
              <a:t>kladné</a:t>
            </a:r>
            <a:r>
              <a:rPr lang="cs-CZ" dirty="0">
                <a:cs typeface="Cascadia Code Light" panose="020B0609020000020004" pitchFamily="49" charset="0"/>
              </a:rPr>
              <a:t> znaménkové číslo </a:t>
            </a:r>
            <a:br>
              <a:rPr lang="cs-CZ" dirty="0">
                <a:cs typeface="Cascadia Code Light" panose="020B0609020000020004" pitchFamily="49" charset="0"/>
              </a:rPr>
            </a:br>
            <a:r>
              <a:rPr lang="cs-CZ" dirty="0">
                <a:cs typeface="Cascadia Code Light" panose="020B0609020000020004" pitchFamily="49" charset="0"/>
              </a:rPr>
              <a:t>v doplňkovém kódu.</a:t>
            </a:r>
          </a:p>
          <a:p>
            <a:pPr lvl="1"/>
            <a:endParaRPr lang="cs-CZ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lvl="1"/>
            <a:endParaRPr lang="cs-CZ" dirty="0"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85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DA780D-54CF-4C54-B1FD-F2FFB382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 a přetečení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4E38616-397F-4453-B2EB-17DBD4298D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60C7686-E1BA-4622-8F6E-D29B6E9F5D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41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E8CAECB-BB71-4673-A8F8-6DE7AF8D44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Řekli jsme si, že typicky pracujeme s nějakým fixním počtu bitů</a:t>
            </a:r>
          </a:p>
          <a:p>
            <a:pPr lvl="1"/>
            <a:r>
              <a:rPr lang="cs-CZ" dirty="0"/>
              <a:t>V této prezentaci pracujeme s osmibitovými čísly</a:t>
            </a:r>
          </a:p>
          <a:p>
            <a:r>
              <a:rPr lang="cs-CZ" dirty="0"/>
              <a:t>Viděli jsme ale, že někdy může při sčítání vzniknout přenos mimo původní počet bitů, se kterým pracujeme</a:t>
            </a:r>
          </a:p>
          <a:p>
            <a:pPr lvl="1"/>
            <a:r>
              <a:rPr lang="cs-CZ" b="1" dirty="0"/>
              <a:t>Carry </a:t>
            </a:r>
            <a:r>
              <a:rPr lang="cs-CZ" dirty="0"/>
              <a:t>– přenos </a:t>
            </a:r>
            <a:r>
              <a:rPr lang="cs-CZ" b="1" dirty="0">
                <a:solidFill>
                  <a:srgbClr val="FF0000"/>
                </a:solidFill>
              </a:rPr>
              <a:t>z</a:t>
            </a:r>
            <a:r>
              <a:rPr lang="cs-CZ" b="1" dirty="0"/>
              <a:t> nejvyššího </a:t>
            </a:r>
            <a:r>
              <a:rPr lang="cs-CZ" dirty="0"/>
              <a:t>bitu výsledku</a:t>
            </a:r>
          </a:p>
          <a:p>
            <a:r>
              <a:rPr lang="cs-CZ" dirty="0"/>
              <a:t>Co to tedy znamená?</a:t>
            </a:r>
          </a:p>
          <a:p>
            <a:pPr lvl="1"/>
            <a:r>
              <a:rPr lang="cs-CZ" dirty="0"/>
              <a:t>Znamená to, že se výsledek </a:t>
            </a:r>
            <a:r>
              <a:rPr lang="cs-CZ" b="1" dirty="0"/>
              <a:t>nevleze</a:t>
            </a:r>
            <a:r>
              <a:rPr lang="cs-CZ" dirty="0"/>
              <a:t> do daného počtu bitů – říkáme, že došlo </a:t>
            </a:r>
            <a:br>
              <a:rPr lang="cs-CZ" dirty="0"/>
            </a:br>
            <a:r>
              <a:rPr lang="cs-CZ" dirty="0"/>
              <a:t>k </a:t>
            </a:r>
            <a:r>
              <a:rPr lang="cs-CZ" b="1" dirty="0"/>
              <a:t>přetečení</a:t>
            </a:r>
          </a:p>
          <a:p>
            <a:pPr lvl="1"/>
            <a:r>
              <a:rPr lang="cs-CZ" dirty="0"/>
              <a:t>Výsledek </a:t>
            </a:r>
            <a:r>
              <a:rPr lang="cs-CZ" i="1" dirty="0"/>
              <a:t>na </a:t>
            </a:r>
            <a:r>
              <a:rPr lang="cs-CZ" dirty="0"/>
              <a:t>cílovém počtu bitů není správný</a:t>
            </a:r>
          </a:p>
        </p:txBody>
      </p:sp>
    </p:spTree>
    <p:extLst>
      <p:ext uri="{BB962C8B-B14F-4D97-AF65-F5344CB8AC3E}">
        <p14:creationId xmlns:p14="http://schemas.microsoft.com/office/powerpoint/2010/main" val="48686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DA780D-54CF-4C54-B1FD-F2FFB382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 a přetečení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4E38616-397F-4453-B2EB-17DBD4298D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60C7686-E1BA-4622-8F6E-D29B6E9F5D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42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E8CAECB-BB71-4673-A8F8-6DE7AF8D44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Příklad: 8bitová čísla </a:t>
            </a:r>
            <a:r>
              <a:rPr lang="cs-CZ" sz="1800" i="1" dirty="0"/>
              <a:t>(zatím </a:t>
            </a:r>
            <a:r>
              <a:rPr lang="cs-CZ" sz="1800" b="1" i="1" dirty="0"/>
              <a:t>bez znamének</a:t>
            </a:r>
            <a:r>
              <a:rPr lang="cs-CZ" sz="1800" i="1" dirty="0"/>
              <a:t>, ta, se kterými pracuje procesor – k našemu oblíbenému doplňkovému kódu se dostaneme záhy)</a:t>
            </a:r>
            <a:r>
              <a:rPr lang="cs-CZ" sz="1800" dirty="0"/>
              <a:t> </a:t>
            </a:r>
            <a:r>
              <a:rPr lang="cs-CZ" dirty="0"/>
              <a:t>mají rozsah </a:t>
            </a:r>
            <a:r>
              <a:rPr lang="cs-CZ" b="1" dirty="0"/>
              <a:t>0 až 255</a:t>
            </a:r>
            <a:endParaRPr lang="cs-CZ" dirty="0"/>
          </a:p>
          <a:p>
            <a:pPr lvl="1"/>
            <a:r>
              <a:rPr lang="cs-CZ" dirty="0"/>
              <a:t>Osm nul = 0</a:t>
            </a:r>
          </a:p>
          <a:p>
            <a:pPr lvl="1"/>
            <a:r>
              <a:rPr lang="cs-CZ" dirty="0"/>
              <a:t>Osm jedniček = 2</a:t>
            </a:r>
            <a:r>
              <a:rPr lang="cs-CZ" baseline="30000" dirty="0"/>
              <a:t>7</a:t>
            </a:r>
            <a:r>
              <a:rPr lang="cs-CZ" dirty="0"/>
              <a:t>+2</a:t>
            </a:r>
            <a:r>
              <a:rPr lang="cs-CZ" baseline="30000" dirty="0"/>
              <a:t>6</a:t>
            </a:r>
            <a:r>
              <a:rPr lang="cs-CZ" dirty="0"/>
              <a:t>+2</a:t>
            </a:r>
            <a:r>
              <a:rPr lang="cs-CZ" baseline="30000" dirty="0"/>
              <a:t>5</a:t>
            </a:r>
            <a:r>
              <a:rPr lang="cs-CZ" dirty="0"/>
              <a:t>+2</a:t>
            </a:r>
            <a:r>
              <a:rPr lang="cs-CZ" baseline="30000" dirty="0"/>
              <a:t>4</a:t>
            </a:r>
            <a:r>
              <a:rPr lang="cs-CZ" dirty="0"/>
              <a:t>+2</a:t>
            </a:r>
            <a:r>
              <a:rPr lang="cs-CZ" baseline="30000" dirty="0"/>
              <a:t>3</a:t>
            </a:r>
            <a:r>
              <a:rPr lang="cs-CZ" dirty="0"/>
              <a:t>+2</a:t>
            </a:r>
            <a:r>
              <a:rPr lang="cs-CZ" baseline="30000" dirty="0"/>
              <a:t>2</a:t>
            </a:r>
            <a:r>
              <a:rPr lang="cs-CZ" dirty="0"/>
              <a:t>+2</a:t>
            </a:r>
            <a:r>
              <a:rPr lang="cs-CZ" baseline="30000" dirty="0"/>
              <a:t>1</a:t>
            </a:r>
            <a:r>
              <a:rPr lang="cs-CZ" dirty="0"/>
              <a:t>+2</a:t>
            </a:r>
            <a:r>
              <a:rPr lang="cs-CZ" baseline="30000" dirty="0"/>
              <a:t>0</a:t>
            </a:r>
            <a:r>
              <a:rPr lang="cs-CZ" dirty="0"/>
              <a:t> = 255</a:t>
            </a:r>
          </a:p>
          <a:p>
            <a:r>
              <a:rPr lang="cs-CZ" dirty="0"/>
              <a:t>Co se tedy stane, když zkusíme sečíst třeba 254 + 10?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175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DA780D-54CF-4C54-B1FD-F2FFB382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 a přetečení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4E38616-397F-4453-B2EB-17DBD4298D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60C7686-E1BA-4622-8F6E-D29B6E9F5D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43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E8CAECB-BB71-4673-A8F8-6DE7AF8D44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Příklad: 8bitová čísla </a:t>
            </a: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(zatím 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bez znamének</a:t>
            </a: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, ta, se kterými pracuje procesor – k našemu oblíbenému doplňkovému kódu se dostaneme záhy)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mají rozsah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0 až 255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lvl="1"/>
            <a:r>
              <a:rPr lang="cs-CZ" dirty="0"/>
              <a:t>Osm nul = 0</a:t>
            </a:r>
          </a:p>
          <a:p>
            <a:pPr lvl="1"/>
            <a:r>
              <a:rPr lang="cs-CZ" dirty="0"/>
              <a:t>Osm jedniček = 2</a:t>
            </a:r>
            <a:r>
              <a:rPr lang="cs-CZ" baseline="30000" dirty="0"/>
              <a:t>7</a:t>
            </a:r>
            <a:r>
              <a:rPr lang="cs-CZ" dirty="0"/>
              <a:t>+2</a:t>
            </a:r>
            <a:r>
              <a:rPr lang="cs-CZ" baseline="30000" dirty="0"/>
              <a:t>6</a:t>
            </a:r>
            <a:r>
              <a:rPr lang="cs-CZ" dirty="0"/>
              <a:t>+2</a:t>
            </a:r>
            <a:r>
              <a:rPr lang="cs-CZ" baseline="30000" dirty="0"/>
              <a:t>5</a:t>
            </a:r>
            <a:r>
              <a:rPr lang="cs-CZ" dirty="0"/>
              <a:t>+2</a:t>
            </a:r>
            <a:r>
              <a:rPr lang="cs-CZ" baseline="30000" dirty="0"/>
              <a:t>4</a:t>
            </a:r>
            <a:r>
              <a:rPr lang="cs-CZ" dirty="0"/>
              <a:t>+2</a:t>
            </a:r>
            <a:r>
              <a:rPr lang="cs-CZ" baseline="30000" dirty="0"/>
              <a:t>3</a:t>
            </a:r>
            <a:r>
              <a:rPr lang="cs-CZ" dirty="0"/>
              <a:t>+2</a:t>
            </a:r>
            <a:r>
              <a:rPr lang="cs-CZ" baseline="30000" dirty="0"/>
              <a:t>2</a:t>
            </a:r>
            <a:r>
              <a:rPr lang="cs-CZ" dirty="0"/>
              <a:t>+2</a:t>
            </a:r>
            <a:r>
              <a:rPr lang="cs-CZ" baseline="30000" dirty="0"/>
              <a:t>1</a:t>
            </a:r>
            <a:r>
              <a:rPr lang="cs-CZ" dirty="0"/>
              <a:t>+2</a:t>
            </a:r>
            <a:r>
              <a:rPr lang="cs-CZ" baseline="30000" dirty="0"/>
              <a:t>0</a:t>
            </a:r>
            <a:r>
              <a:rPr lang="cs-CZ" dirty="0"/>
              <a:t> = 255</a:t>
            </a:r>
          </a:p>
          <a:p>
            <a:r>
              <a:rPr lang="cs-CZ" dirty="0"/>
              <a:t>Co se tedy stane, když zkusíme sečíst třeba 254 + 10?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07C4D17-1892-461E-9329-3B07CE75B525}"/>
              </a:ext>
            </a:extLst>
          </p:cNvPr>
          <p:cNvSpPr txBox="1"/>
          <p:nvPr/>
        </p:nvSpPr>
        <p:spPr>
          <a:xfrm>
            <a:off x="3418704" y="2747676"/>
            <a:ext cx="43495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1 1 1 1  1 1 1 0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+ 0 0 0 0  1 0 1 0</a:t>
            </a:r>
          </a:p>
          <a:p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------------------</a:t>
            </a:r>
          </a:p>
          <a:p>
            <a:r>
              <a:rPr lang="cs-CZ" sz="28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 </a:t>
            </a:r>
            <a:r>
              <a:rPr lang="cs-CZ" sz="2800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|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0 0 0 0  1 0 0 0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384B2132-5B28-4473-80B7-8811611F6218}"/>
              </a:ext>
            </a:extLst>
          </p:cNvPr>
          <p:cNvSpPr txBox="1"/>
          <p:nvPr/>
        </p:nvSpPr>
        <p:spPr>
          <a:xfrm>
            <a:off x="6531325" y="374720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FF4BD31-20B0-428B-8416-6FCE7F3D955F}"/>
              </a:ext>
            </a:extLst>
          </p:cNvPr>
          <p:cNvSpPr txBox="1"/>
          <p:nvPr/>
        </p:nvSpPr>
        <p:spPr>
          <a:xfrm>
            <a:off x="5447029" y="374720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8D5A1D96-52B6-4408-BE16-6B29FCAF01D8}"/>
              </a:ext>
            </a:extLst>
          </p:cNvPr>
          <p:cNvSpPr txBox="1"/>
          <p:nvPr/>
        </p:nvSpPr>
        <p:spPr>
          <a:xfrm>
            <a:off x="4643967" y="374720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03D5E5E-03D6-452A-B162-361671D68F1F}"/>
              </a:ext>
            </a:extLst>
          </p:cNvPr>
          <p:cNvSpPr txBox="1"/>
          <p:nvPr/>
        </p:nvSpPr>
        <p:spPr>
          <a:xfrm>
            <a:off x="5034394" y="374720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4138E686-046B-4D66-8907-4E4ED2248DF1}"/>
              </a:ext>
            </a:extLst>
          </p:cNvPr>
          <p:cNvSpPr txBox="1"/>
          <p:nvPr/>
        </p:nvSpPr>
        <p:spPr>
          <a:xfrm>
            <a:off x="4253540" y="374720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D5A3D21-51F6-43CD-A70D-8BF77D46F3C1}"/>
              </a:ext>
            </a:extLst>
          </p:cNvPr>
          <p:cNvCxnSpPr>
            <a:cxnSpLocks/>
          </p:cNvCxnSpPr>
          <p:nvPr/>
        </p:nvCxnSpPr>
        <p:spPr>
          <a:xfrm flipH="1">
            <a:off x="3671153" y="4073236"/>
            <a:ext cx="243526" cy="458658"/>
          </a:xfrm>
          <a:prstGeom prst="straightConnector1">
            <a:avLst/>
          </a:prstGeom>
          <a:ln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10D7D1CF-2614-43BF-9C79-97FB06E3088B}"/>
              </a:ext>
            </a:extLst>
          </p:cNvPr>
          <p:cNvSpPr txBox="1"/>
          <p:nvPr/>
        </p:nvSpPr>
        <p:spPr>
          <a:xfrm>
            <a:off x="6118690" y="374720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801464FC-5B2F-496B-8BA8-1D568606B2E6}"/>
              </a:ext>
            </a:extLst>
          </p:cNvPr>
          <p:cNvSpPr txBox="1"/>
          <p:nvPr/>
        </p:nvSpPr>
        <p:spPr>
          <a:xfrm>
            <a:off x="3852715" y="374720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42012605-4072-46C0-B54B-D99EBB4DA326}"/>
              </a:ext>
            </a:extLst>
          </p:cNvPr>
          <p:cNvCxnSpPr>
            <a:cxnSpLocks/>
          </p:cNvCxnSpPr>
          <p:nvPr/>
        </p:nvCxnSpPr>
        <p:spPr>
          <a:xfrm flipH="1" flipV="1">
            <a:off x="4104618" y="4097772"/>
            <a:ext cx="219732" cy="434122"/>
          </a:xfrm>
          <a:prstGeom prst="straightConnector1">
            <a:avLst/>
          </a:prstGeom>
          <a:ln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2750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DA780D-54CF-4C54-B1FD-F2FFB382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 a přetečení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4E38616-397F-4453-B2EB-17DBD4298D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60C7686-E1BA-4622-8F6E-D29B6E9F5D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44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E8CAECB-BB71-4673-A8F8-6DE7AF8D44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Příklad: 8bitová čísla </a:t>
            </a: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(zatím 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bez znamének</a:t>
            </a: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, ta, se kterými pracuje procesor – k našemu oblíbenému doplňkovému kódu se dostaneme záhy)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mají rozsah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0 až 255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lvl="1"/>
            <a:r>
              <a:rPr lang="cs-CZ" dirty="0"/>
              <a:t>Osm nul = 0</a:t>
            </a:r>
          </a:p>
          <a:p>
            <a:pPr lvl="1"/>
            <a:r>
              <a:rPr lang="cs-CZ" dirty="0"/>
              <a:t>Osm jedniček = 2</a:t>
            </a:r>
            <a:r>
              <a:rPr lang="cs-CZ" baseline="30000" dirty="0"/>
              <a:t>7</a:t>
            </a:r>
            <a:r>
              <a:rPr lang="cs-CZ" dirty="0"/>
              <a:t>+2</a:t>
            </a:r>
            <a:r>
              <a:rPr lang="cs-CZ" baseline="30000" dirty="0"/>
              <a:t>6</a:t>
            </a:r>
            <a:r>
              <a:rPr lang="cs-CZ" dirty="0"/>
              <a:t>+2</a:t>
            </a:r>
            <a:r>
              <a:rPr lang="cs-CZ" baseline="30000" dirty="0"/>
              <a:t>5</a:t>
            </a:r>
            <a:r>
              <a:rPr lang="cs-CZ" dirty="0"/>
              <a:t>+2</a:t>
            </a:r>
            <a:r>
              <a:rPr lang="cs-CZ" baseline="30000" dirty="0"/>
              <a:t>4</a:t>
            </a:r>
            <a:r>
              <a:rPr lang="cs-CZ" dirty="0"/>
              <a:t>+2</a:t>
            </a:r>
            <a:r>
              <a:rPr lang="cs-CZ" baseline="30000" dirty="0"/>
              <a:t>3</a:t>
            </a:r>
            <a:r>
              <a:rPr lang="cs-CZ" dirty="0"/>
              <a:t>+2</a:t>
            </a:r>
            <a:r>
              <a:rPr lang="cs-CZ" baseline="30000" dirty="0"/>
              <a:t>2</a:t>
            </a:r>
            <a:r>
              <a:rPr lang="cs-CZ" dirty="0"/>
              <a:t>+2</a:t>
            </a:r>
            <a:r>
              <a:rPr lang="cs-CZ" baseline="30000" dirty="0"/>
              <a:t>1</a:t>
            </a:r>
            <a:r>
              <a:rPr lang="cs-CZ" dirty="0"/>
              <a:t>+2</a:t>
            </a:r>
            <a:r>
              <a:rPr lang="cs-CZ" baseline="30000" dirty="0"/>
              <a:t>0</a:t>
            </a:r>
            <a:r>
              <a:rPr lang="cs-CZ" dirty="0"/>
              <a:t> = 255</a:t>
            </a:r>
          </a:p>
          <a:p>
            <a:r>
              <a:rPr lang="cs-CZ" dirty="0"/>
              <a:t>Co se tedy stane, když zkusíme sečíst třeba 254 + 10?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Vznikl nám přenos </a:t>
            </a:r>
            <a:r>
              <a:rPr lang="cs-CZ" b="1" dirty="0">
                <a:solidFill>
                  <a:srgbClr val="FF0000"/>
                </a:solidFill>
              </a:rPr>
              <a:t>z</a:t>
            </a:r>
            <a:r>
              <a:rPr lang="cs-CZ" dirty="0"/>
              <a:t> </a:t>
            </a:r>
            <a:r>
              <a:rPr lang="cs-CZ" b="1" dirty="0"/>
              <a:t>nejvyššího</a:t>
            </a:r>
            <a:r>
              <a:rPr lang="cs-CZ" dirty="0"/>
              <a:t> bitu </a:t>
            </a:r>
            <a:r>
              <a:rPr lang="cs-CZ" b="1" dirty="0"/>
              <a:t>ven</a:t>
            </a:r>
            <a:r>
              <a:rPr lang="cs-CZ" dirty="0"/>
              <a:t> – carry</a:t>
            </a:r>
          </a:p>
          <a:p>
            <a:r>
              <a:rPr lang="cs-CZ" b="1" dirty="0"/>
              <a:t>Počítáme ale na osmi bitech!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V 8 bitech výsledku vidíme číslo </a:t>
            </a:r>
            <a:r>
              <a:rPr lang="cs-CZ" b="1" dirty="0"/>
              <a:t>8</a:t>
            </a:r>
            <a:r>
              <a:rPr lang="cs-CZ" dirty="0"/>
              <a:t>, což rozhodně </a:t>
            </a:r>
            <a:r>
              <a:rPr lang="cs-CZ" b="1" dirty="0"/>
              <a:t>není 254+10</a:t>
            </a:r>
            <a:r>
              <a:rPr lang="cs-CZ" dirty="0"/>
              <a:t>!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148D4EDE-34F2-4196-A1B4-A7C63D632A23}"/>
              </a:ext>
            </a:extLst>
          </p:cNvPr>
          <p:cNvSpPr txBox="1"/>
          <p:nvPr/>
        </p:nvSpPr>
        <p:spPr>
          <a:xfrm>
            <a:off x="3418704" y="2747676"/>
            <a:ext cx="43495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1 1 1 1  1 1 1 0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+ 0 0 0 0  1 0 1 0</a:t>
            </a:r>
          </a:p>
          <a:p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------------------</a:t>
            </a:r>
          </a:p>
          <a:p>
            <a:r>
              <a:rPr lang="cs-CZ" sz="28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 </a:t>
            </a:r>
            <a:r>
              <a:rPr lang="cs-CZ" sz="2800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|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0 0 0 0  1 0 0 0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F188D87-E6E5-4537-8926-494B3088AE59}"/>
              </a:ext>
            </a:extLst>
          </p:cNvPr>
          <p:cNvSpPr txBox="1"/>
          <p:nvPr/>
        </p:nvSpPr>
        <p:spPr>
          <a:xfrm>
            <a:off x="6531325" y="374720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73AABFA6-0F96-4880-B015-126050012AEE}"/>
              </a:ext>
            </a:extLst>
          </p:cNvPr>
          <p:cNvSpPr txBox="1"/>
          <p:nvPr/>
        </p:nvSpPr>
        <p:spPr>
          <a:xfrm>
            <a:off x="5447029" y="374720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EE4A7363-3ECD-4EF6-A463-255E2AC986A8}"/>
              </a:ext>
            </a:extLst>
          </p:cNvPr>
          <p:cNvSpPr txBox="1"/>
          <p:nvPr/>
        </p:nvSpPr>
        <p:spPr>
          <a:xfrm>
            <a:off x="4643967" y="374720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A688D9F-2722-466A-964E-DEA47AC5434E}"/>
              </a:ext>
            </a:extLst>
          </p:cNvPr>
          <p:cNvSpPr txBox="1"/>
          <p:nvPr/>
        </p:nvSpPr>
        <p:spPr>
          <a:xfrm>
            <a:off x="5034394" y="374720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D9546381-9C36-45FB-93F4-E7A147F0BC01}"/>
              </a:ext>
            </a:extLst>
          </p:cNvPr>
          <p:cNvSpPr txBox="1"/>
          <p:nvPr/>
        </p:nvSpPr>
        <p:spPr>
          <a:xfrm>
            <a:off x="4253540" y="374720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A8C4CD5F-CDD5-492A-A3D5-551BC9865AE2}"/>
              </a:ext>
            </a:extLst>
          </p:cNvPr>
          <p:cNvCxnSpPr>
            <a:cxnSpLocks/>
          </p:cNvCxnSpPr>
          <p:nvPr/>
        </p:nvCxnSpPr>
        <p:spPr>
          <a:xfrm flipH="1">
            <a:off x="3671153" y="4073236"/>
            <a:ext cx="243526" cy="458658"/>
          </a:xfrm>
          <a:prstGeom prst="straightConnector1">
            <a:avLst/>
          </a:prstGeom>
          <a:ln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B5D5D0A5-EF2B-4C88-A6C3-8091DFDE1876}"/>
              </a:ext>
            </a:extLst>
          </p:cNvPr>
          <p:cNvSpPr txBox="1"/>
          <p:nvPr/>
        </p:nvSpPr>
        <p:spPr>
          <a:xfrm>
            <a:off x="6118690" y="374720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0AC661D8-CFC1-406D-81D3-A6A6DC4851F9}"/>
              </a:ext>
            </a:extLst>
          </p:cNvPr>
          <p:cNvSpPr txBox="1"/>
          <p:nvPr/>
        </p:nvSpPr>
        <p:spPr>
          <a:xfrm>
            <a:off x="3852715" y="374720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4F4A46E2-A349-4EAF-8B28-D3CBFD2E463E}"/>
              </a:ext>
            </a:extLst>
          </p:cNvPr>
          <p:cNvCxnSpPr>
            <a:cxnSpLocks/>
          </p:cNvCxnSpPr>
          <p:nvPr/>
        </p:nvCxnSpPr>
        <p:spPr>
          <a:xfrm flipH="1" flipV="1">
            <a:off x="4104618" y="4097772"/>
            <a:ext cx="219732" cy="434122"/>
          </a:xfrm>
          <a:prstGeom prst="straightConnector1">
            <a:avLst/>
          </a:prstGeom>
          <a:ln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1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7377A4-7F5A-41ED-A9DB-318986B5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 a přetečení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7210BF2-56F3-40BD-9A90-0E0DF263C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2367FFC-3F84-412D-8BD0-7692F077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45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95DEB73-CA67-4528-89D0-067A5A5415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cs-CZ" sz="2900" dirty="0"/>
              <a:t>Při práci </a:t>
            </a:r>
            <a:r>
              <a:rPr lang="cs-CZ" sz="2900" b="1" dirty="0"/>
              <a:t>s</a:t>
            </a:r>
            <a:r>
              <a:rPr lang="cs-CZ" sz="2900" dirty="0"/>
              <a:t> </a:t>
            </a:r>
            <a:r>
              <a:rPr lang="cs-CZ" sz="2900" b="1" dirty="0"/>
              <a:t>bezznaménkovými čísly</a:t>
            </a:r>
            <a:r>
              <a:rPr lang="cs-CZ" sz="2900" dirty="0"/>
              <a:t> signalizuje </a:t>
            </a:r>
            <a:r>
              <a:rPr lang="cs-CZ" sz="2900" b="1" dirty="0">
                <a:solidFill>
                  <a:srgbClr val="00A9E0"/>
                </a:solidFill>
              </a:rPr>
              <a:t>carry</a:t>
            </a:r>
            <a:r>
              <a:rPr lang="cs-CZ" sz="2900" dirty="0"/>
              <a:t> </a:t>
            </a:r>
            <a:r>
              <a:rPr lang="cs-CZ" sz="2900" b="1" dirty="0"/>
              <a:t>přetečení</a:t>
            </a:r>
            <a:r>
              <a:rPr lang="cs-CZ" sz="2900" dirty="0"/>
              <a:t>!</a:t>
            </a:r>
          </a:p>
          <a:p>
            <a:pPr marL="0" indent="0" algn="ctr">
              <a:buNone/>
            </a:pPr>
            <a:r>
              <a:rPr lang="cs-CZ" sz="1600" dirty="0"/>
              <a:t>Zkrátka – něco nám vyteklo ven z nejvyššího bitu, nemáme dost bitů na celý výsledek, výsledek je špatně.</a:t>
            </a:r>
            <a:br>
              <a:rPr lang="cs-CZ" sz="1600" dirty="0"/>
            </a:br>
            <a:r>
              <a:rPr lang="cs-CZ" sz="1600" dirty="0"/>
              <a:t>Velmi dobře si toto moudro zapamatujme.</a:t>
            </a:r>
          </a:p>
        </p:txBody>
      </p:sp>
    </p:spTree>
    <p:extLst>
      <p:ext uri="{BB962C8B-B14F-4D97-AF65-F5344CB8AC3E}">
        <p14:creationId xmlns:p14="http://schemas.microsoft.com/office/powerpoint/2010/main" val="2644598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00FA18-A3A0-464F-84EF-1F584893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Přetečení v doplňkovém kódu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D68B6DA-6A6F-4512-B15A-B41B7CB88D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D0F0928-FD77-4FFE-8D75-F082CA0A2A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46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A36B396-7EBD-4522-AF66-5885FD7FBC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Už víme, že když nám </a:t>
            </a:r>
            <a:r>
              <a:rPr lang="cs-CZ" i="1" dirty="0"/>
              <a:t>přeteče</a:t>
            </a:r>
            <a:r>
              <a:rPr lang="cs-CZ" dirty="0"/>
              <a:t> bezznaménkové číslo, poznáme to tak, že se objeví carry – jednička „před výsledkem“ navíc.</a:t>
            </a:r>
          </a:p>
          <a:p>
            <a:r>
              <a:rPr lang="cs-CZ" dirty="0"/>
              <a:t>Jak ale poznáme, že nám přeteklo číslo, když pracujeme v doplňkovém kódu </a:t>
            </a:r>
            <a:r>
              <a:rPr lang="cs-CZ" sz="1800" i="1" dirty="0"/>
              <a:t>(když si pomocí bezznaménkové aritmetiky hrajeme na znaménkovou…)</a:t>
            </a:r>
            <a:r>
              <a:rPr lang="cs-CZ" dirty="0"/>
              <a:t>?</a:t>
            </a:r>
          </a:p>
          <a:p>
            <a:r>
              <a:rPr lang="cs-CZ" dirty="0"/>
              <a:t>Carry samo o sobě nám </a:t>
            </a:r>
            <a:r>
              <a:rPr lang="cs-CZ" b="1" dirty="0"/>
              <a:t>nestačí</a:t>
            </a:r>
            <a:r>
              <a:rPr lang="cs-CZ" dirty="0"/>
              <a:t>!</a:t>
            </a:r>
          </a:p>
          <a:p>
            <a:r>
              <a:rPr lang="cs-CZ" i="1" dirty="0"/>
              <a:t>Proč?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7019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046A40-4CEA-439C-80E2-10DE5CF4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Přetečení v doplňkovém kódu – carry nestačí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744A875-CE34-48F1-A7C2-D9ACB86E94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7FAB6FE-D9A2-4C23-8AF0-5A7A3BD0C8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47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DAD7573-8311-4FDA-A1D5-2137F454EC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0751" y="823784"/>
            <a:ext cx="11137552" cy="5737353"/>
          </a:xfrm>
        </p:spPr>
        <p:txBody>
          <a:bodyPr>
            <a:normAutofit/>
          </a:bodyPr>
          <a:lstStyle/>
          <a:p>
            <a:r>
              <a:rPr lang="cs-CZ" dirty="0"/>
              <a:t>Pro zopakování: v doplňkovém kódu jsou čísla s jedničkou </a:t>
            </a:r>
            <a:r>
              <a:rPr lang="cs-CZ" i="1" dirty="0"/>
              <a:t>nahoře</a:t>
            </a:r>
            <a:r>
              <a:rPr lang="cs-CZ" dirty="0"/>
              <a:t> (tedy v nejvyšším bitu) záporná, s nulou </a:t>
            </a:r>
            <a:r>
              <a:rPr lang="cs-CZ" i="1" dirty="0"/>
              <a:t>nahoře </a:t>
            </a:r>
            <a:r>
              <a:rPr lang="cs-CZ" dirty="0"/>
              <a:t>kladná</a:t>
            </a:r>
          </a:p>
          <a:p>
            <a:r>
              <a:rPr lang="cs-CZ" dirty="0"/>
              <a:t>Na osmi bitech:</a:t>
            </a:r>
          </a:p>
          <a:p>
            <a:pPr lvl="1"/>
            <a:r>
              <a:rPr lang="cs-CZ" dirty="0"/>
              <a:t>Kladná čísla jsou </a:t>
            </a:r>
            <a:r>
              <a:rPr lang="cs-CZ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0</a:t>
            </a:r>
            <a:r>
              <a:rPr lang="cs-CZ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000 0001</a:t>
            </a:r>
            <a:r>
              <a:rPr lang="cs-CZ" dirty="0"/>
              <a:t> (</a:t>
            </a:r>
            <a:r>
              <a:rPr lang="cs-CZ" b="1" dirty="0"/>
              <a:t>1</a:t>
            </a:r>
            <a:r>
              <a:rPr lang="cs-CZ" dirty="0"/>
              <a:t>) až </a:t>
            </a:r>
            <a:r>
              <a:rPr lang="cs-CZ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0</a:t>
            </a:r>
            <a:r>
              <a:rPr lang="cs-CZ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111 1111</a:t>
            </a:r>
            <a:r>
              <a:rPr lang="cs-CZ" dirty="0">
                <a:cs typeface="Cascadia Code Light" panose="020B0609020000020004" pitchFamily="49" charset="0"/>
              </a:rPr>
              <a:t> (</a:t>
            </a:r>
            <a:r>
              <a:rPr lang="cs-CZ" b="1" dirty="0">
                <a:cs typeface="Cascadia Code Light" panose="020B0609020000020004" pitchFamily="49" charset="0"/>
              </a:rPr>
              <a:t>127</a:t>
            </a:r>
            <a:r>
              <a:rPr lang="cs-CZ" dirty="0">
                <a:cs typeface="Cascadia Code Light" panose="020B0609020000020004" pitchFamily="49" charset="0"/>
              </a:rPr>
              <a:t>)</a:t>
            </a:r>
            <a:endParaRPr lang="cs-CZ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lvl="1"/>
            <a:r>
              <a:rPr lang="cs-CZ" dirty="0"/>
              <a:t>Záporná čísla jsou </a:t>
            </a:r>
            <a:r>
              <a:rPr lang="cs-CZ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000 0000</a:t>
            </a:r>
            <a:r>
              <a:rPr lang="cs-CZ" dirty="0"/>
              <a:t> (</a:t>
            </a:r>
            <a:r>
              <a:rPr lang="cs-CZ" b="1" dirty="0"/>
              <a:t>-128</a:t>
            </a:r>
            <a:r>
              <a:rPr lang="cs-CZ" dirty="0"/>
              <a:t>) až </a:t>
            </a:r>
            <a:r>
              <a:rPr lang="cs-CZ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111 1111</a:t>
            </a:r>
            <a:r>
              <a:rPr lang="cs-CZ" dirty="0">
                <a:cs typeface="Cascadia Code Light" panose="020B0609020000020004" pitchFamily="49" charset="0"/>
              </a:rPr>
              <a:t> (</a:t>
            </a:r>
            <a:r>
              <a:rPr lang="cs-CZ" b="1" dirty="0">
                <a:cs typeface="Cascadia Code Light" panose="020B0609020000020004" pitchFamily="49" charset="0"/>
              </a:rPr>
              <a:t>-1</a:t>
            </a:r>
            <a:r>
              <a:rPr lang="cs-CZ" dirty="0">
                <a:cs typeface="Cascadia Code Light" panose="020B0609020000020004" pitchFamily="49" charset="0"/>
              </a:rPr>
              <a:t>)</a:t>
            </a:r>
            <a:endParaRPr lang="cs-CZ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lvl="1"/>
            <a:r>
              <a:rPr lang="cs-CZ" dirty="0"/>
              <a:t>Nula je nula: </a:t>
            </a:r>
            <a:r>
              <a:rPr lang="cs-CZ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0000 0000</a:t>
            </a:r>
          </a:p>
          <a:p>
            <a:r>
              <a:rPr lang="cs-CZ" i="1" dirty="0">
                <a:cs typeface="Cascadia Code Light" panose="020B0609020000020004" pitchFamily="49" charset="0"/>
              </a:rPr>
              <a:t>Vidíme problém?</a:t>
            </a:r>
            <a:endParaRPr lang="cs-CZ" dirty="0">
              <a:cs typeface="Cascadia Code Light" panose="020B0609020000020004" pitchFamily="49" charset="0"/>
            </a:endParaRPr>
          </a:p>
          <a:p>
            <a:r>
              <a:rPr lang="cs-CZ" dirty="0">
                <a:cs typeface="Cascadia Code Light" panose="020B0609020000020004" pitchFamily="49" charset="0"/>
              </a:rPr>
              <a:t>Pokud k </a:t>
            </a:r>
            <a:r>
              <a:rPr lang="cs-CZ" i="1" dirty="0">
                <a:cs typeface="Cascadia Code Light" panose="020B0609020000020004" pitchFamily="49" charset="0"/>
              </a:rPr>
              <a:t>nejvyššímu </a:t>
            </a:r>
            <a:r>
              <a:rPr lang="cs-CZ" dirty="0">
                <a:cs typeface="Cascadia Code Light" panose="020B0609020000020004" pitchFamily="49" charset="0"/>
              </a:rPr>
              <a:t>vyjádřitelnému kladnému číslu přičtu jedničku, mělo by dojít k </a:t>
            </a:r>
            <a:r>
              <a:rPr lang="cs-CZ" i="1" dirty="0">
                <a:cs typeface="Cascadia Code Light" panose="020B0609020000020004" pitchFamily="49" charset="0"/>
              </a:rPr>
              <a:t>přetečení</a:t>
            </a:r>
            <a:r>
              <a:rPr lang="cs-CZ" dirty="0">
                <a:cs typeface="Cascadia Code Light" panose="020B0609020000020004" pitchFamily="49" charset="0"/>
              </a:rPr>
              <a:t> </a:t>
            </a:r>
            <a:r>
              <a:rPr lang="cs-CZ" sz="1800" dirty="0">
                <a:cs typeface="Cascadia Code Light" panose="020B0609020000020004" pitchFamily="49" charset="0"/>
              </a:rPr>
              <a:t>(protože vyšší už na daném počtu bitů nezvládnu správně vyjádřit)</a:t>
            </a:r>
            <a:endParaRPr lang="cs-CZ" sz="1800" i="1" dirty="0">
              <a:cs typeface="Cascadia Code Light" panose="020B0609020000020004" pitchFamily="49" charset="0"/>
            </a:endParaRPr>
          </a:p>
          <a:p>
            <a:r>
              <a:rPr lang="cs-CZ" dirty="0">
                <a:cs typeface="Cascadia Code Light" panose="020B0609020000020004" pitchFamily="49" charset="0"/>
              </a:rPr>
              <a:t>Co se stane, když k </a:t>
            </a:r>
            <a:r>
              <a:rPr lang="cs-CZ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0</a:t>
            </a:r>
            <a:r>
              <a:rPr lang="cs-CZ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111 1111</a:t>
            </a:r>
            <a:r>
              <a:rPr lang="cs-CZ" dirty="0">
                <a:cs typeface="Cascadia Code Light" panose="020B0609020000020004" pitchFamily="49" charset="0"/>
              </a:rPr>
              <a:t> přičtu jedničku?</a:t>
            </a:r>
          </a:p>
          <a:p>
            <a:pPr lvl="1"/>
            <a:r>
              <a:rPr lang="cs-CZ" dirty="0">
                <a:cs typeface="Cascadia Code Light" panose="020B0609020000020004" pitchFamily="49" charset="0"/>
              </a:rPr>
              <a:t>Dostanu </a:t>
            </a:r>
            <a:r>
              <a:rPr lang="cs-CZ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000 0000</a:t>
            </a:r>
            <a:r>
              <a:rPr lang="cs-CZ" dirty="0">
                <a:cs typeface="Cascadia Code Light" panose="020B0609020000020004" pitchFamily="49" charset="0"/>
              </a:rPr>
              <a:t>, to je v našem kódu přece </a:t>
            </a:r>
            <a:r>
              <a:rPr lang="cs-CZ" b="1" dirty="0">
                <a:solidFill>
                  <a:srgbClr val="FF0000"/>
                </a:solidFill>
                <a:cs typeface="Cascadia Code Light" panose="020B0609020000020004" pitchFamily="49" charset="0"/>
              </a:rPr>
              <a:t>-</a:t>
            </a:r>
            <a:r>
              <a:rPr lang="cs-CZ" dirty="0">
                <a:cs typeface="Cascadia Code Light" panose="020B0609020000020004" pitchFamily="49" charset="0"/>
              </a:rPr>
              <a:t>128</a:t>
            </a:r>
            <a:r>
              <a:rPr lang="cs-CZ" dirty="0"/>
              <a:t>!</a:t>
            </a:r>
          </a:p>
          <a:p>
            <a:pPr lvl="1"/>
            <a:r>
              <a:rPr lang="cs-CZ" dirty="0">
                <a:cs typeface="Cascadia Code Light" panose="020B0609020000020004" pitchFamily="49" charset="0"/>
              </a:rPr>
              <a:t>V bezznaménkové aritmetice by to nevadilo – přešel jsem z </a:t>
            </a:r>
            <a:r>
              <a:rPr lang="cs-CZ" sz="1600" dirty="0">
                <a:cs typeface="Cascadia Code Light" panose="020B0609020000020004" pitchFamily="49" charset="0"/>
              </a:rPr>
              <a:t>+</a:t>
            </a:r>
            <a:r>
              <a:rPr lang="cs-CZ" dirty="0">
                <a:cs typeface="Cascadia Code Light" panose="020B0609020000020004" pitchFamily="49" charset="0"/>
              </a:rPr>
              <a:t>127 na </a:t>
            </a:r>
            <a:r>
              <a:rPr lang="cs-CZ" sz="1600" dirty="0">
                <a:cs typeface="Cascadia Code Light" panose="020B0609020000020004" pitchFamily="49" charset="0"/>
              </a:rPr>
              <a:t>+</a:t>
            </a:r>
            <a:r>
              <a:rPr lang="cs-CZ" dirty="0">
                <a:cs typeface="Cascadia Code Light" panose="020B0609020000020004" pitchFamily="49" charset="0"/>
              </a:rPr>
              <a:t>128.</a:t>
            </a:r>
          </a:p>
          <a:p>
            <a:pPr lvl="1"/>
            <a:r>
              <a:rPr lang="cs-CZ" dirty="0">
                <a:cs typeface="Cascadia Code Light" panose="020B0609020000020004" pitchFamily="49" charset="0"/>
              </a:rPr>
              <a:t>My se na to číslo ale díváme jako na znaménkové – v doplňkovém kódu.</a:t>
            </a:r>
          </a:p>
          <a:p>
            <a:pPr lvl="1"/>
            <a:r>
              <a:rPr lang="cs-CZ" dirty="0">
                <a:cs typeface="Cascadia Code Light" panose="020B0609020000020004" pitchFamily="49" charset="0"/>
              </a:rPr>
              <a:t>127 + 1 se rozhodně nerovná </a:t>
            </a:r>
            <a:r>
              <a:rPr lang="cs-CZ" b="1" dirty="0">
                <a:solidFill>
                  <a:srgbClr val="FF0000"/>
                </a:solidFill>
                <a:cs typeface="Cascadia Code Light" panose="020B0609020000020004" pitchFamily="49" charset="0"/>
              </a:rPr>
              <a:t>-</a:t>
            </a:r>
            <a:r>
              <a:rPr lang="cs-CZ" dirty="0">
                <a:cs typeface="Cascadia Code Light" panose="020B0609020000020004" pitchFamily="49" charset="0"/>
              </a:rPr>
              <a:t>128! Zjevně došlo k přetečení.</a:t>
            </a:r>
          </a:p>
          <a:p>
            <a:pPr lvl="1"/>
            <a:r>
              <a:rPr lang="cs-CZ" dirty="0">
                <a:cs typeface="Cascadia Code Light" panose="020B0609020000020004" pitchFamily="49" charset="0"/>
              </a:rPr>
              <a:t>Carry se ale nenastavilo – z čísla nic nevyteklo ven, přeteklo to „jen v našem kódu“.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721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A180C8-B6A9-4EB3-A51C-5F6F07D8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Přetečení v doplňkovém kódu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52139DA-60A5-4A1C-9CDE-6CC53F261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498AEF2-9437-4532-B0FA-A347582E7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48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55A61E3-82BF-4E19-9D2B-E753C4CACF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Jak tedy poznat, že v doplňkovém kódu došlo k přetečení?</a:t>
            </a:r>
          </a:p>
          <a:p>
            <a:r>
              <a:rPr lang="cs-CZ" i="1" dirty="0"/>
              <a:t>Kromě</a:t>
            </a:r>
            <a:r>
              <a:rPr lang="cs-CZ" dirty="0"/>
              <a:t> carry se budeme dívat </a:t>
            </a:r>
            <a:r>
              <a:rPr lang="cs-CZ" i="1" dirty="0"/>
              <a:t>také</a:t>
            </a:r>
            <a:r>
              <a:rPr lang="cs-CZ" dirty="0"/>
              <a:t> na přenos </a:t>
            </a:r>
            <a:r>
              <a:rPr lang="cs-CZ" b="1" dirty="0">
                <a:solidFill>
                  <a:srgbClr val="FF0000"/>
                </a:solidFill>
              </a:rPr>
              <a:t>do</a:t>
            </a:r>
            <a:r>
              <a:rPr lang="cs-CZ" b="1" dirty="0"/>
              <a:t> nejvyššího</a:t>
            </a:r>
            <a:r>
              <a:rPr lang="cs-CZ" dirty="0"/>
              <a:t> bitu.</a:t>
            </a:r>
          </a:p>
          <a:p>
            <a:r>
              <a:rPr lang="cs-CZ" dirty="0"/>
              <a:t>Co to znamená? Spočítejme </a:t>
            </a:r>
            <a:r>
              <a:rPr lang="cs-CZ" b="1" dirty="0"/>
              <a:t>127 + 64</a:t>
            </a:r>
            <a:r>
              <a:rPr lang="cs-CZ" dirty="0"/>
              <a:t>: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9811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A180C8-B6A9-4EB3-A51C-5F6F07D8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Přetečení v doplňkovém kódu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52139DA-60A5-4A1C-9CDE-6CC53F261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498AEF2-9437-4532-B0FA-A347582E7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49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55A61E3-82BF-4E19-9D2B-E753C4CACF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Jak tedy poznat, že v doplňkovém kódu došlo k přetečení?</a:t>
            </a:r>
          </a:p>
          <a:p>
            <a:r>
              <a:rPr lang="cs-CZ" i="1" dirty="0"/>
              <a:t>Kromě</a:t>
            </a:r>
            <a:r>
              <a:rPr lang="cs-CZ" dirty="0"/>
              <a:t> carry se budeme dívat </a:t>
            </a:r>
            <a:r>
              <a:rPr lang="cs-CZ" i="1" dirty="0"/>
              <a:t>také</a:t>
            </a:r>
            <a:r>
              <a:rPr lang="cs-CZ" dirty="0"/>
              <a:t> na přenos </a:t>
            </a:r>
            <a:r>
              <a:rPr lang="cs-CZ" b="1" dirty="0">
                <a:solidFill>
                  <a:srgbClr val="FF0000"/>
                </a:solidFill>
              </a:rPr>
              <a:t>do</a:t>
            </a:r>
            <a:r>
              <a:rPr lang="cs-CZ" b="1" dirty="0"/>
              <a:t> nejvyššího</a:t>
            </a:r>
            <a:r>
              <a:rPr lang="cs-CZ" dirty="0"/>
              <a:t> bitu.</a:t>
            </a:r>
          </a:p>
          <a:p>
            <a:r>
              <a:rPr lang="cs-CZ" dirty="0"/>
              <a:t>Co to znamená? Spočítejme </a:t>
            </a:r>
            <a:r>
              <a:rPr lang="cs-CZ" b="1" dirty="0"/>
              <a:t>127 + 64</a:t>
            </a:r>
            <a:r>
              <a:rPr lang="cs-CZ" dirty="0"/>
              <a:t>:</a:t>
            </a:r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CEE7039-34FC-4950-BE2B-B099E93C99B0}"/>
              </a:ext>
            </a:extLst>
          </p:cNvPr>
          <p:cNvSpPr txBox="1"/>
          <p:nvPr/>
        </p:nvSpPr>
        <p:spPr>
          <a:xfrm>
            <a:off x="3476368" y="2632346"/>
            <a:ext cx="4036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0 1 1 1  1 1 1 1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+ 0 1 0 0  0 0 0 0</a:t>
            </a:r>
          </a:p>
          <a:p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1 1  1 1 1 1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DBBD4422-D1BA-4307-BD6F-3E05B0D7168E}"/>
              </a:ext>
            </a:extLst>
          </p:cNvPr>
          <p:cNvSpPr/>
          <p:nvPr/>
        </p:nvSpPr>
        <p:spPr>
          <a:xfrm>
            <a:off x="3844272" y="2691753"/>
            <a:ext cx="477681" cy="1340232"/>
          </a:xfrm>
          <a:prstGeom prst="rect">
            <a:avLst/>
          </a:prstGeom>
          <a:noFill/>
          <a:ln w="19050">
            <a:solidFill>
              <a:srgbClr val="00A9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7B6B0387-1907-4AFD-ABF2-7315C9ED636E}"/>
              </a:ext>
            </a:extLst>
          </p:cNvPr>
          <p:cNvSpPr txBox="1"/>
          <p:nvPr/>
        </p:nvSpPr>
        <p:spPr>
          <a:xfrm>
            <a:off x="3739978" y="2066382"/>
            <a:ext cx="242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tohle je nejvyšší bit</a:t>
            </a:r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DEA6ED31-6BE5-4B63-8C5E-EF8BA879C1D7}"/>
              </a:ext>
            </a:extLst>
          </p:cNvPr>
          <p:cNvCxnSpPr/>
          <p:nvPr/>
        </p:nvCxnSpPr>
        <p:spPr>
          <a:xfrm>
            <a:off x="4083112" y="2381250"/>
            <a:ext cx="0" cy="251096"/>
          </a:xfrm>
          <a:prstGeom prst="straightConnector1">
            <a:avLst/>
          </a:prstGeom>
          <a:ln w="12700"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07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663C8E-643B-423F-AE7F-EC8DF5EA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43ABD90-F944-4E2F-A97C-BA7D36A130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6FF517C-5864-4697-AAA3-3ECC56043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5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DE3129B-D027-4965-A704-03E4C64AD4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Vzpomeňme na písemné sčítání, které známe ze základní školy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A7FA899-25C0-4DCE-8880-9E8218D9E316}"/>
              </a:ext>
            </a:extLst>
          </p:cNvPr>
          <p:cNvSpPr txBox="1"/>
          <p:nvPr/>
        </p:nvSpPr>
        <p:spPr>
          <a:xfrm>
            <a:off x="5247182" y="1365468"/>
            <a:ext cx="16976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6 8 9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+ 3 4 3</a:t>
            </a:r>
          </a:p>
          <a:p>
            <a:r>
              <a:rPr lang="cs-CZ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1  1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1 0 3 2</a:t>
            </a:r>
          </a:p>
        </p:txBody>
      </p:sp>
    </p:spTree>
    <p:extLst>
      <p:ext uri="{BB962C8B-B14F-4D97-AF65-F5344CB8AC3E}">
        <p14:creationId xmlns:p14="http://schemas.microsoft.com/office/powerpoint/2010/main" val="12138284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A180C8-B6A9-4EB3-A51C-5F6F07D8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Přetečení v doplňkovém kódu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52139DA-60A5-4A1C-9CDE-6CC53F261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498AEF2-9437-4532-B0FA-A347582E7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50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55A61E3-82BF-4E19-9D2B-E753C4CACF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Jak tedy poznat, že v doplňkovém kódu došlo k přetečení?</a:t>
            </a:r>
          </a:p>
          <a:p>
            <a:r>
              <a:rPr lang="cs-CZ" i="1" dirty="0"/>
              <a:t>Kromě</a:t>
            </a:r>
            <a:r>
              <a:rPr lang="cs-CZ" dirty="0"/>
              <a:t> carry se budeme dívat </a:t>
            </a:r>
            <a:r>
              <a:rPr lang="cs-CZ" i="1" dirty="0"/>
              <a:t>také</a:t>
            </a:r>
            <a:r>
              <a:rPr lang="cs-CZ" dirty="0"/>
              <a:t> na přenos </a:t>
            </a:r>
            <a:r>
              <a:rPr lang="cs-CZ" b="1" dirty="0">
                <a:solidFill>
                  <a:srgbClr val="FF0000"/>
                </a:solidFill>
              </a:rPr>
              <a:t>do</a:t>
            </a:r>
            <a:r>
              <a:rPr lang="cs-CZ" b="1" dirty="0"/>
              <a:t> nejvyššího</a:t>
            </a:r>
            <a:r>
              <a:rPr lang="cs-CZ" dirty="0"/>
              <a:t> bitu.</a:t>
            </a:r>
          </a:p>
          <a:p>
            <a:r>
              <a:rPr lang="cs-CZ" dirty="0"/>
              <a:t>Co to znamená? Spočítejme </a:t>
            </a:r>
            <a:r>
              <a:rPr lang="cs-CZ" b="1" dirty="0"/>
              <a:t>127 + 64</a:t>
            </a:r>
            <a:r>
              <a:rPr lang="cs-CZ" dirty="0"/>
              <a:t>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Na </a:t>
            </a:r>
            <a:r>
              <a:rPr lang="cs-CZ" i="1" dirty="0"/>
              <a:t>před</a:t>
            </a:r>
            <a:r>
              <a:rPr lang="cs-CZ" dirty="0"/>
              <a:t>posledním bitu máme </a:t>
            </a:r>
            <a:r>
              <a:rPr lang="cs-CZ" b="1" dirty="0"/>
              <a:t>1 + 1</a:t>
            </a:r>
            <a:r>
              <a:rPr lang="cs-CZ" dirty="0"/>
              <a:t>: po sečtení tedy vznikne </a:t>
            </a:r>
            <a:br>
              <a:rPr lang="cs-CZ" dirty="0"/>
            </a:br>
            <a:r>
              <a:rPr lang="cs-CZ" b="1" dirty="0"/>
              <a:t>přenos do </a:t>
            </a:r>
            <a:r>
              <a:rPr lang="cs-CZ" dirty="0"/>
              <a:t>dalšího – </a:t>
            </a:r>
            <a:r>
              <a:rPr lang="cs-CZ" b="1" dirty="0"/>
              <a:t>nejvyššího bitu</a:t>
            </a:r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CEE7039-34FC-4950-BE2B-B099E93C99B0}"/>
              </a:ext>
            </a:extLst>
          </p:cNvPr>
          <p:cNvSpPr txBox="1"/>
          <p:nvPr/>
        </p:nvSpPr>
        <p:spPr>
          <a:xfrm>
            <a:off x="3476368" y="2632346"/>
            <a:ext cx="4036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</a:t>
            </a:r>
            <a:r>
              <a:rPr lang="cs-CZ" sz="28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1 1  1 1 1 1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+ 0 </a:t>
            </a:r>
            <a:r>
              <a:rPr lang="cs-CZ" sz="28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0 0  0 0 0 0</a:t>
            </a:r>
          </a:p>
          <a:p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1 1  1 1 1 1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DBBD4422-D1BA-4307-BD6F-3E05B0D7168E}"/>
              </a:ext>
            </a:extLst>
          </p:cNvPr>
          <p:cNvSpPr/>
          <p:nvPr/>
        </p:nvSpPr>
        <p:spPr>
          <a:xfrm>
            <a:off x="3844272" y="2691753"/>
            <a:ext cx="477681" cy="1340232"/>
          </a:xfrm>
          <a:prstGeom prst="rect">
            <a:avLst/>
          </a:prstGeom>
          <a:noFill/>
          <a:ln w="19050">
            <a:solidFill>
              <a:srgbClr val="00A9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7B6B0387-1907-4AFD-ABF2-7315C9ED636E}"/>
              </a:ext>
            </a:extLst>
          </p:cNvPr>
          <p:cNvSpPr txBox="1"/>
          <p:nvPr/>
        </p:nvSpPr>
        <p:spPr>
          <a:xfrm>
            <a:off x="3739978" y="2066382"/>
            <a:ext cx="242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tohle je nejvyšší bit</a:t>
            </a:r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DEA6ED31-6BE5-4B63-8C5E-EF8BA879C1D7}"/>
              </a:ext>
            </a:extLst>
          </p:cNvPr>
          <p:cNvCxnSpPr/>
          <p:nvPr/>
        </p:nvCxnSpPr>
        <p:spPr>
          <a:xfrm>
            <a:off x="4083112" y="2381250"/>
            <a:ext cx="0" cy="251096"/>
          </a:xfrm>
          <a:prstGeom prst="straightConnector1">
            <a:avLst/>
          </a:prstGeom>
          <a:ln w="12700"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9203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A180C8-B6A9-4EB3-A51C-5F6F07D8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Přetečení v doplňkovém kódu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52139DA-60A5-4A1C-9CDE-6CC53F261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498AEF2-9437-4532-B0FA-A347582E7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51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55A61E3-82BF-4E19-9D2B-E753C4CACF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Jak tedy poznat, že v doplňkovém kódu došlo k přetečení?</a:t>
            </a:r>
          </a:p>
          <a:p>
            <a:r>
              <a:rPr lang="cs-CZ" i="1" dirty="0"/>
              <a:t>Kromě</a:t>
            </a:r>
            <a:r>
              <a:rPr lang="cs-CZ" dirty="0"/>
              <a:t> carry se budeme dívat </a:t>
            </a:r>
            <a:r>
              <a:rPr lang="cs-CZ" i="1" dirty="0"/>
              <a:t>také</a:t>
            </a:r>
            <a:r>
              <a:rPr lang="cs-CZ" dirty="0"/>
              <a:t> na přenos </a:t>
            </a:r>
            <a:r>
              <a:rPr lang="cs-CZ" b="1" dirty="0">
                <a:solidFill>
                  <a:srgbClr val="FF0000"/>
                </a:solidFill>
              </a:rPr>
              <a:t>do</a:t>
            </a:r>
            <a:r>
              <a:rPr lang="cs-CZ" b="1" dirty="0"/>
              <a:t> nejvyššího</a:t>
            </a:r>
            <a:r>
              <a:rPr lang="cs-CZ" dirty="0"/>
              <a:t> bitu.</a:t>
            </a:r>
          </a:p>
          <a:p>
            <a:r>
              <a:rPr lang="cs-CZ" dirty="0"/>
              <a:t>Co to znamená? Spočítejme </a:t>
            </a:r>
            <a:r>
              <a:rPr lang="cs-CZ" b="1" dirty="0"/>
              <a:t>127 + 64</a:t>
            </a:r>
            <a:r>
              <a:rPr lang="cs-CZ" dirty="0"/>
              <a:t>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Na </a:t>
            </a:r>
            <a:r>
              <a:rPr lang="cs-CZ" i="1" dirty="0"/>
              <a:t>před</a:t>
            </a:r>
            <a:r>
              <a:rPr lang="cs-CZ" dirty="0"/>
              <a:t>posledním bitu máme </a:t>
            </a:r>
            <a:r>
              <a:rPr lang="cs-CZ" b="1" dirty="0"/>
              <a:t>1 + 1</a:t>
            </a:r>
            <a:r>
              <a:rPr lang="cs-CZ" dirty="0"/>
              <a:t>: po sečtení tedy vznikne </a:t>
            </a:r>
            <a:br>
              <a:rPr lang="cs-CZ" dirty="0"/>
            </a:br>
            <a:r>
              <a:rPr lang="cs-CZ" b="1" dirty="0"/>
              <a:t>přenos do </a:t>
            </a:r>
            <a:r>
              <a:rPr lang="cs-CZ" dirty="0"/>
              <a:t>dalšího – </a:t>
            </a:r>
            <a:r>
              <a:rPr lang="cs-CZ" b="1" dirty="0"/>
              <a:t>nejvyššího bitu</a:t>
            </a:r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CEE7039-34FC-4950-BE2B-B099E93C99B0}"/>
              </a:ext>
            </a:extLst>
          </p:cNvPr>
          <p:cNvSpPr txBox="1"/>
          <p:nvPr/>
        </p:nvSpPr>
        <p:spPr>
          <a:xfrm>
            <a:off x="3476368" y="2632346"/>
            <a:ext cx="4036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</a:t>
            </a:r>
            <a:r>
              <a:rPr lang="cs-CZ" sz="28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1 1  1 1 1 1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+ 0 </a:t>
            </a:r>
            <a:r>
              <a:rPr lang="cs-CZ" sz="28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0 0  0 0 0 0</a:t>
            </a:r>
          </a:p>
          <a:p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0 1 1  1 1 1 1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DBBD4422-D1BA-4307-BD6F-3E05B0D7168E}"/>
              </a:ext>
            </a:extLst>
          </p:cNvPr>
          <p:cNvSpPr/>
          <p:nvPr/>
        </p:nvSpPr>
        <p:spPr>
          <a:xfrm>
            <a:off x="3844272" y="2691753"/>
            <a:ext cx="477681" cy="1340232"/>
          </a:xfrm>
          <a:prstGeom prst="rect">
            <a:avLst/>
          </a:prstGeom>
          <a:noFill/>
          <a:ln w="19050">
            <a:solidFill>
              <a:srgbClr val="00A9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7B6B0387-1907-4AFD-ABF2-7315C9ED636E}"/>
              </a:ext>
            </a:extLst>
          </p:cNvPr>
          <p:cNvSpPr txBox="1"/>
          <p:nvPr/>
        </p:nvSpPr>
        <p:spPr>
          <a:xfrm>
            <a:off x="3739978" y="2066382"/>
            <a:ext cx="242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tohle je nejvyšší bit</a:t>
            </a:r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DEA6ED31-6BE5-4B63-8C5E-EF8BA879C1D7}"/>
              </a:ext>
            </a:extLst>
          </p:cNvPr>
          <p:cNvCxnSpPr/>
          <p:nvPr/>
        </p:nvCxnSpPr>
        <p:spPr>
          <a:xfrm>
            <a:off x="4083112" y="2381250"/>
            <a:ext cx="0" cy="251096"/>
          </a:xfrm>
          <a:prstGeom prst="straightConnector1">
            <a:avLst/>
          </a:prstGeom>
          <a:ln w="12700"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FEAD08F-DEA3-4A34-9310-6B95653F6C4F}"/>
              </a:ext>
            </a:extLst>
          </p:cNvPr>
          <p:cNvSpPr txBox="1"/>
          <p:nvPr/>
        </p:nvSpPr>
        <p:spPr>
          <a:xfrm>
            <a:off x="3918296" y="35747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1F3C12D8-FCB4-49D7-A491-EDA316FF5FAC}"/>
              </a:ext>
            </a:extLst>
          </p:cNvPr>
          <p:cNvCxnSpPr>
            <a:cxnSpLocks/>
          </p:cNvCxnSpPr>
          <p:nvPr/>
        </p:nvCxnSpPr>
        <p:spPr>
          <a:xfrm flipH="1" flipV="1">
            <a:off x="4106021" y="3898602"/>
            <a:ext cx="289956" cy="56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4B23C937-ECA3-4030-BB87-982D4B1080E8}"/>
              </a:ext>
            </a:extLst>
          </p:cNvPr>
          <p:cNvSpPr txBox="1"/>
          <p:nvPr/>
        </p:nvSpPr>
        <p:spPr>
          <a:xfrm>
            <a:off x="508374" y="4159889"/>
            <a:ext cx="388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tohle je </a:t>
            </a:r>
            <a:r>
              <a:rPr lang="cs-CZ" b="1" dirty="0">
                <a:solidFill>
                  <a:srgbClr val="FF0000"/>
                </a:solidFill>
              </a:rPr>
              <a:t>přenos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b="1" dirty="0">
                <a:solidFill>
                  <a:srgbClr val="FF0000"/>
                </a:solidFill>
              </a:rPr>
              <a:t>do</a:t>
            </a:r>
            <a:r>
              <a:rPr lang="cs-CZ" dirty="0">
                <a:solidFill>
                  <a:srgbClr val="FF0000"/>
                </a:solidFill>
              </a:rPr>
              <a:t> nejvyššího bitu</a:t>
            </a:r>
          </a:p>
        </p:txBody>
      </p:sp>
    </p:spTree>
    <p:extLst>
      <p:ext uri="{BB962C8B-B14F-4D97-AF65-F5344CB8AC3E}">
        <p14:creationId xmlns:p14="http://schemas.microsoft.com/office/powerpoint/2010/main" val="14594182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A180C8-B6A9-4EB3-A51C-5F6F07D8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Přetečení v doplňkovém kódu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52139DA-60A5-4A1C-9CDE-6CC53F261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498AEF2-9437-4532-B0FA-A347582E7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52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55A61E3-82BF-4E19-9D2B-E753C4CACF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0751" y="823784"/>
            <a:ext cx="11137552" cy="6186616"/>
          </a:xfrm>
        </p:spPr>
        <p:txBody>
          <a:bodyPr>
            <a:normAutofit/>
          </a:bodyPr>
          <a:lstStyle/>
          <a:p>
            <a:r>
              <a:rPr lang="cs-CZ" dirty="0"/>
              <a:t>Jak tedy poznat, že v doplňkovém kódu došlo k přetečení?</a:t>
            </a:r>
          </a:p>
          <a:p>
            <a:r>
              <a:rPr lang="cs-CZ" i="1" dirty="0"/>
              <a:t>Kromě</a:t>
            </a:r>
            <a:r>
              <a:rPr lang="cs-CZ" dirty="0"/>
              <a:t> carry se budeme dívat </a:t>
            </a:r>
            <a:r>
              <a:rPr lang="cs-CZ" i="1" dirty="0"/>
              <a:t>také</a:t>
            </a:r>
            <a:r>
              <a:rPr lang="cs-CZ" dirty="0"/>
              <a:t> na přenos </a:t>
            </a:r>
            <a:r>
              <a:rPr lang="cs-CZ" b="1" dirty="0">
                <a:solidFill>
                  <a:srgbClr val="FF0000"/>
                </a:solidFill>
              </a:rPr>
              <a:t>do</a:t>
            </a:r>
            <a:r>
              <a:rPr lang="cs-CZ" b="1" dirty="0"/>
              <a:t> nejvyššího</a:t>
            </a:r>
            <a:r>
              <a:rPr lang="cs-CZ" dirty="0"/>
              <a:t> bitu.</a:t>
            </a:r>
          </a:p>
          <a:p>
            <a:r>
              <a:rPr lang="cs-CZ" dirty="0"/>
              <a:t>Co to znamená? Spočítejme </a:t>
            </a:r>
            <a:r>
              <a:rPr lang="cs-CZ" b="1" dirty="0"/>
              <a:t>127 + 64</a:t>
            </a:r>
            <a:r>
              <a:rPr lang="cs-CZ" dirty="0"/>
              <a:t>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Na </a:t>
            </a:r>
            <a:r>
              <a:rPr lang="cs-CZ" i="1" dirty="0"/>
              <a:t>před</a:t>
            </a:r>
            <a:r>
              <a:rPr lang="cs-CZ" dirty="0"/>
              <a:t>posledním bitu máme </a:t>
            </a:r>
            <a:r>
              <a:rPr lang="cs-CZ" b="1" dirty="0"/>
              <a:t>1 + 1</a:t>
            </a:r>
            <a:r>
              <a:rPr lang="cs-CZ" dirty="0"/>
              <a:t>: po sečtení tedy vznikne </a:t>
            </a:r>
            <a:br>
              <a:rPr lang="cs-CZ" dirty="0"/>
            </a:br>
            <a:r>
              <a:rPr lang="cs-CZ" b="1" dirty="0"/>
              <a:t>přenos do </a:t>
            </a:r>
            <a:r>
              <a:rPr lang="cs-CZ" dirty="0"/>
              <a:t>dalšího – </a:t>
            </a:r>
            <a:r>
              <a:rPr lang="cs-CZ" b="1" dirty="0"/>
              <a:t>nejvyššího bitu</a:t>
            </a:r>
            <a:r>
              <a:rPr lang="cs-CZ" dirty="0"/>
              <a:t>.</a:t>
            </a:r>
          </a:p>
          <a:p>
            <a:r>
              <a:rPr lang="cs-CZ" dirty="0"/>
              <a:t>Nazveme tento přenos </a:t>
            </a:r>
            <a:r>
              <a:rPr lang="cs-CZ" b="1" dirty="0"/>
              <a:t>P</a:t>
            </a:r>
            <a:r>
              <a:rPr lang="cs-CZ" dirty="0"/>
              <a:t>, tedy </a:t>
            </a:r>
            <a:r>
              <a:rPr lang="cs-CZ" b="1" dirty="0"/>
              <a:t>P = 1</a:t>
            </a:r>
            <a:r>
              <a:rPr lang="cs-CZ" dirty="0"/>
              <a:t>. Povšimněme si, že </a:t>
            </a:r>
            <a:r>
              <a:rPr lang="cs-CZ" b="1" dirty="0"/>
              <a:t>C</a:t>
            </a:r>
            <a:r>
              <a:rPr lang="cs-CZ" dirty="0"/>
              <a:t>arry = </a:t>
            </a:r>
            <a:r>
              <a:rPr lang="cs-CZ" b="1" dirty="0"/>
              <a:t>0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Nevznikl přenos </a:t>
            </a:r>
            <a:r>
              <a:rPr lang="cs-CZ" b="1" dirty="0"/>
              <a:t>ven z</a:t>
            </a:r>
            <a:r>
              <a:rPr lang="cs-CZ" dirty="0"/>
              <a:t> nejvyššího bitu (carry), ale vznikl přenos </a:t>
            </a:r>
            <a:r>
              <a:rPr lang="cs-CZ" b="1" dirty="0"/>
              <a:t>do </a:t>
            </a:r>
            <a:r>
              <a:rPr lang="cs-CZ" dirty="0"/>
              <a:t>nejvyššího bitu (P).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CEE7039-34FC-4950-BE2B-B099E93C99B0}"/>
              </a:ext>
            </a:extLst>
          </p:cNvPr>
          <p:cNvSpPr txBox="1"/>
          <p:nvPr/>
        </p:nvSpPr>
        <p:spPr>
          <a:xfrm>
            <a:off x="3476368" y="2632346"/>
            <a:ext cx="4036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</a:t>
            </a:r>
            <a:r>
              <a:rPr lang="cs-CZ" sz="28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1 1  1 1 1 1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+ 0 </a:t>
            </a:r>
            <a:r>
              <a:rPr lang="cs-CZ" sz="28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0 0  0 0 0 0</a:t>
            </a:r>
          </a:p>
          <a:p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</a:t>
            </a:r>
            <a:r>
              <a:rPr lang="cs-CZ" sz="2800" b="1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1 0 1 1  1 1 1 1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DBBD4422-D1BA-4307-BD6F-3E05B0D7168E}"/>
              </a:ext>
            </a:extLst>
          </p:cNvPr>
          <p:cNvSpPr/>
          <p:nvPr/>
        </p:nvSpPr>
        <p:spPr>
          <a:xfrm>
            <a:off x="3844272" y="2691753"/>
            <a:ext cx="477681" cy="1340232"/>
          </a:xfrm>
          <a:prstGeom prst="rect">
            <a:avLst/>
          </a:prstGeom>
          <a:noFill/>
          <a:ln w="19050">
            <a:solidFill>
              <a:srgbClr val="00A9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7B6B0387-1907-4AFD-ABF2-7315C9ED636E}"/>
              </a:ext>
            </a:extLst>
          </p:cNvPr>
          <p:cNvSpPr txBox="1"/>
          <p:nvPr/>
        </p:nvSpPr>
        <p:spPr>
          <a:xfrm>
            <a:off x="3739978" y="2066382"/>
            <a:ext cx="242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tohle je nejvyšší bit</a:t>
            </a:r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DEA6ED31-6BE5-4B63-8C5E-EF8BA879C1D7}"/>
              </a:ext>
            </a:extLst>
          </p:cNvPr>
          <p:cNvCxnSpPr/>
          <p:nvPr/>
        </p:nvCxnSpPr>
        <p:spPr>
          <a:xfrm>
            <a:off x="4083112" y="2381250"/>
            <a:ext cx="0" cy="251096"/>
          </a:xfrm>
          <a:prstGeom prst="straightConnector1">
            <a:avLst/>
          </a:prstGeom>
          <a:ln w="12700"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FEAD08F-DEA3-4A34-9310-6B95653F6C4F}"/>
              </a:ext>
            </a:extLst>
          </p:cNvPr>
          <p:cNvSpPr txBox="1"/>
          <p:nvPr/>
        </p:nvSpPr>
        <p:spPr>
          <a:xfrm>
            <a:off x="3918296" y="35747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1F3C12D8-FCB4-49D7-A491-EDA316FF5FAC}"/>
              </a:ext>
            </a:extLst>
          </p:cNvPr>
          <p:cNvCxnSpPr>
            <a:cxnSpLocks/>
          </p:cNvCxnSpPr>
          <p:nvPr/>
        </p:nvCxnSpPr>
        <p:spPr>
          <a:xfrm flipH="1" flipV="1">
            <a:off x="4106021" y="3898602"/>
            <a:ext cx="289956" cy="56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4918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A180C8-B6A9-4EB3-A51C-5F6F07D8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Přetečení v doplňkovém kódu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52139DA-60A5-4A1C-9CDE-6CC53F261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498AEF2-9437-4532-B0FA-A347582E7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53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55A61E3-82BF-4E19-9D2B-E753C4CACF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0751" y="823784"/>
            <a:ext cx="11137552" cy="55103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Nevznikl přenos </a:t>
            </a:r>
            <a:r>
              <a:rPr lang="cs-CZ" b="1" dirty="0"/>
              <a:t>ven z</a:t>
            </a:r>
            <a:r>
              <a:rPr lang="cs-CZ" dirty="0"/>
              <a:t> nejvyššího bitu (</a:t>
            </a:r>
            <a:r>
              <a:rPr lang="cs-CZ" b="1" dirty="0"/>
              <a:t>C</a:t>
            </a:r>
            <a:r>
              <a:rPr lang="cs-CZ" dirty="0"/>
              <a:t>arry)</a:t>
            </a:r>
          </a:p>
          <a:p>
            <a:r>
              <a:rPr lang="cs-CZ" dirty="0"/>
              <a:t>Vznikl přenos </a:t>
            </a:r>
            <a:r>
              <a:rPr lang="cs-CZ" b="1" dirty="0"/>
              <a:t>do </a:t>
            </a:r>
            <a:r>
              <a:rPr lang="cs-CZ" dirty="0"/>
              <a:t>nejvyššího bitu (</a:t>
            </a:r>
            <a:r>
              <a:rPr lang="cs-CZ" b="1" dirty="0"/>
              <a:t>P</a:t>
            </a:r>
            <a:r>
              <a:rPr lang="cs-CZ" dirty="0"/>
              <a:t>)</a:t>
            </a:r>
          </a:p>
          <a:p>
            <a:r>
              <a:rPr lang="cs-CZ" dirty="0"/>
              <a:t>Také vidíme, že po sčítání dvou kladných čísel </a:t>
            </a:r>
            <a:r>
              <a:rPr lang="cs-CZ" sz="1800" i="1" dirty="0"/>
              <a:t>(nula na začátku!)</a:t>
            </a:r>
            <a:r>
              <a:rPr lang="cs-CZ" i="1" dirty="0"/>
              <a:t> </a:t>
            </a:r>
            <a:r>
              <a:rPr lang="cs-CZ" dirty="0"/>
              <a:t>nám vyšlo záporné číslo </a:t>
            </a:r>
            <a:r>
              <a:rPr lang="cs-CZ" sz="1800" i="1" dirty="0"/>
              <a:t>(jednička na začátku!)</a:t>
            </a:r>
            <a:r>
              <a:rPr lang="cs-CZ" dirty="0"/>
              <a:t>, určitě tedy došlo k přetečení</a:t>
            </a:r>
          </a:p>
          <a:p>
            <a:r>
              <a:rPr lang="cs-CZ" dirty="0"/>
              <a:t>Co nám tyto informace naznačují?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CEE7039-34FC-4950-BE2B-B099E93C99B0}"/>
              </a:ext>
            </a:extLst>
          </p:cNvPr>
          <p:cNvSpPr txBox="1"/>
          <p:nvPr/>
        </p:nvSpPr>
        <p:spPr>
          <a:xfrm>
            <a:off x="4077730" y="823784"/>
            <a:ext cx="4036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</a:t>
            </a:r>
            <a:r>
              <a:rPr lang="cs-CZ" sz="28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1 1  1 1 1 1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+ 0 </a:t>
            </a:r>
            <a:r>
              <a:rPr lang="cs-CZ" sz="28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0 0  0 0 0 0</a:t>
            </a:r>
          </a:p>
          <a:p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</a:t>
            </a:r>
            <a:r>
              <a:rPr lang="cs-CZ" sz="2800" b="1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1 0 1 1  1 1 1 1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DBBD4422-D1BA-4307-BD6F-3E05B0D7168E}"/>
              </a:ext>
            </a:extLst>
          </p:cNvPr>
          <p:cNvSpPr/>
          <p:nvPr/>
        </p:nvSpPr>
        <p:spPr>
          <a:xfrm>
            <a:off x="4445634" y="883191"/>
            <a:ext cx="477681" cy="1340232"/>
          </a:xfrm>
          <a:prstGeom prst="rect">
            <a:avLst/>
          </a:prstGeom>
          <a:noFill/>
          <a:ln w="19050">
            <a:solidFill>
              <a:srgbClr val="00A9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FEAD08F-DEA3-4A34-9310-6B95653F6C4F}"/>
              </a:ext>
            </a:extLst>
          </p:cNvPr>
          <p:cNvSpPr txBox="1"/>
          <p:nvPr/>
        </p:nvSpPr>
        <p:spPr>
          <a:xfrm>
            <a:off x="4519658" y="1766165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1F3C12D8-FCB4-49D7-A491-EDA316FF5FAC}"/>
              </a:ext>
            </a:extLst>
          </p:cNvPr>
          <p:cNvCxnSpPr>
            <a:cxnSpLocks/>
          </p:cNvCxnSpPr>
          <p:nvPr/>
        </p:nvCxnSpPr>
        <p:spPr>
          <a:xfrm flipH="1" flipV="1">
            <a:off x="4707383" y="2090040"/>
            <a:ext cx="289956" cy="56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2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7377A4-7F5A-41ED-A9DB-318986B5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Přetečení v doplňkovém kódu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7210BF2-56F3-40BD-9A90-0E0DF263C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2367FFC-3F84-412D-8BD0-7692F077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54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95DEB73-CA67-4528-89D0-067A5A5415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cs-CZ" sz="2800" dirty="0"/>
              <a:t>Při práci </a:t>
            </a:r>
            <a:r>
              <a:rPr lang="cs-CZ" sz="2800" b="1" dirty="0"/>
              <a:t>se</a:t>
            </a:r>
            <a:r>
              <a:rPr lang="cs-CZ" sz="2800" dirty="0"/>
              <a:t> </a:t>
            </a:r>
            <a:r>
              <a:rPr lang="cs-CZ" sz="2800" b="1" dirty="0"/>
              <a:t>znaménkovými čísly</a:t>
            </a:r>
            <a:r>
              <a:rPr lang="cs-CZ" sz="2800" dirty="0"/>
              <a:t> v doplňkovém kódu nastává </a:t>
            </a:r>
            <a:r>
              <a:rPr lang="cs-CZ" sz="2800" b="1" dirty="0"/>
              <a:t>přetečení</a:t>
            </a:r>
            <a:r>
              <a:rPr lang="cs-CZ" sz="2800" dirty="0"/>
              <a:t>, když se přenos </a:t>
            </a:r>
            <a:r>
              <a:rPr lang="cs-CZ" sz="2800" b="1" dirty="0"/>
              <a:t>do</a:t>
            </a:r>
            <a:r>
              <a:rPr lang="cs-CZ" sz="2800" dirty="0"/>
              <a:t> nejvyššího bitu </a:t>
            </a:r>
            <a:r>
              <a:rPr lang="cs-CZ" sz="2800" b="1" dirty="0"/>
              <a:t>nerovná </a:t>
            </a:r>
            <a:r>
              <a:rPr lang="cs-CZ" sz="2800" dirty="0"/>
              <a:t>přenosu </a:t>
            </a:r>
            <a:br>
              <a:rPr lang="cs-CZ" sz="2800" dirty="0"/>
            </a:br>
            <a:r>
              <a:rPr lang="cs-CZ" sz="2800" b="1" dirty="0"/>
              <a:t>z </a:t>
            </a:r>
            <a:r>
              <a:rPr lang="cs-CZ" sz="2800" dirty="0"/>
              <a:t>nejvyššího bitu.</a:t>
            </a:r>
          </a:p>
        </p:txBody>
      </p:sp>
    </p:spTree>
    <p:extLst>
      <p:ext uri="{BB962C8B-B14F-4D97-AF65-F5344CB8AC3E}">
        <p14:creationId xmlns:p14="http://schemas.microsoft.com/office/powerpoint/2010/main" val="23588438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7377A4-7F5A-41ED-A9DB-318986B5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Přetečení v doplňkovém kódu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7210BF2-56F3-40BD-9A90-0E0DF263C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2367FFC-3F84-412D-8BD0-7692F077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55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95DEB73-CA67-4528-89D0-067A5A5415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cs-CZ" dirty="0"/>
              <a:t>Při práci </a:t>
            </a:r>
            <a:r>
              <a:rPr lang="cs-CZ" b="1" dirty="0"/>
              <a:t>se</a:t>
            </a:r>
            <a:r>
              <a:rPr lang="cs-CZ" dirty="0"/>
              <a:t> </a:t>
            </a:r>
            <a:r>
              <a:rPr lang="cs-CZ" b="1" dirty="0"/>
              <a:t>znaménkovými čísly</a:t>
            </a:r>
            <a:r>
              <a:rPr lang="cs-CZ" dirty="0"/>
              <a:t> v doplňkovém kódu nastává </a:t>
            </a:r>
            <a:r>
              <a:rPr lang="cs-CZ" b="1" dirty="0"/>
              <a:t>přetečení</a:t>
            </a:r>
            <a:r>
              <a:rPr lang="cs-CZ" dirty="0"/>
              <a:t>, když se přenos </a:t>
            </a:r>
            <a:r>
              <a:rPr lang="cs-CZ" b="1" dirty="0"/>
              <a:t>do</a:t>
            </a:r>
            <a:r>
              <a:rPr lang="cs-CZ" dirty="0"/>
              <a:t> nejvyššího bitu </a:t>
            </a:r>
            <a:r>
              <a:rPr lang="cs-CZ" b="1" dirty="0"/>
              <a:t>nerovná </a:t>
            </a:r>
            <a:r>
              <a:rPr lang="cs-CZ" dirty="0"/>
              <a:t>přenosu </a:t>
            </a:r>
            <a:r>
              <a:rPr lang="cs-CZ" b="1" dirty="0"/>
              <a:t>z </a:t>
            </a:r>
            <a:r>
              <a:rPr lang="cs-CZ" dirty="0"/>
              <a:t>nejvyššího bitu.</a:t>
            </a:r>
          </a:p>
          <a:p>
            <a:pPr>
              <a:lnSpc>
                <a:spcPct val="100000"/>
              </a:lnSpc>
            </a:pPr>
            <a:r>
              <a:rPr lang="cs-CZ" i="1" dirty="0"/>
              <a:t>Znaménkové</a:t>
            </a:r>
            <a:r>
              <a:rPr lang="cs-CZ" dirty="0"/>
              <a:t> přetečení nazýváme </a:t>
            </a:r>
            <a:r>
              <a:rPr lang="cs-CZ" b="1" dirty="0">
                <a:solidFill>
                  <a:srgbClr val="00A9E0"/>
                </a:solidFill>
              </a:rPr>
              <a:t>overflow</a:t>
            </a:r>
            <a:r>
              <a:rPr lang="cs-CZ" dirty="0"/>
              <a:t>, označujeme jako </a:t>
            </a:r>
            <a:r>
              <a:rPr lang="cs-CZ" b="1" dirty="0"/>
              <a:t>O </a:t>
            </a:r>
            <a:r>
              <a:rPr lang="cs-CZ" dirty="0"/>
              <a:t>nebo </a:t>
            </a:r>
            <a:r>
              <a:rPr lang="cs-CZ" b="1" dirty="0"/>
              <a:t>OF</a:t>
            </a:r>
            <a:r>
              <a:rPr lang="cs-CZ" dirty="0"/>
              <a:t> </a:t>
            </a:r>
            <a:r>
              <a:rPr lang="cs-CZ" sz="1800" i="1" dirty="0"/>
              <a:t>(overflow flag)</a:t>
            </a:r>
            <a:r>
              <a:rPr lang="cs-CZ" dirty="0"/>
              <a:t> a symbolicky můžeme zapsat, že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cs-CZ" sz="3200" b="1" dirty="0"/>
              <a:t>O = (C ≠ P)</a:t>
            </a:r>
          </a:p>
          <a:p>
            <a:pPr>
              <a:lnSpc>
                <a:spcPct val="100000"/>
              </a:lnSpc>
            </a:pPr>
            <a:r>
              <a:rPr lang="cs-CZ" dirty="0"/>
              <a:t>Což je jen symbolický zápis věty z prvního bodu – pokud se </a:t>
            </a:r>
            <a:r>
              <a:rPr lang="cs-CZ" b="1" dirty="0"/>
              <a:t>C</a:t>
            </a:r>
            <a:r>
              <a:rPr lang="cs-CZ" dirty="0"/>
              <a:t>arry </a:t>
            </a:r>
            <a:r>
              <a:rPr lang="cs-CZ" i="1" dirty="0"/>
              <a:t>nerovná</a:t>
            </a:r>
            <a:r>
              <a:rPr lang="cs-CZ" dirty="0"/>
              <a:t> přenosu </a:t>
            </a:r>
            <a:r>
              <a:rPr lang="cs-CZ" i="1" dirty="0"/>
              <a:t>do</a:t>
            </a:r>
            <a:r>
              <a:rPr lang="cs-CZ" dirty="0"/>
              <a:t> nejvyššího bitu (</a:t>
            </a:r>
            <a:r>
              <a:rPr lang="cs-CZ" b="1" dirty="0"/>
              <a:t>P</a:t>
            </a:r>
            <a:r>
              <a:rPr lang="cs-CZ" dirty="0"/>
              <a:t>), bude </a:t>
            </a:r>
            <a:r>
              <a:rPr lang="cs-CZ" b="1" dirty="0"/>
              <a:t>O</a:t>
            </a:r>
            <a:r>
              <a:rPr lang="cs-CZ" dirty="0"/>
              <a:t>verflow, příznak </a:t>
            </a:r>
            <a:r>
              <a:rPr lang="cs-CZ" i="1" dirty="0"/>
              <a:t>znaménkového</a:t>
            </a:r>
            <a:r>
              <a:rPr lang="cs-CZ" dirty="0"/>
              <a:t> přetečení, nastaven na </a:t>
            </a:r>
            <a:r>
              <a:rPr lang="cs-CZ" b="1" dirty="0"/>
              <a:t>1</a:t>
            </a:r>
            <a:r>
              <a:rPr lang="cs-CZ" dirty="0"/>
              <a:t>, jinak bude </a:t>
            </a:r>
            <a:r>
              <a:rPr lang="cs-CZ" b="1" dirty="0"/>
              <a:t>0</a:t>
            </a:r>
            <a:r>
              <a:rPr lang="cs-CZ" dirty="0"/>
              <a:t>.</a:t>
            </a:r>
          </a:p>
          <a:p>
            <a:pPr>
              <a:lnSpc>
                <a:spcPct val="100000"/>
              </a:lnSpc>
            </a:pPr>
            <a:r>
              <a:rPr lang="cs-CZ" dirty="0"/>
              <a:t>Uvědomme si, že zatímco </a:t>
            </a:r>
            <a:r>
              <a:rPr lang="cs-CZ" b="1" dirty="0"/>
              <a:t>C</a:t>
            </a:r>
            <a:r>
              <a:rPr lang="cs-CZ" dirty="0"/>
              <a:t>arry je ve výsledku „hned vidět“ </a:t>
            </a:r>
            <a:r>
              <a:rPr lang="cs-CZ" sz="1800" dirty="0"/>
              <a:t>(jednička, která se objeví před našimi </a:t>
            </a:r>
            <a:r>
              <a:rPr lang="cs-CZ" sz="1800" i="1" dirty="0"/>
              <a:t>n</a:t>
            </a:r>
            <a:r>
              <a:rPr lang="cs-CZ" sz="1800" dirty="0"/>
              <a:t> bity)</a:t>
            </a:r>
            <a:r>
              <a:rPr lang="cs-CZ" dirty="0"/>
              <a:t>, </a:t>
            </a:r>
            <a:r>
              <a:rPr lang="cs-CZ" b="1" dirty="0"/>
              <a:t>O</a:t>
            </a:r>
            <a:r>
              <a:rPr lang="cs-CZ" dirty="0"/>
              <a:t>verflow tam na první pohled „vidět není“ – musíme se podívat na carry a na přenos </a:t>
            </a:r>
            <a:r>
              <a:rPr lang="cs-CZ" b="1" dirty="0"/>
              <a:t>do</a:t>
            </a:r>
            <a:r>
              <a:rPr lang="cs-CZ" dirty="0"/>
              <a:t> nejvyššího bitu.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Zatím si tedy </a:t>
            </a:r>
            <a:r>
              <a:rPr lang="cs-CZ" i="1" dirty="0"/>
              <a:t>overflow flag</a:t>
            </a:r>
            <a:r>
              <a:rPr lang="cs-CZ" dirty="0"/>
              <a:t> spíš jen představujeme, ale uvidíme, že při práci s čísly v assembleru nám jej procesor bude, spolu s </a:t>
            </a:r>
            <a:r>
              <a:rPr lang="cs-CZ" i="1" dirty="0"/>
              <a:t>carry flagem</a:t>
            </a:r>
            <a:r>
              <a:rPr lang="cs-CZ" dirty="0"/>
              <a:t>, vyhodnocovat</a:t>
            </a:r>
          </a:p>
        </p:txBody>
      </p:sp>
    </p:spTree>
    <p:extLst>
      <p:ext uri="{BB962C8B-B14F-4D97-AF65-F5344CB8AC3E}">
        <p14:creationId xmlns:p14="http://schemas.microsoft.com/office/powerpoint/2010/main" val="69475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5CFEAC-FE07-45A6-8851-A9E3CD72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Věříte mi?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9232059-BBDA-43E7-A937-A95EC68883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64C4BE6-4E30-418D-82E7-21C0E0352F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56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6A32F24-C6D9-4385-849B-EDF858D002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Opravdu to tak je.</a:t>
            </a:r>
          </a:p>
          <a:p>
            <a:r>
              <a:rPr lang="cs-CZ" dirty="0"/>
              <a:t>Pokuste se v tom ten smysl najít… nebo ho najděte na Google.</a:t>
            </a:r>
          </a:p>
          <a:p>
            <a:r>
              <a:rPr lang="cs-CZ" dirty="0"/>
              <a:t>Na prvním příkladu jsme viděli, že dojde k přetečení, když sečteme dvě příliš velká (kladná) čísla.</a:t>
            </a:r>
          </a:p>
          <a:p>
            <a:r>
              <a:rPr lang="cs-CZ" dirty="0"/>
              <a:t>Ukážeme si ještě několik dalších příkladů s různými možnostmi, které mohou nastat.</a:t>
            </a:r>
          </a:p>
        </p:txBody>
      </p:sp>
    </p:spTree>
    <p:extLst>
      <p:ext uri="{BB962C8B-B14F-4D97-AF65-F5344CB8AC3E}">
        <p14:creationId xmlns:p14="http://schemas.microsoft.com/office/powerpoint/2010/main" val="268868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E3BB6D-7040-47DC-BF92-482BE7FC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– validní operace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EABD654-91AB-4094-B4E1-CC436F7A3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09ECA6-38E0-41C7-ADD1-02827C079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57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82AF16C-D140-4120-A101-70E481EAD0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Ukažme si, že k přetečení (signalizaci Overflow) nedojde, když k němu dojít nemá – použijme opět příklad </a:t>
            </a:r>
            <a:r>
              <a:rPr lang="cs-CZ" b="1" dirty="0"/>
              <a:t>9 + (-17)</a:t>
            </a:r>
            <a:r>
              <a:rPr lang="cs-CZ" dirty="0"/>
              <a:t>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7B4A3079-2D57-4AF9-98AB-933FD5367592}"/>
              </a:ext>
            </a:extLst>
          </p:cNvPr>
          <p:cNvSpPr txBox="1"/>
          <p:nvPr/>
        </p:nvSpPr>
        <p:spPr>
          <a:xfrm>
            <a:off x="4028303" y="1541241"/>
            <a:ext cx="4135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0 0 0 0  1 0 0 1</a:t>
            </a:r>
            <a:endParaRPr lang="cs-CZ" sz="2800" b="1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1 1 0  1 1 1 1</a:t>
            </a:r>
          </a:p>
          <a:p>
            <a:pPr marL="0" indent="0" algn="ctr">
              <a:buNone/>
            </a:pPr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247154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E3BB6D-7040-47DC-BF92-482BE7FC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– validní operace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EABD654-91AB-4094-B4E1-CC436F7A3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09ECA6-38E0-41C7-ADD1-02827C079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58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82AF16C-D140-4120-A101-70E481EAD0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Ukažme si, že k přetečení (signalizaci Overflow) nedojde, když k němu dojít nemá – použijme opět příklad </a:t>
            </a:r>
            <a:r>
              <a:rPr lang="cs-CZ" b="1" dirty="0"/>
              <a:t>9 + (-17)</a:t>
            </a:r>
            <a:r>
              <a:rPr lang="cs-CZ" dirty="0"/>
              <a:t>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7B4A3079-2D57-4AF9-98AB-933FD5367592}"/>
              </a:ext>
            </a:extLst>
          </p:cNvPr>
          <p:cNvSpPr txBox="1"/>
          <p:nvPr/>
        </p:nvSpPr>
        <p:spPr>
          <a:xfrm>
            <a:off x="4028303" y="1541241"/>
            <a:ext cx="4135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0 0 0 0  1 0 0 1</a:t>
            </a:r>
            <a:endParaRPr lang="cs-CZ" sz="2800" b="1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1 1 0  1 1 1 1</a:t>
            </a:r>
          </a:p>
          <a:p>
            <a:pPr marL="0" indent="0" algn="ctr">
              <a:buNone/>
            </a:pPr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1 1  1 0 0 0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8253314-6233-4A0D-A39C-F3D4463814F2}"/>
              </a:ext>
            </a:extLst>
          </p:cNvPr>
          <p:cNvSpPr txBox="1"/>
          <p:nvPr/>
        </p:nvSpPr>
        <p:spPr>
          <a:xfrm>
            <a:off x="7290146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CB2ECE4A-87F7-4A11-A989-B71F3C65DADF}"/>
              </a:ext>
            </a:extLst>
          </p:cNvPr>
          <p:cNvSpPr txBox="1"/>
          <p:nvPr/>
        </p:nvSpPr>
        <p:spPr>
          <a:xfrm>
            <a:off x="6871050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290D9D7-0D14-466B-8DF5-6A8634BC26BB}"/>
              </a:ext>
            </a:extLst>
          </p:cNvPr>
          <p:cNvSpPr txBox="1"/>
          <p:nvPr/>
        </p:nvSpPr>
        <p:spPr>
          <a:xfrm>
            <a:off x="6451954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4CD1215-3B61-487B-9CAA-6932A37A01DC}"/>
              </a:ext>
            </a:extLst>
          </p:cNvPr>
          <p:cNvSpPr txBox="1"/>
          <p:nvPr/>
        </p:nvSpPr>
        <p:spPr>
          <a:xfrm>
            <a:off x="5830458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57997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E3BB6D-7040-47DC-BF92-482BE7FC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– validní operace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EABD654-91AB-4094-B4E1-CC436F7A3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09ECA6-38E0-41C7-ADD1-02827C079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59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82AF16C-D140-4120-A101-70E481EAD0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Ukažme si, že k přetečení (signalizaci Overflow) nedojde, když k němu dojít nemá – použijme opět příklad </a:t>
            </a:r>
            <a:r>
              <a:rPr lang="cs-CZ" b="1" dirty="0"/>
              <a:t>9 + (-17)</a:t>
            </a:r>
            <a:r>
              <a:rPr lang="cs-CZ" dirty="0"/>
              <a:t>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Sčítání na předposledním bitu</a:t>
            </a:r>
            <a:r>
              <a:rPr lang="cs-CZ" b="1" dirty="0"/>
              <a:t> ne</a:t>
            </a:r>
            <a:r>
              <a:rPr lang="cs-CZ" dirty="0"/>
              <a:t>vygenerovalo přenos do nejvyššího bitu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7B4A3079-2D57-4AF9-98AB-933FD5367592}"/>
              </a:ext>
            </a:extLst>
          </p:cNvPr>
          <p:cNvSpPr txBox="1"/>
          <p:nvPr/>
        </p:nvSpPr>
        <p:spPr>
          <a:xfrm>
            <a:off x="4028303" y="1541241"/>
            <a:ext cx="4135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0 </a:t>
            </a:r>
            <a:r>
              <a:rPr lang="cs-CZ" sz="28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0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0 0  1 0 0 1</a:t>
            </a:r>
            <a:endParaRPr lang="cs-CZ" sz="2800" b="1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</a:t>
            </a:r>
            <a:r>
              <a:rPr lang="cs-CZ" sz="28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1 0  1 1 1 1</a:t>
            </a:r>
          </a:p>
          <a:p>
            <a:pPr marL="0" indent="0" algn="ctr">
              <a:buNone/>
            </a:pPr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</a:t>
            </a:r>
            <a:r>
              <a:rPr lang="cs-CZ" sz="28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1 1  1 0 0 0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8253314-6233-4A0D-A39C-F3D4463814F2}"/>
              </a:ext>
            </a:extLst>
          </p:cNvPr>
          <p:cNvSpPr txBox="1"/>
          <p:nvPr/>
        </p:nvSpPr>
        <p:spPr>
          <a:xfrm>
            <a:off x="7290146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CB2ECE4A-87F7-4A11-A989-B71F3C65DADF}"/>
              </a:ext>
            </a:extLst>
          </p:cNvPr>
          <p:cNvSpPr txBox="1"/>
          <p:nvPr/>
        </p:nvSpPr>
        <p:spPr>
          <a:xfrm>
            <a:off x="6871050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290D9D7-0D14-466B-8DF5-6A8634BC26BB}"/>
              </a:ext>
            </a:extLst>
          </p:cNvPr>
          <p:cNvSpPr txBox="1"/>
          <p:nvPr/>
        </p:nvSpPr>
        <p:spPr>
          <a:xfrm>
            <a:off x="6451954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4CD1215-3B61-487B-9CAA-6932A37A01DC}"/>
              </a:ext>
            </a:extLst>
          </p:cNvPr>
          <p:cNvSpPr txBox="1"/>
          <p:nvPr/>
        </p:nvSpPr>
        <p:spPr>
          <a:xfrm>
            <a:off x="5830458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1496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663C8E-643B-423F-AE7F-EC8DF5EA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43ABD90-F944-4E2F-A97C-BA7D36A130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6FF517C-5864-4697-AAA3-3ECC56043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6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DE3129B-D027-4965-A704-03E4C64AD4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Vzpomeňme na písemné sčítání, které známe ze základní školy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Co se děje, když po sečtení dvě čísla jednoho řádu překročí desítku?</a:t>
            </a:r>
          </a:p>
          <a:p>
            <a:pPr lvl="1"/>
            <a:r>
              <a:rPr lang="cs-CZ" dirty="0">
                <a:solidFill>
                  <a:srgbClr val="FF0000"/>
                </a:solidFill>
              </a:rPr>
              <a:t>Přenesou se </a:t>
            </a:r>
            <a:r>
              <a:rPr lang="cs-CZ" dirty="0"/>
              <a:t>do dalšího řádu!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A7FA899-25C0-4DCE-8880-9E8218D9E316}"/>
              </a:ext>
            </a:extLst>
          </p:cNvPr>
          <p:cNvSpPr txBox="1"/>
          <p:nvPr/>
        </p:nvSpPr>
        <p:spPr>
          <a:xfrm>
            <a:off x="5247182" y="1365468"/>
            <a:ext cx="16976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6 8 9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+ 3 4 3</a:t>
            </a:r>
          </a:p>
          <a:p>
            <a:r>
              <a:rPr lang="cs-CZ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1  1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1 0 3 2</a:t>
            </a:r>
          </a:p>
        </p:txBody>
      </p:sp>
    </p:spTree>
    <p:extLst>
      <p:ext uri="{BB962C8B-B14F-4D97-AF65-F5344CB8AC3E}">
        <p14:creationId xmlns:p14="http://schemas.microsoft.com/office/powerpoint/2010/main" val="358015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E3BB6D-7040-47DC-BF92-482BE7FC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– validní operace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EABD654-91AB-4094-B4E1-CC436F7A3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09ECA6-38E0-41C7-ADD1-02827C079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60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82AF16C-D140-4120-A101-70E481EAD0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Ukažme si, že k přetečení (signalizaci Overflow) nedojde, když k němu dojít nemá – použijme opět příklad </a:t>
            </a:r>
            <a:r>
              <a:rPr lang="cs-CZ" b="1" dirty="0"/>
              <a:t>9 + (-17)</a:t>
            </a:r>
            <a:r>
              <a:rPr lang="cs-CZ" dirty="0"/>
              <a:t>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Sčítání na předposledním bitu</a:t>
            </a:r>
            <a:r>
              <a:rPr lang="cs-CZ" b="1" dirty="0"/>
              <a:t> ne</a:t>
            </a:r>
            <a:r>
              <a:rPr lang="cs-CZ" dirty="0"/>
              <a:t>vygenerovalo </a:t>
            </a:r>
            <a:r>
              <a:rPr lang="cs-CZ" i="1" dirty="0"/>
              <a:t>přenos do </a:t>
            </a:r>
            <a:r>
              <a:rPr lang="cs-CZ" dirty="0"/>
              <a:t>nejvyššího bitu</a:t>
            </a:r>
          </a:p>
          <a:p>
            <a:r>
              <a:rPr lang="cs-CZ" dirty="0"/>
              <a:t>Sčítání na nejvyšším bitu </a:t>
            </a:r>
            <a:r>
              <a:rPr lang="cs-CZ" b="1" dirty="0"/>
              <a:t>ne</a:t>
            </a:r>
            <a:r>
              <a:rPr lang="cs-CZ" dirty="0"/>
              <a:t>vygenerovalo </a:t>
            </a:r>
            <a:r>
              <a:rPr lang="cs-CZ" i="1" dirty="0"/>
              <a:t>přenos z</a:t>
            </a:r>
            <a:r>
              <a:rPr lang="cs-CZ" dirty="0"/>
              <a:t> nejvyššího bitu</a:t>
            </a:r>
          </a:p>
          <a:p>
            <a:r>
              <a:rPr lang="cs-CZ" b="1" dirty="0"/>
              <a:t>C</a:t>
            </a:r>
            <a:r>
              <a:rPr lang="cs-CZ" dirty="0"/>
              <a:t> </a:t>
            </a:r>
            <a:r>
              <a:rPr lang="cs-CZ" b="1" dirty="0"/>
              <a:t>=</a:t>
            </a:r>
            <a:r>
              <a:rPr lang="cs-CZ" dirty="0"/>
              <a:t> </a:t>
            </a:r>
            <a:r>
              <a:rPr lang="cs-CZ" b="1" dirty="0"/>
              <a:t>P</a:t>
            </a:r>
            <a:r>
              <a:rPr lang="cs-CZ" dirty="0"/>
              <a:t> = 0 → </a:t>
            </a:r>
            <a:r>
              <a:rPr lang="cs-CZ" b="1" dirty="0"/>
              <a:t>O</a:t>
            </a:r>
            <a:r>
              <a:rPr lang="cs-CZ" dirty="0"/>
              <a:t> = 0, znaménkové přetečení </a:t>
            </a:r>
            <a:r>
              <a:rPr lang="cs-CZ" b="1" dirty="0"/>
              <a:t>nenastalo</a:t>
            </a:r>
            <a:r>
              <a:rPr lang="cs-CZ" dirty="0"/>
              <a:t> – jak jsme čekali</a:t>
            </a:r>
            <a:endParaRPr lang="cs-CZ" b="1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7B4A3079-2D57-4AF9-98AB-933FD5367592}"/>
              </a:ext>
            </a:extLst>
          </p:cNvPr>
          <p:cNvSpPr txBox="1"/>
          <p:nvPr/>
        </p:nvSpPr>
        <p:spPr>
          <a:xfrm>
            <a:off x="4028303" y="1541241"/>
            <a:ext cx="4135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</a:t>
            </a:r>
            <a:r>
              <a:rPr lang="cs-CZ" sz="28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0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0 0 0  1 0 0 1</a:t>
            </a:r>
            <a:endParaRPr lang="cs-CZ" sz="2800" b="1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</a:t>
            </a:r>
            <a:r>
              <a:rPr lang="cs-CZ" sz="28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1 1 0  1 1 1 1</a:t>
            </a:r>
          </a:p>
          <a:p>
            <a:pPr marL="0" indent="0" algn="ctr">
              <a:buNone/>
            </a:pPr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</a:t>
            </a:r>
            <a:r>
              <a:rPr lang="cs-CZ" sz="28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1 1 1  1 0 0 0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8253314-6233-4A0D-A39C-F3D4463814F2}"/>
              </a:ext>
            </a:extLst>
          </p:cNvPr>
          <p:cNvSpPr txBox="1"/>
          <p:nvPr/>
        </p:nvSpPr>
        <p:spPr>
          <a:xfrm>
            <a:off x="7290146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CB2ECE4A-87F7-4A11-A989-B71F3C65DADF}"/>
              </a:ext>
            </a:extLst>
          </p:cNvPr>
          <p:cNvSpPr txBox="1"/>
          <p:nvPr/>
        </p:nvSpPr>
        <p:spPr>
          <a:xfrm>
            <a:off x="6871050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290D9D7-0D14-466B-8DF5-6A8634BC26BB}"/>
              </a:ext>
            </a:extLst>
          </p:cNvPr>
          <p:cNvSpPr txBox="1"/>
          <p:nvPr/>
        </p:nvSpPr>
        <p:spPr>
          <a:xfrm>
            <a:off x="6451954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4CD1215-3B61-487B-9CAA-6932A37A01DC}"/>
              </a:ext>
            </a:extLst>
          </p:cNvPr>
          <p:cNvSpPr txBox="1"/>
          <p:nvPr/>
        </p:nvSpPr>
        <p:spPr>
          <a:xfrm>
            <a:off x="5830458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2591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9B8714-13B1-4424-A113-C1C3AFB0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– příliš malá čísla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06BB90D-E34D-41CE-87A3-5DEB4475A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62AB029-02F9-45B5-9095-9944243AB1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61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2E713AA-6A21-432B-AC36-2985539951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Při sečtení dvou „příliš malých“ (záporných) čísel může také nastat overflow. Použijme příklad </a:t>
            </a:r>
            <a:r>
              <a:rPr lang="cs-CZ" b="1" dirty="0"/>
              <a:t>-119 + (-100)</a:t>
            </a:r>
            <a:r>
              <a:rPr lang="cs-CZ" dirty="0"/>
              <a:t>:</a:t>
            </a:r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B6B8C6E-1713-46FD-A67F-060FFF2B347E}"/>
              </a:ext>
            </a:extLst>
          </p:cNvPr>
          <p:cNvSpPr txBox="1"/>
          <p:nvPr/>
        </p:nvSpPr>
        <p:spPr>
          <a:xfrm>
            <a:off x="4028303" y="1541241"/>
            <a:ext cx="4135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1 0 0 0  1 0 0 1</a:t>
            </a:r>
            <a:endParaRPr lang="cs-CZ" sz="2800" b="1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0 0 1  1 1 0 0</a:t>
            </a:r>
          </a:p>
          <a:p>
            <a:pPr marL="0" indent="0" algn="ctr">
              <a:buNone/>
            </a:pPr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944008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9B8714-13B1-4424-A113-C1C3AFB0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– příliš malá čísla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06BB90D-E34D-41CE-87A3-5DEB4475A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62AB029-02F9-45B5-9095-9944243AB1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62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2E713AA-6A21-432B-AC36-2985539951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Při sečtení dvou „příliš malých“ (záporných) čísel může také nastat overflow. Použijme příklad </a:t>
            </a:r>
            <a:r>
              <a:rPr lang="cs-CZ" b="1" dirty="0"/>
              <a:t>-119 + (-100)</a:t>
            </a:r>
            <a:r>
              <a:rPr lang="cs-CZ" dirty="0"/>
              <a:t>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Sčítání na předposledním bitu </a:t>
            </a:r>
            <a:r>
              <a:rPr lang="cs-CZ" b="1" dirty="0"/>
              <a:t>ne</a:t>
            </a:r>
            <a:r>
              <a:rPr lang="cs-CZ" dirty="0"/>
              <a:t>vygenerovalo přenos do nejvyššího bitu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B6B8C6E-1713-46FD-A67F-060FFF2B347E}"/>
              </a:ext>
            </a:extLst>
          </p:cNvPr>
          <p:cNvSpPr txBox="1"/>
          <p:nvPr/>
        </p:nvSpPr>
        <p:spPr>
          <a:xfrm>
            <a:off x="4028303" y="1541241"/>
            <a:ext cx="4135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1 </a:t>
            </a:r>
            <a:r>
              <a:rPr lang="cs-CZ" sz="28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0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0 0  1 0 0 1</a:t>
            </a:r>
            <a:endParaRPr lang="cs-CZ" sz="2800" b="1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</a:t>
            </a:r>
            <a:r>
              <a:rPr lang="cs-CZ" sz="28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0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0 1  1 1 0 0</a:t>
            </a:r>
          </a:p>
          <a:p>
            <a:pPr marL="0" indent="0" algn="ctr">
              <a:buNone/>
            </a:pPr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</a:t>
            </a:r>
            <a:r>
              <a:rPr lang="cs-CZ" sz="28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0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1 0  0 1 0 1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5A25C84-8402-4564-B69E-3DC5113BF475}"/>
              </a:ext>
            </a:extLst>
          </p:cNvPr>
          <p:cNvSpPr txBox="1"/>
          <p:nvPr/>
        </p:nvSpPr>
        <p:spPr>
          <a:xfrm>
            <a:off x="5827106" y="2587591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F333973A-283F-4481-B098-157D6A44EDC1}"/>
              </a:ext>
            </a:extLst>
          </p:cNvPr>
          <p:cNvSpPr txBox="1"/>
          <p:nvPr/>
        </p:nvSpPr>
        <p:spPr>
          <a:xfrm>
            <a:off x="5408010" y="2587591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8681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9B8714-13B1-4424-A113-C1C3AFB0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– příliš malá čísla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06BB90D-E34D-41CE-87A3-5DEB4475A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62AB029-02F9-45B5-9095-9944243AB1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63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2E713AA-6A21-432B-AC36-2985539951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Při sečtení dvou „příliš malých“ (záporných) čísel může také nastat overflow. Použijme příklad </a:t>
            </a:r>
            <a:r>
              <a:rPr lang="cs-CZ" b="1" dirty="0"/>
              <a:t>-119 + (-100)</a:t>
            </a:r>
            <a:r>
              <a:rPr lang="cs-CZ" dirty="0"/>
              <a:t>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Sčítání na předposledním bitu </a:t>
            </a:r>
            <a:r>
              <a:rPr lang="cs-CZ" b="1" dirty="0"/>
              <a:t>ne</a:t>
            </a:r>
            <a:r>
              <a:rPr lang="cs-CZ" dirty="0"/>
              <a:t>vygenerovalo přenos do nejvyššího bitu</a:t>
            </a:r>
          </a:p>
          <a:p>
            <a:r>
              <a:rPr lang="cs-CZ" dirty="0"/>
              <a:t>Sčítání na nejvyšším bitu </a:t>
            </a:r>
            <a:r>
              <a:rPr lang="cs-CZ" b="1" dirty="0"/>
              <a:t>vygenerovalo</a:t>
            </a:r>
            <a:r>
              <a:rPr lang="cs-CZ" dirty="0"/>
              <a:t> přenos </a:t>
            </a:r>
            <a:r>
              <a:rPr lang="cs-CZ" b="1" dirty="0"/>
              <a:t>z</a:t>
            </a:r>
            <a:r>
              <a:rPr lang="cs-CZ" dirty="0"/>
              <a:t> nejvyššího bitu (carry)</a:t>
            </a:r>
          </a:p>
          <a:p>
            <a:r>
              <a:rPr lang="cs-CZ" dirty="0"/>
              <a:t>C = 1, P = 0 → </a:t>
            </a:r>
            <a:r>
              <a:rPr lang="cs-CZ" b="1" dirty="0"/>
              <a:t>C</a:t>
            </a:r>
            <a:r>
              <a:rPr lang="cs-CZ" dirty="0"/>
              <a:t> </a:t>
            </a:r>
            <a:r>
              <a:rPr lang="cs-CZ" sz="2400" b="1" dirty="0"/>
              <a:t>≠</a:t>
            </a:r>
            <a:r>
              <a:rPr lang="cs-CZ" dirty="0"/>
              <a:t> </a:t>
            </a:r>
            <a:r>
              <a:rPr lang="cs-CZ" b="1" dirty="0"/>
              <a:t>P</a:t>
            </a:r>
            <a:r>
              <a:rPr lang="cs-CZ" dirty="0"/>
              <a:t> → </a:t>
            </a:r>
            <a:r>
              <a:rPr lang="cs-CZ" b="1" dirty="0"/>
              <a:t>O</a:t>
            </a:r>
            <a:r>
              <a:rPr lang="cs-CZ" dirty="0"/>
              <a:t> = </a:t>
            </a:r>
            <a:r>
              <a:rPr lang="cs-CZ" b="1" dirty="0"/>
              <a:t>1</a:t>
            </a:r>
            <a:r>
              <a:rPr lang="cs-CZ" dirty="0"/>
              <a:t>, znaménkové přetečení </a:t>
            </a:r>
            <a:r>
              <a:rPr lang="cs-CZ" b="1" dirty="0"/>
              <a:t>nastalo</a:t>
            </a:r>
            <a:r>
              <a:rPr lang="cs-CZ" dirty="0"/>
              <a:t> – jak jsme čekali</a:t>
            </a:r>
            <a:endParaRPr lang="cs-CZ" b="1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B6B8C6E-1713-46FD-A67F-060FFF2B347E}"/>
              </a:ext>
            </a:extLst>
          </p:cNvPr>
          <p:cNvSpPr txBox="1"/>
          <p:nvPr/>
        </p:nvSpPr>
        <p:spPr>
          <a:xfrm>
            <a:off x="4028303" y="1541241"/>
            <a:ext cx="4135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</a:t>
            </a:r>
            <a:r>
              <a:rPr lang="cs-CZ" sz="28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0 0 0  1 0 0 1</a:t>
            </a:r>
            <a:endParaRPr lang="cs-CZ" sz="2800" b="1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</a:t>
            </a:r>
            <a:r>
              <a:rPr lang="cs-CZ" sz="28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0 0 1  1 1 0 0</a:t>
            </a:r>
          </a:p>
          <a:p>
            <a:pPr marL="0" indent="0" algn="ctr">
              <a:buNone/>
            </a:pPr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  <a:p>
            <a:pPr marL="0" indent="0" algn="ctr">
              <a:buNone/>
            </a:pPr>
            <a:r>
              <a:rPr lang="cs-CZ" sz="2800" b="1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|</a:t>
            </a:r>
            <a:r>
              <a:rPr lang="cs-CZ" sz="28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0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0 1 0  0 1 0 1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5A25C84-8402-4564-B69E-3DC5113BF475}"/>
              </a:ext>
            </a:extLst>
          </p:cNvPr>
          <p:cNvSpPr txBox="1"/>
          <p:nvPr/>
        </p:nvSpPr>
        <p:spPr>
          <a:xfrm>
            <a:off x="5827106" y="2587591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F333973A-283F-4481-B098-157D6A44EDC1}"/>
              </a:ext>
            </a:extLst>
          </p:cNvPr>
          <p:cNvSpPr txBox="1"/>
          <p:nvPr/>
        </p:nvSpPr>
        <p:spPr>
          <a:xfrm>
            <a:off x="5408010" y="2587591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C95D314-EB2A-4A76-9E77-138649787828}"/>
              </a:ext>
            </a:extLst>
          </p:cNvPr>
          <p:cNvSpPr txBox="1"/>
          <p:nvPr/>
        </p:nvSpPr>
        <p:spPr>
          <a:xfrm>
            <a:off x="4155538" y="2615961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F0932C5E-80BF-43FC-844E-27595B290B58}"/>
              </a:ext>
            </a:extLst>
          </p:cNvPr>
          <p:cNvCxnSpPr>
            <a:cxnSpLocks/>
          </p:cNvCxnSpPr>
          <p:nvPr/>
        </p:nvCxnSpPr>
        <p:spPr>
          <a:xfrm flipH="1" flipV="1">
            <a:off x="4407648" y="2933701"/>
            <a:ext cx="250204" cy="374649"/>
          </a:xfrm>
          <a:prstGeom prst="straightConnector1">
            <a:avLst/>
          </a:prstGeom>
          <a:ln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BD41FA09-2F17-4A3C-957F-ACF894B06D66}"/>
              </a:ext>
            </a:extLst>
          </p:cNvPr>
          <p:cNvCxnSpPr>
            <a:cxnSpLocks/>
          </p:cNvCxnSpPr>
          <p:nvPr/>
        </p:nvCxnSpPr>
        <p:spPr>
          <a:xfrm>
            <a:off x="4324025" y="2987701"/>
            <a:ext cx="0" cy="320649"/>
          </a:xfrm>
          <a:prstGeom prst="straightConnector1">
            <a:avLst/>
          </a:prstGeom>
          <a:ln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3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E3BB6D-7040-47DC-BF92-482BE7FC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– validní operace se zápornými čísly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EABD654-91AB-4094-B4E1-CC436F7A3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09ECA6-38E0-41C7-ADD1-02827C079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64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82AF16C-D140-4120-A101-70E481EAD0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Nyní zkusme sečíst dvě záporná čísla tak, aby byl výsledek v rozsahu (čili aby nenastal overflow) – </a:t>
            </a:r>
            <a:r>
              <a:rPr lang="cs-CZ" b="1" dirty="0"/>
              <a:t>(-41) + (-17)</a:t>
            </a:r>
            <a:r>
              <a:rPr lang="cs-CZ" dirty="0"/>
              <a:t>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7B4A3079-2D57-4AF9-98AB-933FD5367592}"/>
              </a:ext>
            </a:extLst>
          </p:cNvPr>
          <p:cNvSpPr txBox="1"/>
          <p:nvPr/>
        </p:nvSpPr>
        <p:spPr>
          <a:xfrm>
            <a:off x="4028303" y="1541241"/>
            <a:ext cx="4135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1 1 0 1  0 1 1 1</a:t>
            </a:r>
            <a:endParaRPr lang="cs-CZ" sz="2800" b="1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1 1 0  1 1 1 1</a:t>
            </a:r>
          </a:p>
          <a:p>
            <a:pPr marL="0" indent="0" algn="ctr">
              <a:buNone/>
            </a:pPr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420318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E3BB6D-7040-47DC-BF92-482BE7FC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– validní operace se zápornými čísly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EABD654-91AB-4094-B4E1-CC436F7A3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09ECA6-38E0-41C7-ADD1-02827C079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65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82AF16C-D140-4120-A101-70E481EAD0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Nyní zkusme sečíst dvě záporná čísla tak, aby byl výsledek v rozsahu (čili aby nenastal overflow) – </a:t>
            </a:r>
            <a:r>
              <a:rPr lang="cs-CZ" b="1" dirty="0"/>
              <a:t>(-41) + (-17)</a:t>
            </a:r>
            <a:r>
              <a:rPr lang="cs-CZ" dirty="0"/>
              <a:t>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7B4A3079-2D57-4AF9-98AB-933FD5367592}"/>
              </a:ext>
            </a:extLst>
          </p:cNvPr>
          <p:cNvSpPr txBox="1"/>
          <p:nvPr/>
        </p:nvSpPr>
        <p:spPr>
          <a:xfrm>
            <a:off x="4028303" y="1541241"/>
            <a:ext cx="4135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1 1 0 1  0 1 1 1</a:t>
            </a:r>
            <a:endParaRPr lang="cs-CZ" sz="2800" b="1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1 1 0  1 1 1 1</a:t>
            </a:r>
          </a:p>
          <a:p>
            <a:pPr marL="0" indent="0" algn="ctr">
              <a:buNone/>
            </a:pPr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0 0  0 1 1 0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8253314-6233-4A0D-A39C-F3D4463814F2}"/>
              </a:ext>
            </a:extLst>
          </p:cNvPr>
          <p:cNvSpPr txBox="1"/>
          <p:nvPr/>
        </p:nvSpPr>
        <p:spPr>
          <a:xfrm>
            <a:off x="7290146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CB2ECE4A-87F7-4A11-A989-B71F3C65DADF}"/>
              </a:ext>
            </a:extLst>
          </p:cNvPr>
          <p:cNvSpPr txBox="1"/>
          <p:nvPr/>
        </p:nvSpPr>
        <p:spPr>
          <a:xfrm>
            <a:off x="6871050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290D9D7-0D14-466B-8DF5-6A8634BC26BB}"/>
              </a:ext>
            </a:extLst>
          </p:cNvPr>
          <p:cNvSpPr txBox="1"/>
          <p:nvPr/>
        </p:nvSpPr>
        <p:spPr>
          <a:xfrm>
            <a:off x="6451954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4CD1215-3B61-487B-9CAA-6932A37A01DC}"/>
              </a:ext>
            </a:extLst>
          </p:cNvPr>
          <p:cNvSpPr txBox="1"/>
          <p:nvPr/>
        </p:nvSpPr>
        <p:spPr>
          <a:xfrm>
            <a:off x="5830458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AAB5CFD3-5648-44EA-ADB6-775C08A57386}"/>
              </a:ext>
            </a:extLst>
          </p:cNvPr>
          <p:cNvSpPr txBox="1"/>
          <p:nvPr/>
        </p:nvSpPr>
        <p:spPr>
          <a:xfrm>
            <a:off x="5412517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7821AC9-C62B-4CB8-9EE4-A4B8F4559C86}"/>
              </a:ext>
            </a:extLst>
          </p:cNvPr>
          <p:cNvSpPr txBox="1"/>
          <p:nvPr/>
        </p:nvSpPr>
        <p:spPr>
          <a:xfrm>
            <a:off x="4993421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98306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E3BB6D-7040-47DC-BF92-482BE7FC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– validní operace se zápornými čísly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EABD654-91AB-4094-B4E1-CC436F7A3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09ECA6-38E0-41C7-ADD1-02827C079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66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82AF16C-D140-4120-A101-70E481EAD0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Nyní zkusme sečíst dvě záporná čísla tak, aby byl výsledek v rozsahu (čili aby nenastal overflow) – </a:t>
            </a:r>
            <a:r>
              <a:rPr lang="cs-CZ" b="1" dirty="0"/>
              <a:t>(-41) + (-17)</a:t>
            </a:r>
            <a:r>
              <a:rPr lang="cs-CZ" dirty="0"/>
              <a:t>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Sčítání na předposledním bitu </a:t>
            </a:r>
            <a:r>
              <a:rPr lang="cs-CZ" b="1" dirty="0"/>
              <a:t>vygenerovalo</a:t>
            </a:r>
            <a:r>
              <a:rPr lang="cs-CZ" dirty="0"/>
              <a:t> přenos do nejvyššího bitu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7B4A3079-2D57-4AF9-98AB-933FD5367592}"/>
              </a:ext>
            </a:extLst>
          </p:cNvPr>
          <p:cNvSpPr txBox="1"/>
          <p:nvPr/>
        </p:nvSpPr>
        <p:spPr>
          <a:xfrm>
            <a:off x="4028303" y="1541241"/>
            <a:ext cx="4135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1 </a:t>
            </a:r>
            <a:r>
              <a:rPr lang="cs-CZ" sz="28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0 1  0 1 1 1</a:t>
            </a:r>
            <a:endParaRPr lang="cs-CZ" sz="2800" b="1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+ 1 </a:t>
            </a:r>
            <a:r>
              <a:rPr lang="cs-CZ" sz="28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1 0  1 1 1 1</a:t>
            </a:r>
          </a:p>
          <a:p>
            <a:pPr marL="0" indent="0" algn="ctr">
              <a:buNone/>
            </a:pPr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</a:t>
            </a:r>
            <a:r>
              <a:rPr lang="cs-CZ" sz="28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0 0  0 1 1 0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8253314-6233-4A0D-A39C-F3D4463814F2}"/>
              </a:ext>
            </a:extLst>
          </p:cNvPr>
          <p:cNvSpPr txBox="1"/>
          <p:nvPr/>
        </p:nvSpPr>
        <p:spPr>
          <a:xfrm>
            <a:off x="7290146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CB2ECE4A-87F7-4A11-A989-B71F3C65DADF}"/>
              </a:ext>
            </a:extLst>
          </p:cNvPr>
          <p:cNvSpPr txBox="1"/>
          <p:nvPr/>
        </p:nvSpPr>
        <p:spPr>
          <a:xfrm>
            <a:off x="6871050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290D9D7-0D14-466B-8DF5-6A8634BC26BB}"/>
              </a:ext>
            </a:extLst>
          </p:cNvPr>
          <p:cNvSpPr txBox="1"/>
          <p:nvPr/>
        </p:nvSpPr>
        <p:spPr>
          <a:xfrm>
            <a:off x="6451954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4CD1215-3B61-487B-9CAA-6932A37A01DC}"/>
              </a:ext>
            </a:extLst>
          </p:cNvPr>
          <p:cNvSpPr txBox="1"/>
          <p:nvPr/>
        </p:nvSpPr>
        <p:spPr>
          <a:xfrm>
            <a:off x="5830458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AAB5CFD3-5648-44EA-ADB6-775C08A57386}"/>
              </a:ext>
            </a:extLst>
          </p:cNvPr>
          <p:cNvSpPr txBox="1"/>
          <p:nvPr/>
        </p:nvSpPr>
        <p:spPr>
          <a:xfrm>
            <a:off x="5412517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7821AC9-C62B-4CB8-9EE4-A4B8F4559C86}"/>
              </a:ext>
            </a:extLst>
          </p:cNvPr>
          <p:cNvSpPr txBox="1"/>
          <p:nvPr/>
        </p:nvSpPr>
        <p:spPr>
          <a:xfrm>
            <a:off x="4993421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C5713683-3E0C-41B4-BA0F-F63BF8E16DCC}"/>
              </a:ext>
            </a:extLst>
          </p:cNvPr>
          <p:cNvSpPr txBox="1"/>
          <p:nvPr/>
        </p:nvSpPr>
        <p:spPr>
          <a:xfrm>
            <a:off x="4588020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DD7ECC94-B411-4D66-99A9-EAF9542E2B43}"/>
              </a:ext>
            </a:extLst>
          </p:cNvPr>
          <p:cNvCxnSpPr>
            <a:cxnSpLocks/>
          </p:cNvCxnSpPr>
          <p:nvPr/>
        </p:nvCxnSpPr>
        <p:spPr>
          <a:xfrm flipH="1" flipV="1">
            <a:off x="4848221" y="2933701"/>
            <a:ext cx="250204" cy="374649"/>
          </a:xfrm>
          <a:prstGeom prst="straightConnector1">
            <a:avLst/>
          </a:prstGeom>
          <a:ln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547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E3BB6D-7040-47DC-BF92-482BE7FC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– validní operace se zápornými čísly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EABD654-91AB-4094-B4E1-CC436F7A3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09ECA6-38E0-41C7-ADD1-02827C079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67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82AF16C-D140-4120-A101-70E481EAD0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Nyní zkusme sečíst dvě záporná čísla tak, aby byl výsledek v rozsahu (čili aby nenastal overflow) – </a:t>
            </a:r>
            <a:r>
              <a:rPr lang="cs-CZ" b="1" dirty="0"/>
              <a:t>(-41) + (-17)</a:t>
            </a:r>
            <a:r>
              <a:rPr lang="cs-CZ" dirty="0"/>
              <a:t>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Sčítání na předposledním bitu </a:t>
            </a:r>
            <a:r>
              <a:rPr lang="cs-CZ" b="1" dirty="0"/>
              <a:t>vygenerovalo</a:t>
            </a:r>
            <a:r>
              <a:rPr lang="cs-CZ" dirty="0"/>
              <a:t> přenos do nejvyššího bitu</a:t>
            </a:r>
          </a:p>
          <a:p>
            <a:r>
              <a:rPr lang="cs-CZ" dirty="0"/>
              <a:t>Sčítání na nejvyšším bitu </a:t>
            </a:r>
            <a:r>
              <a:rPr lang="cs-CZ" b="1" dirty="0"/>
              <a:t>vygenerovalo</a:t>
            </a:r>
            <a:r>
              <a:rPr lang="cs-CZ" dirty="0"/>
              <a:t> přenos </a:t>
            </a:r>
            <a:r>
              <a:rPr lang="cs-CZ" b="1" dirty="0"/>
              <a:t>z</a:t>
            </a:r>
            <a:r>
              <a:rPr lang="cs-CZ" dirty="0"/>
              <a:t> nejvyššího bitu (carry)</a:t>
            </a:r>
          </a:p>
          <a:p>
            <a:r>
              <a:rPr lang="cs-CZ" b="1" dirty="0"/>
              <a:t>C</a:t>
            </a:r>
            <a:r>
              <a:rPr lang="cs-CZ" dirty="0"/>
              <a:t> </a:t>
            </a:r>
            <a:r>
              <a:rPr lang="cs-CZ" b="1" dirty="0"/>
              <a:t>=</a:t>
            </a:r>
            <a:r>
              <a:rPr lang="cs-CZ" dirty="0"/>
              <a:t> </a:t>
            </a:r>
            <a:r>
              <a:rPr lang="cs-CZ" b="1" dirty="0"/>
              <a:t>P</a:t>
            </a:r>
            <a:r>
              <a:rPr lang="cs-CZ" dirty="0"/>
              <a:t> = 1 → </a:t>
            </a:r>
            <a:r>
              <a:rPr lang="cs-CZ" b="1" dirty="0"/>
              <a:t>O</a:t>
            </a:r>
            <a:r>
              <a:rPr lang="cs-CZ" dirty="0"/>
              <a:t> = </a:t>
            </a:r>
            <a:r>
              <a:rPr lang="cs-CZ" b="1" dirty="0"/>
              <a:t>0</a:t>
            </a:r>
            <a:r>
              <a:rPr lang="cs-CZ" dirty="0"/>
              <a:t>, znaménkové přetečení </a:t>
            </a:r>
            <a:r>
              <a:rPr lang="cs-CZ" b="1" dirty="0"/>
              <a:t>nenastalo</a:t>
            </a:r>
            <a:r>
              <a:rPr lang="cs-CZ" dirty="0"/>
              <a:t> – jak jsme čekali</a:t>
            </a:r>
          </a:p>
          <a:p>
            <a:endParaRPr lang="cs-CZ" dirty="0"/>
          </a:p>
          <a:p>
            <a:endParaRPr lang="cs-CZ" b="1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7B4A3079-2D57-4AF9-98AB-933FD5367592}"/>
              </a:ext>
            </a:extLst>
          </p:cNvPr>
          <p:cNvSpPr txBox="1"/>
          <p:nvPr/>
        </p:nvSpPr>
        <p:spPr>
          <a:xfrm>
            <a:off x="4028303" y="1541241"/>
            <a:ext cx="4135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</a:t>
            </a:r>
            <a:r>
              <a:rPr lang="cs-CZ" sz="28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1 0 1  0 1 1 1</a:t>
            </a:r>
            <a:endParaRPr lang="cs-CZ" sz="2800" b="1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</a:t>
            </a:r>
            <a:r>
              <a:rPr lang="cs-CZ" sz="28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1 1 0  1 1 1 1</a:t>
            </a:r>
          </a:p>
          <a:p>
            <a:pPr marL="0" indent="0" algn="ctr">
              <a:buNone/>
            </a:pPr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  <a:p>
            <a:pPr marL="0" indent="0" algn="ctr">
              <a:buNone/>
            </a:pPr>
            <a:r>
              <a:rPr lang="cs-CZ" sz="2800" b="1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|</a:t>
            </a:r>
            <a:r>
              <a:rPr lang="cs-CZ" sz="28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1 0 0  0 1 1 0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8253314-6233-4A0D-A39C-F3D4463814F2}"/>
              </a:ext>
            </a:extLst>
          </p:cNvPr>
          <p:cNvSpPr txBox="1"/>
          <p:nvPr/>
        </p:nvSpPr>
        <p:spPr>
          <a:xfrm>
            <a:off x="7290146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CB2ECE4A-87F7-4A11-A989-B71F3C65DADF}"/>
              </a:ext>
            </a:extLst>
          </p:cNvPr>
          <p:cNvSpPr txBox="1"/>
          <p:nvPr/>
        </p:nvSpPr>
        <p:spPr>
          <a:xfrm>
            <a:off x="6871050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290D9D7-0D14-466B-8DF5-6A8634BC26BB}"/>
              </a:ext>
            </a:extLst>
          </p:cNvPr>
          <p:cNvSpPr txBox="1"/>
          <p:nvPr/>
        </p:nvSpPr>
        <p:spPr>
          <a:xfrm>
            <a:off x="6451954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4CD1215-3B61-487B-9CAA-6932A37A01DC}"/>
              </a:ext>
            </a:extLst>
          </p:cNvPr>
          <p:cNvSpPr txBox="1"/>
          <p:nvPr/>
        </p:nvSpPr>
        <p:spPr>
          <a:xfrm>
            <a:off x="5830458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AAB5CFD3-5648-44EA-ADB6-775C08A57386}"/>
              </a:ext>
            </a:extLst>
          </p:cNvPr>
          <p:cNvSpPr txBox="1"/>
          <p:nvPr/>
        </p:nvSpPr>
        <p:spPr>
          <a:xfrm>
            <a:off x="5412517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7821AC9-C62B-4CB8-9EE4-A4B8F4559C86}"/>
              </a:ext>
            </a:extLst>
          </p:cNvPr>
          <p:cNvSpPr txBox="1"/>
          <p:nvPr/>
        </p:nvSpPr>
        <p:spPr>
          <a:xfrm>
            <a:off x="4993421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C5713683-3E0C-41B4-BA0F-F63BF8E16DCC}"/>
              </a:ext>
            </a:extLst>
          </p:cNvPr>
          <p:cNvSpPr txBox="1"/>
          <p:nvPr/>
        </p:nvSpPr>
        <p:spPr>
          <a:xfrm>
            <a:off x="4588020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C0DB3693-15C4-4DAA-8ED0-84B3D9513E27}"/>
              </a:ext>
            </a:extLst>
          </p:cNvPr>
          <p:cNvSpPr txBox="1"/>
          <p:nvPr/>
        </p:nvSpPr>
        <p:spPr>
          <a:xfrm>
            <a:off x="4157680" y="2546027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8C8927F8-3F33-462F-A4DD-8895A198BED5}"/>
              </a:ext>
            </a:extLst>
          </p:cNvPr>
          <p:cNvCxnSpPr>
            <a:cxnSpLocks/>
          </p:cNvCxnSpPr>
          <p:nvPr/>
        </p:nvCxnSpPr>
        <p:spPr>
          <a:xfrm flipH="1" flipV="1">
            <a:off x="4407648" y="2933701"/>
            <a:ext cx="250204" cy="374649"/>
          </a:xfrm>
          <a:prstGeom prst="straightConnector1">
            <a:avLst/>
          </a:prstGeom>
          <a:ln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73DB7D69-6E3D-42E0-8B20-106AEB18BD76}"/>
              </a:ext>
            </a:extLst>
          </p:cNvPr>
          <p:cNvCxnSpPr>
            <a:cxnSpLocks/>
          </p:cNvCxnSpPr>
          <p:nvPr/>
        </p:nvCxnSpPr>
        <p:spPr>
          <a:xfrm>
            <a:off x="4324025" y="2987701"/>
            <a:ext cx="0" cy="320649"/>
          </a:xfrm>
          <a:prstGeom prst="straightConnector1">
            <a:avLst/>
          </a:prstGeom>
          <a:ln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5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E3BB6D-7040-47DC-BF92-482BE7FC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Bezznaménkové vs. znaménkové přetečení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EABD654-91AB-4094-B4E1-CC436F7A3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09ECA6-38E0-41C7-ADD1-02827C079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68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82AF16C-D140-4120-A101-70E481EAD0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0751" y="1030778"/>
            <a:ext cx="11137552" cy="5054138"/>
          </a:xfrm>
        </p:spPr>
        <p:txBody>
          <a:bodyPr>
            <a:normAutofit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Povšimněme si, že v tomto příkladu se nastavil</a:t>
            </a:r>
            <a:r>
              <a:rPr lang="cs-CZ" b="1" dirty="0"/>
              <a:t> </a:t>
            </a:r>
            <a:r>
              <a:rPr lang="cs-CZ" i="1" dirty="0"/>
              <a:t>carry</a:t>
            </a:r>
            <a:r>
              <a:rPr lang="cs-CZ" b="1" dirty="0"/>
              <a:t> </a:t>
            </a:r>
            <a:r>
              <a:rPr lang="cs-CZ" dirty="0"/>
              <a:t>bit, ale výsledek je správně, ke</a:t>
            </a:r>
            <a:r>
              <a:rPr lang="cs-CZ" b="1" dirty="0"/>
              <a:t> znaménkovému přetečení nedošlo</a:t>
            </a:r>
            <a:r>
              <a:rPr lang="cs-CZ" dirty="0"/>
              <a:t>, O = 0!</a:t>
            </a:r>
          </a:p>
          <a:p>
            <a:r>
              <a:rPr lang="cs-CZ" dirty="0"/>
              <a:t>Co by ale nastavení tohoto bitu znamenalo, kdybychom </a:t>
            </a:r>
            <a:r>
              <a:rPr lang="cs-CZ" i="1" dirty="0"/>
              <a:t>nevěděli</a:t>
            </a:r>
            <a:r>
              <a:rPr lang="cs-CZ" dirty="0"/>
              <a:t>, že počítáme s nějakými zakódovanými </a:t>
            </a:r>
            <a:r>
              <a:rPr lang="cs-CZ" i="1" dirty="0"/>
              <a:t>znaménkovými</a:t>
            </a:r>
            <a:r>
              <a:rPr lang="cs-CZ" dirty="0"/>
              <a:t> čísly?</a:t>
            </a:r>
          </a:p>
          <a:p>
            <a:pPr lvl="1"/>
            <a:r>
              <a:rPr lang="cs-CZ" i="1" dirty="0"/>
              <a:t>Bez</a:t>
            </a:r>
            <a:r>
              <a:rPr lang="cs-CZ" dirty="0"/>
              <a:t>znaménkově k přetečení došlo – něco vyteklo ven!</a:t>
            </a:r>
          </a:p>
          <a:p>
            <a:pPr marL="0" indent="0">
              <a:buNone/>
            </a:pPr>
            <a:endParaRPr lang="cs-CZ" b="1" dirty="0"/>
          </a:p>
          <a:p>
            <a:endParaRPr lang="cs-CZ" dirty="0"/>
          </a:p>
          <a:p>
            <a:endParaRPr lang="cs-CZ" b="1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7B4A3079-2D57-4AF9-98AB-933FD5367592}"/>
              </a:ext>
            </a:extLst>
          </p:cNvPr>
          <p:cNvSpPr txBox="1"/>
          <p:nvPr/>
        </p:nvSpPr>
        <p:spPr>
          <a:xfrm>
            <a:off x="4028303" y="913793"/>
            <a:ext cx="4135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</a:t>
            </a:r>
            <a:r>
              <a:rPr lang="cs-CZ" sz="28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1 0 1  0 1 1 1</a:t>
            </a:r>
            <a:endParaRPr lang="cs-CZ" sz="2800" b="1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</a:t>
            </a:r>
            <a:r>
              <a:rPr lang="cs-CZ" sz="28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1 1 0  1 1 1 1</a:t>
            </a:r>
          </a:p>
          <a:p>
            <a:pPr marL="0" indent="0" algn="ctr">
              <a:buNone/>
            </a:pPr>
            <a:endParaRPr lang="cs-CZ" sz="2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 algn="ctr">
              <a:buNone/>
            </a:pP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------------------</a:t>
            </a:r>
          </a:p>
          <a:p>
            <a:pPr marL="0" indent="0" algn="ctr">
              <a:buNone/>
            </a:pPr>
            <a:r>
              <a:rPr lang="cs-CZ" sz="2800" b="1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|</a:t>
            </a:r>
            <a:r>
              <a:rPr lang="cs-CZ" sz="28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1 0 0  0 1 1 0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8253314-6233-4A0D-A39C-F3D4463814F2}"/>
              </a:ext>
            </a:extLst>
          </p:cNvPr>
          <p:cNvSpPr txBox="1"/>
          <p:nvPr/>
        </p:nvSpPr>
        <p:spPr>
          <a:xfrm>
            <a:off x="7290146" y="1918579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CB2ECE4A-87F7-4A11-A989-B71F3C65DADF}"/>
              </a:ext>
            </a:extLst>
          </p:cNvPr>
          <p:cNvSpPr txBox="1"/>
          <p:nvPr/>
        </p:nvSpPr>
        <p:spPr>
          <a:xfrm>
            <a:off x="6871050" y="1918579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290D9D7-0D14-466B-8DF5-6A8634BC26BB}"/>
              </a:ext>
            </a:extLst>
          </p:cNvPr>
          <p:cNvSpPr txBox="1"/>
          <p:nvPr/>
        </p:nvSpPr>
        <p:spPr>
          <a:xfrm>
            <a:off x="6451954" y="1918579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4CD1215-3B61-487B-9CAA-6932A37A01DC}"/>
              </a:ext>
            </a:extLst>
          </p:cNvPr>
          <p:cNvSpPr txBox="1"/>
          <p:nvPr/>
        </p:nvSpPr>
        <p:spPr>
          <a:xfrm>
            <a:off x="5830458" y="1918579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AAB5CFD3-5648-44EA-ADB6-775C08A57386}"/>
              </a:ext>
            </a:extLst>
          </p:cNvPr>
          <p:cNvSpPr txBox="1"/>
          <p:nvPr/>
        </p:nvSpPr>
        <p:spPr>
          <a:xfrm>
            <a:off x="5412517" y="1918579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7821AC9-C62B-4CB8-9EE4-A4B8F4559C86}"/>
              </a:ext>
            </a:extLst>
          </p:cNvPr>
          <p:cNvSpPr txBox="1"/>
          <p:nvPr/>
        </p:nvSpPr>
        <p:spPr>
          <a:xfrm>
            <a:off x="4993421" y="1918579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C5713683-3E0C-41B4-BA0F-F63BF8E16DCC}"/>
              </a:ext>
            </a:extLst>
          </p:cNvPr>
          <p:cNvSpPr txBox="1"/>
          <p:nvPr/>
        </p:nvSpPr>
        <p:spPr>
          <a:xfrm>
            <a:off x="4588020" y="1918579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rgbClr val="00A9E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C0DB3693-15C4-4DAA-8ED0-84B3D9513E27}"/>
              </a:ext>
            </a:extLst>
          </p:cNvPr>
          <p:cNvSpPr txBox="1"/>
          <p:nvPr/>
        </p:nvSpPr>
        <p:spPr>
          <a:xfrm>
            <a:off x="4157680" y="1918579"/>
            <a:ext cx="3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8C8927F8-3F33-462F-A4DD-8895A198BED5}"/>
              </a:ext>
            </a:extLst>
          </p:cNvPr>
          <p:cNvCxnSpPr>
            <a:cxnSpLocks/>
          </p:cNvCxnSpPr>
          <p:nvPr/>
        </p:nvCxnSpPr>
        <p:spPr>
          <a:xfrm flipH="1" flipV="1">
            <a:off x="4407648" y="2306253"/>
            <a:ext cx="250204" cy="374649"/>
          </a:xfrm>
          <a:prstGeom prst="straightConnector1">
            <a:avLst/>
          </a:prstGeom>
          <a:ln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73DB7D69-6E3D-42E0-8B20-106AEB18BD76}"/>
              </a:ext>
            </a:extLst>
          </p:cNvPr>
          <p:cNvCxnSpPr>
            <a:cxnSpLocks/>
          </p:cNvCxnSpPr>
          <p:nvPr/>
        </p:nvCxnSpPr>
        <p:spPr>
          <a:xfrm>
            <a:off x="4324025" y="2360253"/>
            <a:ext cx="0" cy="320649"/>
          </a:xfrm>
          <a:prstGeom prst="straightConnector1">
            <a:avLst/>
          </a:prstGeom>
          <a:ln>
            <a:solidFill>
              <a:srgbClr val="00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8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E3BB6D-7040-47DC-BF92-482BE7FC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Bezznaménkové vs. znaménkové přetečení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EABD654-91AB-4094-B4E1-CC436F7A3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mírně pokročilé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09ECA6-38E0-41C7-ADD1-02827C079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69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82AF16C-D140-4120-A101-70E481EAD0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0751" y="1030778"/>
            <a:ext cx="11137552" cy="50541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cs-CZ" sz="2800" b="1" dirty="0">
                <a:solidFill>
                  <a:srgbClr val="00A9E0"/>
                </a:solidFill>
              </a:rPr>
              <a:t>Carry</a:t>
            </a:r>
            <a:r>
              <a:rPr lang="cs-CZ" sz="2800" dirty="0"/>
              <a:t> signalizuje přetečení </a:t>
            </a:r>
            <a:r>
              <a:rPr lang="cs-CZ" sz="2000" i="1" dirty="0"/>
              <a:t>(nesprávný výsledek, který se nevleze do daného počtu bitů)</a:t>
            </a:r>
            <a:r>
              <a:rPr lang="cs-CZ" sz="2800" i="1" dirty="0"/>
              <a:t>, </a:t>
            </a:r>
            <a:r>
              <a:rPr lang="cs-CZ" sz="2800" b="1" dirty="0"/>
              <a:t>pouze</a:t>
            </a:r>
            <a:r>
              <a:rPr lang="cs-CZ" sz="2800" dirty="0"/>
              <a:t> pokud čísla bereme jako </a:t>
            </a:r>
            <a:r>
              <a:rPr lang="cs-CZ" sz="2800" b="1" dirty="0"/>
              <a:t>bezznaménková</a:t>
            </a:r>
            <a:r>
              <a:rPr lang="cs-CZ" sz="2800" dirty="0"/>
              <a:t>!</a:t>
            </a:r>
          </a:p>
          <a:p>
            <a:pPr marL="0" indent="0">
              <a:buNone/>
            </a:pPr>
            <a:endParaRPr lang="cs-CZ" b="1" dirty="0"/>
          </a:p>
          <a:p>
            <a:pPr marL="0" indent="0" algn="ctr">
              <a:buNone/>
            </a:pPr>
            <a:r>
              <a:rPr lang="cs-CZ" sz="2800" b="1" dirty="0">
                <a:solidFill>
                  <a:srgbClr val="00A9E0"/>
                </a:solidFill>
              </a:rPr>
              <a:t>Overflow</a:t>
            </a:r>
            <a:r>
              <a:rPr lang="cs-CZ" sz="2800" dirty="0"/>
              <a:t> naopak signalizuje přetečení, </a:t>
            </a:r>
            <a:r>
              <a:rPr lang="cs-CZ" sz="2800" b="1" dirty="0"/>
              <a:t>pouze</a:t>
            </a:r>
            <a:r>
              <a:rPr lang="cs-CZ" sz="2800" dirty="0"/>
              <a:t> pokud se na čísla díváme jako na </a:t>
            </a:r>
            <a:r>
              <a:rPr lang="cs-CZ" sz="2800" b="1" dirty="0"/>
              <a:t>znaménková</a:t>
            </a:r>
            <a:r>
              <a:rPr lang="cs-CZ" sz="2800" dirty="0"/>
              <a:t> (v doplňkovém kódu).</a:t>
            </a:r>
          </a:p>
          <a:p>
            <a:pPr marL="0" indent="0" algn="ctr">
              <a:buNone/>
            </a:pPr>
            <a:endParaRPr lang="cs-CZ" sz="2800" dirty="0"/>
          </a:p>
          <a:p>
            <a:pPr marL="0" indent="0" algn="ctr">
              <a:buNone/>
            </a:pPr>
            <a:r>
              <a:rPr lang="cs-CZ" sz="1600" dirty="0"/>
              <a:t>Jde jen o to, jak s čísly </a:t>
            </a:r>
            <a:r>
              <a:rPr lang="cs-CZ" sz="1600" i="1" dirty="0"/>
              <a:t>chceme</a:t>
            </a:r>
            <a:r>
              <a:rPr lang="cs-CZ" sz="1600" dirty="0"/>
              <a:t> pracovat </a:t>
            </a:r>
            <a:r>
              <a:rPr lang="cs-CZ" sz="1600" i="1" dirty="0"/>
              <a:t>my</a:t>
            </a:r>
            <a:r>
              <a:rPr lang="cs-CZ" sz="1600" dirty="0"/>
              <a:t>.</a:t>
            </a:r>
            <a:br>
              <a:rPr lang="cs-CZ" sz="1600" dirty="0"/>
            </a:br>
            <a:r>
              <a:rPr lang="cs-CZ" sz="1600" dirty="0"/>
              <a:t>Víme, že pracujeme se znaménky? Tak se budeme dívat jen na overflow flag, carry nás nezajímá.</a:t>
            </a:r>
            <a:br>
              <a:rPr lang="cs-CZ" sz="1600" dirty="0"/>
            </a:br>
            <a:r>
              <a:rPr lang="cs-CZ" sz="1600" dirty="0"/>
              <a:t>Víme, že nepracujeme se znaménky? Tak se budeme dívat jen na carry flag, overflow nemá žádný význam.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94803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663C8E-643B-423F-AE7F-EC8DF5EA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43ABD90-F944-4E2F-A97C-BA7D36A130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6FF517C-5864-4697-AAA3-3ECC56043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DE3129B-D027-4965-A704-03E4C64AD4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Vzpomeňme na písemné sčítání, které známe ze základní školy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Co se děje, když po sečtení dvě čísla jednoho řádu překročí desítku?</a:t>
            </a:r>
          </a:p>
          <a:p>
            <a:pPr lvl="1"/>
            <a:r>
              <a:rPr lang="cs-CZ" dirty="0">
                <a:solidFill>
                  <a:srgbClr val="FF0000"/>
                </a:solidFill>
              </a:rPr>
              <a:t>Přenesou se </a:t>
            </a:r>
            <a:r>
              <a:rPr lang="cs-CZ" dirty="0"/>
              <a:t>do dalšího řádu!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A7FA899-25C0-4DCE-8880-9E8218D9E316}"/>
              </a:ext>
            </a:extLst>
          </p:cNvPr>
          <p:cNvSpPr txBox="1"/>
          <p:nvPr/>
        </p:nvSpPr>
        <p:spPr>
          <a:xfrm>
            <a:off x="5247182" y="1365468"/>
            <a:ext cx="16976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6 8 9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+ 3 4 3</a:t>
            </a:r>
          </a:p>
          <a:p>
            <a:r>
              <a:rPr lang="cs-CZ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</a:t>
            </a:r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1  1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1 0 3 2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81E5744-1BD2-4557-8DEE-BC7C9C8963F0}"/>
              </a:ext>
            </a:extLst>
          </p:cNvPr>
          <p:cNvSpPr txBox="1"/>
          <p:nvPr/>
        </p:nvSpPr>
        <p:spPr>
          <a:xfrm>
            <a:off x="4191001" y="2223581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Přenosy:</a:t>
            </a:r>
          </a:p>
        </p:txBody>
      </p:sp>
    </p:spTree>
    <p:extLst>
      <p:ext uri="{BB962C8B-B14F-4D97-AF65-F5344CB8AC3E}">
        <p14:creationId xmlns:p14="http://schemas.microsoft.com/office/powerpoint/2010/main" val="10861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663C8E-643B-423F-AE7F-EC8DF5EA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43ABD90-F944-4E2F-A97C-BA7D36A130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6FF517C-5864-4697-AAA3-3ECC56043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8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DE3129B-D027-4965-A704-03E4C64AD4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Vzpomeňme na písemné sčítání, které známe ze základní školy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Co se děje, když po sečtení dvě čísla jednoho řádu překročí desítku?</a:t>
            </a:r>
          </a:p>
          <a:p>
            <a:pPr lvl="1"/>
            <a:r>
              <a:rPr lang="cs-CZ" dirty="0">
                <a:solidFill>
                  <a:srgbClr val="FF0000"/>
                </a:solidFill>
              </a:rPr>
              <a:t>Přenesou se </a:t>
            </a:r>
            <a:r>
              <a:rPr lang="cs-CZ" dirty="0"/>
              <a:t>do dalšího řádu!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A7FA899-25C0-4DCE-8880-9E8218D9E316}"/>
              </a:ext>
            </a:extLst>
          </p:cNvPr>
          <p:cNvSpPr txBox="1"/>
          <p:nvPr/>
        </p:nvSpPr>
        <p:spPr>
          <a:xfrm>
            <a:off x="5247182" y="1365468"/>
            <a:ext cx="16976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6 8 9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+ 3 4 3</a:t>
            </a:r>
          </a:p>
          <a:p>
            <a:r>
              <a:rPr lang="cs-CZ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</a:t>
            </a:r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1  1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</a:t>
            </a:r>
          </a:p>
          <a:p>
            <a:r>
              <a:rPr lang="cs-CZ" sz="28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|0 3 2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81E5744-1BD2-4557-8DEE-BC7C9C8963F0}"/>
              </a:ext>
            </a:extLst>
          </p:cNvPr>
          <p:cNvSpPr txBox="1"/>
          <p:nvPr/>
        </p:nvSpPr>
        <p:spPr>
          <a:xfrm>
            <a:off x="4191001" y="2223581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Přenosy: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DB380998-2567-4CF2-B2D3-827BFCD0E43D}"/>
              </a:ext>
            </a:extLst>
          </p:cNvPr>
          <p:cNvSpPr txBox="1"/>
          <p:nvPr/>
        </p:nvSpPr>
        <p:spPr>
          <a:xfrm>
            <a:off x="752475" y="287655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Sčítali jsme na </a:t>
            </a:r>
            <a:r>
              <a:rPr lang="cs-CZ" i="1" dirty="0"/>
              <a:t>třech</a:t>
            </a:r>
            <a:r>
              <a:rPr lang="cs-CZ" dirty="0"/>
              <a:t> číslicích, ale</a:t>
            </a:r>
            <a:br>
              <a:rPr lang="cs-CZ" dirty="0"/>
            </a:br>
            <a:r>
              <a:rPr lang="cs-CZ" dirty="0"/>
              <a:t>na výsledek potřebujeme </a:t>
            </a:r>
            <a:r>
              <a:rPr lang="cs-CZ" i="1" dirty="0"/>
              <a:t>čtyři</a:t>
            </a:r>
            <a:r>
              <a:rPr lang="cs-CZ" dirty="0"/>
              <a:t> – něco nám </a:t>
            </a:r>
            <a:r>
              <a:rPr lang="cs-CZ" i="1" dirty="0"/>
              <a:t>„vyteklo“</a:t>
            </a:r>
            <a:r>
              <a:rPr lang="cs-CZ" dirty="0"/>
              <a:t> ven</a:t>
            </a:r>
          </a:p>
        </p:txBody>
      </p:sp>
    </p:spTree>
    <p:extLst>
      <p:ext uri="{BB962C8B-B14F-4D97-AF65-F5344CB8AC3E}">
        <p14:creationId xmlns:p14="http://schemas.microsoft.com/office/powerpoint/2010/main" val="167461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663C8E-643B-423F-AE7F-EC8DF5EA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Přenosy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43ABD90-F944-4E2F-A97C-BA7D36A130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Sčítání pro začátečníky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6FF517C-5864-4697-AAA3-3ECC56043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1BB8C-7B41-4179-87CB-B2E77E9E1974}" type="slidenum">
              <a:rPr lang="cs-CZ" smtClean="0"/>
              <a:pPr/>
              <a:t>9</a:t>
            </a:fld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DE3129B-D027-4965-A704-03E4C64AD4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Vzpomeňme na písemné sčítání, které známe ze základní školy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Co se děje, když po sečtení dvě čísla jednoho řádu překročí desítku?</a:t>
            </a:r>
          </a:p>
          <a:p>
            <a:pPr lvl="1"/>
            <a:r>
              <a:rPr lang="cs-CZ" dirty="0">
                <a:solidFill>
                  <a:srgbClr val="FF0000"/>
                </a:solidFill>
              </a:rPr>
              <a:t>Přenesou se </a:t>
            </a:r>
            <a:r>
              <a:rPr lang="cs-CZ" dirty="0"/>
              <a:t>do dalšího řádu!</a:t>
            </a:r>
          </a:p>
          <a:p>
            <a:pPr lvl="1"/>
            <a:r>
              <a:rPr lang="cs-CZ" dirty="0"/>
              <a:t>1 + 1 = 2</a:t>
            </a:r>
          </a:p>
          <a:p>
            <a:pPr lvl="1"/>
            <a:r>
              <a:rPr lang="cs-CZ" dirty="0"/>
              <a:t>5 + 4 = 9</a:t>
            </a:r>
          </a:p>
          <a:p>
            <a:pPr lvl="1"/>
            <a:r>
              <a:rPr lang="cs-CZ" dirty="0"/>
              <a:t>5 + 8 = </a:t>
            </a:r>
            <a:r>
              <a:rPr lang="cs-CZ" dirty="0">
                <a:solidFill>
                  <a:srgbClr val="FF0000"/>
                </a:solidFill>
              </a:rPr>
              <a:t>1</a:t>
            </a:r>
            <a:r>
              <a:rPr lang="cs-CZ" dirty="0"/>
              <a:t>3 = TROJKA a do vyššího řádu se přenáší JEDNA desítka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A7FA899-25C0-4DCE-8880-9E8218D9E316}"/>
              </a:ext>
            </a:extLst>
          </p:cNvPr>
          <p:cNvSpPr txBox="1"/>
          <p:nvPr/>
        </p:nvSpPr>
        <p:spPr>
          <a:xfrm>
            <a:off x="5247182" y="1365468"/>
            <a:ext cx="16976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6 8 9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+ 3 4 3</a:t>
            </a:r>
          </a:p>
          <a:p>
            <a:r>
              <a:rPr lang="cs-CZ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</a:t>
            </a:r>
            <a:r>
              <a:rPr lang="cs-CZ" sz="20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1  1</a:t>
            </a:r>
          </a:p>
          <a:p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-------</a:t>
            </a:r>
          </a:p>
          <a:p>
            <a:r>
              <a:rPr lang="cs-CZ" sz="28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cs-CZ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|0 3 2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81E5744-1BD2-4557-8DEE-BC7C9C8963F0}"/>
              </a:ext>
            </a:extLst>
          </p:cNvPr>
          <p:cNvSpPr txBox="1"/>
          <p:nvPr/>
        </p:nvSpPr>
        <p:spPr>
          <a:xfrm>
            <a:off x="4191001" y="2223581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Přenosy: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1A96EF6B-C783-4CD5-95AC-8A6786B9879B}"/>
              </a:ext>
            </a:extLst>
          </p:cNvPr>
          <p:cNvSpPr txBox="1"/>
          <p:nvPr/>
        </p:nvSpPr>
        <p:spPr>
          <a:xfrm>
            <a:off x="752475" y="287655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Sčítali jsme na </a:t>
            </a:r>
            <a:r>
              <a:rPr lang="cs-CZ" i="1" dirty="0"/>
              <a:t>třech</a:t>
            </a:r>
            <a:r>
              <a:rPr lang="cs-CZ" dirty="0"/>
              <a:t> číslicích, ale</a:t>
            </a:r>
            <a:br>
              <a:rPr lang="cs-CZ" dirty="0"/>
            </a:br>
            <a:r>
              <a:rPr lang="cs-CZ" dirty="0"/>
              <a:t>na výsledek potřebujeme </a:t>
            </a:r>
            <a:r>
              <a:rPr lang="cs-CZ" i="1" dirty="0"/>
              <a:t>čtyři</a:t>
            </a:r>
            <a:r>
              <a:rPr lang="cs-CZ" dirty="0"/>
              <a:t> – něco nám </a:t>
            </a:r>
            <a:r>
              <a:rPr lang="cs-CZ" i="1" dirty="0"/>
              <a:t>„vyteklo“</a:t>
            </a:r>
            <a:r>
              <a:rPr lang="cs-CZ" dirty="0"/>
              <a:t> ven</a:t>
            </a:r>
          </a:p>
        </p:txBody>
      </p:sp>
    </p:spTree>
    <p:extLst>
      <p:ext uri="{BB962C8B-B14F-4D97-AF65-F5344CB8AC3E}">
        <p14:creationId xmlns:p14="http://schemas.microsoft.com/office/powerpoint/2010/main" val="205085044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osis">
      <a:majorFont>
        <a:latin typeface="Dosis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osis">
      <a:majorFont>
        <a:latin typeface="Dosis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6101452B988564DA3478ACC5A861C16" ma:contentTypeVersion="4" ma:contentTypeDescription="Vytvoří nový dokument" ma:contentTypeScope="" ma:versionID="f854c21e995a184a5e11642773d966e9">
  <xsd:schema xmlns:xsd="http://www.w3.org/2001/XMLSchema" xmlns:xs="http://www.w3.org/2001/XMLSchema" xmlns:p="http://schemas.microsoft.com/office/2006/metadata/properties" xmlns:ns3="7b095354-aa4f-48e5-9e51-29a7b52744f1" targetNamespace="http://schemas.microsoft.com/office/2006/metadata/properties" ma:root="true" ma:fieldsID="efbebc177a811a8c5523728ba2b0770b" ns3:_="">
    <xsd:import namespace="7b095354-aa4f-48e5-9e51-29a7b52744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095354-aa4f-48e5-9e51-29a7b52744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2FC8D8-5BFF-4CE3-955B-D60AF159470B}">
  <ds:schemaRefs>
    <ds:schemaRef ds:uri="http://schemas.microsoft.com/office/2006/documentManagement/types"/>
    <ds:schemaRef ds:uri="7b095354-aa4f-48e5-9e51-29a7b52744f1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38216A3-3513-45EB-B3CC-9373C9AEE5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2AD60E-600F-4453-9270-B0AB10652E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095354-aa4f-48e5-9e51-29a7b52744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5792</Words>
  <Application>Microsoft Office PowerPoint</Application>
  <PresentationFormat>Širokoúhlá obrazovka</PresentationFormat>
  <Paragraphs>1046</Paragraphs>
  <Slides>69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69</vt:i4>
      </vt:variant>
    </vt:vector>
  </HeadingPairs>
  <TitlesOfParts>
    <vt:vector size="76" baseType="lpstr">
      <vt:lpstr>Calibri</vt:lpstr>
      <vt:lpstr>Century Gothic</vt:lpstr>
      <vt:lpstr>Arial</vt:lpstr>
      <vt:lpstr>Cascadia Code Light</vt:lpstr>
      <vt:lpstr>Dosis</vt:lpstr>
      <vt:lpstr>Motiv Office</vt:lpstr>
      <vt:lpstr>Vlastní návrh</vt:lpstr>
      <vt:lpstr>Sčítání pro úplné začátečníky</vt:lpstr>
      <vt:lpstr>Přenosy</vt:lpstr>
      <vt:lpstr>Přenosy</vt:lpstr>
      <vt:lpstr>Přenosy</vt:lpstr>
      <vt:lpstr>Přenosy</vt:lpstr>
      <vt:lpstr>Přenosy</vt:lpstr>
      <vt:lpstr>Přenosy</vt:lpstr>
      <vt:lpstr>Přenosy</vt:lpstr>
      <vt:lpstr>Přenosy</vt:lpstr>
      <vt:lpstr>Přenosy</vt:lpstr>
      <vt:lpstr>Přenosy</vt:lpstr>
      <vt:lpstr>Přenosy</vt:lpstr>
      <vt:lpstr>Přenosy</vt:lpstr>
      <vt:lpstr>Přenosy</vt:lpstr>
      <vt:lpstr>Přenosy</vt:lpstr>
      <vt:lpstr>Přenosy</vt:lpstr>
      <vt:lpstr>Přenosy</vt:lpstr>
      <vt:lpstr>Přenosy</vt:lpstr>
      <vt:lpstr>Přenosy</vt:lpstr>
      <vt:lpstr>Přenosy</vt:lpstr>
      <vt:lpstr>Carry</vt:lpstr>
      <vt:lpstr>Závěrem</vt:lpstr>
      <vt:lpstr>Závěrem</vt:lpstr>
      <vt:lpstr>Závěrem</vt:lpstr>
      <vt:lpstr>Závěrem</vt:lpstr>
      <vt:lpstr>Sčítání pro mírně pokročilé Doplňkový kód, carry a overflow</vt:lpstr>
      <vt:lpstr>Co je číslo?</vt:lpstr>
      <vt:lpstr>Doplňkový kód – letem světem</vt:lpstr>
      <vt:lpstr>Doplňkový kód – letem světem</vt:lpstr>
      <vt:lpstr>Doplňkový kód – letem světem</vt:lpstr>
      <vt:lpstr>Doplňkový kód – příklad</vt:lpstr>
      <vt:lpstr>Doplňkový kód – příklad</vt:lpstr>
      <vt:lpstr>Doplňkový kód – příklad</vt:lpstr>
      <vt:lpstr>Doplňkový kód – příklad</vt:lpstr>
      <vt:lpstr>Doplňkový kód – příklad</vt:lpstr>
      <vt:lpstr>Co je číslo pro procesor?</vt:lpstr>
      <vt:lpstr>Co je číslo pro procesor?</vt:lpstr>
      <vt:lpstr>Co je číslo pro procesor?</vt:lpstr>
      <vt:lpstr>Co je číslo pro procesor?</vt:lpstr>
      <vt:lpstr>Co je číslo pro procesor – závěr</vt:lpstr>
      <vt:lpstr>Přenosy a přetečení</vt:lpstr>
      <vt:lpstr>Přenosy a přetečení</vt:lpstr>
      <vt:lpstr>Přenosy a přetečení</vt:lpstr>
      <vt:lpstr>Přenosy a přetečení</vt:lpstr>
      <vt:lpstr>Přenosy a přetečení</vt:lpstr>
      <vt:lpstr>Přetečení v doplňkovém kódu</vt:lpstr>
      <vt:lpstr>Přetečení v doplňkovém kódu – carry nestačí</vt:lpstr>
      <vt:lpstr>Přetečení v doplňkovém kódu</vt:lpstr>
      <vt:lpstr>Přetečení v doplňkovém kódu</vt:lpstr>
      <vt:lpstr>Přetečení v doplňkovém kódu</vt:lpstr>
      <vt:lpstr>Přetečení v doplňkovém kódu</vt:lpstr>
      <vt:lpstr>Přetečení v doplňkovém kódu</vt:lpstr>
      <vt:lpstr>Přetečení v doplňkovém kódu</vt:lpstr>
      <vt:lpstr>Přetečení v doplňkovém kódu</vt:lpstr>
      <vt:lpstr>Přetečení v doplňkovém kódu</vt:lpstr>
      <vt:lpstr>Věříte mi?</vt:lpstr>
      <vt:lpstr>Příklad – validní operace</vt:lpstr>
      <vt:lpstr>Příklad – validní operace</vt:lpstr>
      <vt:lpstr>Příklad – validní operace</vt:lpstr>
      <vt:lpstr>Příklad – validní operace</vt:lpstr>
      <vt:lpstr>Příklad – příliš malá čísla</vt:lpstr>
      <vt:lpstr>Příklad – příliš malá čísla</vt:lpstr>
      <vt:lpstr>Příklad – příliš malá čísla</vt:lpstr>
      <vt:lpstr>Příklad – validní operace se zápornými čísly</vt:lpstr>
      <vt:lpstr>Příklad – validní operace se zápornými čísly</vt:lpstr>
      <vt:lpstr>Příklad – validní operace se zápornými čísly</vt:lpstr>
      <vt:lpstr>Příklad – validní operace se zápornými čísly</vt:lpstr>
      <vt:lpstr>Bezznaménkové vs. znaménkové přetečení</vt:lpstr>
      <vt:lpstr>Bezznaménkové vs. znaménkové přetečení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ISU – Sčítání pro začátečníky a mírně pokročilé</dc:title>
  <dc:creator>Ondřej Ondryáš</dc:creator>
  <cp:lastModifiedBy>Ondřej Ondryáš</cp:lastModifiedBy>
  <cp:revision>5</cp:revision>
  <dcterms:created xsi:type="dcterms:W3CDTF">2021-05-18T10:49:05Z</dcterms:created>
  <dcterms:modified xsi:type="dcterms:W3CDTF">2021-05-25T19:48:44Z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0x01010076101452B988564DA3478ACC5A861C16</vt:lpwstr>
  </property>
</Properties>
</file>