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61" r:id="rId3"/>
    <p:sldId id="257" r:id="rId4"/>
    <p:sldId id="262" r:id="rId5"/>
    <p:sldId id="259" r:id="rId6"/>
    <p:sldId id="271" r:id="rId7"/>
    <p:sldId id="273" r:id="rId8"/>
    <p:sldId id="287" r:id="rId9"/>
    <p:sldId id="293" r:id="rId10"/>
    <p:sldId id="294" r:id="rId11"/>
    <p:sldId id="295" r:id="rId12"/>
    <p:sldId id="290" r:id="rId13"/>
    <p:sldId id="288" r:id="rId14"/>
    <p:sldId id="292" r:id="rId15"/>
    <p:sldId id="291" r:id="rId16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8"/>
      <p:bold r:id="rId19"/>
      <p:italic r:id="rId20"/>
      <p:boldItalic r:id="rId21"/>
    </p:embeddedFont>
    <p:embeddedFont>
      <p:font typeface="Barlow Light" panose="00000400000000000000" pitchFamily="2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Miriam Libre" panose="00000500000000000000" pitchFamily="2" charset="-79"/>
      <p:regular r:id="rId30"/>
      <p:bold r:id="rId31"/>
    </p:embeddedFont>
    <p:embeddedFont>
      <p:font typeface="Work Sans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908D26-7AD2-4BE2-8D46-7E80C61A5C3D}">
  <a:tblStyle styleId="{D5908D26-7AD2-4BE2-8D46-7E80C61A5C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EC53F3-C09D-45E3-81C7-79E32D511B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ableStyles" Target="tableStyle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8921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203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102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3113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669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dcac64e18e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dcac64e18e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668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 dirty="0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Presentacion de Outtic</a:t>
            </a:r>
            <a:endParaRPr dirty="0"/>
          </a:p>
        </p:txBody>
      </p:sp>
      <p:sp>
        <p:nvSpPr>
          <p:cNvPr id="2" name="Google Shape;240;p13">
            <a:extLst>
              <a:ext uri="{FF2B5EF4-FFF2-40B4-BE49-F238E27FC236}">
                <a16:creationId xmlns:a16="http://schemas.microsoft.com/office/drawing/2014/main" id="{B4BD5051-071C-648B-E9F5-1826EE573EAD}"/>
              </a:ext>
            </a:extLst>
          </p:cNvPr>
          <p:cNvSpPr txBox="1">
            <a:spLocks/>
          </p:cNvSpPr>
          <p:nvPr/>
        </p:nvSpPr>
        <p:spPr>
          <a:xfrm>
            <a:off x="2122500" y="3665558"/>
            <a:ext cx="4899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s-MX" sz="1400" dirty="0"/>
              <a:t>Socios:</a:t>
            </a:r>
          </a:p>
          <a:p>
            <a:r>
              <a:rPr lang="es-MX" sz="1400" dirty="0"/>
              <a:t>Castillo Jr. Gregorio</a:t>
            </a:r>
          </a:p>
          <a:p>
            <a:r>
              <a:rPr lang="es-MX" sz="1400" dirty="0"/>
              <a:t>Flores Acosta Sheila Lizeth</a:t>
            </a:r>
          </a:p>
          <a:p>
            <a:r>
              <a:rPr lang="es-MX" sz="1400" dirty="0"/>
              <a:t>Morales Calixto Daniel Alexander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350410" y="687091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Leyes del marco legal correspondiente  a nuestros servicios </a:t>
            </a:r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C02281-3960-F87C-9DCC-C2A11D30C8B1}"/>
              </a:ext>
            </a:extLst>
          </p:cNvPr>
          <p:cNvSpPr txBox="1"/>
          <p:nvPr/>
        </p:nvSpPr>
        <p:spPr>
          <a:xfrm>
            <a:off x="129540" y="1712131"/>
            <a:ext cx="604266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/>
              <a:t>Artículo 110</a:t>
            </a:r>
            <a:r>
              <a:rPr lang="es-MX" sz="1100" dirty="0"/>
              <a:t>.- El titular del derecho patrimonial sobre una base de datos tendrá el derecho exclusivo,</a:t>
            </a:r>
          </a:p>
          <a:p>
            <a:r>
              <a:rPr lang="es-MX" sz="1100" dirty="0"/>
              <a:t>respecto de la forma de expresión de la estructura de dicha base, de autorizar o prohibir:</a:t>
            </a:r>
          </a:p>
          <a:p>
            <a:r>
              <a:rPr lang="es-MX" sz="1100" dirty="0"/>
              <a:t>I. Su reproducción permanente o temporal, total o parcial, por cualquier medio y de cualquier forma;</a:t>
            </a:r>
          </a:p>
          <a:p>
            <a:r>
              <a:rPr lang="es-MX" sz="1100" dirty="0"/>
              <a:t>II. Su traducción, adaptación, reordenación y cualquier otra modificación;</a:t>
            </a:r>
          </a:p>
          <a:p>
            <a:r>
              <a:rPr lang="es-MX" sz="1100" dirty="0"/>
              <a:t>III. La distribución del original o copias de la base de datos;</a:t>
            </a:r>
          </a:p>
          <a:p>
            <a:r>
              <a:rPr lang="es-MX" sz="1100" dirty="0"/>
              <a:t>IV. La comunicación al público, y</a:t>
            </a:r>
          </a:p>
          <a:p>
            <a:r>
              <a:rPr lang="es-MX" sz="1100" dirty="0"/>
              <a:t>V. La reproducción, distribución o comunicación pública de los resultados de las operaciones</a:t>
            </a:r>
          </a:p>
          <a:p>
            <a:r>
              <a:rPr lang="es-MX" sz="1100" dirty="0"/>
              <a:t>mencionadas en la fracción II del presente artículo.</a:t>
            </a:r>
          </a:p>
          <a:p>
            <a:r>
              <a:rPr lang="es-MX" sz="1100" b="1" dirty="0"/>
              <a:t>Artículo 111</a:t>
            </a:r>
            <a:r>
              <a:rPr lang="es-MX" sz="1100" dirty="0"/>
              <a:t>.- Los programas efectuados electrónicamente que contengan elementos visuales,</a:t>
            </a:r>
          </a:p>
          <a:p>
            <a:r>
              <a:rPr lang="es-MX" sz="1100" dirty="0"/>
              <a:t>sonoros, tridimensionales o animados quedan protegidos por esta Ley en los elementos primigenios que</a:t>
            </a:r>
          </a:p>
          <a:p>
            <a:r>
              <a:rPr lang="es-MX" sz="1100" dirty="0"/>
              <a:t>contengan.</a:t>
            </a:r>
          </a:p>
        </p:txBody>
      </p:sp>
    </p:spTree>
    <p:extLst>
      <p:ext uri="{BB962C8B-B14F-4D97-AF65-F5344CB8AC3E}">
        <p14:creationId xmlns:p14="http://schemas.microsoft.com/office/powerpoint/2010/main" val="168979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350410" y="687091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Leyes del marco legal correspondiente  a nuestros servicios </a:t>
            </a:r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C02281-3960-F87C-9DCC-C2A11D30C8B1}"/>
              </a:ext>
            </a:extLst>
          </p:cNvPr>
          <p:cNvSpPr txBox="1"/>
          <p:nvPr/>
        </p:nvSpPr>
        <p:spPr>
          <a:xfrm>
            <a:off x="53340" y="1840739"/>
            <a:ext cx="604266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100" dirty="0"/>
              <a:t>En cuanto a la Revelación de Secretos y</a:t>
            </a:r>
          </a:p>
          <a:p>
            <a:pPr algn="just"/>
            <a:r>
              <a:rPr lang="es-MX" sz="1100" dirty="0"/>
              <a:t>Acceso Ilícito a Sistemas y Equipos de Informática.</a:t>
            </a:r>
          </a:p>
          <a:p>
            <a:pPr algn="just"/>
            <a:endParaRPr lang="es-MX" sz="1100" dirty="0"/>
          </a:p>
          <a:p>
            <a:pPr algn="just"/>
            <a:r>
              <a:rPr lang="es-MX" sz="1100" dirty="0"/>
              <a:t>– Al que sin autorización modifique, destruya o provoque pérdida de información contenida en sistemas o equipos de informática protegidos por algún mecanismo de seguridad.</a:t>
            </a:r>
          </a:p>
          <a:p>
            <a:pPr algn="just"/>
            <a:r>
              <a:rPr lang="es-MX" sz="1100" dirty="0"/>
              <a:t>– Al que sin autorización conozca o copie información contenida en sistemas o equipos de informática del Estado, protegidos por algún mecanismo de seguridad.</a:t>
            </a:r>
          </a:p>
          <a:p>
            <a:pPr algn="just"/>
            <a:r>
              <a:rPr lang="es-MX" sz="1100" dirty="0"/>
              <a:t>– Al que estando autorizado para acceder a sistemas y equipos de informática del Estado, indebidamente modifique, destruya o provoque pérdida de información que contengan.</a:t>
            </a:r>
          </a:p>
          <a:p>
            <a:pPr algn="just"/>
            <a:r>
              <a:rPr lang="es-MX" sz="1100" dirty="0"/>
              <a:t>– Al que estando autorizado para acceder a sistemas y equipos de informática del estado, indebidamente copie información que contengan.</a:t>
            </a:r>
          </a:p>
          <a:p>
            <a:pPr algn="just"/>
            <a:r>
              <a:rPr lang="es-MX" sz="1100" dirty="0"/>
              <a:t>– Al que sin autorización modifique, destruya o =provoque pérdida de información contenida en sistemas o equipos de informática de las instituciones que integran el sistema financiero, protegidos por algún mecanismo de seguridad.</a:t>
            </a:r>
          </a:p>
        </p:txBody>
      </p:sp>
    </p:spTree>
    <p:extLst>
      <p:ext uri="{BB962C8B-B14F-4D97-AF65-F5344CB8AC3E}">
        <p14:creationId xmlns:p14="http://schemas.microsoft.com/office/powerpoint/2010/main" val="2039365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403805" y="9306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Tipos de contrato</a:t>
            </a:r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225846" y="1429138"/>
            <a:ext cx="5138700" cy="1506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s-MX"/>
              <a:t>Contrato a termino fijo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s-MX"/>
              <a:t>Contrato a termino indefinido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s-MX"/>
              <a:t>Contratacion civil por prestacion de servicios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s-MX"/>
              <a:t>Contratacion por servicios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s-MX"/>
              <a:t>Contrato por asesorias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endParaRPr lang="es-MX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6388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>
            <a:spLocks noGrp="1"/>
          </p:cNvSpPr>
          <p:nvPr>
            <p:ph type="title"/>
          </p:nvPr>
        </p:nvSpPr>
        <p:spPr>
          <a:xfrm>
            <a:off x="531558" y="122259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Estructura organizacional </a:t>
            </a:r>
          </a:p>
        </p:txBody>
      </p:sp>
      <p:sp>
        <p:nvSpPr>
          <p:cNvPr id="414" name="Google Shape;414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12F7BD7-C796-A451-57C6-F38A79CDF9CF}"/>
              </a:ext>
            </a:extLst>
          </p:cNvPr>
          <p:cNvSpPr/>
          <p:nvPr/>
        </p:nvSpPr>
        <p:spPr>
          <a:xfrm>
            <a:off x="1701210" y="1303952"/>
            <a:ext cx="808075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Jefe1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36AC573-F931-943D-09AC-DE088C3CB468}"/>
              </a:ext>
            </a:extLst>
          </p:cNvPr>
          <p:cNvSpPr/>
          <p:nvPr/>
        </p:nvSpPr>
        <p:spPr>
          <a:xfrm>
            <a:off x="2785730" y="1303951"/>
            <a:ext cx="808075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Jefe2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03B8D52-0440-3D9E-A13C-9D8FC97DDD77}"/>
              </a:ext>
            </a:extLst>
          </p:cNvPr>
          <p:cNvSpPr/>
          <p:nvPr/>
        </p:nvSpPr>
        <p:spPr>
          <a:xfrm>
            <a:off x="3870250" y="1303951"/>
            <a:ext cx="808075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Jefe3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1351F5C-5134-4A6B-110D-4EF336B3AE30}"/>
              </a:ext>
            </a:extLst>
          </p:cNvPr>
          <p:cNvSpPr/>
          <p:nvPr/>
        </p:nvSpPr>
        <p:spPr>
          <a:xfrm>
            <a:off x="1190847" y="2559788"/>
            <a:ext cx="808075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Encargado de restauración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7F84793-1EFD-406D-8915-BBAD92C80B81}"/>
              </a:ext>
            </a:extLst>
          </p:cNvPr>
          <p:cNvSpPr/>
          <p:nvPr/>
        </p:nvSpPr>
        <p:spPr>
          <a:xfrm>
            <a:off x="106327" y="3697474"/>
            <a:ext cx="808075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Empleado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BDF697B9-0DF6-CB69-B9C2-94124B4E02D3}"/>
              </a:ext>
            </a:extLst>
          </p:cNvPr>
          <p:cNvSpPr/>
          <p:nvPr/>
        </p:nvSpPr>
        <p:spPr>
          <a:xfrm>
            <a:off x="1190847" y="3734687"/>
            <a:ext cx="808075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Empleado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16AD5D56-21FF-427D-73C3-A102AEF5B68A}"/>
              </a:ext>
            </a:extLst>
          </p:cNvPr>
          <p:cNvSpPr/>
          <p:nvPr/>
        </p:nvSpPr>
        <p:spPr>
          <a:xfrm>
            <a:off x="2275366" y="3734686"/>
            <a:ext cx="808075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Empleado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92883D08-DDEC-D479-59B3-86F6A896ABC2}"/>
              </a:ext>
            </a:extLst>
          </p:cNvPr>
          <p:cNvSpPr/>
          <p:nvPr/>
        </p:nvSpPr>
        <p:spPr>
          <a:xfrm>
            <a:off x="3359888" y="3737343"/>
            <a:ext cx="808075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Empleado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9C5F6D30-4DB1-17FA-ED40-7EC9625B9169}"/>
              </a:ext>
            </a:extLst>
          </p:cNvPr>
          <p:cNvSpPr/>
          <p:nvPr/>
        </p:nvSpPr>
        <p:spPr>
          <a:xfrm>
            <a:off x="4444408" y="3774556"/>
            <a:ext cx="808075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Empleado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703E4584-A359-B913-DF14-9C563C00F4B6}"/>
              </a:ext>
            </a:extLst>
          </p:cNvPr>
          <p:cNvSpPr/>
          <p:nvPr/>
        </p:nvSpPr>
        <p:spPr>
          <a:xfrm>
            <a:off x="5528927" y="3774555"/>
            <a:ext cx="808075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Empleado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EF887EA8-D946-1724-5DFA-3F1DCC64E317}"/>
              </a:ext>
            </a:extLst>
          </p:cNvPr>
          <p:cNvSpPr/>
          <p:nvPr/>
        </p:nvSpPr>
        <p:spPr>
          <a:xfrm>
            <a:off x="72232" y="2557129"/>
            <a:ext cx="882574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Encargado de reconstrucción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8D3FE9D4-56E9-6AFA-134F-B52376929379}"/>
              </a:ext>
            </a:extLst>
          </p:cNvPr>
          <p:cNvSpPr/>
          <p:nvPr/>
        </p:nvSpPr>
        <p:spPr>
          <a:xfrm>
            <a:off x="2275365" y="2559788"/>
            <a:ext cx="808075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Encargado de mejoras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AC872631-5A37-AB7A-8D2D-434B47B68F77}"/>
              </a:ext>
            </a:extLst>
          </p:cNvPr>
          <p:cNvSpPr/>
          <p:nvPr/>
        </p:nvSpPr>
        <p:spPr>
          <a:xfrm>
            <a:off x="3359883" y="2578395"/>
            <a:ext cx="808075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Encargado de actualización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8D89BE8F-BAE0-829F-46E3-727A96F6364D}"/>
              </a:ext>
            </a:extLst>
          </p:cNvPr>
          <p:cNvSpPr/>
          <p:nvPr/>
        </p:nvSpPr>
        <p:spPr>
          <a:xfrm>
            <a:off x="4457164" y="2567762"/>
            <a:ext cx="808075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Encargado de análisis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B9E87D6-008B-1377-2E4F-A6329D9A32CA}"/>
              </a:ext>
            </a:extLst>
          </p:cNvPr>
          <p:cNvSpPr/>
          <p:nvPr/>
        </p:nvSpPr>
        <p:spPr>
          <a:xfrm>
            <a:off x="5554444" y="2573078"/>
            <a:ext cx="882574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Encargado de “</a:t>
            </a:r>
            <a:r>
              <a:rPr lang="es-MX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CodeMyCode</a:t>
            </a:r>
            <a:r>
              <a:rPr lang="es-MX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C44F6EBE-7666-77B5-5ED3-9EC2DBAD216C}"/>
              </a:ext>
            </a:extLst>
          </p:cNvPr>
          <p:cNvCxnSpPr>
            <a:cxnSpLocks/>
          </p:cNvCxnSpPr>
          <p:nvPr/>
        </p:nvCxnSpPr>
        <p:spPr>
          <a:xfrm>
            <a:off x="531558" y="2208175"/>
            <a:ext cx="5465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F0FFA62A-3811-B5AE-5CF1-06D8E3A657A2}"/>
              </a:ext>
            </a:extLst>
          </p:cNvPr>
          <p:cNvCxnSpPr>
            <a:stCxn id="43" idx="2"/>
            <a:endCxn id="27" idx="0"/>
          </p:cNvCxnSpPr>
          <p:nvPr/>
        </p:nvCxnSpPr>
        <p:spPr>
          <a:xfrm flipH="1">
            <a:off x="510365" y="3152552"/>
            <a:ext cx="3154" cy="54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1655A78F-2C7A-B326-4567-17EAD15CAAE3}"/>
              </a:ext>
            </a:extLst>
          </p:cNvPr>
          <p:cNvCxnSpPr/>
          <p:nvPr/>
        </p:nvCxnSpPr>
        <p:spPr>
          <a:xfrm flipH="1">
            <a:off x="1587478" y="3164231"/>
            <a:ext cx="3154" cy="54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78C196E3-8FDA-E7D4-DF51-BB70B0E54A9F}"/>
              </a:ext>
            </a:extLst>
          </p:cNvPr>
          <p:cNvCxnSpPr/>
          <p:nvPr/>
        </p:nvCxnSpPr>
        <p:spPr>
          <a:xfrm flipH="1">
            <a:off x="2693737" y="3161857"/>
            <a:ext cx="3154" cy="54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F5A1177E-B11E-1881-FDEF-6C4CE03CB833}"/>
              </a:ext>
            </a:extLst>
          </p:cNvPr>
          <p:cNvCxnSpPr/>
          <p:nvPr/>
        </p:nvCxnSpPr>
        <p:spPr>
          <a:xfrm flipH="1">
            <a:off x="3770850" y="3152270"/>
            <a:ext cx="3154" cy="54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DD0B454B-7544-362D-FD3B-50D69D73563A}"/>
              </a:ext>
            </a:extLst>
          </p:cNvPr>
          <p:cNvCxnSpPr/>
          <p:nvPr/>
        </p:nvCxnSpPr>
        <p:spPr>
          <a:xfrm flipH="1">
            <a:off x="4858840" y="3164199"/>
            <a:ext cx="3154" cy="54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0A3963BC-B549-8487-1DEA-26C9FB93EAA5}"/>
              </a:ext>
            </a:extLst>
          </p:cNvPr>
          <p:cNvCxnSpPr/>
          <p:nvPr/>
        </p:nvCxnSpPr>
        <p:spPr>
          <a:xfrm flipH="1">
            <a:off x="5935953" y="3175878"/>
            <a:ext cx="3154" cy="54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ector recto de flecha 384">
            <a:extLst>
              <a:ext uri="{FF2B5EF4-FFF2-40B4-BE49-F238E27FC236}">
                <a16:creationId xmlns:a16="http://schemas.microsoft.com/office/drawing/2014/main" id="{0C32BD35-983A-DA06-A4F6-91DCBF8C6557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513519" y="2208175"/>
            <a:ext cx="18039" cy="34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ector recto de flecha 386">
            <a:extLst>
              <a:ext uri="{FF2B5EF4-FFF2-40B4-BE49-F238E27FC236}">
                <a16:creationId xmlns:a16="http://schemas.microsoft.com/office/drawing/2014/main" id="{F23E29FF-4463-0333-CBD4-D5DBC2EC27FF}"/>
              </a:ext>
            </a:extLst>
          </p:cNvPr>
          <p:cNvCxnSpPr>
            <a:cxnSpLocks/>
          </p:cNvCxnSpPr>
          <p:nvPr/>
        </p:nvCxnSpPr>
        <p:spPr>
          <a:xfrm flipH="1">
            <a:off x="1587478" y="2208175"/>
            <a:ext cx="18039" cy="34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ector recto de flecha 387">
            <a:extLst>
              <a:ext uri="{FF2B5EF4-FFF2-40B4-BE49-F238E27FC236}">
                <a16:creationId xmlns:a16="http://schemas.microsoft.com/office/drawing/2014/main" id="{C34B704E-5103-D0AD-9A69-1953307E6D62}"/>
              </a:ext>
            </a:extLst>
          </p:cNvPr>
          <p:cNvCxnSpPr>
            <a:cxnSpLocks/>
          </p:cNvCxnSpPr>
          <p:nvPr/>
        </p:nvCxnSpPr>
        <p:spPr>
          <a:xfrm flipH="1">
            <a:off x="2693737" y="2210834"/>
            <a:ext cx="18039" cy="34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ector recto de flecha 388">
            <a:extLst>
              <a:ext uri="{FF2B5EF4-FFF2-40B4-BE49-F238E27FC236}">
                <a16:creationId xmlns:a16="http://schemas.microsoft.com/office/drawing/2014/main" id="{4087EE1C-065A-F970-E872-9C8354E3F610}"/>
              </a:ext>
            </a:extLst>
          </p:cNvPr>
          <p:cNvCxnSpPr>
            <a:cxnSpLocks/>
          </p:cNvCxnSpPr>
          <p:nvPr/>
        </p:nvCxnSpPr>
        <p:spPr>
          <a:xfrm flipH="1">
            <a:off x="3793822" y="2214223"/>
            <a:ext cx="18039" cy="34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onector recto de flecha 389">
            <a:extLst>
              <a:ext uri="{FF2B5EF4-FFF2-40B4-BE49-F238E27FC236}">
                <a16:creationId xmlns:a16="http://schemas.microsoft.com/office/drawing/2014/main" id="{DE38B5E3-F7C8-CDAB-1886-1662C00BFAA4}"/>
              </a:ext>
            </a:extLst>
          </p:cNvPr>
          <p:cNvCxnSpPr>
            <a:cxnSpLocks/>
          </p:cNvCxnSpPr>
          <p:nvPr/>
        </p:nvCxnSpPr>
        <p:spPr>
          <a:xfrm flipH="1">
            <a:off x="4867781" y="2214223"/>
            <a:ext cx="18039" cy="34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onector recto de flecha 390">
            <a:extLst>
              <a:ext uri="{FF2B5EF4-FFF2-40B4-BE49-F238E27FC236}">
                <a16:creationId xmlns:a16="http://schemas.microsoft.com/office/drawing/2014/main" id="{DEBE976F-7B55-E1AB-184A-0BDE765BB8B2}"/>
              </a:ext>
            </a:extLst>
          </p:cNvPr>
          <p:cNvCxnSpPr>
            <a:cxnSpLocks/>
          </p:cNvCxnSpPr>
          <p:nvPr/>
        </p:nvCxnSpPr>
        <p:spPr>
          <a:xfrm flipH="1">
            <a:off x="5974040" y="2216882"/>
            <a:ext cx="18039" cy="34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ector recto de flecha 392">
            <a:extLst>
              <a:ext uri="{FF2B5EF4-FFF2-40B4-BE49-F238E27FC236}">
                <a16:creationId xmlns:a16="http://schemas.microsoft.com/office/drawing/2014/main" id="{6D8FFA17-A6FF-42C4-2A1F-167021045F60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105248" y="1899375"/>
            <a:ext cx="0" cy="30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ector recto de flecha 397">
            <a:extLst>
              <a:ext uri="{FF2B5EF4-FFF2-40B4-BE49-F238E27FC236}">
                <a16:creationId xmlns:a16="http://schemas.microsoft.com/office/drawing/2014/main" id="{6DEE17CC-C71C-9717-AC1E-EAEFA17CBFE3}"/>
              </a:ext>
            </a:extLst>
          </p:cNvPr>
          <p:cNvCxnSpPr>
            <a:cxnSpLocks/>
          </p:cNvCxnSpPr>
          <p:nvPr/>
        </p:nvCxnSpPr>
        <p:spPr>
          <a:xfrm>
            <a:off x="3214578" y="1908082"/>
            <a:ext cx="0" cy="30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Conector recto de flecha 398">
            <a:extLst>
              <a:ext uri="{FF2B5EF4-FFF2-40B4-BE49-F238E27FC236}">
                <a16:creationId xmlns:a16="http://schemas.microsoft.com/office/drawing/2014/main" id="{DBEA1AC9-7281-9E6D-379E-82677CBEF4FB}"/>
              </a:ext>
            </a:extLst>
          </p:cNvPr>
          <p:cNvCxnSpPr>
            <a:cxnSpLocks/>
          </p:cNvCxnSpPr>
          <p:nvPr/>
        </p:nvCxnSpPr>
        <p:spPr>
          <a:xfrm>
            <a:off x="4299099" y="1899374"/>
            <a:ext cx="0" cy="30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033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0BA0D-B8E4-9E33-551C-3A88161A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 del sitio Web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F18B8F-D25E-51B3-DD21-4235326341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3AB40C7-CA0D-4F5D-A753-B74820BBE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65" y="1788933"/>
            <a:ext cx="5703570" cy="27675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72740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7BB939-6888-E7DD-CB74-C42C7CEEC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640" y="1173822"/>
            <a:ext cx="4094720" cy="322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4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800" b="0" i="1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Outtic</a:t>
            </a:r>
            <a:r>
              <a:rPr lang="es-MX" sz="1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s-MX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Dentro de la definición del nombre este es un acrónimo de las palabras </a:t>
            </a:r>
            <a:r>
              <a:rPr lang="es-MX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Out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por Outsourcing y Tic por que son a los servicios a los que nos dedicamos, generando un sentimiento de seguridad y representación en esta área de trabajo </a:t>
            </a:r>
            <a:endParaRPr dirty="0"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21869C-8D06-F8A9-F35C-0C23A59DC87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2348507"/>
            <a:ext cx="5980309" cy="2710728"/>
          </a:xfrm>
        </p:spPr>
        <p:txBody>
          <a:bodyPr/>
          <a:lstStyle/>
          <a:p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uestro logo representa un antifaz el cual significa la seguridad, confianza, y anonimato que tenemos para no compartir ni divulgar los datos “Protegemos tu información con nuestro antifaz”, además este cuenta con unos puntos conectados los cuales representan a nuestros clientes y el hecho de que estamos presentes en cada código y por último dejamos en claro quienes somos con nuestro nombre de forma bastante visible </a:t>
            </a:r>
            <a:endParaRPr lang="es-MX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AFFDB5D-FF2F-7600-32B2-9545E5D3A0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836" y="271540"/>
            <a:ext cx="1936635" cy="19366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>
            <a:spLocks noGrp="1"/>
          </p:cNvSpPr>
          <p:nvPr>
            <p:ph type="ctrTitle" idx="4294967295"/>
          </p:nvPr>
        </p:nvSpPr>
        <p:spPr>
          <a:xfrm>
            <a:off x="-37400" y="33467"/>
            <a:ext cx="356512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Slogan</a:t>
            </a:r>
            <a:endParaRPr sz="2400" dirty="0"/>
          </a:p>
        </p:txBody>
      </p:sp>
      <p:sp>
        <p:nvSpPr>
          <p:cNvPr id="281" name="Google Shape;281;p19"/>
          <p:cNvSpPr txBox="1">
            <a:spLocks noGrp="1"/>
          </p:cNvSpPr>
          <p:nvPr>
            <p:ph type="subTitle" idx="4294967295"/>
          </p:nvPr>
        </p:nvSpPr>
        <p:spPr>
          <a:xfrm>
            <a:off x="265938" y="1488218"/>
            <a:ext cx="2623185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MX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“Escribimos tu código, línea por línea”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2" name="Google Shape;282;p19"/>
          <p:cNvGrpSpPr/>
          <p:nvPr/>
        </p:nvGrpSpPr>
        <p:grpSpPr>
          <a:xfrm>
            <a:off x="4989430" y="480048"/>
            <a:ext cx="2688023" cy="2687984"/>
            <a:chOff x="6643075" y="3664250"/>
            <a:chExt cx="407950" cy="407975"/>
          </a:xfrm>
        </p:grpSpPr>
        <p:sp>
          <p:nvSpPr>
            <p:cNvPr id="283" name="Google Shape;283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19"/>
          <p:cNvGrpSpPr/>
          <p:nvPr/>
        </p:nvGrpSpPr>
        <p:grpSpPr>
          <a:xfrm rot="-587295">
            <a:off x="4831103" y="3518436"/>
            <a:ext cx="1105140" cy="1105077"/>
            <a:chOff x="576250" y="4319400"/>
            <a:chExt cx="442075" cy="442050"/>
          </a:xfrm>
        </p:grpSpPr>
        <p:sp>
          <p:nvSpPr>
            <p:cNvPr id="286" name="Google Shape;286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9"/>
          <p:cNvSpPr/>
          <p:nvPr/>
        </p:nvSpPr>
        <p:spPr>
          <a:xfrm>
            <a:off x="4346385" y="1101027"/>
            <a:ext cx="420148" cy="4011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9"/>
          <p:cNvSpPr/>
          <p:nvPr/>
        </p:nvSpPr>
        <p:spPr>
          <a:xfrm rot="2697410">
            <a:off x="7115127" y="3154920"/>
            <a:ext cx="637798" cy="60899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7619694" y="2807253"/>
            <a:ext cx="255471" cy="24404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 rot="1279871">
            <a:off x="4055299" y="2311116"/>
            <a:ext cx="255414" cy="2439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B3E29BB-6D84-67C9-C021-0218F284ADCF}"/>
              </a:ext>
            </a:extLst>
          </p:cNvPr>
          <p:cNvSpPr txBox="1"/>
          <p:nvPr/>
        </p:nvSpPr>
        <p:spPr>
          <a:xfrm>
            <a:off x="537930" y="3338113"/>
            <a:ext cx="2079199" cy="1465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MX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Gracias a nuestro servicio principal “</a:t>
            </a:r>
            <a:r>
              <a:rPr lang="es-MX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CodeMyCode</a:t>
            </a:r>
            <a:r>
              <a:rPr lang="es-MX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ya que es el que permite que nuestros clientes y usuarios usen parte de nuestro trabajo para realizar el suyo.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403805" y="9306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Vision</a:t>
            </a:r>
            <a:endParaRPr dirty="0"/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130153" y="838871"/>
            <a:ext cx="5138700" cy="1506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Convertirse en la empresa que da más soporte nacionalmente a distintos niveles con alto profesionalismo en desarrollos de software.</a:t>
            </a:r>
            <a:r>
              <a:rPr lang="en" dirty="0"/>
              <a:t>. </a:t>
            </a:r>
            <a:endParaRPr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Google Shape;261;p16">
            <a:extLst>
              <a:ext uri="{FF2B5EF4-FFF2-40B4-BE49-F238E27FC236}">
                <a16:creationId xmlns:a16="http://schemas.microsoft.com/office/drawing/2014/main" id="{C31E74EA-18D5-D81C-11C1-14532192649F}"/>
              </a:ext>
            </a:extLst>
          </p:cNvPr>
          <p:cNvSpPr txBox="1">
            <a:spLocks/>
          </p:cNvSpPr>
          <p:nvPr/>
        </p:nvSpPr>
        <p:spPr>
          <a:xfrm>
            <a:off x="403805" y="2362609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s-MX"/>
              <a:t>Mision </a:t>
            </a:r>
          </a:p>
        </p:txBody>
      </p:sp>
      <p:sp>
        <p:nvSpPr>
          <p:cNvPr id="5" name="Google Shape;262;p16">
            <a:extLst>
              <a:ext uri="{FF2B5EF4-FFF2-40B4-BE49-F238E27FC236}">
                <a16:creationId xmlns:a16="http://schemas.microsoft.com/office/drawing/2014/main" id="{07BBAB6D-F6F5-3370-2E21-1301ED281451}"/>
              </a:ext>
            </a:extLst>
          </p:cNvPr>
          <p:cNvSpPr txBox="1">
            <a:spLocks/>
          </p:cNvSpPr>
          <p:nvPr/>
        </p:nvSpPr>
        <p:spPr>
          <a:xfrm>
            <a:off x="130153" y="3226955"/>
            <a:ext cx="5138700" cy="1506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Ser la mejor opción más factible a la hora de querer desarrollar un software de manera profesional</a:t>
            </a:r>
            <a:endParaRPr lang="es-MX" dirty="0"/>
          </a:p>
        </p:txBody>
      </p:sp>
      <p:grpSp>
        <p:nvGrpSpPr>
          <p:cNvPr id="6" name="Google Shape;1007;p49">
            <a:extLst>
              <a:ext uri="{FF2B5EF4-FFF2-40B4-BE49-F238E27FC236}">
                <a16:creationId xmlns:a16="http://schemas.microsoft.com/office/drawing/2014/main" id="{47ADA9DA-127C-11BE-0CC1-5456252AA17D}"/>
              </a:ext>
            </a:extLst>
          </p:cNvPr>
          <p:cNvGrpSpPr/>
          <p:nvPr/>
        </p:nvGrpSpPr>
        <p:grpSpPr>
          <a:xfrm>
            <a:off x="1980891" y="2747400"/>
            <a:ext cx="323529" cy="327221"/>
            <a:chOff x="5290150" y="1636700"/>
            <a:chExt cx="425025" cy="429875"/>
          </a:xfrm>
        </p:grpSpPr>
        <p:sp>
          <p:nvSpPr>
            <p:cNvPr id="7" name="Google Shape;1008;p49">
              <a:extLst>
                <a:ext uri="{FF2B5EF4-FFF2-40B4-BE49-F238E27FC236}">
                  <a16:creationId xmlns:a16="http://schemas.microsoft.com/office/drawing/2014/main" id="{05BBE6F4-A355-31DB-49F4-96E906F73AD8}"/>
                </a:ext>
              </a:extLst>
            </p:cNvPr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9050" cap="rnd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09;p49">
              <a:extLst>
                <a:ext uri="{FF2B5EF4-FFF2-40B4-BE49-F238E27FC236}">
                  <a16:creationId xmlns:a16="http://schemas.microsoft.com/office/drawing/2014/main" id="{9E177B8A-9526-9664-5774-E13103A4439B}"/>
                </a:ext>
              </a:extLst>
            </p:cNvPr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1010;p49">
            <a:extLst>
              <a:ext uri="{FF2B5EF4-FFF2-40B4-BE49-F238E27FC236}">
                <a16:creationId xmlns:a16="http://schemas.microsoft.com/office/drawing/2014/main" id="{5035E6F5-42FF-5869-7604-AD7FFA2FA29E}"/>
              </a:ext>
            </a:extLst>
          </p:cNvPr>
          <p:cNvGrpSpPr/>
          <p:nvPr/>
        </p:nvGrpSpPr>
        <p:grpSpPr>
          <a:xfrm>
            <a:off x="1906731" y="409927"/>
            <a:ext cx="325375" cy="341151"/>
            <a:chOff x="5961125" y="1623900"/>
            <a:chExt cx="427450" cy="448175"/>
          </a:xfrm>
        </p:grpSpPr>
        <p:sp>
          <p:nvSpPr>
            <p:cNvPr id="10" name="Google Shape;1011;p49">
              <a:extLst>
                <a:ext uri="{FF2B5EF4-FFF2-40B4-BE49-F238E27FC236}">
                  <a16:creationId xmlns:a16="http://schemas.microsoft.com/office/drawing/2014/main" id="{C8D32119-F3C9-FEB7-81C5-4EE2EF3F9CE8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12;p49">
              <a:extLst>
                <a:ext uri="{FF2B5EF4-FFF2-40B4-BE49-F238E27FC236}">
                  <a16:creationId xmlns:a16="http://schemas.microsoft.com/office/drawing/2014/main" id="{AA547F1F-1337-DFA4-C1BE-AE977C5096AD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13;p49">
              <a:extLst>
                <a:ext uri="{FF2B5EF4-FFF2-40B4-BE49-F238E27FC236}">
                  <a16:creationId xmlns:a16="http://schemas.microsoft.com/office/drawing/2014/main" id="{7835A062-E331-F09D-69AF-C5E6D82AA8E6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14;p49">
              <a:extLst>
                <a:ext uri="{FF2B5EF4-FFF2-40B4-BE49-F238E27FC236}">
                  <a16:creationId xmlns:a16="http://schemas.microsoft.com/office/drawing/2014/main" id="{A04B4936-01CA-619B-D56A-F0F9099E0387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15;p49">
              <a:extLst>
                <a:ext uri="{FF2B5EF4-FFF2-40B4-BE49-F238E27FC236}">
                  <a16:creationId xmlns:a16="http://schemas.microsoft.com/office/drawing/2014/main" id="{39EF2955-753B-92C6-F247-556DBDED50C6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16;p49">
              <a:extLst>
                <a:ext uri="{FF2B5EF4-FFF2-40B4-BE49-F238E27FC236}">
                  <a16:creationId xmlns:a16="http://schemas.microsoft.com/office/drawing/2014/main" id="{DD033055-7B67-B206-EC1A-E485DCABC31C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17;p49">
              <a:extLst>
                <a:ext uri="{FF2B5EF4-FFF2-40B4-BE49-F238E27FC236}">
                  <a16:creationId xmlns:a16="http://schemas.microsoft.com/office/drawing/2014/main" id="{00508847-DDE5-DEC2-FB4F-73614D3E7E4D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ctrTitle" idx="4294967295"/>
          </p:nvPr>
        </p:nvSpPr>
        <p:spPr>
          <a:xfrm>
            <a:off x="3552600" y="154090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 dirty="0">
                <a:solidFill>
                  <a:srgbClr val="FFFFFF"/>
                </a:solidFill>
              </a:rPr>
              <a:t>Valores </a:t>
            </a:r>
          </a:p>
        </p:txBody>
      </p:sp>
      <p:sp>
        <p:nvSpPr>
          <p:cNvPr id="378" name="Google Shape;378;p28"/>
          <p:cNvSpPr txBox="1">
            <a:spLocks noGrp="1"/>
          </p:cNvSpPr>
          <p:nvPr>
            <p:ph type="subTitle" idx="4294967295"/>
          </p:nvPr>
        </p:nvSpPr>
        <p:spPr>
          <a:xfrm>
            <a:off x="3552600" y="1414309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2400" dirty="0"/>
              <a:t>Confianza </a:t>
            </a:r>
          </a:p>
        </p:txBody>
      </p:sp>
      <p:sp>
        <p:nvSpPr>
          <p:cNvPr id="380" name="Google Shape;380;p28"/>
          <p:cNvSpPr txBox="1">
            <a:spLocks noGrp="1"/>
          </p:cNvSpPr>
          <p:nvPr>
            <p:ph type="subTitle" idx="4294967295"/>
          </p:nvPr>
        </p:nvSpPr>
        <p:spPr>
          <a:xfrm>
            <a:off x="3552600" y="3545977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2400" dirty="0"/>
              <a:t>Dedicación </a:t>
            </a:r>
          </a:p>
        </p:txBody>
      </p:sp>
      <p:sp>
        <p:nvSpPr>
          <p:cNvPr id="382" name="Google Shape;382;p28"/>
          <p:cNvSpPr txBox="1">
            <a:spLocks noGrp="1"/>
          </p:cNvSpPr>
          <p:nvPr>
            <p:ph type="subTitle" idx="4294967295"/>
          </p:nvPr>
        </p:nvSpPr>
        <p:spPr>
          <a:xfrm>
            <a:off x="3552600" y="2497155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2400" dirty="0"/>
              <a:t>Flexibilidad </a:t>
            </a:r>
          </a:p>
        </p:txBody>
      </p:sp>
      <p:sp>
        <p:nvSpPr>
          <p:cNvPr id="383" name="Google Shape;383;p2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grpSp>
        <p:nvGrpSpPr>
          <p:cNvPr id="384" name="Google Shape;384;p28"/>
          <p:cNvGrpSpPr/>
          <p:nvPr/>
        </p:nvGrpSpPr>
        <p:grpSpPr>
          <a:xfrm flipH="1">
            <a:off x="125036" y="2932502"/>
            <a:ext cx="2792552" cy="2221397"/>
            <a:chOff x="9925050" y="4203700"/>
            <a:chExt cx="2267050" cy="1803375"/>
          </a:xfrm>
        </p:grpSpPr>
        <p:sp>
          <p:nvSpPr>
            <p:cNvPr id="385" name="Google Shape;385;p28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Google Shape;944;p49">
            <a:extLst>
              <a:ext uri="{FF2B5EF4-FFF2-40B4-BE49-F238E27FC236}">
                <a16:creationId xmlns:a16="http://schemas.microsoft.com/office/drawing/2014/main" id="{2B9CDAD8-3458-3085-F656-6971A54B29AD}"/>
              </a:ext>
            </a:extLst>
          </p:cNvPr>
          <p:cNvGrpSpPr/>
          <p:nvPr/>
        </p:nvGrpSpPr>
        <p:grpSpPr>
          <a:xfrm>
            <a:off x="5445959" y="2715507"/>
            <a:ext cx="304994" cy="347621"/>
            <a:chOff x="4630125" y="278900"/>
            <a:chExt cx="400675" cy="456675"/>
          </a:xfrm>
        </p:grpSpPr>
        <p:sp>
          <p:nvSpPr>
            <p:cNvPr id="3" name="Google Shape;945;p49">
              <a:extLst>
                <a:ext uri="{FF2B5EF4-FFF2-40B4-BE49-F238E27FC236}">
                  <a16:creationId xmlns:a16="http://schemas.microsoft.com/office/drawing/2014/main" id="{E3C80BE9-B844-C0EF-A1EC-817E64B19EFB}"/>
                </a:ext>
              </a:extLst>
            </p:cNvPr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946;p49">
              <a:extLst>
                <a:ext uri="{FF2B5EF4-FFF2-40B4-BE49-F238E27FC236}">
                  <a16:creationId xmlns:a16="http://schemas.microsoft.com/office/drawing/2014/main" id="{52B123C7-0A37-8341-775C-3A541045CB1A}"/>
                </a:ext>
              </a:extLst>
            </p:cNvPr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947;p49">
              <a:extLst>
                <a:ext uri="{FF2B5EF4-FFF2-40B4-BE49-F238E27FC236}">
                  <a16:creationId xmlns:a16="http://schemas.microsoft.com/office/drawing/2014/main" id="{7CD1AC5B-755D-2F9B-E645-90874C6165F4}"/>
                </a:ext>
              </a:extLst>
            </p:cNvPr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948;p49">
              <a:extLst>
                <a:ext uri="{FF2B5EF4-FFF2-40B4-BE49-F238E27FC236}">
                  <a16:creationId xmlns:a16="http://schemas.microsoft.com/office/drawing/2014/main" id="{A98B0964-A412-712B-50AC-8B516ADD6D15}"/>
                </a:ext>
              </a:extLst>
            </p:cNvPr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" name="Google Shape;1079;p49">
            <a:extLst>
              <a:ext uri="{FF2B5EF4-FFF2-40B4-BE49-F238E27FC236}">
                <a16:creationId xmlns:a16="http://schemas.microsoft.com/office/drawing/2014/main" id="{EB064D7B-2D0E-767B-F904-D547D4148F1D}"/>
              </a:ext>
            </a:extLst>
          </p:cNvPr>
          <p:cNvGrpSpPr/>
          <p:nvPr/>
        </p:nvGrpSpPr>
        <p:grpSpPr>
          <a:xfrm>
            <a:off x="5385034" y="3777577"/>
            <a:ext cx="310532" cy="317040"/>
            <a:chOff x="3951850" y="2985350"/>
            <a:chExt cx="407950" cy="416500"/>
          </a:xfrm>
        </p:grpSpPr>
        <p:sp>
          <p:nvSpPr>
            <p:cNvPr id="8" name="Google Shape;1080;p49">
              <a:extLst>
                <a:ext uri="{FF2B5EF4-FFF2-40B4-BE49-F238E27FC236}">
                  <a16:creationId xmlns:a16="http://schemas.microsoft.com/office/drawing/2014/main" id="{F973DD53-4867-8BE3-48A5-ACF3FC59DD74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081;p49">
              <a:extLst>
                <a:ext uri="{FF2B5EF4-FFF2-40B4-BE49-F238E27FC236}">
                  <a16:creationId xmlns:a16="http://schemas.microsoft.com/office/drawing/2014/main" id="{0E86321A-1ED2-76E3-9B01-A735AC26A9E9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082;p49">
              <a:extLst>
                <a:ext uri="{FF2B5EF4-FFF2-40B4-BE49-F238E27FC236}">
                  <a16:creationId xmlns:a16="http://schemas.microsoft.com/office/drawing/2014/main" id="{5E9E5699-F9C0-911C-286D-25C9D6CA3F56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083;p49">
              <a:extLst>
                <a:ext uri="{FF2B5EF4-FFF2-40B4-BE49-F238E27FC236}">
                  <a16:creationId xmlns:a16="http://schemas.microsoft.com/office/drawing/2014/main" id="{BBB1C15E-60B7-9B21-0AC1-21F7D4558868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" name="Google Shape;1088;p49">
            <a:extLst>
              <a:ext uri="{FF2B5EF4-FFF2-40B4-BE49-F238E27FC236}">
                <a16:creationId xmlns:a16="http://schemas.microsoft.com/office/drawing/2014/main" id="{0D281E84-AFA3-D084-CA5F-CB311F8BA8C0}"/>
              </a:ext>
            </a:extLst>
          </p:cNvPr>
          <p:cNvSpPr/>
          <p:nvPr/>
        </p:nvSpPr>
        <p:spPr>
          <a:xfrm>
            <a:off x="5343073" y="1559269"/>
            <a:ext cx="244726" cy="352264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>
            <a:spLocks noGrp="1"/>
          </p:cNvSpPr>
          <p:nvPr>
            <p:ph type="title"/>
          </p:nvPr>
        </p:nvSpPr>
        <p:spPr>
          <a:xfrm>
            <a:off x="457100" y="199857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Conductas de calidad </a:t>
            </a:r>
          </a:p>
        </p:txBody>
      </p:sp>
      <p:sp>
        <p:nvSpPr>
          <p:cNvPr id="411" name="Google Shape;411;p30"/>
          <p:cNvSpPr txBox="1">
            <a:spLocks noGrp="1"/>
          </p:cNvSpPr>
          <p:nvPr>
            <p:ph type="body" idx="1"/>
          </p:nvPr>
        </p:nvSpPr>
        <p:spPr>
          <a:xfrm>
            <a:off x="476188" y="960376"/>
            <a:ext cx="1656300" cy="8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1.-</a:t>
            </a:r>
            <a:r>
              <a:rPr lang="es-MX" sz="11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Estar capacitados para las tareas que se necesitan realizar </a:t>
            </a:r>
            <a:endParaRPr lang="en-US" sz="900" dirty="0"/>
          </a:p>
        </p:txBody>
      </p:sp>
      <p:sp>
        <p:nvSpPr>
          <p:cNvPr id="412" name="Google Shape;412;p30"/>
          <p:cNvSpPr txBox="1">
            <a:spLocks noGrp="1"/>
          </p:cNvSpPr>
          <p:nvPr>
            <p:ph type="body" idx="2"/>
          </p:nvPr>
        </p:nvSpPr>
        <p:spPr>
          <a:xfrm>
            <a:off x="2207844" y="960376"/>
            <a:ext cx="1656300" cy="945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2.-</a:t>
            </a:r>
            <a:r>
              <a:rPr lang="es-MX" sz="11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Entregar productos bien estructurados y con escalabilidad de alto nivel</a:t>
            </a:r>
            <a:endParaRPr lang="en-US" sz="900" dirty="0"/>
          </a:p>
        </p:txBody>
      </p:sp>
      <p:sp>
        <p:nvSpPr>
          <p:cNvPr id="413" name="Google Shape;413;p30"/>
          <p:cNvSpPr txBox="1">
            <a:spLocks noGrp="1"/>
          </p:cNvSpPr>
          <p:nvPr>
            <p:ph type="body" idx="3"/>
          </p:nvPr>
        </p:nvSpPr>
        <p:spPr>
          <a:xfrm>
            <a:off x="3939500" y="961980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3.-</a:t>
            </a:r>
            <a:r>
              <a:rPr lang="es-MX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Prestar la máxima atención a lo que el cliente cree necesitar y de considerar una mejor opción, exponerla, comentarla, y detallar al pie de la letra lo que podríamos cambiar, en cuanto a lo que nos pide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414" name="Google Shape;414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415" name="Google Shape;415;p30"/>
          <p:cNvSpPr txBox="1">
            <a:spLocks noGrp="1"/>
          </p:cNvSpPr>
          <p:nvPr>
            <p:ph type="body" idx="1"/>
          </p:nvPr>
        </p:nvSpPr>
        <p:spPr>
          <a:xfrm>
            <a:off x="418345" y="1967508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4.-</a:t>
            </a:r>
            <a:r>
              <a:rPr lang="es-MX" sz="1100" dirty="0">
                <a:latin typeface="Arial" panose="020B0604020202020204" pitchFamily="34" charset="0"/>
                <a:ea typeface="Calibri" panose="020F0502020204030204" pitchFamily="34" charset="0"/>
              </a:rPr>
              <a:t>Trabajar de forma muy atenta en los horarios establecido, sin ninguna distracción </a:t>
            </a:r>
            <a:endParaRPr lang="es-MX" sz="11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416" name="Google Shape;416;p30"/>
          <p:cNvSpPr txBox="1">
            <a:spLocks noGrp="1"/>
          </p:cNvSpPr>
          <p:nvPr>
            <p:ph type="body" idx="2"/>
          </p:nvPr>
        </p:nvSpPr>
        <p:spPr>
          <a:xfrm>
            <a:off x="2188756" y="1967508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5.-</a:t>
            </a:r>
            <a:r>
              <a:rPr lang="es-MX" sz="11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Sugerir nuevas implementaciones y mejoras mientras se esta en la marcha del proyecto </a:t>
            </a:r>
            <a:endParaRPr sz="900" dirty="0"/>
          </a:p>
        </p:txBody>
      </p:sp>
      <p:sp>
        <p:nvSpPr>
          <p:cNvPr id="417" name="Google Shape;417;p30"/>
          <p:cNvSpPr txBox="1">
            <a:spLocks noGrp="1"/>
          </p:cNvSpPr>
          <p:nvPr>
            <p:ph type="body" idx="3"/>
          </p:nvPr>
        </p:nvSpPr>
        <p:spPr>
          <a:xfrm>
            <a:off x="447506" y="3085807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6.-</a:t>
            </a:r>
            <a:r>
              <a:rPr lang="es-MX" sz="105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Establecer claramente el porque se realiza un cambio y justificarlo </a:t>
            </a:r>
            <a:endParaRPr sz="800" dirty="0"/>
          </a:p>
        </p:txBody>
      </p:sp>
      <p:sp>
        <p:nvSpPr>
          <p:cNvPr id="4" name="Google Shape;417;p30">
            <a:extLst>
              <a:ext uri="{FF2B5EF4-FFF2-40B4-BE49-F238E27FC236}">
                <a16:creationId xmlns:a16="http://schemas.microsoft.com/office/drawing/2014/main" id="{12AE4FD5-4D3F-8AA4-5A3C-B751CCF061FD}"/>
              </a:ext>
            </a:extLst>
          </p:cNvPr>
          <p:cNvSpPr txBox="1">
            <a:spLocks/>
          </p:cNvSpPr>
          <p:nvPr/>
        </p:nvSpPr>
        <p:spPr>
          <a:xfrm>
            <a:off x="3987758" y="2935375"/>
            <a:ext cx="1656300" cy="17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s-MX" b="1" dirty="0"/>
              <a:t>8.-</a:t>
            </a:r>
            <a:r>
              <a:rPr lang="es-MX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Estar actualizando los segmentos de códigos de forma que principiantes y profesionales puedan entenderlo de forma clara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Barlow Light"/>
              <a:buNone/>
            </a:pPr>
            <a:endParaRPr lang="es-MX" sz="800" dirty="0"/>
          </a:p>
        </p:txBody>
      </p:sp>
      <p:sp>
        <p:nvSpPr>
          <p:cNvPr id="5" name="Google Shape;417;p30">
            <a:extLst>
              <a:ext uri="{FF2B5EF4-FFF2-40B4-BE49-F238E27FC236}">
                <a16:creationId xmlns:a16="http://schemas.microsoft.com/office/drawing/2014/main" id="{1E1ECCE0-427F-DD7D-2A7B-15791715A4DA}"/>
              </a:ext>
            </a:extLst>
          </p:cNvPr>
          <p:cNvSpPr txBox="1">
            <a:spLocks/>
          </p:cNvSpPr>
          <p:nvPr/>
        </p:nvSpPr>
        <p:spPr>
          <a:xfrm>
            <a:off x="2240179" y="3074668"/>
            <a:ext cx="1656300" cy="17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s-MX" b="1" dirty="0"/>
              <a:t>7.-</a:t>
            </a:r>
            <a:r>
              <a:rPr lang="es-MX" sz="11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Tener la documentación requerida para cada trabajo y fragmento de código</a:t>
            </a:r>
            <a:endParaRPr lang="es-MX" sz="800" dirty="0"/>
          </a:p>
        </p:txBody>
      </p:sp>
      <p:sp>
        <p:nvSpPr>
          <p:cNvPr id="6" name="Google Shape;417;p30">
            <a:extLst>
              <a:ext uri="{FF2B5EF4-FFF2-40B4-BE49-F238E27FC236}">
                <a16:creationId xmlns:a16="http://schemas.microsoft.com/office/drawing/2014/main" id="{B3914A52-276B-C2CA-E262-79896E42BE93}"/>
              </a:ext>
            </a:extLst>
          </p:cNvPr>
          <p:cNvSpPr txBox="1">
            <a:spLocks/>
          </p:cNvSpPr>
          <p:nvPr/>
        </p:nvSpPr>
        <p:spPr>
          <a:xfrm>
            <a:off x="418345" y="4324823"/>
            <a:ext cx="2305810" cy="942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s-MX" b="1" dirty="0"/>
              <a:t>9.-</a:t>
            </a:r>
            <a:r>
              <a:rPr lang="es-MX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Guardar copias en nuestros servidores de los clientes más importantes que tengamos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Barlow Light"/>
              <a:buNone/>
            </a:pPr>
            <a:endParaRPr lang="es-MX" sz="800" dirty="0"/>
          </a:p>
        </p:txBody>
      </p:sp>
      <p:sp>
        <p:nvSpPr>
          <p:cNvPr id="7" name="Google Shape;417;p30">
            <a:extLst>
              <a:ext uri="{FF2B5EF4-FFF2-40B4-BE49-F238E27FC236}">
                <a16:creationId xmlns:a16="http://schemas.microsoft.com/office/drawing/2014/main" id="{A5D66DE8-77F8-56AB-306E-AD221C9790CF}"/>
              </a:ext>
            </a:extLst>
          </p:cNvPr>
          <p:cNvSpPr txBox="1">
            <a:spLocks/>
          </p:cNvSpPr>
          <p:nvPr/>
        </p:nvSpPr>
        <p:spPr>
          <a:xfrm>
            <a:off x="3016906" y="4339930"/>
            <a:ext cx="2653352" cy="1475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s-MX" b="1" dirty="0"/>
              <a:t>10.-</a:t>
            </a:r>
            <a:r>
              <a:rPr lang="es-MX" sz="11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Brindar soporte meses después de la finalización de un proyecto grande</a:t>
            </a:r>
            <a:endParaRPr lang="es-MX" sz="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4"/>
          <p:cNvSpPr txBox="1">
            <a:spLocks noGrp="1"/>
          </p:cNvSpPr>
          <p:nvPr>
            <p:ph type="title"/>
          </p:nvPr>
        </p:nvSpPr>
        <p:spPr>
          <a:xfrm>
            <a:off x="438947" y="228862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Nuestros servicios </a:t>
            </a:r>
            <a:endParaRPr sz="3600" dirty="0"/>
          </a:p>
        </p:txBody>
      </p:sp>
      <p:sp>
        <p:nvSpPr>
          <p:cNvPr id="675" name="Google Shape;675;p4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676" name="Google Shape;676;p44"/>
          <p:cNvGrpSpPr/>
          <p:nvPr/>
        </p:nvGrpSpPr>
        <p:grpSpPr>
          <a:xfrm>
            <a:off x="585062" y="1639456"/>
            <a:ext cx="2970877" cy="2670871"/>
            <a:chOff x="3778727" y="4460423"/>
            <a:chExt cx="720160" cy="647437"/>
          </a:xfrm>
        </p:grpSpPr>
        <p:sp>
          <p:nvSpPr>
            <p:cNvPr id="677" name="Google Shape;677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900" i="0" u="none" strike="noStrike" cap="none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Servic</a:t>
              </a:r>
              <a:r>
                <a:rPr lang="en" sz="900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io de restauración</a:t>
              </a:r>
              <a:endParaRPr sz="900" i="0" u="none" strike="noStrike" cap="none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s-MX" sz="900" i="0" u="none" strike="noStrike" cap="none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Servicio de reconstrucción</a:t>
              </a:r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i="0" u="none" strike="noStrike" cap="none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CodeMyCode</a:t>
              </a:r>
              <a:endParaRPr sz="1200" i="0" u="none" strike="noStrike" cap="none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i="0" u="none" strike="noStrike" cap="none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Servicio de actualización</a:t>
              </a:r>
              <a:endParaRPr sz="1200" i="0" u="none" strike="noStrike" cap="none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s-MX" sz="1200" i="0" u="none" strike="noStrike" cap="none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Servicio de analisis</a:t>
              </a:r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Servicio de mejora</a:t>
              </a:r>
              <a:endParaRPr sz="1200" i="0" u="none" strike="noStrike" cap="none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cxnSp>
        <p:nvCxnSpPr>
          <p:cNvPr id="684" name="Google Shape;684;p44"/>
          <p:cNvCxnSpPr/>
          <p:nvPr/>
        </p:nvCxnSpPr>
        <p:spPr>
          <a:xfrm>
            <a:off x="3490205" y="2081802"/>
            <a:ext cx="870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5" name="Google Shape;685;p44"/>
          <p:cNvSpPr txBox="1"/>
          <p:nvPr/>
        </p:nvSpPr>
        <p:spPr>
          <a:xfrm>
            <a:off x="4431169" y="1940150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Contactanos para ayudarte en tu codigo</a:t>
            </a: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86" name="Google Shape;686;p44"/>
          <p:cNvCxnSpPr/>
          <p:nvPr/>
        </p:nvCxnSpPr>
        <p:spPr>
          <a:xfrm>
            <a:off x="3362027" y="2478358"/>
            <a:ext cx="998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7" name="Google Shape;687;p44"/>
          <p:cNvSpPr txBox="1"/>
          <p:nvPr/>
        </p:nvSpPr>
        <p:spPr>
          <a:xfrm>
            <a:off x="4419747" y="2336695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Analizamos tus softwares </a:t>
            </a:r>
          </a:p>
        </p:txBody>
      </p:sp>
      <p:cxnSp>
        <p:nvCxnSpPr>
          <p:cNvPr id="688" name="Google Shape;688;p44"/>
          <p:cNvCxnSpPr/>
          <p:nvPr/>
        </p:nvCxnSpPr>
        <p:spPr>
          <a:xfrm>
            <a:off x="3179878" y="2874915"/>
            <a:ext cx="11805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9" name="Google Shape;689;p44"/>
          <p:cNvSpPr txBox="1"/>
          <p:nvPr/>
        </p:nvSpPr>
        <p:spPr>
          <a:xfrm>
            <a:off x="4411147" y="2733241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Actualizamos tus sistemas </a:t>
            </a: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0" name="Google Shape;690;p44"/>
          <p:cNvCxnSpPr/>
          <p:nvPr/>
        </p:nvCxnSpPr>
        <p:spPr>
          <a:xfrm>
            <a:off x="3024714" y="3271450"/>
            <a:ext cx="1335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91" name="Google Shape;691;p44"/>
          <p:cNvSpPr txBox="1"/>
          <p:nvPr/>
        </p:nvSpPr>
        <p:spPr>
          <a:xfrm>
            <a:off x="4411147" y="3129786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Mejoramos tus sistemas</a:t>
            </a: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2" name="Google Shape;692;p44"/>
          <p:cNvCxnSpPr/>
          <p:nvPr/>
        </p:nvCxnSpPr>
        <p:spPr>
          <a:xfrm>
            <a:off x="2856047" y="3668007"/>
            <a:ext cx="15042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93" name="Google Shape;693;p44"/>
          <p:cNvSpPr txBox="1"/>
          <p:nvPr/>
        </p:nvSpPr>
        <p:spPr>
          <a:xfrm>
            <a:off x="4411147" y="3526332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Restauramos tus fallas</a:t>
            </a: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4" name="Google Shape;694;p44"/>
          <p:cNvCxnSpPr/>
          <p:nvPr/>
        </p:nvCxnSpPr>
        <p:spPr>
          <a:xfrm>
            <a:off x="2680649" y="4064542"/>
            <a:ext cx="1672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95" name="Google Shape;695;p44"/>
          <p:cNvSpPr txBox="1"/>
          <p:nvPr/>
        </p:nvSpPr>
        <p:spPr>
          <a:xfrm>
            <a:off x="4424495" y="3922877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Reconstruimos todo tu sistema</a:t>
            </a: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350410" y="687091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Leyes del marco legal correspondiente  a nuestros servicios </a:t>
            </a:r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C02281-3960-F87C-9DCC-C2A11D30C8B1}"/>
              </a:ext>
            </a:extLst>
          </p:cNvPr>
          <p:cNvSpPr txBox="1"/>
          <p:nvPr/>
        </p:nvSpPr>
        <p:spPr>
          <a:xfrm>
            <a:off x="129540" y="1712131"/>
            <a:ext cx="6042660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/>
              <a:t>Artículo 107</a:t>
            </a:r>
            <a:r>
              <a:rPr lang="es-MX" sz="1100" dirty="0"/>
              <a:t>.- Las bases de datos o de otros materiales legibles por medio de máquinas o en otra</a:t>
            </a:r>
          </a:p>
          <a:p>
            <a:r>
              <a:rPr lang="es-MX" sz="1100" dirty="0"/>
              <a:t>forma, que por razones de selección y disposición de su contenido constituyan creaciones intelectuales,</a:t>
            </a:r>
          </a:p>
          <a:p>
            <a:r>
              <a:rPr lang="es-MX" sz="1100" dirty="0"/>
              <a:t>quedarán protegidas como compilaciones. Dicha protección no se extenderá a los datos y materiales en sí</a:t>
            </a:r>
          </a:p>
          <a:p>
            <a:r>
              <a:rPr lang="es-MX" sz="1100" dirty="0"/>
              <a:t>mismos.</a:t>
            </a:r>
          </a:p>
          <a:p>
            <a:r>
              <a:rPr lang="es-MX" sz="1100" b="1" dirty="0"/>
              <a:t>Artículo 108</a:t>
            </a:r>
            <a:r>
              <a:rPr lang="es-MX" sz="1100" dirty="0"/>
              <a:t>.- Las bases de datos que no sean originales quedan, sin embargo, protegidas en su uso</a:t>
            </a:r>
          </a:p>
          <a:p>
            <a:r>
              <a:rPr lang="es-MX" sz="1100" dirty="0"/>
              <a:t>exclusivo por quien las haya elaborado, durante un lapso de 5 años.</a:t>
            </a:r>
          </a:p>
          <a:p>
            <a:r>
              <a:rPr lang="es-MX" sz="1100" b="1" dirty="0"/>
              <a:t>Artículo 109</a:t>
            </a:r>
            <a:r>
              <a:rPr lang="es-MX" sz="1100" dirty="0"/>
              <a:t>.- El acceso a información de carácter privado relativa a las personas contenida en las</a:t>
            </a:r>
          </a:p>
          <a:p>
            <a:r>
              <a:rPr lang="es-MX" sz="1100" dirty="0"/>
              <a:t>bases de datos a que se refiere el artículo anterior, así como la publicación, reproducción, divulgación,</a:t>
            </a:r>
          </a:p>
          <a:p>
            <a:r>
              <a:rPr lang="es-MX" sz="1100" dirty="0"/>
              <a:t>comunicación pública y transmisión de dicha información, requerirá la autorización previa de las personas</a:t>
            </a:r>
          </a:p>
          <a:p>
            <a:r>
              <a:rPr lang="es-MX" sz="1100" dirty="0"/>
              <a:t>de que se trate.</a:t>
            </a:r>
          </a:p>
        </p:txBody>
      </p:sp>
    </p:spTree>
    <p:extLst>
      <p:ext uri="{BB962C8B-B14F-4D97-AF65-F5344CB8AC3E}">
        <p14:creationId xmlns:p14="http://schemas.microsoft.com/office/powerpoint/2010/main" val="3794232010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965</Words>
  <Application>Microsoft Office PowerPoint</Application>
  <PresentationFormat>Presentación en pantalla (16:9)</PresentationFormat>
  <Paragraphs>112</Paragraphs>
  <Slides>15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Calibri</vt:lpstr>
      <vt:lpstr>Miriam Libre</vt:lpstr>
      <vt:lpstr>Work Sans</vt:lpstr>
      <vt:lpstr>Arial</vt:lpstr>
      <vt:lpstr>Barlow Light</vt:lpstr>
      <vt:lpstr>Barlow</vt:lpstr>
      <vt:lpstr>Roderigo template</vt:lpstr>
      <vt:lpstr>Presentacion de Outtic</vt:lpstr>
      <vt:lpstr>Presentación de PowerPoint</vt:lpstr>
      <vt:lpstr>Presentación de PowerPoint</vt:lpstr>
      <vt:lpstr>Slogan</vt:lpstr>
      <vt:lpstr>Vision</vt:lpstr>
      <vt:lpstr>Valores </vt:lpstr>
      <vt:lpstr>Conductas de calidad </vt:lpstr>
      <vt:lpstr>Nuestros servicios </vt:lpstr>
      <vt:lpstr>Leyes del marco legal correspondiente  a nuestros servicios </vt:lpstr>
      <vt:lpstr>Leyes del marco legal correspondiente  a nuestros servicios </vt:lpstr>
      <vt:lpstr>Leyes del marco legal correspondiente  a nuestros servicios </vt:lpstr>
      <vt:lpstr>Tipos de contrato</vt:lpstr>
      <vt:lpstr>Estructura organizacional </vt:lpstr>
      <vt:lpstr>Arquitectura del sitio Web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 de Outtic</dc:title>
  <dc:creator>The Skrapy</dc:creator>
  <cp:lastModifiedBy>The Skrapy</cp:lastModifiedBy>
  <cp:revision>11</cp:revision>
  <dcterms:modified xsi:type="dcterms:W3CDTF">2022-10-22T18:22:58Z</dcterms:modified>
</cp:coreProperties>
</file>