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56" r:id="rId2"/>
    <p:sldId id="261" r:id="rId3"/>
    <p:sldId id="257" r:id="rId4"/>
    <p:sldId id="262" r:id="rId5"/>
    <p:sldId id="259" r:id="rId6"/>
    <p:sldId id="271" r:id="rId7"/>
    <p:sldId id="273" r:id="rId8"/>
    <p:sldId id="287" r:id="rId9"/>
    <p:sldId id="293" r:id="rId10"/>
    <p:sldId id="294" r:id="rId11"/>
    <p:sldId id="295" r:id="rId12"/>
    <p:sldId id="290" r:id="rId13"/>
    <p:sldId id="288" r:id="rId14"/>
    <p:sldId id="292" r:id="rId15"/>
    <p:sldId id="291" r:id="rId16"/>
    <p:sldId id="296" r:id="rId17"/>
    <p:sldId id="297" r:id="rId18"/>
    <p:sldId id="298" r:id="rId19"/>
    <p:sldId id="301" r:id="rId20"/>
    <p:sldId id="300" r:id="rId21"/>
  </p:sldIdLst>
  <p:sldSz cx="9144000" cy="5143500" type="screen16x9"/>
  <p:notesSz cx="6858000" cy="9144000"/>
  <p:embeddedFontLst>
    <p:embeddedFont>
      <p:font typeface="Barlow" panose="00000500000000000000" pitchFamily="2" charset="0"/>
      <p:regular r:id="rId23"/>
      <p:bold r:id="rId24"/>
      <p:italic r:id="rId25"/>
      <p:boldItalic r:id="rId26"/>
    </p:embeddedFont>
    <p:embeddedFont>
      <p:font typeface="Barlow Light" panose="00000400000000000000" pitchFamily="2"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Miriam Libre" panose="00000500000000000000" pitchFamily="2" charset="-79"/>
      <p:regular r:id="rId35"/>
      <p:bold r:id="rId36"/>
    </p:embeddedFont>
    <p:embeddedFont>
      <p:font typeface="Work Sans"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908D26-7AD2-4BE2-8D46-7E80C61A5C3D}">
  <a:tblStyle styleId="{D5908D26-7AD2-4BE2-8D46-7E80C61A5C3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EC53F3-C09D-45E3-81C7-79E32D511B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5" d="100"/>
          <a:sy n="135" d="100"/>
        </p:scale>
        <p:origin x="92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8921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4203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1102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3113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9669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dcac64e18e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dcac64e18e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668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dirty="0">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dirty="0"/>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dirty="0"/>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dirty="0"/>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dirty="0"/>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dirty="0"/>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‹Nº›</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Presentacion de Outtic</a:t>
            </a:r>
            <a:endParaRPr dirty="0"/>
          </a:p>
        </p:txBody>
      </p:sp>
      <p:sp>
        <p:nvSpPr>
          <p:cNvPr id="2" name="Google Shape;240;p13">
            <a:extLst>
              <a:ext uri="{FF2B5EF4-FFF2-40B4-BE49-F238E27FC236}">
                <a16:creationId xmlns:a16="http://schemas.microsoft.com/office/drawing/2014/main" id="{B4BD5051-071C-648B-E9F5-1826EE573EAD}"/>
              </a:ext>
            </a:extLst>
          </p:cNvPr>
          <p:cNvSpPr txBox="1">
            <a:spLocks/>
          </p:cNvSpPr>
          <p:nvPr/>
        </p:nvSpPr>
        <p:spPr>
          <a:xfrm>
            <a:off x="2122500" y="3665558"/>
            <a:ext cx="48990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1pPr>
            <a:lvl2pPr marR="0" lvl="1"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2pPr>
            <a:lvl3pPr marR="0" lvl="2"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3pPr>
            <a:lvl4pPr marR="0" lvl="3"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4pPr>
            <a:lvl5pPr marR="0" lvl="4"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5pPr>
            <a:lvl6pPr marR="0" lvl="5"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6pPr>
            <a:lvl7pPr marR="0" lvl="6"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7pPr>
            <a:lvl8pPr marR="0" lvl="7"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8pPr>
            <a:lvl9pPr marR="0" lvl="8"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9pPr>
          </a:lstStyle>
          <a:p>
            <a:r>
              <a:rPr lang="es-MX" sz="1400" dirty="0"/>
              <a:t>Socios:</a:t>
            </a:r>
          </a:p>
          <a:p>
            <a:r>
              <a:rPr lang="es-MX" sz="1400" dirty="0"/>
              <a:t>Castillo Jr. Gregorio</a:t>
            </a:r>
          </a:p>
          <a:p>
            <a:r>
              <a:rPr lang="es-MX" sz="1400" dirty="0"/>
              <a:t>Flores Acosta Sheila Lizeth</a:t>
            </a:r>
          </a:p>
          <a:p>
            <a:r>
              <a:rPr lang="es-MX" sz="1400" dirty="0"/>
              <a:t>Morales Calixto Daniel Alexander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50410" y="687091"/>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Leyes del marco legal correspondiente  a nuestros servicios </a:t>
            </a: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7" name="CuadroTexto 6">
            <a:extLst>
              <a:ext uri="{FF2B5EF4-FFF2-40B4-BE49-F238E27FC236}">
                <a16:creationId xmlns:a16="http://schemas.microsoft.com/office/drawing/2014/main" id="{7CC02281-3960-F87C-9DCC-C2A11D30C8B1}"/>
              </a:ext>
            </a:extLst>
          </p:cNvPr>
          <p:cNvSpPr txBox="1"/>
          <p:nvPr/>
        </p:nvSpPr>
        <p:spPr>
          <a:xfrm>
            <a:off x="129540" y="1712131"/>
            <a:ext cx="6042660" cy="2631490"/>
          </a:xfrm>
          <a:prstGeom prst="rect">
            <a:avLst/>
          </a:prstGeom>
          <a:noFill/>
        </p:spPr>
        <p:txBody>
          <a:bodyPr wrap="square">
            <a:spAutoFit/>
          </a:bodyPr>
          <a:lstStyle/>
          <a:p>
            <a:r>
              <a:rPr lang="es-MX" sz="1100" b="1" dirty="0"/>
              <a:t>Artículo 110</a:t>
            </a:r>
            <a:r>
              <a:rPr lang="es-MX" sz="1100" dirty="0"/>
              <a:t>.- El titular del derecho patrimonial sobre una base de datos tendrá el derecho exclusivo,</a:t>
            </a:r>
          </a:p>
          <a:p>
            <a:r>
              <a:rPr lang="es-MX" sz="1100" dirty="0"/>
              <a:t>respecto de la forma de expresión de la estructura de dicha base, de autorizar o prohibir:</a:t>
            </a:r>
          </a:p>
          <a:p>
            <a:r>
              <a:rPr lang="es-MX" sz="1100" dirty="0"/>
              <a:t>I. Su reproducción permanente o temporal, total o parcial, por cualquier medio y de cualquier forma;</a:t>
            </a:r>
          </a:p>
          <a:p>
            <a:r>
              <a:rPr lang="es-MX" sz="1100" dirty="0"/>
              <a:t>II. Su traducción, adaptación, reordenación y cualquier otra modificación;</a:t>
            </a:r>
          </a:p>
          <a:p>
            <a:r>
              <a:rPr lang="es-MX" sz="1100" dirty="0"/>
              <a:t>III. La distribución del original o copias de la base de datos;</a:t>
            </a:r>
          </a:p>
          <a:p>
            <a:r>
              <a:rPr lang="es-MX" sz="1100" dirty="0"/>
              <a:t>IV. La comunicación al público, y</a:t>
            </a:r>
          </a:p>
          <a:p>
            <a:r>
              <a:rPr lang="es-MX" sz="1100" dirty="0"/>
              <a:t>V. La reproducción, distribución o comunicación pública de los resultados de las operaciones</a:t>
            </a:r>
          </a:p>
          <a:p>
            <a:r>
              <a:rPr lang="es-MX" sz="1100" dirty="0"/>
              <a:t>mencionadas en la fracción II del presente artículo.</a:t>
            </a:r>
          </a:p>
          <a:p>
            <a:r>
              <a:rPr lang="es-MX" sz="1100" b="1" dirty="0"/>
              <a:t>Artículo 111</a:t>
            </a:r>
            <a:r>
              <a:rPr lang="es-MX" sz="1100" dirty="0"/>
              <a:t>.- Los programas efectuados electrónicamente que contengan elementos visuales,</a:t>
            </a:r>
          </a:p>
          <a:p>
            <a:r>
              <a:rPr lang="es-MX" sz="1100" dirty="0"/>
              <a:t>sonoros, tridimensionales o animados quedan protegidos por esta Ley en los elementos primigenios que</a:t>
            </a:r>
          </a:p>
          <a:p>
            <a:r>
              <a:rPr lang="es-MX" sz="1100" dirty="0"/>
              <a:t>contengan.</a:t>
            </a:r>
          </a:p>
        </p:txBody>
      </p:sp>
    </p:spTree>
    <p:extLst>
      <p:ext uri="{BB962C8B-B14F-4D97-AF65-F5344CB8AC3E}">
        <p14:creationId xmlns:p14="http://schemas.microsoft.com/office/powerpoint/2010/main" val="168979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50410" y="687091"/>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Leyes del marco legal correspondiente  a nuestros servicios </a:t>
            </a: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7" name="CuadroTexto 6">
            <a:extLst>
              <a:ext uri="{FF2B5EF4-FFF2-40B4-BE49-F238E27FC236}">
                <a16:creationId xmlns:a16="http://schemas.microsoft.com/office/drawing/2014/main" id="{7CC02281-3960-F87C-9DCC-C2A11D30C8B1}"/>
              </a:ext>
            </a:extLst>
          </p:cNvPr>
          <p:cNvSpPr txBox="1"/>
          <p:nvPr/>
        </p:nvSpPr>
        <p:spPr>
          <a:xfrm>
            <a:off x="53340" y="1840739"/>
            <a:ext cx="6042660" cy="2462213"/>
          </a:xfrm>
          <a:prstGeom prst="rect">
            <a:avLst/>
          </a:prstGeom>
          <a:noFill/>
        </p:spPr>
        <p:txBody>
          <a:bodyPr wrap="square">
            <a:spAutoFit/>
          </a:bodyPr>
          <a:lstStyle/>
          <a:p>
            <a:pPr algn="just"/>
            <a:r>
              <a:rPr lang="es-MX" sz="1100" dirty="0"/>
              <a:t>En cuanto a la Revelación de Secretos y</a:t>
            </a:r>
          </a:p>
          <a:p>
            <a:pPr algn="just"/>
            <a:r>
              <a:rPr lang="es-MX" sz="1100" dirty="0"/>
              <a:t>Acceso Ilícito a Sistemas y Equipos de Informática.</a:t>
            </a:r>
          </a:p>
          <a:p>
            <a:pPr algn="just"/>
            <a:endParaRPr lang="es-MX" sz="1100" dirty="0"/>
          </a:p>
          <a:p>
            <a:pPr algn="just"/>
            <a:r>
              <a:rPr lang="es-MX" sz="1100" dirty="0"/>
              <a:t>– Al que sin autorización modifique, destruya o provoque pérdida de información contenida en sistemas o equipos de informática protegidos por algún mecanismo de seguridad.</a:t>
            </a:r>
          </a:p>
          <a:p>
            <a:pPr algn="just"/>
            <a:r>
              <a:rPr lang="es-MX" sz="1100" dirty="0"/>
              <a:t>– Al que sin autorización conozca o copie información contenida en sistemas o equipos de informática del Estado, protegidos por algún mecanismo de seguridad.</a:t>
            </a:r>
          </a:p>
          <a:p>
            <a:pPr algn="just"/>
            <a:r>
              <a:rPr lang="es-MX" sz="1100" dirty="0"/>
              <a:t>– Al que estando autorizado para acceder a sistemas y equipos de informática del Estado, indebidamente modifique, destruya o provoque pérdida de información que contengan.</a:t>
            </a:r>
          </a:p>
          <a:p>
            <a:pPr algn="just"/>
            <a:r>
              <a:rPr lang="es-MX" sz="1100" dirty="0"/>
              <a:t>– Al que estando autorizado para acceder a sistemas y equipos de informática del estado, indebidamente copie información que contengan.</a:t>
            </a:r>
          </a:p>
          <a:p>
            <a:pPr algn="just"/>
            <a:r>
              <a:rPr lang="es-MX" sz="1100" dirty="0"/>
              <a:t>– Al que sin autorización modifique, destruya o =provoque pérdida de información contenida en sistemas o equipos de informática de las instituciones que integran el sistema financiero, protegidos por algún mecanismo de seguridad.</a:t>
            </a:r>
          </a:p>
        </p:txBody>
      </p:sp>
    </p:spTree>
    <p:extLst>
      <p:ext uri="{BB962C8B-B14F-4D97-AF65-F5344CB8AC3E}">
        <p14:creationId xmlns:p14="http://schemas.microsoft.com/office/powerpoint/2010/main" val="2039365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03805" y="9306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a:t>Tipos de contrato</a:t>
            </a:r>
          </a:p>
        </p:txBody>
      </p:sp>
      <p:sp>
        <p:nvSpPr>
          <p:cNvPr id="262" name="Google Shape;262;p16"/>
          <p:cNvSpPr txBox="1">
            <a:spLocks noGrp="1"/>
          </p:cNvSpPr>
          <p:nvPr>
            <p:ph type="body" idx="1"/>
          </p:nvPr>
        </p:nvSpPr>
        <p:spPr>
          <a:xfrm>
            <a:off x="225846" y="1429138"/>
            <a:ext cx="5138700" cy="150634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s-MX"/>
              <a:t>Contrato a termino fijo </a:t>
            </a:r>
          </a:p>
          <a:p>
            <a:pPr marL="457200" lvl="0" indent="-381000" algn="l" rtl="0">
              <a:spcBef>
                <a:spcPts val="600"/>
              </a:spcBef>
              <a:spcAft>
                <a:spcPts val="0"/>
              </a:spcAft>
              <a:buSzPts val="2400"/>
              <a:buChar char="▹"/>
            </a:pPr>
            <a:r>
              <a:rPr lang="es-MX"/>
              <a:t>Contrato a termino indefinido</a:t>
            </a:r>
          </a:p>
          <a:p>
            <a:pPr marL="457200" lvl="0" indent="-381000" algn="l" rtl="0">
              <a:spcBef>
                <a:spcPts val="600"/>
              </a:spcBef>
              <a:spcAft>
                <a:spcPts val="0"/>
              </a:spcAft>
              <a:buSzPts val="2400"/>
              <a:buChar char="▹"/>
            </a:pPr>
            <a:r>
              <a:rPr lang="es-MX"/>
              <a:t>Contratacion civil por prestacion de servicios</a:t>
            </a:r>
          </a:p>
          <a:p>
            <a:pPr marL="457200" lvl="0" indent="-381000" algn="l" rtl="0">
              <a:spcBef>
                <a:spcPts val="600"/>
              </a:spcBef>
              <a:spcAft>
                <a:spcPts val="0"/>
              </a:spcAft>
              <a:buSzPts val="2400"/>
              <a:buChar char="▹"/>
            </a:pPr>
            <a:r>
              <a:rPr lang="es-MX"/>
              <a:t>Contratacion por servicios</a:t>
            </a:r>
          </a:p>
          <a:p>
            <a:pPr marL="457200" lvl="0" indent="-381000" algn="l" rtl="0">
              <a:spcBef>
                <a:spcPts val="600"/>
              </a:spcBef>
              <a:spcAft>
                <a:spcPts val="0"/>
              </a:spcAft>
              <a:buSzPts val="2400"/>
              <a:buChar char="▹"/>
            </a:pPr>
            <a:r>
              <a:rPr lang="es-MX"/>
              <a:t>Contrato por asesorias</a:t>
            </a:r>
          </a:p>
          <a:p>
            <a:pPr marL="457200" lvl="0" indent="-381000" algn="l" rtl="0">
              <a:spcBef>
                <a:spcPts val="600"/>
              </a:spcBef>
              <a:spcAft>
                <a:spcPts val="0"/>
              </a:spcAft>
              <a:buSzPts val="2400"/>
              <a:buChar char="▹"/>
            </a:pPr>
            <a:endParaRPr lang="es-MX"/>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866388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0"/>
          <p:cNvSpPr txBox="1">
            <a:spLocks noGrp="1"/>
          </p:cNvSpPr>
          <p:nvPr>
            <p:ph type="title"/>
          </p:nvPr>
        </p:nvSpPr>
        <p:spPr>
          <a:xfrm>
            <a:off x="531558" y="122259"/>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Estructura organizacional </a:t>
            </a:r>
          </a:p>
        </p:txBody>
      </p:sp>
      <p:sp>
        <p:nvSpPr>
          <p:cNvPr id="414" name="Google Shape;414;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dirty="0"/>
          </a:p>
        </p:txBody>
      </p:sp>
      <p:sp>
        <p:nvSpPr>
          <p:cNvPr id="18" name="Rectángulo 17">
            <a:extLst>
              <a:ext uri="{FF2B5EF4-FFF2-40B4-BE49-F238E27FC236}">
                <a16:creationId xmlns:a16="http://schemas.microsoft.com/office/drawing/2014/main" id="{712F7BD7-C796-A451-57C6-F38A79CDF9CF}"/>
              </a:ext>
            </a:extLst>
          </p:cNvPr>
          <p:cNvSpPr/>
          <p:nvPr/>
        </p:nvSpPr>
        <p:spPr>
          <a:xfrm>
            <a:off x="1701210" y="1303952"/>
            <a:ext cx="80807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lumMod val="75000"/>
                    <a:lumOff val="25000"/>
                  </a:schemeClr>
                </a:solidFill>
              </a:rPr>
              <a:t>Jefe1</a:t>
            </a:r>
          </a:p>
        </p:txBody>
      </p:sp>
      <p:sp>
        <p:nvSpPr>
          <p:cNvPr id="19" name="Rectángulo 18">
            <a:extLst>
              <a:ext uri="{FF2B5EF4-FFF2-40B4-BE49-F238E27FC236}">
                <a16:creationId xmlns:a16="http://schemas.microsoft.com/office/drawing/2014/main" id="{836AC573-F931-943D-09AC-DE088C3CB468}"/>
              </a:ext>
            </a:extLst>
          </p:cNvPr>
          <p:cNvSpPr/>
          <p:nvPr/>
        </p:nvSpPr>
        <p:spPr>
          <a:xfrm>
            <a:off x="2785730" y="1303951"/>
            <a:ext cx="80807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lumMod val="75000"/>
                    <a:lumOff val="25000"/>
                  </a:schemeClr>
                </a:solidFill>
              </a:rPr>
              <a:t>Jefe2</a:t>
            </a:r>
          </a:p>
        </p:txBody>
      </p:sp>
      <p:sp>
        <p:nvSpPr>
          <p:cNvPr id="20" name="Rectángulo 19">
            <a:extLst>
              <a:ext uri="{FF2B5EF4-FFF2-40B4-BE49-F238E27FC236}">
                <a16:creationId xmlns:a16="http://schemas.microsoft.com/office/drawing/2014/main" id="{103B8D52-0440-3D9E-A13C-9D8FC97DDD77}"/>
              </a:ext>
            </a:extLst>
          </p:cNvPr>
          <p:cNvSpPr/>
          <p:nvPr/>
        </p:nvSpPr>
        <p:spPr>
          <a:xfrm>
            <a:off x="3870250" y="1303951"/>
            <a:ext cx="80807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lumMod val="75000"/>
                    <a:lumOff val="25000"/>
                  </a:schemeClr>
                </a:solidFill>
              </a:rPr>
              <a:t>Jefe3</a:t>
            </a:r>
          </a:p>
        </p:txBody>
      </p:sp>
      <p:sp>
        <p:nvSpPr>
          <p:cNvPr id="21" name="Rectángulo 20">
            <a:extLst>
              <a:ext uri="{FF2B5EF4-FFF2-40B4-BE49-F238E27FC236}">
                <a16:creationId xmlns:a16="http://schemas.microsoft.com/office/drawing/2014/main" id="{91351F5C-5134-4A6B-110D-4EF336B3AE30}"/>
              </a:ext>
            </a:extLst>
          </p:cNvPr>
          <p:cNvSpPr/>
          <p:nvPr/>
        </p:nvSpPr>
        <p:spPr>
          <a:xfrm>
            <a:off x="1190847" y="2559788"/>
            <a:ext cx="80807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dirty="0">
                <a:solidFill>
                  <a:schemeClr val="tx1">
                    <a:lumMod val="75000"/>
                    <a:lumOff val="25000"/>
                  </a:schemeClr>
                </a:solidFill>
              </a:rPr>
              <a:t>Encargado de restauración</a:t>
            </a:r>
          </a:p>
        </p:txBody>
      </p:sp>
      <p:sp>
        <p:nvSpPr>
          <p:cNvPr id="27" name="Rectángulo 26">
            <a:extLst>
              <a:ext uri="{FF2B5EF4-FFF2-40B4-BE49-F238E27FC236}">
                <a16:creationId xmlns:a16="http://schemas.microsoft.com/office/drawing/2014/main" id="{07F84793-1EFD-406D-8915-BBAD92C80B81}"/>
              </a:ext>
            </a:extLst>
          </p:cNvPr>
          <p:cNvSpPr/>
          <p:nvPr/>
        </p:nvSpPr>
        <p:spPr>
          <a:xfrm>
            <a:off x="106327" y="3697474"/>
            <a:ext cx="80807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solidFill>
                  <a:schemeClr val="tx1">
                    <a:lumMod val="75000"/>
                    <a:lumOff val="25000"/>
                  </a:schemeClr>
                </a:solidFill>
              </a:rPr>
              <a:t>Empleado</a:t>
            </a:r>
          </a:p>
        </p:txBody>
      </p:sp>
      <p:sp>
        <p:nvSpPr>
          <p:cNvPr id="38" name="Rectángulo 37">
            <a:extLst>
              <a:ext uri="{FF2B5EF4-FFF2-40B4-BE49-F238E27FC236}">
                <a16:creationId xmlns:a16="http://schemas.microsoft.com/office/drawing/2014/main" id="{BDF697B9-0DF6-CB69-B9C2-94124B4E02D3}"/>
              </a:ext>
            </a:extLst>
          </p:cNvPr>
          <p:cNvSpPr/>
          <p:nvPr/>
        </p:nvSpPr>
        <p:spPr>
          <a:xfrm>
            <a:off x="1190847" y="3734687"/>
            <a:ext cx="80807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solidFill>
                  <a:schemeClr val="tx1">
                    <a:lumMod val="75000"/>
                    <a:lumOff val="25000"/>
                  </a:schemeClr>
                </a:solidFill>
              </a:rPr>
              <a:t>Empleado</a:t>
            </a:r>
          </a:p>
        </p:txBody>
      </p:sp>
      <p:sp>
        <p:nvSpPr>
          <p:cNvPr id="39" name="Rectángulo 38">
            <a:extLst>
              <a:ext uri="{FF2B5EF4-FFF2-40B4-BE49-F238E27FC236}">
                <a16:creationId xmlns:a16="http://schemas.microsoft.com/office/drawing/2014/main" id="{16AD5D56-21FF-427D-73C3-A102AEF5B68A}"/>
              </a:ext>
            </a:extLst>
          </p:cNvPr>
          <p:cNvSpPr/>
          <p:nvPr/>
        </p:nvSpPr>
        <p:spPr>
          <a:xfrm>
            <a:off x="2275366" y="3734686"/>
            <a:ext cx="80807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solidFill>
                  <a:schemeClr val="tx1">
                    <a:lumMod val="75000"/>
                    <a:lumOff val="25000"/>
                  </a:schemeClr>
                </a:solidFill>
              </a:rPr>
              <a:t>Empleado</a:t>
            </a:r>
          </a:p>
        </p:txBody>
      </p:sp>
      <p:sp>
        <p:nvSpPr>
          <p:cNvPr id="40" name="Rectángulo 39">
            <a:extLst>
              <a:ext uri="{FF2B5EF4-FFF2-40B4-BE49-F238E27FC236}">
                <a16:creationId xmlns:a16="http://schemas.microsoft.com/office/drawing/2014/main" id="{92883D08-DDEC-D479-59B3-86F6A896ABC2}"/>
              </a:ext>
            </a:extLst>
          </p:cNvPr>
          <p:cNvSpPr/>
          <p:nvPr/>
        </p:nvSpPr>
        <p:spPr>
          <a:xfrm>
            <a:off x="3359888" y="3737343"/>
            <a:ext cx="80807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solidFill>
                  <a:schemeClr val="tx1">
                    <a:lumMod val="75000"/>
                    <a:lumOff val="25000"/>
                  </a:schemeClr>
                </a:solidFill>
              </a:rPr>
              <a:t>Empleado</a:t>
            </a:r>
          </a:p>
        </p:txBody>
      </p:sp>
      <p:sp>
        <p:nvSpPr>
          <p:cNvPr id="41" name="Rectángulo 40">
            <a:extLst>
              <a:ext uri="{FF2B5EF4-FFF2-40B4-BE49-F238E27FC236}">
                <a16:creationId xmlns:a16="http://schemas.microsoft.com/office/drawing/2014/main" id="{9C5F6D30-4DB1-17FA-ED40-7EC9625B9169}"/>
              </a:ext>
            </a:extLst>
          </p:cNvPr>
          <p:cNvSpPr/>
          <p:nvPr/>
        </p:nvSpPr>
        <p:spPr>
          <a:xfrm>
            <a:off x="4444408" y="3774556"/>
            <a:ext cx="80807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solidFill>
                  <a:schemeClr val="tx1">
                    <a:lumMod val="75000"/>
                    <a:lumOff val="25000"/>
                  </a:schemeClr>
                </a:solidFill>
              </a:rPr>
              <a:t>Empleado</a:t>
            </a:r>
          </a:p>
        </p:txBody>
      </p:sp>
      <p:sp>
        <p:nvSpPr>
          <p:cNvPr id="42" name="Rectángulo 41">
            <a:extLst>
              <a:ext uri="{FF2B5EF4-FFF2-40B4-BE49-F238E27FC236}">
                <a16:creationId xmlns:a16="http://schemas.microsoft.com/office/drawing/2014/main" id="{703E4584-A359-B913-DF14-9C563C00F4B6}"/>
              </a:ext>
            </a:extLst>
          </p:cNvPr>
          <p:cNvSpPr/>
          <p:nvPr/>
        </p:nvSpPr>
        <p:spPr>
          <a:xfrm>
            <a:off x="5528927" y="3774555"/>
            <a:ext cx="80807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solidFill>
                  <a:schemeClr val="tx1">
                    <a:lumMod val="75000"/>
                    <a:lumOff val="25000"/>
                  </a:schemeClr>
                </a:solidFill>
              </a:rPr>
              <a:t>Empleado</a:t>
            </a:r>
          </a:p>
        </p:txBody>
      </p:sp>
      <p:sp>
        <p:nvSpPr>
          <p:cNvPr id="43" name="Rectángulo 42">
            <a:extLst>
              <a:ext uri="{FF2B5EF4-FFF2-40B4-BE49-F238E27FC236}">
                <a16:creationId xmlns:a16="http://schemas.microsoft.com/office/drawing/2014/main" id="{EF887EA8-D946-1724-5DFA-3F1DCC64E317}"/>
              </a:ext>
            </a:extLst>
          </p:cNvPr>
          <p:cNvSpPr/>
          <p:nvPr/>
        </p:nvSpPr>
        <p:spPr>
          <a:xfrm>
            <a:off x="72232" y="2557129"/>
            <a:ext cx="882574"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dirty="0">
                <a:solidFill>
                  <a:schemeClr val="tx1">
                    <a:lumMod val="75000"/>
                    <a:lumOff val="25000"/>
                  </a:schemeClr>
                </a:solidFill>
              </a:rPr>
              <a:t>Encargado de reconstrucción</a:t>
            </a:r>
          </a:p>
        </p:txBody>
      </p:sp>
      <p:sp>
        <p:nvSpPr>
          <p:cNvPr id="44" name="Rectángulo 43">
            <a:extLst>
              <a:ext uri="{FF2B5EF4-FFF2-40B4-BE49-F238E27FC236}">
                <a16:creationId xmlns:a16="http://schemas.microsoft.com/office/drawing/2014/main" id="{8D3FE9D4-56E9-6AFA-134F-B52376929379}"/>
              </a:ext>
            </a:extLst>
          </p:cNvPr>
          <p:cNvSpPr/>
          <p:nvPr/>
        </p:nvSpPr>
        <p:spPr>
          <a:xfrm>
            <a:off x="2275365" y="2559788"/>
            <a:ext cx="80807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dirty="0">
                <a:solidFill>
                  <a:schemeClr val="tx1">
                    <a:lumMod val="75000"/>
                    <a:lumOff val="25000"/>
                  </a:schemeClr>
                </a:solidFill>
              </a:rPr>
              <a:t>Encargado de mejoras</a:t>
            </a:r>
          </a:p>
        </p:txBody>
      </p:sp>
      <p:sp>
        <p:nvSpPr>
          <p:cNvPr id="45" name="Rectángulo 44">
            <a:extLst>
              <a:ext uri="{FF2B5EF4-FFF2-40B4-BE49-F238E27FC236}">
                <a16:creationId xmlns:a16="http://schemas.microsoft.com/office/drawing/2014/main" id="{AC872631-5A37-AB7A-8D2D-434B47B68F77}"/>
              </a:ext>
            </a:extLst>
          </p:cNvPr>
          <p:cNvSpPr/>
          <p:nvPr/>
        </p:nvSpPr>
        <p:spPr>
          <a:xfrm>
            <a:off x="3359883" y="2578395"/>
            <a:ext cx="80807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dirty="0">
                <a:solidFill>
                  <a:schemeClr val="tx1">
                    <a:lumMod val="75000"/>
                    <a:lumOff val="25000"/>
                  </a:schemeClr>
                </a:solidFill>
              </a:rPr>
              <a:t>Encargado de actualización</a:t>
            </a:r>
          </a:p>
        </p:txBody>
      </p:sp>
      <p:sp>
        <p:nvSpPr>
          <p:cNvPr id="46" name="Rectángulo 45">
            <a:extLst>
              <a:ext uri="{FF2B5EF4-FFF2-40B4-BE49-F238E27FC236}">
                <a16:creationId xmlns:a16="http://schemas.microsoft.com/office/drawing/2014/main" id="{8D89BE8F-BAE0-829F-46E3-727A96F6364D}"/>
              </a:ext>
            </a:extLst>
          </p:cNvPr>
          <p:cNvSpPr/>
          <p:nvPr/>
        </p:nvSpPr>
        <p:spPr>
          <a:xfrm>
            <a:off x="4457164" y="2567762"/>
            <a:ext cx="808075"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dirty="0">
                <a:solidFill>
                  <a:schemeClr val="tx1">
                    <a:lumMod val="75000"/>
                    <a:lumOff val="25000"/>
                  </a:schemeClr>
                </a:solidFill>
              </a:rPr>
              <a:t>Encargado de análisis</a:t>
            </a:r>
          </a:p>
        </p:txBody>
      </p:sp>
      <p:sp>
        <p:nvSpPr>
          <p:cNvPr id="47" name="Rectángulo 46">
            <a:extLst>
              <a:ext uri="{FF2B5EF4-FFF2-40B4-BE49-F238E27FC236}">
                <a16:creationId xmlns:a16="http://schemas.microsoft.com/office/drawing/2014/main" id="{6B9E87D6-008B-1377-2E4F-A6329D9A32CA}"/>
              </a:ext>
            </a:extLst>
          </p:cNvPr>
          <p:cNvSpPr/>
          <p:nvPr/>
        </p:nvSpPr>
        <p:spPr>
          <a:xfrm>
            <a:off x="5554444" y="2573078"/>
            <a:ext cx="882574" cy="59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00" dirty="0">
                <a:solidFill>
                  <a:schemeClr val="tx1">
                    <a:lumMod val="75000"/>
                    <a:lumOff val="25000"/>
                  </a:schemeClr>
                </a:solidFill>
              </a:rPr>
              <a:t>Encargado de “</a:t>
            </a:r>
            <a:r>
              <a:rPr lang="es-MX" sz="800" dirty="0" err="1">
                <a:solidFill>
                  <a:schemeClr val="tx1">
                    <a:lumMod val="75000"/>
                    <a:lumOff val="25000"/>
                  </a:schemeClr>
                </a:solidFill>
              </a:rPr>
              <a:t>CodeMyCode</a:t>
            </a:r>
            <a:r>
              <a:rPr lang="es-MX" sz="800" dirty="0">
                <a:solidFill>
                  <a:schemeClr val="tx1">
                    <a:lumMod val="75000"/>
                    <a:lumOff val="25000"/>
                  </a:schemeClr>
                </a:solidFill>
              </a:rPr>
              <a:t>”</a:t>
            </a:r>
          </a:p>
        </p:txBody>
      </p:sp>
      <p:cxnSp>
        <p:nvCxnSpPr>
          <p:cNvPr id="51" name="Conector recto 50">
            <a:extLst>
              <a:ext uri="{FF2B5EF4-FFF2-40B4-BE49-F238E27FC236}">
                <a16:creationId xmlns:a16="http://schemas.microsoft.com/office/drawing/2014/main" id="{C44F6EBE-7666-77B5-5ED3-9EC2DBAD216C}"/>
              </a:ext>
            </a:extLst>
          </p:cNvPr>
          <p:cNvCxnSpPr>
            <a:cxnSpLocks/>
          </p:cNvCxnSpPr>
          <p:nvPr/>
        </p:nvCxnSpPr>
        <p:spPr>
          <a:xfrm>
            <a:off x="531558" y="2208175"/>
            <a:ext cx="54652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Conector recto de flecha 57">
            <a:extLst>
              <a:ext uri="{FF2B5EF4-FFF2-40B4-BE49-F238E27FC236}">
                <a16:creationId xmlns:a16="http://schemas.microsoft.com/office/drawing/2014/main" id="{F0FFA62A-3811-B5AE-5CF1-06D8E3A657A2}"/>
              </a:ext>
            </a:extLst>
          </p:cNvPr>
          <p:cNvCxnSpPr>
            <a:stCxn id="43" idx="2"/>
            <a:endCxn id="27" idx="0"/>
          </p:cNvCxnSpPr>
          <p:nvPr/>
        </p:nvCxnSpPr>
        <p:spPr>
          <a:xfrm flipH="1">
            <a:off x="510365" y="3152552"/>
            <a:ext cx="3154" cy="544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1655A78F-2C7A-B326-4567-17EAD15CAAE3}"/>
              </a:ext>
            </a:extLst>
          </p:cNvPr>
          <p:cNvCxnSpPr/>
          <p:nvPr/>
        </p:nvCxnSpPr>
        <p:spPr>
          <a:xfrm flipH="1">
            <a:off x="1587478" y="3164231"/>
            <a:ext cx="3154" cy="544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a16="http://schemas.microsoft.com/office/drawing/2014/main" id="{78C196E3-8FDA-E7D4-DF51-BB70B0E54A9F}"/>
              </a:ext>
            </a:extLst>
          </p:cNvPr>
          <p:cNvCxnSpPr/>
          <p:nvPr/>
        </p:nvCxnSpPr>
        <p:spPr>
          <a:xfrm flipH="1">
            <a:off x="2693737" y="3161857"/>
            <a:ext cx="3154" cy="544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ector recto de flecha 60">
            <a:extLst>
              <a:ext uri="{FF2B5EF4-FFF2-40B4-BE49-F238E27FC236}">
                <a16:creationId xmlns:a16="http://schemas.microsoft.com/office/drawing/2014/main" id="{F5A1177E-B11E-1881-FDEF-6C4CE03CB833}"/>
              </a:ext>
            </a:extLst>
          </p:cNvPr>
          <p:cNvCxnSpPr/>
          <p:nvPr/>
        </p:nvCxnSpPr>
        <p:spPr>
          <a:xfrm flipH="1">
            <a:off x="3770850" y="3152270"/>
            <a:ext cx="3154" cy="544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a:extLst>
              <a:ext uri="{FF2B5EF4-FFF2-40B4-BE49-F238E27FC236}">
                <a16:creationId xmlns:a16="http://schemas.microsoft.com/office/drawing/2014/main" id="{DD0B454B-7544-362D-FD3B-50D69D73563A}"/>
              </a:ext>
            </a:extLst>
          </p:cNvPr>
          <p:cNvCxnSpPr/>
          <p:nvPr/>
        </p:nvCxnSpPr>
        <p:spPr>
          <a:xfrm flipH="1">
            <a:off x="4858840" y="3164199"/>
            <a:ext cx="3154" cy="544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ector recto de flecha 62">
            <a:extLst>
              <a:ext uri="{FF2B5EF4-FFF2-40B4-BE49-F238E27FC236}">
                <a16:creationId xmlns:a16="http://schemas.microsoft.com/office/drawing/2014/main" id="{0A3963BC-B549-8487-1DEA-26C9FB93EAA5}"/>
              </a:ext>
            </a:extLst>
          </p:cNvPr>
          <p:cNvCxnSpPr/>
          <p:nvPr/>
        </p:nvCxnSpPr>
        <p:spPr>
          <a:xfrm flipH="1">
            <a:off x="5935953" y="3175878"/>
            <a:ext cx="3154" cy="544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5" name="Conector recto de flecha 384">
            <a:extLst>
              <a:ext uri="{FF2B5EF4-FFF2-40B4-BE49-F238E27FC236}">
                <a16:creationId xmlns:a16="http://schemas.microsoft.com/office/drawing/2014/main" id="{0C32BD35-983A-DA06-A4F6-91DCBF8C6557}"/>
              </a:ext>
            </a:extLst>
          </p:cNvPr>
          <p:cNvCxnSpPr>
            <a:cxnSpLocks/>
            <a:endCxn id="43" idx="0"/>
          </p:cNvCxnSpPr>
          <p:nvPr/>
        </p:nvCxnSpPr>
        <p:spPr>
          <a:xfrm flipH="1">
            <a:off x="513519" y="2208175"/>
            <a:ext cx="18039" cy="348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7" name="Conector recto de flecha 386">
            <a:extLst>
              <a:ext uri="{FF2B5EF4-FFF2-40B4-BE49-F238E27FC236}">
                <a16:creationId xmlns:a16="http://schemas.microsoft.com/office/drawing/2014/main" id="{F23E29FF-4463-0333-CBD4-D5DBC2EC27FF}"/>
              </a:ext>
            </a:extLst>
          </p:cNvPr>
          <p:cNvCxnSpPr>
            <a:cxnSpLocks/>
          </p:cNvCxnSpPr>
          <p:nvPr/>
        </p:nvCxnSpPr>
        <p:spPr>
          <a:xfrm flipH="1">
            <a:off x="1587478" y="2208175"/>
            <a:ext cx="18039" cy="348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ector recto de flecha 387">
            <a:extLst>
              <a:ext uri="{FF2B5EF4-FFF2-40B4-BE49-F238E27FC236}">
                <a16:creationId xmlns:a16="http://schemas.microsoft.com/office/drawing/2014/main" id="{C34B704E-5103-D0AD-9A69-1953307E6D62}"/>
              </a:ext>
            </a:extLst>
          </p:cNvPr>
          <p:cNvCxnSpPr>
            <a:cxnSpLocks/>
          </p:cNvCxnSpPr>
          <p:nvPr/>
        </p:nvCxnSpPr>
        <p:spPr>
          <a:xfrm flipH="1">
            <a:off x="2693737" y="2210834"/>
            <a:ext cx="18039" cy="348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ector recto de flecha 388">
            <a:extLst>
              <a:ext uri="{FF2B5EF4-FFF2-40B4-BE49-F238E27FC236}">
                <a16:creationId xmlns:a16="http://schemas.microsoft.com/office/drawing/2014/main" id="{4087EE1C-065A-F970-E872-9C8354E3F610}"/>
              </a:ext>
            </a:extLst>
          </p:cNvPr>
          <p:cNvCxnSpPr>
            <a:cxnSpLocks/>
          </p:cNvCxnSpPr>
          <p:nvPr/>
        </p:nvCxnSpPr>
        <p:spPr>
          <a:xfrm flipH="1">
            <a:off x="3793822" y="2214223"/>
            <a:ext cx="18039" cy="348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0" name="Conector recto de flecha 389">
            <a:extLst>
              <a:ext uri="{FF2B5EF4-FFF2-40B4-BE49-F238E27FC236}">
                <a16:creationId xmlns:a16="http://schemas.microsoft.com/office/drawing/2014/main" id="{DE38B5E3-F7C8-CDAB-1886-1662C00BFAA4}"/>
              </a:ext>
            </a:extLst>
          </p:cNvPr>
          <p:cNvCxnSpPr>
            <a:cxnSpLocks/>
          </p:cNvCxnSpPr>
          <p:nvPr/>
        </p:nvCxnSpPr>
        <p:spPr>
          <a:xfrm flipH="1">
            <a:off x="4867781" y="2214223"/>
            <a:ext cx="18039" cy="348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1" name="Conector recto de flecha 390">
            <a:extLst>
              <a:ext uri="{FF2B5EF4-FFF2-40B4-BE49-F238E27FC236}">
                <a16:creationId xmlns:a16="http://schemas.microsoft.com/office/drawing/2014/main" id="{DEBE976F-7B55-E1AB-184A-0BDE765BB8B2}"/>
              </a:ext>
            </a:extLst>
          </p:cNvPr>
          <p:cNvCxnSpPr>
            <a:cxnSpLocks/>
          </p:cNvCxnSpPr>
          <p:nvPr/>
        </p:nvCxnSpPr>
        <p:spPr>
          <a:xfrm flipH="1">
            <a:off x="5974040" y="2216882"/>
            <a:ext cx="18039" cy="348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Conector recto de flecha 392">
            <a:extLst>
              <a:ext uri="{FF2B5EF4-FFF2-40B4-BE49-F238E27FC236}">
                <a16:creationId xmlns:a16="http://schemas.microsoft.com/office/drawing/2014/main" id="{6D8FFA17-A6FF-42C4-2A1F-167021045F60}"/>
              </a:ext>
            </a:extLst>
          </p:cNvPr>
          <p:cNvCxnSpPr>
            <a:cxnSpLocks/>
            <a:stCxn id="18" idx="2"/>
          </p:cNvCxnSpPr>
          <p:nvPr/>
        </p:nvCxnSpPr>
        <p:spPr>
          <a:xfrm>
            <a:off x="2105248" y="1899375"/>
            <a:ext cx="0" cy="30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8" name="Conector recto de flecha 397">
            <a:extLst>
              <a:ext uri="{FF2B5EF4-FFF2-40B4-BE49-F238E27FC236}">
                <a16:creationId xmlns:a16="http://schemas.microsoft.com/office/drawing/2014/main" id="{6DEE17CC-C71C-9717-AC1E-EAEFA17CBFE3}"/>
              </a:ext>
            </a:extLst>
          </p:cNvPr>
          <p:cNvCxnSpPr>
            <a:cxnSpLocks/>
          </p:cNvCxnSpPr>
          <p:nvPr/>
        </p:nvCxnSpPr>
        <p:spPr>
          <a:xfrm>
            <a:off x="3214578" y="1908082"/>
            <a:ext cx="0" cy="30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9" name="Conector recto de flecha 398">
            <a:extLst>
              <a:ext uri="{FF2B5EF4-FFF2-40B4-BE49-F238E27FC236}">
                <a16:creationId xmlns:a16="http://schemas.microsoft.com/office/drawing/2014/main" id="{DBEA1AC9-7281-9E6D-379E-82677CBEF4FB}"/>
              </a:ext>
            </a:extLst>
          </p:cNvPr>
          <p:cNvCxnSpPr>
            <a:cxnSpLocks/>
          </p:cNvCxnSpPr>
          <p:nvPr/>
        </p:nvCxnSpPr>
        <p:spPr>
          <a:xfrm>
            <a:off x="4299099" y="1899374"/>
            <a:ext cx="0" cy="30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033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0BA0D-B8E4-9E33-551C-3A88161A8711}"/>
              </a:ext>
            </a:extLst>
          </p:cNvPr>
          <p:cNvSpPr>
            <a:spLocks noGrp="1"/>
          </p:cNvSpPr>
          <p:nvPr>
            <p:ph type="title"/>
          </p:nvPr>
        </p:nvSpPr>
        <p:spPr/>
        <p:txBody>
          <a:bodyPr/>
          <a:lstStyle/>
          <a:p>
            <a:r>
              <a:rPr lang="es-MX" dirty="0"/>
              <a:t>Arquitectura del sitio Web</a:t>
            </a:r>
          </a:p>
        </p:txBody>
      </p:sp>
      <p:sp>
        <p:nvSpPr>
          <p:cNvPr id="6" name="Marcador de número de diapositiva 5">
            <a:extLst>
              <a:ext uri="{FF2B5EF4-FFF2-40B4-BE49-F238E27FC236}">
                <a16:creationId xmlns:a16="http://schemas.microsoft.com/office/drawing/2014/main" id="{02F18B8F-D25E-51B3-DD21-42353263413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MX" smtClean="0"/>
              <a:t>14</a:t>
            </a:fld>
            <a:endParaRPr lang="es-MX" dirty="0"/>
          </a:p>
        </p:txBody>
      </p:sp>
      <p:pic>
        <p:nvPicPr>
          <p:cNvPr id="8" name="Imagen 7">
            <a:extLst>
              <a:ext uri="{FF2B5EF4-FFF2-40B4-BE49-F238E27FC236}">
                <a16:creationId xmlns:a16="http://schemas.microsoft.com/office/drawing/2014/main" id="{A3AB40C7-CA0D-4F5D-A753-B74820BBE82B}"/>
              </a:ext>
            </a:extLst>
          </p:cNvPr>
          <p:cNvPicPr>
            <a:picLocks noChangeAspect="1"/>
          </p:cNvPicPr>
          <p:nvPr/>
        </p:nvPicPr>
        <p:blipFill>
          <a:blip r:embed="rId2"/>
          <a:stretch>
            <a:fillRect/>
          </a:stretch>
        </p:blipFill>
        <p:spPr>
          <a:xfrm>
            <a:off x="174765" y="1788933"/>
            <a:ext cx="5703570" cy="27675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72740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p18"/>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4" name="Imagen 3">
            <a:extLst>
              <a:ext uri="{FF2B5EF4-FFF2-40B4-BE49-F238E27FC236}">
                <a16:creationId xmlns:a16="http://schemas.microsoft.com/office/drawing/2014/main" id="{867BB939-6888-E7DD-CB74-C42C7CEEC064}"/>
              </a:ext>
            </a:extLst>
          </p:cNvPr>
          <p:cNvPicPr>
            <a:picLocks noChangeAspect="1"/>
          </p:cNvPicPr>
          <p:nvPr/>
        </p:nvPicPr>
        <p:blipFill>
          <a:blip r:embed="rId3"/>
          <a:stretch>
            <a:fillRect/>
          </a:stretch>
        </p:blipFill>
        <p:spPr>
          <a:xfrm>
            <a:off x="2524640" y="1173822"/>
            <a:ext cx="4094720" cy="3223249"/>
          </a:xfrm>
          <a:prstGeom prst="rect">
            <a:avLst/>
          </a:prstGeom>
        </p:spPr>
      </p:pic>
    </p:spTree>
    <p:extLst>
      <p:ext uri="{BB962C8B-B14F-4D97-AF65-F5344CB8AC3E}">
        <p14:creationId xmlns:p14="http://schemas.microsoft.com/office/powerpoint/2010/main" val="3813945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AF2C1595-887B-BB6D-9C8A-F4213FF2899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MX" smtClean="0"/>
              <a:t>16</a:t>
            </a:fld>
            <a:endParaRPr lang="es-MX" dirty="0"/>
          </a:p>
        </p:txBody>
      </p:sp>
      <p:sp>
        <p:nvSpPr>
          <p:cNvPr id="7" name="CuadroTexto 7">
            <a:extLst>
              <a:ext uri="{FF2B5EF4-FFF2-40B4-BE49-F238E27FC236}">
                <a16:creationId xmlns:a16="http://schemas.microsoft.com/office/drawing/2014/main" id="{8DFA1D62-435D-7CC0-6A4B-16BC386DE7F0}"/>
              </a:ext>
            </a:extLst>
          </p:cNvPr>
          <p:cNvSpPr txBox="1"/>
          <p:nvPr/>
        </p:nvSpPr>
        <p:spPr>
          <a:xfrm>
            <a:off x="1128994" y="214013"/>
            <a:ext cx="4185273" cy="1077218"/>
          </a:xfrm>
          <a:prstGeom prst="rect">
            <a:avLst/>
          </a:prstGeom>
          <a:noFill/>
        </p:spPr>
        <p:txBody>
          <a:bodyPr wrap="square"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sz="3200" dirty="0">
                <a:latin typeface="Arial" panose="020B0604020202020204" pitchFamily="34" charset="0"/>
                <a:cs typeface="Arial" panose="020B0604020202020204" pitchFamily="34" charset="0"/>
              </a:rPr>
              <a:t>Gestión para la gobernabilidad: ITR</a:t>
            </a:r>
          </a:p>
        </p:txBody>
      </p:sp>
      <p:sp>
        <p:nvSpPr>
          <p:cNvPr id="8" name="CuadroTexto 9">
            <a:extLst>
              <a:ext uri="{FF2B5EF4-FFF2-40B4-BE49-F238E27FC236}">
                <a16:creationId xmlns:a16="http://schemas.microsoft.com/office/drawing/2014/main" id="{BB8312B0-DB08-974C-8791-EFE6CCCDCDAE}"/>
              </a:ext>
            </a:extLst>
          </p:cNvPr>
          <p:cNvSpPr txBox="1"/>
          <p:nvPr/>
        </p:nvSpPr>
        <p:spPr>
          <a:xfrm>
            <a:off x="254338" y="1637938"/>
            <a:ext cx="5557644" cy="3139321"/>
          </a:xfrm>
          <a:prstGeom prst="rect">
            <a:avLst/>
          </a:prstGeom>
          <a:noFill/>
        </p:spPr>
        <p:txBody>
          <a:bodyPr wrap="square"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s-MX" dirty="0">
                <a:latin typeface="Arial" panose="020B0604020202020204" pitchFamily="34" charset="0"/>
                <a:cs typeface="Arial" panose="020B0604020202020204" pitchFamily="34" charset="0"/>
              </a:rPr>
              <a:t>Principio 1:</a:t>
            </a:r>
          </a:p>
          <a:p>
            <a:pPr algn="just"/>
            <a:r>
              <a:rPr lang="es-MX" dirty="0">
                <a:latin typeface="Arial" panose="020B0604020202020204" pitchFamily="34" charset="0"/>
                <a:cs typeface="Arial" panose="020B0604020202020204" pitchFamily="34" charset="0"/>
              </a:rPr>
              <a:t>Dentro de este principio lo primero que se debe de realizar es la organización de los roles correspondientes de cada integrante. </a:t>
            </a:r>
          </a:p>
          <a:p>
            <a:pPr algn="just"/>
            <a:endParaRPr lang="es-MX"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Por ejemplo, podemos decir que la persona más apta para realizar las configuraciones es Gregorio, así que el tendrá la responsabilidad de la configuración, para la seguridad del servidor se le otorgara a Daniel y para la verificaciones de errores Sheila.</a:t>
            </a:r>
          </a:p>
        </p:txBody>
      </p:sp>
      <p:pic>
        <p:nvPicPr>
          <p:cNvPr id="9" name="Picture 2" descr="Abrir foto">
            <a:extLst>
              <a:ext uri="{FF2B5EF4-FFF2-40B4-BE49-F238E27FC236}">
                <a16:creationId xmlns:a16="http://schemas.microsoft.com/office/drawing/2014/main" id="{EECDF0E0-C598-A5F7-1B49-633B1A4623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35" r="73"/>
          <a:stretch/>
        </p:blipFill>
        <p:spPr bwMode="auto">
          <a:xfrm>
            <a:off x="6082144" y="0"/>
            <a:ext cx="3061855" cy="2276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003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B7030277-C416-FEBD-BFF5-DB7FF5F3E99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MX" smtClean="0"/>
              <a:t>17</a:t>
            </a:fld>
            <a:endParaRPr lang="es-MX" dirty="0"/>
          </a:p>
        </p:txBody>
      </p:sp>
      <p:sp>
        <p:nvSpPr>
          <p:cNvPr id="5" name="CuadroTexto 1">
            <a:extLst>
              <a:ext uri="{FF2B5EF4-FFF2-40B4-BE49-F238E27FC236}">
                <a16:creationId xmlns:a16="http://schemas.microsoft.com/office/drawing/2014/main" id="{9BC1F345-7B0E-553E-9ABB-FF9A05C88E24}"/>
              </a:ext>
            </a:extLst>
          </p:cNvPr>
          <p:cNvSpPr txBox="1"/>
          <p:nvPr/>
        </p:nvSpPr>
        <p:spPr>
          <a:xfrm>
            <a:off x="212650" y="586591"/>
            <a:ext cx="5741582" cy="3970318"/>
          </a:xfrm>
          <a:prstGeom prst="rect">
            <a:avLst/>
          </a:prstGeom>
          <a:noFill/>
        </p:spPr>
        <p:txBody>
          <a:bodyPr wrap="square"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s-MX" sz="1400" dirty="0">
                <a:latin typeface="Arial" panose="020B0604020202020204" pitchFamily="34" charset="0"/>
                <a:cs typeface="Arial" panose="020B0604020202020204" pitchFamily="34" charset="0"/>
              </a:rPr>
              <a:t>Principio 2:</a:t>
            </a:r>
          </a:p>
          <a:p>
            <a:pPr algn="just"/>
            <a:r>
              <a:rPr lang="es-MX" sz="1400" dirty="0">
                <a:latin typeface="Arial" panose="020B0604020202020204" pitchFamily="34" charset="0"/>
                <a:cs typeface="Arial" panose="020B0604020202020204" pitchFamily="34" charset="0"/>
              </a:rPr>
              <a:t>Se planeara en tiempo y forma cada etapa que llevara al trabajar con el servidor, dejando en claro hasta que día se empieza y termina la etapa, cuando se podrá empezar la nueva, que día se puede hacer </a:t>
            </a:r>
            <a:r>
              <a:rPr lang="es-MX" sz="1400" dirty="0" err="1">
                <a:latin typeface="Arial" panose="020B0604020202020204" pitchFamily="34" charset="0"/>
                <a:cs typeface="Arial" panose="020B0604020202020204" pitchFamily="34" charset="0"/>
              </a:rPr>
              <a:t>testing</a:t>
            </a:r>
            <a:r>
              <a:rPr lang="es-MX" sz="1400" dirty="0">
                <a:latin typeface="Arial" panose="020B0604020202020204" pitchFamily="34" charset="0"/>
                <a:cs typeface="Arial" panose="020B0604020202020204" pitchFamily="34" charset="0"/>
              </a:rPr>
              <a:t>, etc.</a:t>
            </a:r>
          </a:p>
          <a:p>
            <a:pPr algn="just"/>
            <a:endParaRPr lang="es-MX" sz="1400" dirty="0">
              <a:latin typeface="Arial" panose="020B0604020202020204" pitchFamily="34" charset="0"/>
              <a:cs typeface="Arial" panose="020B0604020202020204" pitchFamily="34" charset="0"/>
            </a:endParaRPr>
          </a:p>
          <a:p>
            <a:pPr algn="just"/>
            <a:r>
              <a:rPr lang="es-MX" sz="1400" dirty="0">
                <a:latin typeface="Arial" panose="020B0604020202020204" pitchFamily="34" charset="0"/>
                <a:cs typeface="Arial" panose="020B0604020202020204" pitchFamily="34" charset="0"/>
              </a:rPr>
              <a:t>En una tabla se colocaran los días en que se tendrán que realizar las actividades, es decir, vamos a estar monitoreando el tiempo y día en que se llevara el plazo de una etapa como:</a:t>
            </a:r>
          </a:p>
          <a:p>
            <a:pPr algn="just"/>
            <a:endParaRPr lang="es-MX" sz="1400" dirty="0">
              <a:latin typeface="Arial" panose="020B0604020202020204" pitchFamily="34" charset="0"/>
              <a:cs typeface="Arial" panose="020B0604020202020204" pitchFamily="34" charset="0"/>
            </a:endParaRPr>
          </a:p>
          <a:p>
            <a:pPr algn="just"/>
            <a:r>
              <a:rPr lang="es-MX" sz="1400" dirty="0">
                <a:latin typeface="Arial" panose="020B0604020202020204" pitchFamily="34" charset="0"/>
                <a:cs typeface="Arial" panose="020B0604020202020204" pitchFamily="34" charset="0"/>
              </a:rPr>
              <a:t>Etapa 1.</a:t>
            </a:r>
          </a:p>
          <a:p>
            <a:pPr marL="285750" indent="-285750" algn="just">
              <a:buFont typeface="Wingdings" panose="05000000000000000000" pitchFamily="2" charset="2"/>
              <a:buChar char="ü"/>
            </a:pPr>
            <a:r>
              <a:rPr lang="es-MX" sz="1400" dirty="0">
                <a:latin typeface="Arial" panose="020B0604020202020204" pitchFamily="34" charset="0"/>
                <a:cs typeface="Arial" panose="020B0604020202020204" pitchFamily="34" charset="0"/>
              </a:rPr>
              <a:t>Tiempo requerido de la etapa uno.</a:t>
            </a:r>
          </a:p>
          <a:p>
            <a:pPr marL="285750" indent="-285750" algn="just">
              <a:buFont typeface="Wingdings" panose="05000000000000000000" pitchFamily="2" charset="2"/>
              <a:buChar char="ü"/>
            </a:pPr>
            <a:r>
              <a:rPr lang="es-MX" sz="1400" dirty="0">
                <a:latin typeface="Arial" panose="020B0604020202020204" pitchFamily="34" charset="0"/>
                <a:cs typeface="Arial" panose="020B0604020202020204" pitchFamily="34" charset="0"/>
              </a:rPr>
              <a:t>Encargado de la etapa.</a:t>
            </a:r>
          </a:p>
          <a:p>
            <a:pPr marL="285750" indent="-285750" algn="just">
              <a:buFont typeface="Wingdings" panose="05000000000000000000" pitchFamily="2" charset="2"/>
              <a:buChar char="ü"/>
            </a:pPr>
            <a:r>
              <a:rPr lang="es-MX" sz="1400" dirty="0">
                <a:latin typeface="Arial" panose="020B0604020202020204" pitchFamily="34" charset="0"/>
                <a:cs typeface="Arial" panose="020B0604020202020204" pitchFamily="34" charset="0"/>
              </a:rPr>
              <a:t>Iniciación de pruebas.</a:t>
            </a:r>
          </a:p>
          <a:p>
            <a:pPr marL="285750" indent="-285750" algn="just">
              <a:buFont typeface="Wingdings" panose="05000000000000000000" pitchFamily="2" charset="2"/>
              <a:buChar char="ü"/>
            </a:pPr>
            <a:r>
              <a:rPr lang="es-MX" sz="1400" dirty="0">
                <a:latin typeface="Arial" panose="020B0604020202020204" pitchFamily="34" charset="0"/>
                <a:cs typeface="Arial" panose="020B0604020202020204" pitchFamily="34" charset="0"/>
              </a:rPr>
              <a:t>Finalización de la etapa.</a:t>
            </a:r>
          </a:p>
          <a:p>
            <a:pPr marL="285750" indent="-285750" algn="just">
              <a:buFont typeface="Wingdings" panose="05000000000000000000" pitchFamily="2" charset="2"/>
              <a:buChar char="ü"/>
            </a:pPr>
            <a:endParaRPr lang="es-MX" sz="1400" dirty="0">
              <a:latin typeface="Arial" panose="020B0604020202020204" pitchFamily="34" charset="0"/>
              <a:cs typeface="Arial" panose="020B0604020202020204" pitchFamily="34" charset="0"/>
            </a:endParaRPr>
          </a:p>
          <a:p>
            <a:pPr algn="just"/>
            <a:r>
              <a:rPr lang="es-MX" sz="1400" dirty="0">
                <a:latin typeface="Arial" panose="020B0604020202020204" pitchFamily="34" charset="0"/>
                <a:cs typeface="Arial" panose="020B0604020202020204" pitchFamily="34" charset="0"/>
              </a:rPr>
              <a:t>Más que nada para llegar con un tipo de operatividad eficaz entre el proyecto.</a:t>
            </a:r>
          </a:p>
        </p:txBody>
      </p:sp>
    </p:spTree>
    <p:extLst>
      <p:ext uri="{BB962C8B-B14F-4D97-AF65-F5344CB8AC3E}">
        <p14:creationId xmlns:p14="http://schemas.microsoft.com/office/powerpoint/2010/main" val="3296156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C6F9764A-971D-3113-B83E-BB96178B541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MX" smtClean="0"/>
              <a:t>18</a:t>
            </a:fld>
            <a:endParaRPr lang="es-MX" dirty="0"/>
          </a:p>
        </p:txBody>
      </p:sp>
      <p:sp>
        <p:nvSpPr>
          <p:cNvPr id="4" name="CuadroTexto 1">
            <a:extLst>
              <a:ext uri="{FF2B5EF4-FFF2-40B4-BE49-F238E27FC236}">
                <a16:creationId xmlns:a16="http://schemas.microsoft.com/office/drawing/2014/main" id="{711D7901-D91A-FFCB-AD0D-F842FE6DBC1A}"/>
              </a:ext>
            </a:extLst>
          </p:cNvPr>
          <p:cNvSpPr txBox="1"/>
          <p:nvPr/>
        </p:nvSpPr>
        <p:spPr>
          <a:xfrm>
            <a:off x="244703" y="453849"/>
            <a:ext cx="5433083" cy="1754326"/>
          </a:xfrm>
          <a:prstGeom prst="rect">
            <a:avLst/>
          </a:prstGeom>
          <a:noFill/>
        </p:spPr>
        <p:txBody>
          <a:bodyPr wrap="square"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s-MX" sz="1200" dirty="0">
                <a:latin typeface="Arial" panose="020B0604020202020204" pitchFamily="34" charset="0"/>
                <a:cs typeface="Arial" panose="020B0604020202020204" pitchFamily="34" charset="0"/>
              </a:rPr>
              <a:t>Principio 3:</a:t>
            </a:r>
          </a:p>
          <a:p>
            <a:pPr algn="just"/>
            <a:r>
              <a:rPr lang="es-MX" sz="1200" dirty="0">
                <a:latin typeface="Arial" panose="020B0604020202020204" pitchFamily="34" charset="0"/>
                <a:cs typeface="Arial" panose="020B0604020202020204" pitchFamily="34" charset="0"/>
              </a:rPr>
              <a:t>Para el ITR estos sistemas tienen que haber pasado un análisis previo, esto con el fin de establecer que en realidad se necesiten, esto con el propósito de no gastar recursos innecesario.</a:t>
            </a:r>
          </a:p>
          <a:p>
            <a:pPr algn="just"/>
            <a:endParaRPr lang="es-MX" sz="1200" dirty="0">
              <a:latin typeface="Arial" panose="020B0604020202020204" pitchFamily="34" charset="0"/>
              <a:cs typeface="Arial" panose="020B0604020202020204" pitchFamily="34" charset="0"/>
            </a:endParaRPr>
          </a:p>
          <a:p>
            <a:pPr algn="just"/>
            <a:r>
              <a:rPr lang="es-MX" sz="1200" dirty="0">
                <a:latin typeface="Arial" panose="020B0604020202020204" pitchFamily="34" charset="0"/>
                <a:cs typeface="Arial" panose="020B0604020202020204" pitchFamily="34" charset="0"/>
              </a:rPr>
              <a:t>Retomando el ejemplo del servidor, si bien podríamos hacer uso de una actualización completa del sistema, esta supondría un gasto innecesario, ya que podríamos cambiar la versión del sistema operativo actual o cambiar una parte mal funcional del rack y los resultados serian bastante similares.</a:t>
            </a:r>
          </a:p>
        </p:txBody>
      </p:sp>
      <p:sp>
        <p:nvSpPr>
          <p:cNvPr id="5" name="CuadroTexto 2">
            <a:extLst>
              <a:ext uri="{FF2B5EF4-FFF2-40B4-BE49-F238E27FC236}">
                <a16:creationId xmlns:a16="http://schemas.microsoft.com/office/drawing/2014/main" id="{257983B7-8541-E184-652F-84B3694B1277}"/>
              </a:ext>
            </a:extLst>
          </p:cNvPr>
          <p:cNvSpPr txBox="1"/>
          <p:nvPr/>
        </p:nvSpPr>
        <p:spPr>
          <a:xfrm>
            <a:off x="244703" y="2750659"/>
            <a:ext cx="5433083" cy="1938992"/>
          </a:xfrm>
          <a:prstGeom prst="rect">
            <a:avLst/>
          </a:prstGeom>
          <a:noFill/>
        </p:spPr>
        <p:txBody>
          <a:bodyPr wrap="square"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s-MX" sz="1200" dirty="0">
                <a:latin typeface="Arial" panose="020B0604020202020204" pitchFamily="34" charset="0"/>
                <a:cs typeface="Arial" panose="020B0604020202020204" pitchFamily="34" charset="0"/>
              </a:rPr>
              <a:t>Principio 4:</a:t>
            </a:r>
          </a:p>
          <a:p>
            <a:pPr algn="just"/>
            <a:r>
              <a:rPr lang="es-MX" sz="1200" dirty="0">
                <a:latin typeface="Arial" panose="020B0604020202020204" pitchFamily="34" charset="0"/>
                <a:cs typeface="Arial" panose="020B0604020202020204" pitchFamily="34" charset="0"/>
              </a:rPr>
              <a:t>Para el principio 4 el o los trabajos que se realizarían en el ITR tienen que contar con un mejor rendimiento del o los sistemas que en los que se hayan trabajado, del mismo modo revisar que este cubra las necesidades para las cuales se solicito el trabajo</a:t>
            </a:r>
          </a:p>
          <a:p>
            <a:pPr algn="just"/>
            <a:endParaRPr lang="es-MX" sz="1200" dirty="0">
              <a:latin typeface="Arial" panose="020B0604020202020204" pitchFamily="34" charset="0"/>
              <a:cs typeface="Arial" panose="020B0604020202020204" pitchFamily="34" charset="0"/>
            </a:endParaRPr>
          </a:p>
          <a:p>
            <a:pPr algn="just"/>
            <a:r>
              <a:rPr lang="es-MX" sz="1200" dirty="0">
                <a:latin typeface="Arial" panose="020B0604020202020204" pitchFamily="34" charset="0"/>
                <a:cs typeface="Arial" panose="020B0604020202020204" pitchFamily="34" charset="0"/>
              </a:rPr>
              <a:t>En cuanto a los servidores, y dependiendo la problemática, tenemos que ver una mejora de ellos, si el servidor se sobrecalienta, encontrar la forma de enfriarlo, si este se cae constantemente, averiguar la falla de desconexión, si no existe comunicación, reestablecerla, etc.</a:t>
            </a:r>
          </a:p>
        </p:txBody>
      </p:sp>
    </p:spTree>
    <p:extLst>
      <p:ext uri="{BB962C8B-B14F-4D97-AF65-F5344CB8AC3E}">
        <p14:creationId xmlns:p14="http://schemas.microsoft.com/office/powerpoint/2010/main" val="749082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9AF45870-AE1C-5CC0-709F-0E7DEBB773D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MX" smtClean="0"/>
              <a:t>19</a:t>
            </a:fld>
            <a:endParaRPr lang="es-MX" dirty="0"/>
          </a:p>
        </p:txBody>
      </p:sp>
      <p:sp>
        <p:nvSpPr>
          <p:cNvPr id="7" name="CuadroTexto 1">
            <a:extLst>
              <a:ext uri="{FF2B5EF4-FFF2-40B4-BE49-F238E27FC236}">
                <a16:creationId xmlns:a16="http://schemas.microsoft.com/office/drawing/2014/main" id="{6BD3502A-82C5-48BA-985A-38EEE73ED3EF}"/>
              </a:ext>
            </a:extLst>
          </p:cNvPr>
          <p:cNvSpPr txBox="1"/>
          <p:nvPr/>
        </p:nvSpPr>
        <p:spPr>
          <a:xfrm>
            <a:off x="148857" y="275983"/>
            <a:ext cx="5762846" cy="1938992"/>
          </a:xfrm>
          <a:prstGeom prst="rect">
            <a:avLst/>
          </a:prstGeom>
          <a:noFill/>
        </p:spPr>
        <p:txBody>
          <a:bodyPr wrap="square"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s-MX" sz="1200" dirty="0">
                <a:latin typeface="Arial" panose="020B0604020202020204" pitchFamily="34" charset="0"/>
                <a:cs typeface="Arial" panose="020B0604020202020204" pitchFamily="34" charset="0"/>
              </a:rPr>
              <a:t>Principio 5:</a:t>
            </a:r>
          </a:p>
          <a:p>
            <a:pPr algn="just"/>
            <a:r>
              <a:rPr lang="es-MX" sz="1200" dirty="0">
                <a:latin typeface="Arial" panose="020B0604020202020204" pitchFamily="34" charset="0"/>
                <a:cs typeface="Arial" panose="020B0604020202020204" pitchFamily="34" charset="0"/>
              </a:rPr>
              <a:t>Es en el principio 5 donde tenemos que ser bastante claros con los servicios que se brindarían y asegurarnos de que estos se cumplan de forma correcta y concreta, esto para que no existan mas problemas en el ITR en un futuro</a:t>
            </a:r>
          </a:p>
          <a:p>
            <a:pPr algn="just"/>
            <a:endParaRPr lang="es-MX" sz="1200" dirty="0">
              <a:latin typeface="Arial" panose="020B0604020202020204" pitchFamily="34" charset="0"/>
              <a:cs typeface="Arial" panose="020B0604020202020204" pitchFamily="34" charset="0"/>
            </a:endParaRPr>
          </a:p>
          <a:p>
            <a:pPr algn="just"/>
            <a:r>
              <a:rPr lang="es-MX" sz="1200" dirty="0">
                <a:latin typeface="Arial" panose="020B0604020202020204" pitchFamily="34" charset="0"/>
                <a:cs typeface="Arial" panose="020B0604020202020204" pitchFamily="34" charset="0"/>
              </a:rPr>
              <a:t>De vuelta con el ejemplo, este consistiría en cumplir con los acuerdos establecidos a la hora de trabajar con los servidores, si se solicito una actualización del sistema, hacer eso nada más, a pesar de que existan otros aspectos que podamos mejorar, amenos que estos sean comunicados y también solicitados</a:t>
            </a:r>
          </a:p>
        </p:txBody>
      </p:sp>
      <p:sp>
        <p:nvSpPr>
          <p:cNvPr id="8" name="CuadroTexto 2">
            <a:extLst>
              <a:ext uri="{FF2B5EF4-FFF2-40B4-BE49-F238E27FC236}">
                <a16:creationId xmlns:a16="http://schemas.microsoft.com/office/drawing/2014/main" id="{69E17B7B-8EFB-4356-68DE-92C256AF43E4}"/>
              </a:ext>
            </a:extLst>
          </p:cNvPr>
          <p:cNvSpPr txBox="1"/>
          <p:nvPr/>
        </p:nvSpPr>
        <p:spPr>
          <a:xfrm>
            <a:off x="148857" y="2743859"/>
            <a:ext cx="5762846" cy="2123658"/>
          </a:xfrm>
          <a:prstGeom prst="rect">
            <a:avLst/>
          </a:prstGeom>
          <a:noFill/>
        </p:spPr>
        <p:txBody>
          <a:bodyPr wrap="square"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s-MX" sz="1200" dirty="0">
                <a:latin typeface="Arial" panose="020B0604020202020204" pitchFamily="34" charset="0"/>
                <a:cs typeface="Arial" panose="020B0604020202020204" pitchFamily="34" charset="0"/>
              </a:rPr>
              <a:t>Principio 6:</a:t>
            </a:r>
          </a:p>
          <a:p>
            <a:pPr algn="just"/>
            <a:r>
              <a:rPr lang="es-MX" sz="1200" dirty="0">
                <a:latin typeface="Arial" panose="020B0604020202020204" pitchFamily="34" charset="0"/>
                <a:cs typeface="Arial" panose="020B0604020202020204" pitchFamily="34" charset="0"/>
              </a:rPr>
              <a:t>En este ultimo principio realizaremos un pequeño </a:t>
            </a:r>
            <a:r>
              <a:rPr lang="es-MX" sz="1200" dirty="0" err="1">
                <a:latin typeface="Arial" panose="020B0604020202020204" pitchFamily="34" charset="0"/>
                <a:cs typeface="Arial" panose="020B0604020202020204" pitchFamily="34" charset="0"/>
              </a:rPr>
              <a:t>feedback</a:t>
            </a:r>
            <a:r>
              <a:rPr lang="es-MX" sz="1200" dirty="0">
                <a:latin typeface="Arial" panose="020B0604020202020204" pitchFamily="34" charset="0"/>
                <a:cs typeface="Arial" panose="020B0604020202020204" pitchFamily="34" charset="0"/>
              </a:rPr>
              <a:t> donde nos aseguraremos que todos los puntos establecidos para este proyecto sean conformes para la empresa ajena, ya que se tiene que revisar si hay algún punto en que no se respeto las normas dadas y si hay uno, tratar de volver a reescribirlo para mejor comodidad.</a:t>
            </a:r>
          </a:p>
          <a:p>
            <a:pPr algn="just"/>
            <a:endParaRPr lang="es-MX" sz="1200" dirty="0">
              <a:latin typeface="Arial" panose="020B0604020202020204" pitchFamily="34" charset="0"/>
              <a:cs typeface="Arial" panose="020B0604020202020204" pitchFamily="34" charset="0"/>
            </a:endParaRPr>
          </a:p>
          <a:p>
            <a:pPr algn="just"/>
            <a:r>
              <a:rPr lang="es-MX" sz="1200" dirty="0">
                <a:latin typeface="Arial" panose="020B0604020202020204" pitchFamily="34" charset="0"/>
                <a:cs typeface="Arial" panose="020B0604020202020204" pitchFamily="34" charset="0"/>
              </a:rPr>
              <a:t>Ejemplo, estaremos checando con detalle nuestros puntos, normas y leyes para evitar malentendidos, los artículos son importantes para ambas empresas ya que deja en claro la utilización que haremos con la información dada y los datos de dichos usuarios.</a:t>
            </a:r>
          </a:p>
        </p:txBody>
      </p:sp>
    </p:spTree>
    <p:extLst>
      <p:ext uri="{BB962C8B-B14F-4D97-AF65-F5344CB8AC3E}">
        <p14:creationId xmlns:p14="http://schemas.microsoft.com/office/powerpoint/2010/main" val="1662341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8"/>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s-MX" sz="1800" b="0" i="1" u="none" strike="noStrike" baseline="0" dirty="0" err="1">
                <a:solidFill>
                  <a:srgbClr val="000000"/>
                </a:solidFill>
                <a:latin typeface="Arial" panose="020B0604020202020204" pitchFamily="34" charset="0"/>
              </a:rPr>
              <a:t>Outtic</a:t>
            </a:r>
            <a:r>
              <a:rPr lang="es-MX" sz="1800" b="0" i="1" u="none" strike="noStrike" baseline="0" dirty="0">
                <a:solidFill>
                  <a:srgbClr val="000000"/>
                </a:solidFill>
                <a:latin typeface="Arial" panose="020B0604020202020204" pitchFamily="34" charset="0"/>
              </a:rPr>
              <a:t> </a:t>
            </a:r>
            <a:endParaRPr lang="es-MX" sz="1800" b="0" i="0" u="none" strike="noStrike" baseline="0" dirty="0">
              <a:solidFill>
                <a:srgbClr val="000000"/>
              </a:solidFill>
              <a:latin typeface="Arial" panose="020B0604020202020204" pitchFamily="34" charset="0"/>
            </a:endParaRPr>
          </a:p>
          <a:p>
            <a:pPr marL="0" lvl="0" indent="0" rtl="0">
              <a:spcBef>
                <a:spcPts val="600"/>
              </a:spcBef>
              <a:spcAft>
                <a:spcPts val="0"/>
              </a:spcAft>
              <a:buNone/>
            </a:pPr>
            <a:r>
              <a:rPr lang="es-MX" sz="1800" b="0" i="0" u="none" strike="noStrike" baseline="0" dirty="0">
                <a:solidFill>
                  <a:srgbClr val="000000"/>
                </a:solidFill>
                <a:latin typeface="Arial" panose="020B0604020202020204" pitchFamily="34" charset="0"/>
              </a:rPr>
              <a:t>Dentro de la definición del nombre este es un acrónimo de las palabras </a:t>
            </a:r>
            <a:r>
              <a:rPr lang="es-MX" sz="1800" b="0" i="0" u="none" strike="noStrike" baseline="0" dirty="0" err="1">
                <a:solidFill>
                  <a:srgbClr val="000000"/>
                </a:solidFill>
                <a:latin typeface="Arial" panose="020B0604020202020204" pitchFamily="34" charset="0"/>
              </a:rPr>
              <a:t>Out</a:t>
            </a:r>
            <a:r>
              <a:rPr lang="es-MX" sz="1800" b="0" i="0" u="none" strike="noStrike" baseline="0" dirty="0">
                <a:solidFill>
                  <a:srgbClr val="000000"/>
                </a:solidFill>
                <a:latin typeface="Arial" panose="020B0604020202020204" pitchFamily="34" charset="0"/>
              </a:rPr>
              <a:t> por Outsourcing y Tic por que son a los servicios a los que nos dedicamos, generando un sentimiento de seguridad y representación en esta área de trabajo </a:t>
            </a:r>
            <a:endParaRPr dirty="0"/>
          </a:p>
        </p:txBody>
      </p:sp>
      <p:sp>
        <p:nvSpPr>
          <p:cNvPr id="275" name="Google Shape;275;p18"/>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55E086AF-0509-62E2-1CAE-FDEA16BEBC9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MX" smtClean="0"/>
              <a:t>20</a:t>
            </a:fld>
            <a:endParaRPr lang="es-MX" dirty="0"/>
          </a:p>
        </p:txBody>
      </p:sp>
      <p:pic>
        <p:nvPicPr>
          <p:cNvPr id="4" name="Picture 2" descr="Descripción no disponible.">
            <a:extLst>
              <a:ext uri="{FF2B5EF4-FFF2-40B4-BE49-F238E27FC236}">
                <a16:creationId xmlns:a16="http://schemas.microsoft.com/office/drawing/2014/main" id="{CEFA0BB0-E228-1915-1DCA-83992DB42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3036" y="1371459"/>
            <a:ext cx="4181254" cy="2487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35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5" name="Marcador de texto 4">
            <a:extLst>
              <a:ext uri="{FF2B5EF4-FFF2-40B4-BE49-F238E27FC236}">
                <a16:creationId xmlns:a16="http://schemas.microsoft.com/office/drawing/2014/main" id="{0321869C-8D06-F8A9-F35C-0C23A59DC877}"/>
              </a:ext>
            </a:extLst>
          </p:cNvPr>
          <p:cNvSpPr>
            <a:spLocks noGrp="1"/>
          </p:cNvSpPr>
          <p:nvPr>
            <p:ph type="body" idx="2"/>
          </p:nvPr>
        </p:nvSpPr>
        <p:spPr>
          <a:xfrm>
            <a:off x="0" y="2348507"/>
            <a:ext cx="5980309" cy="2710728"/>
          </a:xfrm>
        </p:spPr>
        <p:txBody>
          <a:bodyPr/>
          <a:lstStyle/>
          <a:p>
            <a:r>
              <a:rPr lang="es-MX" dirty="0">
                <a:solidFill>
                  <a:srgbClr val="000000"/>
                </a:solidFill>
                <a:latin typeface="Arial" panose="020B0604020202020204" pitchFamily="34" charset="0"/>
              </a:rPr>
              <a:t>N</a:t>
            </a:r>
            <a:r>
              <a:rPr lang="es-MX" sz="1800" b="0" i="0" u="none" strike="noStrike" baseline="0" dirty="0">
                <a:solidFill>
                  <a:srgbClr val="000000"/>
                </a:solidFill>
                <a:latin typeface="Arial" panose="020B0604020202020204" pitchFamily="34" charset="0"/>
              </a:rPr>
              <a:t>uestro logo representa un antifaz el cual significa la seguridad, confianza, y anonimato que tenemos para no compartir ni divulgar los datos “Protegemos tu información con nuestro antifaz”, además este cuenta con unos puntos conectados los cuales representan a nuestros clientes y el hecho de que estamos presentes en cada código y por último dejamos en claro quienes somos con nuestro nombre de forma bastante visible </a:t>
            </a:r>
            <a:endParaRPr lang="es-MX" dirty="0"/>
          </a:p>
        </p:txBody>
      </p:sp>
      <p:pic>
        <p:nvPicPr>
          <p:cNvPr id="10" name="Imagen 9">
            <a:extLst>
              <a:ext uri="{FF2B5EF4-FFF2-40B4-BE49-F238E27FC236}">
                <a16:creationId xmlns:a16="http://schemas.microsoft.com/office/drawing/2014/main" id="{5AFFDB5D-FF2F-7600-32B2-9545E5D3A0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1836" y="271540"/>
            <a:ext cx="1936635" cy="19366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9"/>
          <p:cNvSpPr txBox="1">
            <a:spLocks noGrp="1"/>
          </p:cNvSpPr>
          <p:nvPr>
            <p:ph type="ctrTitle" idx="4294967295"/>
          </p:nvPr>
        </p:nvSpPr>
        <p:spPr>
          <a:xfrm>
            <a:off x="-37400" y="33467"/>
            <a:ext cx="3565121"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t>Slogan</a:t>
            </a:r>
            <a:endParaRPr sz="2400" dirty="0"/>
          </a:p>
        </p:txBody>
      </p:sp>
      <p:sp>
        <p:nvSpPr>
          <p:cNvPr id="281" name="Google Shape;281;p19"/>
          <p:cNvSpPr txBox="1">
            <a:spLocks noGrp="1"/>
          </p:cNvSpPr>
          <p:nvPr>
            <p:ph type="subTitle" idx="4294967295"/>
          </p:nvPr>
        </p:nvSpPr>
        <p:spPr>
          <a:xfrm>
            <a:off x="265938" y="1488218"/>
            <a:ext cx="2623185" cy="784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s-MX" sz="1800" i="1" dirty="0">
                <a:effectLst/>
                <a:latin typeface="Arial" panose="020B0604020202020204" pitchFamily="34" charset="0"/>
                <a:ea typeface="Calibri" panose="020F0502020204030204" pitchFamily="34" charset="0"/>
                <a:cs typeface="Times New Roman" panose="02020603050405020304" pitchFamily="18" charset="0"/>
              </a:rPr>
              <a:t>“Escribimos tu código, línea por línea”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82" name="Google Shape;282;p19"/>
          <p:cNvGrpSpPr/>
          <p:nvPr/>
        </p:nvGrpSpPr>
        <p:grpSpPr>
          <a:xfrm>
            <a:off x="4989430" y="480048"/>
            <a:ext cx="2688023" cy="2687984"/>
            <a:chOff x="6643075" y="3664250"/>
            <a:chExt cx="407950" cy="407975"/>
          </a:xfrm>
        </p:grpSpPr>
        <p:sp>
          <p:nvSpPr>
            <p:cNvPr id="28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rot="-587295">
            <a:off x="4831103" y="3518436"/>
            <a:ext cx="1105140" cy="1105077"/>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rot="2697410">
            <a:off x="7115127" y="3154920"/>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619694" y="2807253"/>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3" name="CuadroTexto 2">
            <a:extLst>
              <a:ext uri="{FF2B5EF4-FFF2-40B4-BE49-F238E27FC236}">
                <a16:creationId xmlns:a16="http://schemas.microsoft.com/office/drawing/2014/main" id="{3B3E29BB-6D84-67C9-C021-0218F284ADCF}"/>
              </a:ext>
            </a:extLst>
          </p:cNvPr>
          <p:cNvSpPr txBox="1"/>
          <p:nvPr/>
        </p:nvSpPr>
        <p:spPr>
          <a:xfrm>
            <a:off x="537930" y="3338113"/>
            <a:ext cx="2079199" cy="1465722"/>
          </a:xfrm>
          <a:prstGeom prst="rect">
            <a:avLst/>
          </a:prstGeom>
          <a:noFill/>
        </p:spPr>
        <p:txBody>
          <a:bodyPr wrap="square">
            <a:spAutoFit/>
          </a:bodyPr>
          <a:lstStyle/>
          <a:p>
            <a:pPr marL="0" marR="0">
              <a:lnSpc>
                <a:spcPct val="107000"/>
              </a:lnSpc>
              <a:spcBef>
                <a:spcPts val="0"/>
              </a:spcBef>
              <a:spcAft>
                <a:spcPts val="800"/>
              </a:spcAft>
            </a:pPr>
            <a:r>
              <a:rPr lang="es-MX" sz="1200" dirty="0">
                <a:effectLst/>
                <a:latin typeface="Arial" panose="020B0604020202020204" pitchFamily="34" charset="0"/>
                <a:ea typeface="Calibri" panose="020F0502020204030204" pitchFamily="34" charset="0"/>
                <a:cs typeface="Times New Roman" panose="02020603050405020304" pitchFamily="18" charset="0"/>
              </a:rPr>
              <a:t>Gracias a nuestro servicio principal “</a:t>
            </a:r>
            <a:r>
              <a:rPr lang="es-MX" sz="1200" dirty="0" err="1">
                <a:effectLst/>
                <a:latin typeface="Arial" panose="020B0604020202020204" pitchFamily="34" charset="0"/>
                <a:ea typeface="Calibri" panose="020F0502020204030204" pitchFamily="34" charset="0"/>
                <a:cs typeface="Times New Roman" panose="02020603050405020304" pitchFamily="18" charset="0"/>
              </a:rPr>
              <a:t>CodeMyCode</a:t>
            </a:r>
            <a:r>
              <a:rPr lang="es-MX" sz="1200" dirty="0">
                <a:effectLst/>
                <a:latin typeface="Arial" panose="020B0604020202020204" pitchFamily="34" charset="0"/>
                <a:ea typeface="Calibri" panose="020F0502020204030204" pitchFamily="34" charset="0"/>
                <a:cs typeface="Times New Roman" panose="02020603050405020304" pitchFamily="18" charset="0"/>
              </a:rPr>
              <a:t>” ya que es el que permite que nuestros clientes y usuarios usen parte de nuestro trabajo para realizar el suyo.</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03805" y="9306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Vision</a:t>
            </a:r>
            <a:endParaRPr dirty="0"/>
          </a:p>
        </p:txBody>
      </p:sp>
      <p:sp>
        <p:nvSpPr>
          <p:cNvPr id="262" name="Google Shape;262;p16"/>
          <p:cNvSpPr txBox="1">
            <a:spLocks noGrp="1"/>
          </p:cNvSpPr>
          <p:nvPr>
            <p:ph type="body" idx="1"/>
          </p:nvPr>
        </p:nvSpPr>
        <p:spPr>
          <a:xfrm>
            <a:off x="130153" y="838871"/>
            <a:ext cx="5138700" cy="1506341"/>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s-MX" sz="1800" dirty="0">
                <a:effectLst/>
                <a:latin typeface="Arial" panose="020B0604020202020204" pitchFamily="34" charset="0"/>
                <a:ea typeface="Calibri" panose="020F0502020204030204" pitchFamily="34" charset="0"/>
              </a:rPr>
              <a:t>Convertirse en la empresa que da más soporte nacionalmente a distintos niveles con alto profesionalismo en desarrollos de software.</a:t>
            </a:r>
            <a:r>
              <a:rPr lang="en" dirty="0"/>
              <a:t>. </a:t>
            </a:r>
            <a:endParaRPr dirty="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 name="Google Shape;261;p16">
            <a:extLst>
              <a:ext uri="{FF2B5EF4-FFF2-40B4-BE49-F238E27FC236}">
                <a16:creationId xmlns:a16="http://schemas.microsoft.com/office/drawing/2014/main" id="{C31E74EA-18D5-D81C-11C1-14532192649F}"/>
              </a:ext>
            </a:extLst>
          </p:cNvPr>
          <p:cNvSpPr txBox="1">
            <a:spLocks/>
          </p:cNvSpPr>
          <p:nvPr/>
        </p:nvSpPr>
        <p:spPr>
          <a:xfrm>
            <a:off x="403805" y="2362609"/>
            <a:ext cx="51387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s-MX"/>
              <a:t>Mision </a:t>
            </a:r>
          </a:p>
        </p:txBody>
      </p:sp>
      <p:sp>
        <p:nvSpPr>
          <p:cNvPr id="5" name="Google Shape;262;p16">
            <a:extLst>
              <a:ext uri="{FF2B5EF4-FFF2-40B4-BE49-F238E27FC236}">
                <a16:creationId xmlns:a16="http://schemas.microsoft.com/office/drawing/2014/main" id="{07BBAB6D-F6F5-3370-2E21-1301ED281451}"/>
              </a:ext>
            </a:extLst>
          </p:cNvPr>
          <p:cNvSpPr txBox="1">
            <a:spLocks/>
          </p:cNvSpPr>
          <p:nvPr/>
        </p:nvSpPr>
        <p:spPr>
          <a:xfrm>
            <a:off x="130153" y="3226955"/>
            <a:ext cx="5138700" cy="15063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00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00000"/>
              </a:lnSpc>
              <a:spcBef>
                <a:spcPts val="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r>
              <a:rPr lang="es-MX" sz="1800" dirty="0">
                <a:effectLst/>
                <a:latin typeface="Arial" panose="020B0604020202020204" pitchFamily="34" charset="0"/>
                <a:ea typeface="Calibri" panose="020F0502020204030204" pitchFamily="34" charset="0"/>
              </a:rPr>
              <a:t>Ser la mejor opción más factible a la hora de querer desarrollar un software de manera profesional</a:t>
            </a:r>
            <a:endParaRPr lang="es-MX" dirty="0"/>
          </a:p>
        </p:txBody>
      </p:sp>
      <p:grpSp>
        <p:nvGrpSpPr>
          <p:cNvPr id="6" name="Google Shape;1007;p49">
            <a:extLst>
              <a:ext uri="{FF2B5EF4-FFF2-40B4-BE49-F238E27FC236}">
                <a16:creationId xmlns:a16="http://schemas.microsoft.com/office/drawing/2014/main" id="{47ADA9DA-127C-11BE-0CC1-5456252AA17D}"/>
              </a:ext>
            </a:extLst>
          </p:cNvPr>
          <p:cNvGrpSpPr/>
          <p:nvPr/>
        </p:nvGrpSpPr>
        <p:grpSpPr>
          <a:xfrm>
            <a:off x="1980891" y="2747400"/>
            <a:ext cx="323529" cy="327221"/>
            <a:chOff x="5290150" y="1636700"/>
            <a:chExt cx="425025" cy="429875"/>
          </a:xfrm>
        </p:grpSpPr>
        <p:sp>
          <p:nvSpPr>
            <p:cNvPr id="7" name="Google Shape;1008;p49">
              <a:extLst>
                <a:ext uri="{FF2B5EF4-FFF2-40B4-BE49-F238E27FC236}">
                  <a16:creationId xmlns:a16="http://schemas.microsoft.com/office/drawing/2014/main" id="{05BBE6F4-A355-31DB-49F4-96E906F73AD8}"/>
                </a:ext>
              </a:extLst>
            </p:cNvPr>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9050" cap="rnd"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09;p49">
              <a:extLst>
                <a:ext uri="{FF2B5EF4-FFF2-40B4-BE49-F238E27FC236}">
                  <a16:creationId xmlns:a16="http://schemas.microsoft.com/office/drawing/2014/main" id="{9E177B8A-9526-9664-5774-E13103A4439B}"/>
                </a:ext>
              </a:extLst>
            </p:cNvPr>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9050" cap="rnd"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010;p49">
            <a:extLst>
              <a:ext uri="{FF2B5EF4-FFF2-40B4-BE49-F238E27FC236}">
                <a16:creationId xmlns:a16="http://schemas.microsoft.com/office/drawing/2014/main" id="{5035E6F5-42FF-5869-7604-AD7FFA2FA29E}"/>
              </a:ext>
            </a:extLst>
          </p:cNvPr>
          <p:cNvGrpSpPr/>
          <p:nvPr/>
        </p:nvGrpSpPr>
        <p:grpSpPr>
          <a:xfrm>
            <a:off x="1906731" y="409927"/>
            <a:ext cx="325375" cy="341151"/>
            <a:chOff x="5961125" y="1623900"/>
            <a:chExt cx="427450" cy="448175"/>
          </a:xfrm>
        </p:grpSpPr>
        <p:sp>
          <p:nvSpPr>
            <p:cNvPr id="10" name="Google Shape;1011;p49">
              <a:extLst>
                <a:ext uri="{FF2B5EF4-FFF2-40B4-BE49-F238E27FC236}">
                  <a16:creationId xmlns:a16="http://schemas.microsoft.com/office/drawing/2014/main" id="{C8D32119-F3C9-FEB7-81C5-4EE2EF3F9CE8}"/>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9050" cap="rnd"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12;p49">
              <a:extLst>
                <a:ext uri="{FF2B5EF4-FFF2-40B4-BE49-F238E27FC236}">
                  <a16:creationId xmlns:a16="http://schemas.microsoft.com/office/drawing/2014/main" id="{AA547F1F-1337-DFA4-C1BE-AE977C5096AD}"/>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9050" cap="rnd"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13;p49">
              <a:extLst>
                <a:ext uri="{FF2B5EF4-FFF2-40B4-BE49-F238E27FC236}">
                  <a16:creationId xmlns:a16="http://schemas.microsoft.com/office/drawing/2014/main" id="{7835A062-E331-F09D-69AF-C5E6D82AA8E6}"/>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9050" cap="rnd"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14;p49">
              <a:extLst>
                <a:ext uri="{FF2B5EF4-FFF2-40B4-BE49-F238E27FC236}">
                  <a16:creationId xmlns:a16="http://schemas.microsoft.com/office/drawing/2014/main" id="{A04B4936-01CA-619B-D56A-F0F9099E0387}"/>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9050" cap="rnd"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15;p49">
              <a:extLst>
                <a:ext uri="{FF2B5EF4-FFF2-40B4-BE49-F238E27FC236}">
                  <a16:creationId xmlns:a16="http://schemas.microsoft.com/office/drawing/2014/main" id="{39EF2955-753B-92C6-F247-556DBDED50C6}"/>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9050" cap="rnd"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16;p49">
              <a:extLst>
                <a:ext uri="{FF2B5EF4-FFF2-40B4-BE49-F238E27FC236}">
                  <a16:creationId xmlns:a16="http://schemas.microsoft.com/office/drawing/2014/main" id="{DD033055-7B67-B206-EC1A-E485DCABC31C}"/>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9050" cap="rnd"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17;p49">
              <a:extLst>
                <a:ext uri="{FF2B5EF4-FFF2-40B4-BE49-F238E27FC236}">
                  <a16:creationId xmlns:a16="http://schemas.microsoft.com/office/drawing/2014/main" id="{00508847-DDE5-DEC2-FB4F-73614D3E7E4D}"/>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9050" cap="rnd"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8"/>
          <p:cNvSpPr txBox="1">
            <a:spLocks noGrp="1"/>
          </p:cNvSpPr>
          <p:nvPr>
            <p:ph type="ctrTitle" idx="4294967295"/>
          </p:nvPr>
        </p:nvSpPr>
        <p:spPr>
          <a:xfrm>
            <a:off x="3552600" y="154090"/>
            <a:ext cx="49056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4800" dirty="0">
                <a:solidFill>
                  <a:srgbClr val="FFFFFF"/>
                </a:solidFill>
              </a:rPr>
              <a:t>Valores </a:t>
            </a:r>
          </a:p>
        </p:txBody>
      </p:sp>
      <p:sp>
        <p:nvSpPr>
          <p:cNvPr id="378" name="Google Shape;378;p28"/>
          <p:cNvSpPr txBox="1">
            <a:spLocks noGrp="1"/>
          </p:cNvSpPr>
          <p:nvPr>
            <p:ph type="subTitle" idx="4294967295"/>
          </p:nvPr>
        </p:nvSpPr>
        <p:spPr>
          <a:xfrm>
            <a:off x="3552600" y="1414309"/>
            <a:ext cx="49056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2400" dirty="0"/>
              <a:t>Confianza </a:t>
            </a:r>
          </a:p>
        </p:txBody>
      </p:sp>
      <p:sp>
        <p:nvSpPr>
          <p:cNvPr id="380" name="Google Shape;380;p28"/>
          <p:cNvSpPr txBox="1">
            <a:spLocks noGrp="1"/>
          </p:cNvSpPr>
          <p:nvPr>
            <p:ph type="subTitle" idx="4294967295"/>
          </p:nvPr>
        </p:nvSpPr>
        <p:spPr>
          <a:xfrm>
            <a:off x="3552600" y="3545977"/>
            <a:ext cx="49056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2400" dirty="0"/>
              <a:t>Dedicación </a:t>
            </a:r>
          </a:p>
        </p:txBody>
      </p:sp>
      <p:sp>
        <p:nvSpPr>
          <p:cNvPr id="382" name="Google Shape;382;p28"/>
          <p:cNvSpPr txBox="1">
            <a:spLocks noGrp="1"/>
          </p:cNvSpPr>
          <p:nvPr>
            <p:ph type="subTitle" idx="4294967295"/>
          </p:nvPr>
        </p:nvSpPr>
        <p:spPr>
          <a:xfrm>
            <a:off x="3552600" y="2497155"/>
            <a:ext cx="49056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2400" dirty="0"/>
              <a:t>Flexibilidad </a:t>
            </a:r>
          </a:p>
        </p:txBody>
      </p:sp>
      <p:sp>
        <p:nvSpPr>
          <p:cNvPr id="383" name="Google Shape;383;p2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dirty="0"/>
          </a:p>
        </p:txBody>
      </p:sp>
      <p:grpSp>
        <p:nvGrpSpPr>
          <p:cNvPr id="384" name="Google Shape;384;p28"/>
          <p:cNvGrpSpPr/>
          <p:nvPr/>
        </p:nvGrpSpPr>
        <p:grpSpPr>
          <a:xfrm flipH="1">
            <a:off x="125036" y="2932502"/>
            <a:ext cx="2792552" cy="2221397"/>
            <a:chOff x="9925050" y="4203700"/>
            <a:chExt cx="2267050" cy="1803375"/>
          </a:xfrm>
        </p:grpSpPr>
        <p:sp>
          <p:nvSpPr>
            <p:cNvPr id="385" name="Google Shape;385;p28"/>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6" name="Google Shape;386;p28"/>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7" name="Google Shape;387;p28"/>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8" name="Google Shape;388;p28"/>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9" name="Google Shape;389;p28"/>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0" name="Google Shape;390;p28"/>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1" name="Google Shape;391;p28"/>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2" name="Google Shape;392;p28"/>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3" name="Google Shape;393;p28"/>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4" name="Google Shape;394;p28"/>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5" name="Google Shape;395;p28"/>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6" name="Google Shape;396;p28"/>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 name="Google Shape;944;p49">
            <a:extLst>
              <a:ext uri="{FF2B5EF4-FFF2-40B4-BE49-F238E27FC236}">
                <a16:creationId xmlns:a16="http://schemas.microsoft.com/office/drawing/2014/main" id="{2B9CDAD8-3458-3085-F656-6971A54B29AD}"/>
              </a:ext>
            </a:extLst>
          </p:cNvPr>
          <p:cNvGrpSpPr/>
          <p:nvPr/>
        </p:nvGrpSpPr>
        <p:grpSpPr>
          <a:xfrm>
            <a:off x="5445959" y="2715507"/>
            <a:ext cx="304994" cy="347621"/>
            <a:chOff x="4630125" y="278900"/>
            <a:chExt cx="400675" cy="456675"/>
          </a:xfrm>
        </p:grpSpPr>
        <p:sp>
          <p:nvSpPr>
            <p:cNvPr id="3" name="Google Shape;945;p49">
              <a:extLst>
                <a:ext uri="{FF2B5EF4-FFF2-40B4-BE49-F238E27FC236}">
                  <a16:creationId xmlns:a16="http://schemas.microsoft.com/office/drawing/2014/main" id="{E3C80BE9-B844-C0EF-A1EC-817E64B19EFB}"/>
                </a:ext>
              </a:extLst>
            </p:cNvPr>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946;p49">
              <a:extLst>
                <a:ext uri="{FF2B5EF4-FFF2-40B4-BE49-F238E27FC236}">
                  <a16:creationId xmlns:a16="http://schemas.microsoft.com/office/drawing/2014/main" id="{52B123C7-0A37-8341-775C-3A541045CB1A}"/>
                </a:ext>
              </a:extLst>
            </p:cNvPr>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947;p49">
              <a:extLst>
                <a:ext uri="{FF2B5EF4-FFF2-40B4-BE49-F238E27FC236}">
                  <a16:creationId xmlns:a16="http://schemas.microsoft.com/office/drawing/2014/main" id="{7CD1AC5B-755D-2F9B-E645-90874C6165F4}"/>
                </a:ext>
              </a:extLst>
            </p:cNvPr>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948;p49">
              <a:extLst>
                <a:ext uri="{FF2B5EF4-FFF2-40B4-BE49-F238E27FC236}">
                  <a16:creationId xmlns:a16="http://schemas.microsoft.com/office/drawing/2014/main" id="{A98B0964-A412-712B-50AC-8B516ADD6D15}"/>
                </a:ext>
              </a:extLst>
            </p:cNvPr>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 name="Google Shape;1079;p49">
            <a:extLst>
              <a:ext uri="{FF2B5EF4-FFF2-40B4-BE49-F238E27FC236}">
                <a16:creationId xmlns:a16="http://schemas.microsoft.com/office/drawing/2014/main" id="{EB064D7B-2D0E-767B-F904-D547D4148F1D}"/>
              </a:ext>
            </a:extLst>
          </p:cNvPr>
          <p:cNvGrpSpPr/>
          <p:nvPr/>
        </p:nvGrpSpPr>
        <p:grpSpPr>
          <a:xfrm>
            <a:off x="5385034" y="3777577"/>
            <a:ext cx="310532" cy="317040"/>
            <a:chOff x="3951850" y="2985350"/>
            <a:chExt cx="407950" cy="416500"/>
          </a:xfrm>
        </p:grpSpPr>
        <p:sp>
          <p:nvSpPr>
            <p:cNvPr id="8" name="Google Shape;1080;p49">
              <a:extLst>
                <a:ext uri="{FF2B5EF4-FFF2-40B4-BE49-F238E27FC236}">
                  <a16:creationId xmlns:a16="http://schemas.microsoft.com/office/drawing/2014/main" id="{F973DD53-4867-8BE3-48A5-ACF3FC59DD74}"/>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081;p49">
              <a:extLst>
                <a:ext uri="{FF2B5EF4-FFF2-40B4-BE49-F238E27FC236}">
                  <a16:creationId xmlns:a16="http://schemas.microsoft.com/office/drawing/2014/main" id="{0E86321A-1ED2-76E3-9B01-A735AC26A9E9}"/>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82;p49">
              <a:extLst>
                <a:ext uri="{FF2B5EF4-FFF2-40B4-BE49-F238E27FC236}">
                  <a16:creationId xmlns:a16="http://schemas.microsoft.com/office/drawing/2014/main" id="{5E9E5699-F9C0-911C-286D-25C9D6CA3F56}"/>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083;p49">
              <a:extLst>
                <a:ext uri="{FF2B5EF4-FFF2-40B4-BE49-F238E27FC236}">
                  <a16:creationId xmlns:a16="http://schemas.microsoft.com/office/drawing/2014/main" id="{BBB1C15E-60B7-9B21-0AC1-21F7D4558868}"/>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 name="Google Shape;1088;p49">
            <a:extLst>
              <a:ext uri="{FF2B5EF4-FFF2-40B4-BE49-F238E27FC236}">
                <a16:creationId xmlns:a16="http://schemas.microsoft.com/office/drawing/2014/main" id="{0D281E84-AFA3-D084-CA5F-CB311F8BA8C0}"/>
              </a:ext>
            </a:extLst>
          </p:cNvPr>
          <p:cNvSpPr/>
          <p:nvPr/>
        </p:nvSpPr>
        <p:spPr>
          <a:xfrm>
            <a:off x="5343073" y="1559269"/>
            <a:ext cx="244726" cy="352264"/>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0"/>
          <p:cNvSpPr txBox="1">
            <a:spLocks noGrp="1"/>
          </p:cNvSpPr>
          <p:nvPr>
            <p:ph type="title"/>
          </p:nvPr>
        </p:nvSpPr>
        <p:spPr>
          <a:xfrm>
            <a:off x="457100" y="199857"/>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Conductas de calidad </a:t>
            </a:r>
          </a:p>
        </p:txBody>
      </p:sp>
      <p:sp>
        <p:nvSpPr>
          <p:cNvPr id="411" name="Google Shape;411;p30"/>
          <p:cNvSpPr txBox="1">
            <a:spLocks noGrp="1"/>
          </p:cNvSpPr>
          <p:nvPr>
            <p:ph type="body" idx="1"/>
          </p:nvPr>
        </p:nvSpPr>
        <p:spPr>
          <a:xfrm>
            <a:off x="476188" y="960376"/>
            <a:ext cx="1656300" cy="85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1.-</a:t>
            </a:r>
            <a:r>
              <a:rPr lang="es-MX" sz="1100" dirty="0">
                <a:effectLst/>
                <a:latin typeface="Arial" panose="020B0604020202020204" pitchFamily="34" charset="0"/>
                <a:ea typeface="Calibri" panose="020F0502020204030204" pitchFamily="34" charset="0"/>
              </a:rPr>
              <a:t>Estar capacitados para las tareas que se necesitan realizar </a:t>
            </a:r>
            <a:endParaRPr lang="en-US" sz="900" dirty="0"/>
          </a:p>
        </p:txBody>
      </p:sp>
      <p:sp>
        <p:nvSpPr>
          <p:cNvPr id="412" name="Google Shape;412;p30"/>
          <p:cNvSpPr txBox="1">
            <a:spLocks noGrp="1"/>
          </p:cNvSpPr>
          <p:nvPr>
            <p:ph type="body" idx="2"/>
          </p:nvPr>
        </p:nvSpPr>
        <p:spPr>
          <a:xfrm>
            <a:off x="2207844" y="960376"/>
            <a:ext cx="1656300" cy="94591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2.-</a:t>
            </a:r>
            <a:r>
              <a:rPr lang="es-MX" sz="1100" dirty="0">
                <a:effectLst/>
                <a:latin typeface="Arial" panose="020B0604020202020204" pitchFamily="34" charset="0"/>
                <a:ea typeface="Calibri" panose="020F0502020204030204" pitchFamily="34" charset="0"/>
              </a:rPr>
              <a:t>Entregar productos bien estructurados y con escalabilidad de alto nivel</a:t>
            </a:r>
            <a:endParaRPr lang="en-US" sz="900" dirty="0"/>
          </a:p>
        </p:txBody>
      </p:sp>
      <p:sp>
        <p:nvSpPr>
          <p:cNvPr id="413" name="Google Shape;413;p30"/>
          <p:cNvSpPr txBox="1">
            <a:spLocks noGrp="1"/>
          </p:cNvSpPr>
          <p:nvPr>
            <p:ph type="body" idx="3"/>
          </p:nvPr>
        </p:nvSpPr>
        <p:spPr>
          <a:xfrm>
            <a:off x="3939500" y="961980"/>
            <a:ext cx="1656300" cy="1735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3.-</a:t>
            </a:r>
            <a:r>
              <a:rPr lang="es-MX" sz="1100" dirty="0">
                <a:effectLst/>
                <a:latin typeface="Arial" panose="020B0604020202020204" pitchFamily="34" charset="0"/>
                <a:ea typeface="Calibri" panose="020F0502020204030204" pitchFamily="34" charset="0"/>
                <a:cs typeface="Times New Roman" panose="02020603050405020304" pitchFamily="18" charset="0"/>
              </a:rPr>
              <a:t>Prestar la máxima atención a lo que el cliente cree necesitar y de considerar una mejor opción, exponerla, comentarla, y detallar al pie de la letra lo que podríamos cambiar, en cuanto a lo que nos pide</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600"/>
              </a:spcBef>
              <a:spcAft>
                <a:spcPts val="0"/>
              </a:spcAft>
              <a:buNone/>
            </a:pPr>
            <a:endParaRPr sz="1200" dirty="0"/>
          </a:p>
        </p:txBody>
      </p:sp>
      <p:sp>
        <p:nvSpPr>
          <p:cNvPr id="414" name="Google Shape;414;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dirty="0"/>
          </a:p>
        </p:txBody>
      </p:sp>
      <p:sp>
        <p:nvSpPr>
          <p:cNvPr id="415" name="Google Shape;415;p30"/>
          <p:cNvSpPr txBox="1">
            <a:spLocks noGrp="1"/>
          </p:cNvSpPr>
          <p:nvPr>
            <p:ph type="body" idx="1"/>
          </p:nvPr>
        </p:nvSpPr>
        <p:spPr>
          <a:xfrm>
            <a:off x="418345" y="1967508"/>
            <a:ext cx="1656300" cy="1735500"/>
          </a:xfrm>
          <a:prstGeom prst="rect">
            <a:avLst/>
          </a:prstGeom>
        </p:spPr>
        <p:txBody>
          <a:bodyPr spcFirstLastPara="1" wrap="square" lIns="91425" tIns="91425" rIns="91425" bIns="91425" anchor="t" anchorCtr="0">
            <a:noAutofit/>
          </a:bodyPr>
          <a:lstStyle/>
          <a:p>
            <a:pPr marL="0" indent="0">
              <a:buNone/>
            </a:pPr>
            <a:r>
              <a:rPr lang="en" b="1" dirty="0"/>
              <a:t>4.-</a:t>
            </a:r>
            <a:r>
              <a:rPr lang="es-MX" sz="1100" dirty="0">
                <a:latin typeface="Arial" panose="020B0604020202020204" pitchFamily="34" charset="0"/>
                <a:ea typeface="Calibri" panose="020F0502020204030204" pitchFamily="34" charset="0"/>
              </a:rPr>
              <a:t>Trabajar de forma muy atenta en los horarios establecido, sin ninguna distracción </a:t>
            </a:r>
            <a:endParaRPr lang="es-MX" sz="1100" dirty="0"/>
          </a:p>
          <a:p>
            <a:pPr marL="0" lvl="0" indent="0" algn="l" rtl="0">
              <a:spcBef>
                <a:spcPts val="600"/>
              </a:spcBef>
              <a:spcAft>
                <a:spcPts val="0"/>
              </a:spcAft>
              <a:buNone/>
            </a:pPr>
            <a:endParaRPr b="1" dirty="0"/>
          </a:p>
        </p:txBody>
      </p:sp>
      <p:sp>
        <p:nvSpPr>
          <p:cNvPr id="416" name="Google Shape;416;p30"/>
          <p:cNvSpPr txBox="1">
            <a:spLocks noGrp="1"/>
          </p:cNvSpPr>
          <p:nvPr>
            <p:ph type="body" idx="2"/>
          </p:nvPr>
        </p:nvSpPr>
        <p:spPr>
          <a:xfrm>
            <a:off x="2188756" y="1967508"/>
            <a:ext cx="1656300" cy="1735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5.-</a:t>
            </a:r>
            <a:r>
              <a:rPr lang="es-MX" sz="1100" dirty="0">
                <a:effectLst/>
                <a:latin typeface="Arial" panose="020B0604020202020204" pitchFamily="34" charset="0"/>
                <a:ea typeface="Calibri" panose="020F0502020204030204" pitchFamily="34" charset="0"/>
              </a:rPr>
              <a:t>Sugerir nuevas implementaciones y mejoras mientras se esta en la marcha del proyecto </a:t>
            </a:r>
            <a:endParaRPr sz="900" dirty="0"/>
          </a:p>
        </p:txBody>
      </p:sp>
      <p:sp>
        <p:nvSpPr>
          <p:cNvPr id="417" name="Google Shape;417;p30"/>
          <p:cNvSpPr txBox="1">
            <a:spLocks noGrp="1"/>
          </p:cNvSpPr>
          <p:nvPr>
            <p:ph type="body" idx="3"/>
          </p:nvPr>
        </p:nvSpPr>
        <p:spPr>
          <a:xfrm>
            <a:off x="447506" y="3085807"/>
            <a:ext cx="1656300" cy="1735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6.-</a:t>
            </a:r>
            <a:r>
              <a:rPr lang="es-MX" sz="1050" dirty="0">
                <a:effectLst/>
                <a:latin typeface="Arial" panose="020B0604020202020204" pitchFamily="34" charset="0"/>
                <a:ea typeface="Calibri" panose="020F0502020204030204" pitchFamily="34" charset="0"/>
              </a:rPr>
              <a:t>Establecer claramente el porque se realiza un cambio y justificarlo </a:t>
            </a:r>
            <a:endParaRPr sz="800" dirty="0"/>
          </a:p>
        </p:txBody>
      </p:sp>
      <p:sp>
        <p:nvSpPr>
          <p:cNvPr id="4" name="Google Shape;417;p30">
            <a:extLst>
              <a:ext uri="{FF2B5EF4-FFF2-40B4-BE49-F238E27FC236}">
                <a16:creationId xmlns:a16="http://schemas.microsoft.com/office/drawing/2014/main" id="{12AE4FD5-4D3F-8AA4-5A3C-B751CCF061FD}"/>
              </a:ext>
            </a:extLst>
          </p:cNvPr>
          <p:cNvSpPr txBox="1">
            <a:spLocks/>
          </p:cNvSpPr>
          <p:nvPr/>
        </p:nvSpPr>
        <p:spPr>
          <a:xfrm>
            <a:off x="3987758" y="2935375"/>
            <a:ext cx="1656300" cy="173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buNone/>
            </a:pPr>
            <a:r>
              <a:rPr lang="es-MX" b="1" dirty="0"/>
              <a:t>8.-</a:t>
            </a:r>
            <a:r>
              <a:rPr lang="es-MX" sz="1100" dirty="0">
                <a:effectLst/>
                <a:latin typeface="Arial" panose="020B0604020202020204" pitchFamily="34" charset="0"/>
                <a:ea typeface="Calibri" panose="020F0502020204030204" pitchFamily="34" charset="0"/>
                <a:cs typeface="Times New Roman" panose="02020603050405020304" pitchFamily="18" charset="0"/>
              </a:rPr>
              <a:t>Estar actualizando los segmentos de códigos de forma que principiantes y profesionales puedan entenderlo de forma clara</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Barlow Light"/>
              <a:buNone/>
            </a:pPr>
            <a:endParaRPr lang="es-MX" sz="800" dirty="0"/>
          </a:p>
        </p:txBody>
      </p:sp>
      <p:sp>
        <p:nvSpPr>
          <p:cNvPr id="5" name="Google Shape;417;p30">
            <a:extLst>
              <a:ext uri="{FF2B5EF4-FFF2-40B4-BE49-F238E27FC236}">
                <a16:creationId xmlns:a16="http://schemas.microsoft.com/office/drawing/2014/main" id="{1E1ECCE0-427F-DD7D-2A7B-15791715A4DA}"/>
              </a:ext>
            </a:extLst>
          </p:cNvPr>
          <p:cNvSpPr txBox="1">
            <a:spLocks/>
          </p:cNvSpPr>
          <p:nvPr/>
        </p:nvSpPr>
        <p:spPr>
          <a:xfrm>
            <a:off x="2240179" y="3074668"/>
            <a:ext cx="1656300" cy="173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s-MX" b="1" dirty="0"/>
              <a:t>7.-</a:t>
            </a:r>
            <a:r>
              <a:rPr lang="es-MX" sz="1100" dirty="0">
                <a:effectLst/>
                <a:latin typeface="Arial" panose="020B0604020202020204" pitchFamily="34" charset="0"/>
                <a:ea typeface="Calibri" panose="020F0502020204030204" pitchFamily="34" charset="0"/>
              </a:rPr>
              <a:t>Tener la documentación requerida para cada trabajo y fragmento de código</a:t>
            </a:r>
            <a:endParaRPr lang="es-MX" sz="800" dirty="0"/>
          </a:p>
        </p:txBody>
      </p:sp>
      <p:sp>
        <p:nvSpPr>
          <p:cNvPr id="6" name="Google Shape;417;p30">
            <a:extLst>
              <a:ext uri="{FF2B5EF4-FFF2-40B4-BE49-F238E27FC236}">
                <a16:creationId xmlns:a16="http://schemas.microsoft.com/office/drawing/2014/main" id="{B3914A52-276B-C2CA-E262-79896E42BE93}"/>
              </a:ext>
            </a:extLst>
          </p:cNvPr>
          <p:cNvSpPr txBox="1">
            <a:spLocks/>
          </p:cNvSpPr>
          <p:nvPr/>
        </p:nvSpPr>
        <p:spPr>
          <a:xfrm>
            <a:off x="418345" y="4324823"/>
            <a:ext cx="2305810" cy="9425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buNone/>
            </a:pPr>
            <a:r>
              <a:rPr lang="es-MX" b="1" dirty="0"/>
              <a:t>9.-</a:t>
            </a:r>
            <a:r>
              <a:rPr lang="es-MX" sz="1100" dirty="0">
                <a:effectLst/>
                <a:latin typeface="Arial" panose="020B0604020202020204" pitchFamily="34" charset="0"/>
                <a:ea typeface="Calibri" panose="020F0502020204030204" pitchFamily="34" charset="0"/>
                <a:cs typeface="Times New Roman" panose="02020603050405020304" pitchFamily="18" charset="0"/>
              </a:rPr>
              <a:t>Guardar copias en nuestros servidores de los clientes más importantes que tengamos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Barlow Light"/>
              <a:buNone/>
            </a:pPr>
            <a:endParaRPr lang="es-MX" sz="800" dirty="0"/>
          </a:p>
        </p:txBody>
      </p:sp>
      <p:sp>
        <p:nvSpPr>
          <p:cNvPr id="7" name="Google Shape;417;p30">
            <a:extLst>
              <a:ext uri="{FF2B5EF4-FFF2-40B4-BE49-F238E27FC236}">
                <a16:creationId xmlns:a16="http://schemas.microsoft.com/office/drawing/2014/main" id="{A5D66DE8-77F8-56AB-306E-AD221C9790CF}"/>
              </a:ext>
            </a:extLst>
          </p:cNvPr>
          <p:cNvSpPr txBox="1">
            <a:spLocks/>
          </p:cNvSpPr>
          <p:nvPr/>
        </p:nvSpPr>
        <p:spPr>
          <a:xfrm>
            <a:off x="3016906" y="4339930"/>
            <a:ext cx="2653352" cy="14753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60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1pPr>
            <a:lvl2pPr marL="914400" marR="0" lvl="1"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2pPr>
            <a:lvl3pPr marL="1371600" marR="0" lvl="2" indent="-304800" algn="l" rtl="0">
              <a:lnSpc>
                <a:spcPct val="100000"/>
              </a:lnSpc>
              <a:spcBef>
                <a:spcPts val="0"/>
              </a:spcBef>
              <a:spcAft>
                <a:spcPts val="0"/>
              </a:spcAft>
              <a:buClr>
                <a:schemeClr val="accent1"/>
              </a:buClr>
              <a:buSzPts val="1200"/>
              <a:buFont typeface="Barlow Light"/>
              <a:buChar char="⬝"/>
              <a:defRPr sz="1200" b="0" i="0" u="none" strike="noStrike" cap="none">
                <a:solidFill>
                  <a:schemeClr val="dk1"/>
                </a:solidFill>
                <a:latin typeface="Barlow Light"/>
                <a:ea typeface="Barlow Light"/>
                <a:cs typeface="Barlow Light"/>
                <a:sym typeface="Barlow Light"/>
              </a:defRPr>
            </a:lvl3pPr>
            <a:lvl4pPr marL="1828800" marR="0" lvl="3"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5pPr>
            <a:lvl6pPr marL="2743200" marR="0" lvl="5"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6pPr>
            <a:lvl7pPr marL="3200400" marR="0" lvl="6"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7pPr>
            <a:lvl8pPr marL="3657600" marR="0" lvl="7"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8pPr>
            <a:lvl9pPr marL="4114800" marR="0" lvl="8" indent="-304800" algn="l" rtl="0">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s-MX" b="1" dirty="0"/>
              <a:t>10.-</a:t>
            </a:r>
            <a:r>
              <a:rPr lang="es-MX" sz="1100" dirty="0">
                <a:effectLst/>
                <a:latin typeface="Arial" panose="020B0604020202020204" pitchFamily="34" charset="0"/>
                <a:ea typeface="Calibri" panose="020F0502020204030204" pitchFamily="34" charset="0"/>
              </a:rPr>
              <a:t>Brindar soporte meses después de la finalización de un proyecto grande</a:t>
            </a:r>
            <a:endParaRPr lang="es-MX"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73"/>
        <p:cNvGrpSpPr/>
        <p:nvPr/>
      </p:nvGrpSpPr>
      <p:grpSpPr>
        <a:xfrm>
          <a:off x="0" y="0"/>
          <a:ext cx="0" cy="0"/>
          <a:chOff x="0" y="0"/>
          <a:chExt cx="0" cy="0"/>
        </a:xfrm>
      </p:grpSpPr>
      <p:sp>
        <p:nvSpPr>
          <p:cNvPr id="674" name="Google Shape;674;p44"/>
          <p:cNvSpPr txBox="1">
            <a:spLocks noGrp="1"/>
          </p:cNvSpPr>
          <p:nvPr>
            <p:ph type="title"/>
          </p:nvPr>
        </p:nvSpPr>
        <p:spPr>
          <a:xfrm>
            <a:off x="438947" y="228862"/>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Nuestros servicios </a:t>
            </a:r>
            <a:endParaRPr sz="3600" dirty="0"/>
          </a:p>
        </p:txBody>
      </p:sp>
      <p:sp>
        <p:nvSpPr>
          <p:cNvPr id="675" name="Google Shape;675;p4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676" name="Google Shape;676;p44"/>
          <p:cNvGrpSpPr/>
          <p:nvPr/>
        </p:nvGrpSpPr>
        <p:grpSpPr>
          <a:xfrm>
            <a:off x="585062" y="1639456"/>
            <a:ext cx="2970877" cy="2670871"/>
            <a:chOff x="3778727" y="4460423"/>
            <a:chExt cx="720160" cy="647437"/>
          </a:xfrm>
        </p:grpSpPr>
        <p:sp>
          <p:nvSpPr>
            <p:cNvPr id="677" name="Google Shape;677;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900" i="0" u="none" strike="noStrike" cap="none" dirty="0">
                  <a:solidFill>
                    <a:schemeClr val="lt1"/>
                  </a:solidFill>
                  <a:latin typeface="Barlow Light"/>
                  <a:ea typeface="Barlow Light"/>
                  <a:cs typeface="Barlow Light"/>
                  <a:sym typeface="Barlow Light"/>
                </a:rPr>
                <a:t>Servic</a:t>
              </a:r>
              <a:r>
                <a:rPr lang="en" sz="900" dirty="0">
                  <a:solidFill>
                    <a:schemeClr val="lt1"/>
                  </a:solidFill>
                  <a:latin typeface="Barlow Light"/>
                  <a:ea typeface="Barlow Light"/>
                  <a:cs typeface="Barlow Light"/>
                  <a:sym typeface="Barlow Light"/>
                </a:rPr>
                <a:t>io de restauración</a:t>
              </a:r>
              <a:endParaRPr sz="900" i="0" u="none" strike="noStrike" cap="none" dirty="0">
                <a:solidFill>
                  <a:schemeClr val="lt1"/>
                </a:solidFill>
                <a:latin typeface="Barlow Light"/>
                <a:ea typeface="Barlow Light"/>
                <a:cs typeface="Barlow Light"/>
                <a:sym typeface="Barlow Light"/>
              </a:endParaRPr>
            </a:p>
          </p:txBody>
        </p:sp>
        <p:sp>
          <p:nvSpPr>
            <p:cNvPr id="678" name="Google Shape;678;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s-MX" sz="900" i="0" u="none" strike="noStrike" cap="none">
                  <a:solidFill>
                    <a:schemeClr val="lt1"/>
                  </a:solidFill>
                  <a:latin typeface="Barlow Light"/>
                  <a:ea typeface="Barlow Light"/>
                  <a:cs typeface="Barlow Light"/>
                  <a:sym typeface="Barlow Light"/>
                </a:rPr>
                <a:t>Servicio de reconstrucción</a:t>
              </a:r>
            </a:p>
          </p:txBody>
        </p:sp>
        <p:sp>
          <p:nvSpPr>
            <p:cNvPr id="679" name="Google Shape;679;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i="0" u="none" strike="noStrike" cap="none" dirty="0">
                  <a:solidFill>
                    <a:schemeClr val="lt1"/>
                  </a:solidFill>
                  <a:latin typeface="Barlow Light"/>
                  <a:ea typeface="Barlow Light"/>
                  <a:cs typeface="Barlow Light"/>
                  <a:sym typeface="Barlow Light"/>
                </a:rPr>
                <a:t>CodeMyCode</a:t>
              </a:r>
              <a:endParaRPr sz="1200" i="0" u="none" strike="noStrike" cap="none" dirty="0">
                <a:solidFill>
                  <a:schemeClr val="lt1"/>
                </a:solidFill>
                <a:latin typeface="Barlow Light"/>
                <a:ea typeface="Barlow Light"/>
                <a:cs typeface="Barlow Light"/>
                <a:sym typeface="Barlow Light"/>
              </a:endParaRPr>
            </a:p>
          </p:txBody>
        </p:sp>
        <p:sp>
          <p:nvSpPr>
            <p:cNvPr id="680" name="Google Shape;680;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i="0" u="none" strike="noStrike" cap="none" dirty="0">
                  <a:solidFill>
                    <a:schemeClr val="lt1"/>
                  </a:solidFill>
                  <a:latin typeface="Barlow Light"/>
                  <a:ea typeface="Barlow Light"/>
                  <a:cs typeface="Barlow Light"/>
                  <a:sym typeface="Barlow Light"/>
                </a:rPr>
                <a:t>Servicio de actualización</a:t>
              </a:r>
              <a:endParaRPr sz="1200" i="0" u="none" strike="noStrike" cap="none" dirty="0">
                <a:solidFill>
                  <a:schemeClr val="lt1"/>
                </a:solidFill>
                <a:latin typeface="Barlow Light"/>
                <a:ea typeface="Barlow Light"/>
                <a:cs typeface="Barlow Light"/>
                <a:sym typeface="Barlow Light"/>
              </a:endParaRPr>
            </a:p>
          </p:txBody>
        </p:sp>
        <p:sp>
          <p:nvSpPr>
            <p:cNvPr id="681" name="Google Shape;681;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s-MX" sz="1200" i="0" u="none" strike="noStrike" cap="none">
                  <a:solidFill>
                    <a:schemeClr val="lt1"/>
                  </a:solidFill>
                  <a:latin typeface="Barlow Light"/>
                  <a:ea typeface="Barlow Light"/>
                  <a:cs typeface="Barlow Light"/>
                  <a:sym typeface="Barlow Light"/>
                </a:rPr>
                <a:t>Servicio de analisis</a:t>
              </a:r>
            </a:p>
          </p:txBody>
        </p:sp>
        <p:sp>
          <p:nvSpPr>
            <p:cNvPr id="682" name="Google Shape;682;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dirty="0">
                  <a:solidFill>
                    <a:schemeClr val="lt1"/>
                  </a:solidFill>
                  <a:latin typeface="Barlow Light"/>
                  <a:ea typeface="Barlow Light"/>
                  <a:cs typeface="Barlow Light"/>
                  <a:sym typeface="Barlow Light"/>
                </a:rPr>
                <a:t>Servicio de mejora</a:t>
              </a:r>
              <a:endParaRPr sz="1200" i="0" u="none" strike="noStrike" cap="none" dirty="0">
                <a:solidFill>
                  <a:schemeClr val="lt1"/>
                </a:solidFill>
                <a:latin typeface="Barlow Light"/>
                <a:ea typeface="Barlow Light"/>
                <a:cs typeface="Barlow Light"/>
                <a:sym typeface="Barlow Light"/>
              </a:endParaRPr>
            </a:p>
          </p:txBody>
        </p:sp>
        <p:sp>
          <p:nvSpPr>
            <p:cNvPr id="683" name="Google Shape;683;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i="0" u="none" strike="noStrike" cap="none">
                <a:solidFill>
                  <a:schemeClr val="lt1"/>
                </a:solidFill>
                <a:latin typeface="Barlow Light"/>
                <a:ea typeface="Barlow Light"/>
                <a:cs typeface="Barlow Light"/>
                <a:sym typeface="Barlow Light"/>
              </a:endParaRPr>
            </a:p>
          </p:txBody>
        </p:sp>
      </p:grpSp>
      <p:cxnSp>
        <p:nvCxnSpPr>
          <p:cNvPr id="684" name="Google Shape;684;p44"/>
          <p:cNvCxnSpPr/>
          <p:nvPr/>
        </p:nvCxnSpPr>
        <p:spPr>
          <a:xfrm>
            <a:off x="3490205" y="2081802"/>
            <a:ext cx="870300" cy="0"/>
          </a:xfrm>
          <a:prstGeom prst="straightConnector1">
            <a:avLst/>
          </a:prstGeom>
          <a:noFill/>
          <a:ln w="9525" cap="flat" cmpd="sng">
            <a:solidFill>
              <a:schemeClr val="accent1"/>
            </a:solidFill>
            <a:prstDash val="solid"/>
            <a:round/>
            <a:headEnd type="oval" w="med" len="med"/>
            <a:tailEnd type="oval" w="med" len="med"/>
          </a:ln>
        </p:spPr>
      </p:cxnSp>
      <p:sp>
        <p:nvSpPr>
          <p:cNvPr id="685" name="Google Shape;685;p44"/>
          <p:cNvSpPr txBox="1"/>
          <p:nvPr/>
        </p:nvSpPr>
        <p:spPr>
          <a:xfrm>
            <a:off x="4431169" y="1940150"/>
            <a:ext cx="13800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2"/>
                </a:solidFill>
                <a:latin typeface="Barlow"/>
                <a:ea typeface="Barlow"/>
                <a:cs typeface="Barlow"/>
                <a:sym typeface="Barlow"/>
              </a:rPr>
              <a:t>Contactanos para ayudarte en tu codigo</a:t>
            </a:r>
            <a:endParaRPr sz="1000" dirty="0">
              <a:solidFill>
                <a:schemeClr val="dk2"/>
              </a:solidFill>
              <a:latin typeface="Barlow"/>
              <a:ea typeface="Barlow"/>
              <a:cs typeface="Barlow"/>
              <a:sym typeface="Barlow"/>
            </a:endParaRPr>
          </a:p>
        </p:txBody>
      </p:sp>
      <p:cxnSp>
        <p:nvCxnSpPr>
          <p:cNvPr id="686" name="Google Shape;686;p44"/>
          <p:cNvCxnSpPr/>
          <p:nvPr/>
        </p:nvCxnSpPr>
        <p:spPr>
          <a:xfrm>
            <a:off x="3362027" y="2478358"/>
            <a:ext cx="998400" cy="0"/>
          </a:xfrm>
          <a:prstGeom prst="straightConnector1">
            <a:avLst/>
          </a:prstGeom>
          <a:noFill/>
          <a:ln w="9525" cap="flat" cmpd="sng">
            <a:solidFill>
              <a:schemeClr val="accent2"/>
            </a:solidFill>
            <a:prstDash val="solid"/>
            <a:round/>
            <a:headEnd type="oval" w="med" len="med"/>
            <a:tailEnd type="oval" w="med" len="med"/>
          </a:ln>
        </p:spPr>
      </p:cxnSp>
      <p:sp>
        <p:nvSpPr>
          <p:cNvPr id="687" name="Google Shape;687;p44"/>
          <p:cNvSpPr txBox="1"/>
          <p:nvPr/>
        </p:nvSpPr>
        <p:spPr>
          <a:xfrm>
            <a:off x="4419747" y="2336695"/>
            <a:ext cx="13800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s-MX" sz="1000" dirty="0">
                <a:solidFill>
                  <a:schemeClr val="dk2"/>
                </a:solidFill>
                <a:latin typeface="Barlow"/>
                <a:ea typeface="Barlow"/>
                <a:cs typeface="Barlow"/>
                <a:sym typeface="Barlow"/>
              </a:rPr>
              <a:t>Analizamos tus softwares </a:t>
            </a:r>
          </a:p>
        </p:txBody>
      </p:sp>
      <p:cxnSp>
        <p:nvCxnSpPr>
          <p:cNvPr id="688" name="Google Shape;688;p44"/>
          <p:cNvCxnSpPr/>
          <p:nvPr/>
        </p:nvCxnSpPr>
        <p:spPr>
          <a:xfrm>
            <a:off x="3179878" y="2874915"/>
            <a:ext cx="1180500" cy="0"/>
          </a:xfrm>
          <a:prstGeom prst="straightConnector1">
            <a:avLst/>
          </a:prstGeom>
          <a:noFill/>
          <a:ln w="9525" cap="flat" cmpd="sng">
            <a:solidFill>
              <a:schemeClr val="accent3"/>
            </a:solidFill>
            <a:prstDash val="solid"/>
            <a:round/>
            <a:headEnd type="oval" w="med" len="med"/>
            <a:tailEnd type="oval" w="med" len="med"/>
          </a:ln>
        </p:spPr>
      </p:cxnSp>
      <p:sp>
        <p:nvSpPr>
          <p:cNvPr id="689" name="Google Shape;689;p44"/>
          <p:cNvSpPr txBox="1"/>
          <p:nvPr/>
        </p:nvSpPr>
        <p:spPr>
          <a:xfrm>
            <a:off x="4411147" y="2733241"/>
            <a:ext cx="13800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2"/>
                </a:solidFill>
                <a:latin typeface="Barlow"/>
                <a:ea typeface="Barlow"/>
                <a:cs typeface="Barlow"/>
                <a:sym typeface="Barlow"/>
              </a:rPr>
              <a:t>Actualizamos tus sistemas </a:t>
            </a:r>
            <a:endParaRPr sz="1000" dirty="0">
              <a:solidFill>
                <a:schemeClr val="dk2"/>
              </a:solidFill>
              <a:latin typeface="Barlow"/>
              <a:ea typeface="Barlow"/>
              <a:cs typeface="Barlow"/>
              <a:sym typeface="Barlow"/>
            </a:endParaRPr>
          </a:p>
        </p:txBody>
      </p:sp>
      <p:cxnSp>
        <p:nvCxnSpPr>
          <p:cNvPr id="690" name="Google Shape;690;p44"/>
          <p:cNvCxnSpPr/>
          <p:nvPr/>
        </p:nvCxnSpPr>
        <p:spPr>
          <a:xfrm>
            <a:off x="3024714" y="3271450"/>
            <a:ext cx="1335600" cy="0"/>
          </a:xfrm>
          <a:prstGeom prst="straightConnector1">
            <a:avLst/>
          </a:prstGeom>
          <a:noFill/>
          <a:ln w="9525" cap="flat" cmpd="sng">
            <a:solidFill>
              <a:schemeClr val="accent4"/>
            </a:solidFill>
            <a:prstDash val="solid"/>
            <a:round/>
            <a:headEnd type="oval" w="med" len="med"/>
            <a:tailEnd type="oval" w="med" len="med"/>
          </a:ln>
        </p:spPr>
      </p:cxnSp>
      <p:sp>
        <p:nvSpPr>
          <p:cNvPr id="691" name="Google Shape;691;p44"/>
          <p:cNvSpPr txBox="1"/>
          <p:nvPr/>
        </p:nvSpPr>
        <p:spPr>
          <a:xfrm>
            <a:off x="4411147" y="3129786"/>
            <a:ext cx="13800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2"/>
                </a:solidFill>
                <a:latin typeface="Barlow"/>
                <a:ea typeface="Barlow"/>
                <a:cs typeface="Barlow"/>
                <a:sym typeface="Barlow"/>
              </a:rPr>
              <a:t>Mejoramos tus sistemas</a:t>
            </a:r>
            <a:endParaRPr sz="1000" dirty="0">
              <a:solidFill>
                <a:schemeClr val="dk2"/>
              </a:solidFill>
              <a:latin typeface="Barlow"/>
              <a:ea typeface="Barlow"/>
              <a:cs typeface="Barlow"/>
              <a:sym typeface="Barlow"/>
            </a:endParaRPr>
          </a:p>
        </p:txBody>
      </p:sp>
      <p:cxnSp>
        <p:nvCxnSpPr>
          <p:cNvPr id="692" name="Google Shape;692;p44"/>
          <p:cNvCxnSpPr/>
          <p:nvPr/>
        </p:nvCxnSpPr>
        <p:spPr>
          <a:xfrm>
            <a:off x="2856047" y="3668007"/>
            <a:ext cx="1504200" cy="0"/>
          </a:xfrm>
          <a:prstGeom prst="straightConnector1">
            <a:avLst/>
          </a:prstGeom>
          <a:noFill/>
          <a:ln w="9525" cap="flat" cmpd="sng">
            <a:solidFill>
              <a:schemeClr val="accent5"/>
            </a:solidFill>
            <a:prstDash val="solid"/>
            <a:round/>
            <a:headEnd type="oval" w="med" len="med"/>
            <a:tailEnd type="oval" w="med" len="med"/>
          </a:ln>
        </p:spPr>
      </p:cxnSp>
      <p:sp>
        <p:nvSpPr>
          <p:cNvPr id="693" name="Google Shape;693;p44"/>
          <p:cNvSpPr txBox="1"/>
          <p:nvPr/>
        </p:nvSpPr>
        <p:spPr>
          <a:xfrm>
            <a:off x="4411147" y="3526332"/>
            <a:ext cx="13800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2"/>
                </a:solidFill>
                <a:latin typeface="Barlow"/>
                <a:ea typeface="Barlow"/>
                <a:cs typeface="Barlow"/>
                <a:sym typeface="Barlow"/>
              </a:rPr>
              <a:t>Restauramos tus fallas</a:t>
            </a:r>
            <a:endParaRPr sz="1000" dirty="0">
              <a:solidFill>
                <a:schemeClr val="dk2"/>
              </a:solidFill>
              <a:latin typeface="Barlow"/>
              <a:ea typeface="Barlow"/>
              <a:cs typeface="Barlow"/>
              <a:sym typeface="Barlow"/>
            </a:endParaRPr>
          </a:p>
        </p:txBody>
      </p:sp>
      <p:cxnSp>
        <p:nvCxnSpPr>
          <p:cNvPr id="694" name="Google Shape;694;p44"/>
          <p:cNvCxnSpPr/>
          <p:nvPr/>
        </p:nvCxnSpPr>
        <p:spPr>
          <a:xfrm>
            <a:off x="2680649" y="4064542"/>
            <a:ext cx="1672800" cy="0"/>
          </a:xfrm>
          <a:prstGeom prst="straightConnector1">
            <a:avLst/>
          </a:prstGeom>
          <a:noFill/>
          <a:ln w="9525" cap="flat" cmpd="sng">
            <a:solidFill>
              <a:schemeClr val="accent6"/>
            </a:solidFill>
            <a:prstDash val="solid"/>
            <a:round/>
            <a:headEnd type="oval" w="med" len="med"/>
            <a:tailEnd type="oval" w="med" len="med"/>
          </a:ln>
        </p:spPr>
      </p:cxnSp>
      <p:sp>
        <p:nvSpPr>
          <p:cNvPr id="695" name="Google Shape;695;p44"/>
          <p:cNvSpPr txBox="1"/>
          <p:nvPr/>
        </p:nvSpPr>
        <p:spPr>
          <a:xfrm>
            <a:off x="4424495" y="3922877"/>
            <a:ext cx="13800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2"/>
                </a:solidFill>
                <a:latin typeface="Barlow"/>
                <a:ea typeface="Barlow"/>
                <a:cs typeface="Barlow"/>
                <a:sym typeface="Barlow"/>
              </a:rPr>
              <a:t>Reconstruimos todo tu sistema</a:t>
            </a:r>
            <a:endParaRPr sz="1000" dirty="0">
              <a:solidFill>
                <a:schemeClr val="dk2"/>
              </a:solidFill>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350410" y="687091"/>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Leyes del marco legal correspondiente  a nuestros servicios </a:t>
            </a: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7" name="CuadroTexto 6">
            <a:extLst>
              <a:ext uri="{FF2B5EF4-FFF2-40B4-BE49-F238E27FC236}">
                <a16:creationId xmlns:a16="http://schemas.microsoft.com/office/drawing/2014/main" id="{7CC02281-3960-F87C-9DCC-C2A11D30C8B1}"/>
              </a:ext>
            </a:extLst>
          </p:cNvPr>
          <p:cNvSpPr txBox="1"/>
          <p:nvPr/>
        </p:nvSpPr>
        <p:spPr>
          <a:xfrm>
            <a:off x="129540" y="1712131"/>
            <a:ext cx="6042660" cy="2970044"/>
          </a:xfrm>
          <a:prstGeom prst="rect">
            <a:avLst/>
          </a:prstGeom>
          <a:noFill/>
        </p:spPr>
        <p:txBody>
          <a:bodyPr wrap="square">
            <a:spAutoFit/>
          </a:bodyPr>
          <a:lstStyle/>
          <a:p>
            <a:r>
              <a:rPr lang="es-MX" sz="1100" b="1" dirty="0"/>
              <a:t>Artículo 107</a:t>
            </a:r>
            <a:r>
              <a:rPr lang="es-MX" sz="1100" dirty="0"/>
              <a:t>.- Las bases de datos o de otros materiales legibles por medio de máquinas o en otra</a:t>
            </a:r>
          </a:p>
          <a:p>
            <a:r>
              <a:rPr lang="es-MX" sz="1100" dirty="0"/>
              <a:t>forma, que por razones de selección y disposición de su contenido constituyan creaciones intelectuales,</a:t>
            </a:r>
          </a:p>
          <a:p>
            <a:r>
              <a:rPr lang="es-MX" sz="1100" dirty="0"/>
              <a:t>quedarán protegidas como compilaciones. Dicha protección no se extenderá a los datos y materiales en sí</a:t>
            </a:r>
          </a:p>
          <a:p>
            <a:r>
              <a:rPr lang="es-MX" sz="1100" dirty="0"/>
              <a:t>mismos.</a:t>
            </a:r>
          </a:p>
          <a:p>
            <a:r>
              <a:rPr lang="es-MX" sz="1100" b="1" dirty="0"/>
              <a:t>Artículo 108</a:t>
            </a:r>
            <a:r>
              <a:rPr lang="es-MX" sz="1100" dirty="0"/>
              <a:t>.- Las bases de datos que no sean originales quedan, sin embargo, protegidas en su uso</a:t>
            </a:r>
          </a:p>
          <a:p>
            <a:r>
              <a:rPr lang="es-MX" sz="1100" dirty="0"/>
              <a:t>exclusivo por quien las haya elaborado, durante un lapso de 5 años.</a:t>
            </a:r>
          </a:p>
          <a:p>
            <a:r>
              <a:rPr lang="es-MX" sz="1100" b="1" dirty="0"/>
              <a:t>Artículo 109</a:t>
            </a:r>
            <a:r>
              <a:rPr lang="es-MX" sz="1100" dirty="0"/>
              <a:t>.- El acceso a información de carácter privado relativa a las personas contenida en las</a:t>
            </a:r>
          </a:p>
          <a:p>
            <a:r>
              <a:rPr lang="es-MX" sz="1100" dirty="0"/>
              <a:t>bases de datos a que se refiere el artículo anterior, así como la publicación, reproducción, divulgación,</a:t>
            </a:r>
          </a:p>
          <a:p>
            <a:r>
              <a:rPr lang="es-MX" sz="1100" dirty="0"/>
              <a:t>comunicación pública y transmisión de dicha información, requerirá la autorización previa de las personas</a:t>
            </a:r>
          </a:p>
          <a:p>
            <a:r>
              <a:rPr lang="es-MX" sz="1100" dirty="0"/>
              <a:t>de que se trate.</a:t>
            </a:r>
          </a:p>
        </p:txBody>
      </p:sp>
    </p:spTree>
    <p:extLst>
      <p:ext uri="{BB962C8B-B14F-4D97-AF65-F5344CB8AC3E}">
        <p14:creationId xmlns:p14="http://schemas.microsoft.com/office/powerpoint/2010/main" val="3794232010"/>
      </p:ext>
    </p:extLst>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1567</Words>
  <Application>Microsoft Office PowerPoint</Application>
  <PresentationFormat>Presentación en pantalla (16:9)</PresentationFormat>
  <Paragraphs>150</Paragraphs>
  <Slides>20</Slides>
  <Notes>14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20</vt:i4>
      </vt:variant>
    </vt:vector>
  </HeadingPairs>
  <TitlesOfParts>
    <vt:vector size="28" baseType="lpstr">
      <vt:lpstr>Arial</vt:lpstr>
      <vt:lpstr>Barlow Light</vt:lpstr>
      <vt:lpstr>Work Sans</vt:lpstr>
      <vt:lpstr>Calibri</vt:lpstr>
      <vt:lpstr>Miriam Libre</vt:lpstr>
      <vt:lpstr>Wingdings</vt:lpstr>
      <vt:lpstr>Barlow</vt:lpstr>
      <vt:lpstr>Roderigo template</vt:lpstr>
      <vt:lpstr>Presentacion de Outtic</vt:lpstr>
      <vt:lpstr>Presentación de PowerPoint</vt:lpstr>
      <vt:lpstr>Presentación de PowerPoint</vt:lpstr>
      <vt:lpstr>Slogan</vt:lpstr>
      <vt:lpstr>Vision</vt:lpstr>
      <vt:lpstr>Valores </vt:lpstr>
      <vt:lpstr>Conductas de calidad </vt:lpstr>
      <vt:lpstr>Nuestros servicios </vt:lpstr>
      <vt:lpstr>Leyes del marco legal correspondiente  a nuestros servicios </vt:lpstr>
      <vt:lpstr>Leyes del marco legal correspondiente  a nuestros servicios </vt:lpstr>
      <vt:lpstr>Leyes del marco legal correspondiente  a nuestros servicios </vt:lpstr>
      <vt:lpstr>Tipos de contrato</vt:lpstr>
      <vt:lpstr>Estructura organizacional </vt:lpstr>
      <vt:lpstr>Arquitectura del sitio Web</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Presentacion de Outtic</dc:title>
  <dc:creator>The Skrapy</dc:creator>
  <cp:lastModifiedBy>The Skrapy</cp:lastModifiedBy>
  <cp:revision>12</cp:revision>
  <dcterms:modified xsi:type="dcterms:W3CDTF">2022-11-24T04:26:13Z</dcterms:modified>
</cp:coreProperties>
</file>