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1" r:id="rId3"/>
    <p:sldId id="257" r:id="rId4"/>
    <p:sldId id="262" r:id="rId5"/>
    <p:sldId id="259" r:id="rId6"/>
    <p:sldId id="271" r:id="rId7"/>
    <p:sldId id="273" r:id="rId8"/>
    <p:sldId id="287" r:id="rId9"/>
    <p:sldId id="290" r:id="rId10"/>
    <p:sldId id="288" r:id="rId11"/>
    <p:sldId id="291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iriam Libre" panose="00000500000000000000" pitchFamily="2" charset="-79"/>
      <p:regular r:id="rId26"/>
      <p:bold r:id="rId27"/>
    </p:embeddedFont>
    <p:embeddedFont>
      <p:font typeface="Work Sans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3113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66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10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 dirty="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Presentacion de Outtic</a:t>
            </a:r>
            <a:endParaRPr dirty="0"/>
          </a:p>
        </p:txBody>
      </p:sp>
      <p:sp>
        <p:nvSpPr>
          <p:cNvPr id="2" name="Google Shape;240;p13">
            <a:extLst>
              <a:ext uri="{FF2B5EF4-FFF2-40B4-BE49-F238E27FC236}">
                <a16:creationId xmlns:a16="http://schemas.microsoft.com/office/drawing/2014/main" id="{B4BD5051-071C-648B-E9F5-1826EE573EAD}"/>
              </a:ext>
            </a:extLst>
          </p:cNvPr>
          <p:cNvSpPr txBox="1">
            <a:spLocks/>
          </p:cNvSpPr>
          <p:nvPr/>
        </p:nvSpPr>
        <p:spPr>
          <a:xfrm>
            <a:off x="2122500" y="3665558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s-MX" sz="1400" dirty="0"/>
              <a:t>Socios:</a:t>
            </a:r>
          </a:p>
          <a:p>
            <a:r>
              <a:rPr lang="es-MX" sz="1400" dirty="0"/>
              <a:t>Castillo Jr. Gregorio</a:t>
            </a:r>
          </a:p>
          <a:p>
            <a:r>
              <a:rPr lang="es-MX" sz="1400" dirty="0"/>
              <a:t>Flores Acosta Sheila Lizeth</a:t>
            </a:r>
          </a:p>
          <a:p>
            <a:r>
              <a:rPr lang="es-MX" sz="1400" dirty="0"/>
              <a:t>Morales Calixto Daniel Alexander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531558" y="122259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Estructura organizacional </a:t>
            </a: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12F7BD7-C796-A451-57C6-F38A79CDF9CF}"/>
              </a:ext>
            </a:extLst>
          </p:cNvPr>
          <p:cNvSpPr/>
          <p:nvPr/>
        </p:nvSpPr>
        <p:spPr>
          <a:xfrm>
            <a:off x="1701210" y="1303952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36AC573-F931-943D-09AC-DE088C3CB468}"/>
              </a:ext>
            </a:extLst>
          </p:cNvPr>
          <p:cNvSpPr/>
          <p:nvPr/>
        </p:nvSpPr>
        <p:spPr>
          <a:xfrm>
            <a:off x="2785730" y="1303951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03B8D52-0440-3D9E-A13C-9D8FC97DDD77}"/>
              </a:ext>
            </a:extLst>
          </p:cNvPr>
          <p:cNvSpPr/>
          <p:nvPr/>
        </p:nvSpPr>
        <p:spPr>
          <a:xfrm>
            <a:off x="3870250" y="1303951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Ceo3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1351F5C-5134-4A6B-110D-4EF336B3AE30}"/>
              </a:ext>
            </a:extLst>
          </p:cNvPr>
          <p:cNvSpPr/>
          <p:nvPr/>
        </p:nvSpPr>
        <p:spPr>
          <a:xfrm>
            <a:off x="1190847" y="2559788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restauración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7F84793-1EFD-406D-8915-BBAD92C80B81}"/>
              </a:ext>
            </a:extLst>
          </p:cNvPr>
          <p:cNvSpPr/>
          <p:nvPr/>
        </p:nvSpPr>
        <p:spPr>
          <a:xfrm>
            <a:off x="106327" y="3697474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DF697B9-0DF6-CB69-B9C2-94124B4E02D3}"/>
              </a:ext>
            </a:extLst>
          </p:cNvPr>
          <p:cNvSpPr/>
          <p:nvPr/>
        </p:nvSpPr>
        <p:spPr>
          <a:xfrm>
            <a:off x="1190847" y="3734687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6AD5D56-21FF-427D-73C3-A102AEF5B68A}"/>
              </a:ext>
            </a:extLst>
          </p:cNvPr>
          <p:cNvSpPr/>
          <p:nvPr/>
        </p:nvSpPr>
        <p:spPr>
          <a:xfrm>
            <a:off x="2275366" y="3734686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2883D08-DDEC-D479-59B3-86F6A896ABC2}"/>
              </a:ext>
            </a:extLst>
          </p:cNvPr>
          <p:cNvSpPr/>
          <p:nvPr/>
        </p:nvSpPr>
        <p:spPr>
          <a:xfrm>
            <a:off x="3359888" y="3737343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C5F6D30-4DB1-17FA-ED40-7EC9625B9169}"/>
              </a:ext>
            </a:extLst>
          </p:cNvPr>
          <p:cNvSpPr/>
          <p:nvPr/>
        </p:nvSpPr>
        <p:spPr>
          <a:xfrm>
            <a:off x="4444408" y="3774556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03E4584-A359-B913-DF14-9C563C00F4B6}"/>
              </a:ext>
            </a:extLst>
          </p:cNvPr>
          <p:cNvSpPr/>
          <p:nvPr/>
        </p:nvSpPr>
        <p:spPr>
          <a:xfrm>
            <a:off x="5528927" y="3774555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Empleado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F887EA8-D946-1724-5DFA-3F1DCC64E317}"/>
              </a:ext>
            </a:extLst>
          </p:cNvPr>
          <p:cNvSpPr/>
          <p:nvPr/>
        </p:nvSpPr>
        <p:spPr>
          <a:xfrm>
            <a:off x="72232" y="2557129"/>
            <a:ext cx="882574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reconstrucción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D3FE9D4-56E9-6AFA-134F-B52376929379}"/>
              </a:ext>
            </a:extLst>
          </p:cNvPr>
          <p:cNvSpPr/>
          <p:nvPr/>
        </p:nvSpPr>
        <p:spPr>
          <a:xfrm>
            <a:off x="2275365" y="2559788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mejoras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C872631-5A37-AB7A-8D2D-434B47B68F77}"/>
              </a:ext>
            </a:extLst>
          </p:cNvPr>
          <p:cNvSpPr/>
          <p:nvPr/>
        </p:nvSpPr>
        <p:spPr>
          <a:xfrm>
            <a:off x="3359883" y="2578395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actualización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D89BE8F-BAE0-829F-46E3-727A96F6364D}"/>
              </a:ext>
            </a:extLst>
          </p:cNvPr>
          <p:cNvSpPr/>
          <p:nvPr/>
        </p:nvSpPr>
        <p:spPr>
          <a:xfrm>
            <a:off x="4457164" y="2567762"/>
            <a:ext cx="808075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análisis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B9E87D6-008B-1377-2E4F-A6329D9A32CA}"/>
              </a:ext>
            </a:extLst>
          </p:cNvPr>
          <p:cNvSpPr/>
          <p:nvPr/>
        </p:nvSpPr>
        <p:spPr>
          <a:xfrm>
            <a:off x="5554444" y="2573078"/>
            <a:ext cx="882574" cy="59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Encargado de “</a:t>
            </a:r>
            <a:r>
              <a:rPr lang="es-MX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CodeMyCode</a:t>
            </a:r>
            <a:r>
              <a:rPr lang="es-MX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44F6EBE-7666-77B5-5ED3-9EC2DBAD216C}"/>
              </a:ext>
            </a:extLst>
          </p:cNvPr>
          <p:cNvCxnSpPr>
            <a:cxnSpLocks/>
          </p:cNvCxnSpPr>
          <p:nvPr/>
        </p:nvCxnSpPr>
        <p:spPr>
          <a:xfrm>
            <a:off x="531558" y="2208175"/>
            <a:ext cx="5465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0FFA62A-3811-B5AE-5CF1-06D8E3A657A2}"/>
              </a:ext>
            </a:extLst>
          </p:cNvPr>
          <p:cNvCxnSpPr>
            <a:stCxn id="43" idx="2"/>
            <a:endCxn id="27" idx="0"/>
          </p:cNvCxnSpPr>
          <p:nvPr/>
        </p:nvCxnSpPr>
        <p:spPr>
          <a:xfrm flipH="1">
            <a:off x="510365" y="3152552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655A78F-2C7A-B326-4567-17EAD15CAAE3}"/>
              </a:ext>
            </a:extLst>
          </p:cNvPr>
          <p:cNvCxnSpPr/>
          <p:nvPr/>
        </p:nvCxnSpPr>
        <p:spPr>
          <a:xfrm flipH="1">
            <a:off x="1587478" y="3164231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8C196E3-8FDA-E7D4-DF51-BB70B0E54A9F}"/>
              </a:ext>
            </a:extLst>
          </p:cNvPr>
          <p:cNvCxnSpPr/>
          <p:nvPr/>
        </p:nvCxnSpPr>
        <p:spPr>
          <a:xfrm flipH="1">
            <a:off x="2693737" y="3161857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5A1177E-B11E-1881-FDEF-6C4CE03CB833}"/>
              </a:ext>
            </a:extLst>
          </p:cNvPr>
          <p:cNvCxnSpPr/>
          <p:nvPr/>
        </p:nvCxnSpPr>
        <p:spPr>
          <a:xfrm flipH="1">
            <a:off x="3770850" y="3152270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D0B454B-7544-362D-FD3B-50D69D73563A}"/>
              </a:ext>
            </a:extLst>
          </p:cNvPr>
          <p:cNvCxnSpPr/>
          <p:nvPr/>
        </p:nvCxnSpPr>
        <p:spPr>
          <a:xfrm flipH="1">
            <a:off x="4858840" y="3164199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A3963BC-B549-8487-1DEA-26C9FB93EAA5}"/>
              </a:ext>
            </a:extLst>
          </p:cNvPr>
          <p:cNvCxnSpPr/>
          <p:nvPr/>
        </p:nvCxnSpPr>
        <p:spPr>
          <a:xfrm flipH="1">
            <a:off x="5935953" y="3175878"/>
            <a:ext cx="3154" cy="54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>
            <a:extLst>
              <a:ext uri="{FF2B5EF4-FFF2-40B4-BE49-F238E27FC236}">
                <a16:creationId xmlns:a16="http://schemas.microsoft.com/office/drawing/2014/main" id="{0C32BD35-983A-DA06-A4F6-91DCBF8C6557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13519" y="2208175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F23E29FF-4463-0333-CBD4-D5DBC2EC27FF}"/>
              </a:ext>
            </a:extLst>
          </p:cNvPr>
          <p:cNvCxnSpPr>
            <a:cxnSpLocks/>
          </p:cNvCxnSpPr>
          <p:nvPr/>
        </p:nvCxnSpPr>
        <p:spPr>
          <a:xfrm flipH="1">
            <a:off x="1587478" y="2208175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recto de flecha 387">
            <a:extLst>
              <a:ext uri="{FF2B5EF4-FFF2-40B4-BE49-F238E27FC236}">
                <a16:creationId xmlns:a16="http://schemas.microsoft.com/office/drawing/2014/main" id="{C34B704E-5103-D0AD-9A69-1953307E6D62}"/>
              </a:ext>
            </a:extLst>
          </p:cNvPr>
          <p:cNvCxnSpPr>
            <a:cxnSpLocks/>
          </p:cNvCxnSpPr>
          <p:nvPr/>
        </p:nvCxnSpPr>
        <p:spPr>
          <a:xfrm flipH="1">
            <a:off x="2693737" y="2210834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de flecha 388">
            <a:extLst>
              <a:ext uri="{FF2B5EF4-FFF2-40B4-BE49-F238E27FC236}">
                <a16:creationId xmlns:a16="http://schemas.microsoft.com/office/drawing/2014/main" id="{4087EE1C-065A-F970-E872-9C8354E3F610}"/>
              </a:ext>
            </a:extLst>
          </p:cNvPr>
          <p:cNvCxnSpPr>
            <a:cxnSpLocks/>
          </p:cNvCxnSpPr>
          <p:nvPr/>
        </p:nvCxnSpPr>
        <p:spPr>
          <a:xfrm flipH="1">
            <a:off x="3793822" y="2214223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recto de flecha 389">
            <a:extLst>
              <a:ext uri="{FF2B5EF4-FFF2-40B4-BE49-F238E27FC236}">
                <a16:creationId xmlns:a16="http://schemas.microsoft.com/office/drawing/2014/main" id="{DE38B5E3-F7C8-CDAB-1886-1662C00BFAA4}"/>
              </a:ext>
            </a:extLst>
          </p:cNvPr>
          <p:cNvCxnSpPr>
            <a:cxnSpLocks/>
          </p:cNvCxnSpPr>
          <p:nvPr/>
        </p:nvCxnSpPr>
        <p:spPr>
          <a:xfrm flipH="1">
            <a:off x="4867781" y="2214223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recto de flecha 390">
            <a:extLst>
              <a:ext uri="{FF2B5EF4-FFF2-40B4-BE49-F238E27FC236}">
                <a16:creationId xmlns:a16="http://schemas.microsoft.com/office/drawing/2014/main" id="{DEBE976F-7B55-E1AB-184A-0BDE765BB8B2}"/>
              </a:ext>
            </a:extLst>
          </p:cNvPr>
          <p:cNvCxnSpPr>
            <a:cxnSpLocks/>
          </p:cNvCxnSpPr>
          <p:nvPr/>
        </p:nvCxnSpPr>
        <p:spPr>
          <a:xfrm flipH="1">
            <a:off x="5974040" y="2216882"/>
            <a:ext cx="18039" cy="34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cto de flecha 392">
            <a:extLst>
              <a:ext uri="{FF2B5EF4-FFF2-40B4-BE49-F238E27FC236}">
                <a16:creationId xmlns:a16="http://schemas.microsoft.com/office/drawing/2014/main" id="{6D8FFA17-A6FF-42C4-2A1F-167021045F6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105248" y="1899375"/>
            <a:ext cx="0" cy="30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de flecha 397">
            <a:extLst>
              <a:ext uri="{FF2B5EF4-FFF2-40B4-BE49-F238E27FC236}">
                <a16:creationId xmlns:a16="http://schemas.microsoft.com/office/drawing/2014/main" id="{6DEE17CC-C71C-9717-AC1E-EAEFA17CBFE3}"/>
              </a:ext>
            </a:extLst>
          </p:cNvPr>
          <p:cNvCxnSpPr>
            <a:cxnSpLocks/>
          </p:cNvCxnSpPr>
          <p:nvPr/>
        </p:nvCxnSpPr>
        <p:spPr>
          <a:xfrm>
            <a:off x="3214578" y="1908082"/>
            <a:ext cx="0" cy="30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recto de flecha 398">
            <a:extLst>
              <a:ext uri="{FF2B5EF4-FFF2-40B4-BE49-F238E27FC236}">
                <a16:creationId xmlns:a16="http://schemas.microsoft.com/office/drawing/2014/main" id="{DBEA1AC9-7281-9E6D-379E-82677CBEF4FB}"/>
              </a:ext>
            </a:extLst>
          </p:cNvPr>
          <p:cNvCxnSpPr>
            <a:cxnSpLocks/>
          </p:cNvCxnSpPr>
          <p:nvPr/>
        </p:nvCxnSpPr>
        <p:spPr>
          <a:xfrm>
            <a:off x="4299099" y="1899374"/>
            <a:ext cx="0" cy="30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3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7BB939-6888-E7DD-CB74-C42C7CEE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40" y="1173822"/>
            <a:ext cx="4094720" cy="32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Outtic</a:t>
            </a:r>
            <a:r>
              <a:rPr lang="es-MX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Dentro de la definición del nombre este es un acrónimo de las palabras 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Out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por Outsourcing y Tic por que son a los servicios a los que nos dedicamos, generando un sentimiento de seguridad y representación en esta área de trabajo 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21869C-8D06-F8A9-F35C-0C23A59DC87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2348507"/>
            <a:ext cx="5980309" cy="2710728"/>
          </a:xfrm>
        </p:spPr>
        <p:txBody>
          <a:bodyPr/>
          <a:lstStyle/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uestro logo representa un antifaz el cual significa la seguridad, confianza, y anonimato que tenemos para no compartir ni divulgar los datos “Protegemos tu información con nuestro antifaz”, además este cuenta con unos puntos conectados los cuales representan a nuestros clientes y el hecho de que estamos presentes en cada código y por último dejamos en claro quienes somos con nuestro nombre de forma bastante visible 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FFDB5D-FF2F-7600-32B2-9545E5D3A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36" y="271540"/>
            <a:ext cx="1936635" cy="1936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-37400" y="33467"/>
            <a:ext cx="356512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Slogan</a:t>
            </a:r>
            <a:endParaRPr sz="24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265938" y="1488218"/>
            <a:ext cx="262318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“Escribimos tu código, línea por línea”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3E29BB-6D84-67C9-C021-0218F284ADCF}"/>
              </a:ext>
            </a:extLst>
          </p:cNvPr>
          <p:cNvSpPr txBox="1"/>
          <p:nvPr/>
        </p:nvSpPr>
        <p:spPr>
          <a:xfrm>
            <a:off x="537930" y="3338113"/>
            <a:ext cx="2079199" cy="1465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Gracias a nuestro servicio principal “</a:t>
            </a:r>
            <a:r>
              <a:rPr lang="es-MX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CodeMyCode</a:t>
            </a: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ya que es el que permite que nuestros clientes y usuarios usen parte de nuestro trabajo para realizar el suyo.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03805" y="9306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Vision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130153" y="838871"/>
            <a:ext cx="5138700" cy="1506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Convertirse en la empresa que da más soporte nacionalmente a distintos niveles con alto profesionalismo en desarrollos de software.</a:t>
            </a:r>
            <a:r>
              <a:rPr lang="en" dirty="0"/>
              <a:t>. 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261;p16">
            <a:extLst>
              <a:ext uri="{FF2B5EF4-FFF2-40B4-BE49-F238E27FC236}">
                <a16:creationId xmlns:a16="http://schemas.microsoft.com/office/drawing/2014/main" id="{C31E74EA-18D5-D81C-11C1-14532192649F}"/>
              </a:ext>
            </a:extLst>
          </p:cNvPr>
          <p:cNvSpPr txBox="1">
            <a:spLocks/>
          </p:cNvSpPr>
          <p:nvPr/>
        </p:nvSpPr>
        <p:spPr>
          <a:xfrm>
            <a:off x="403805" y="2362609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s-MX"/>
              <a:t>Mision </a:t>
            </a:r>
          </a:p>
        </p:txBody>
      </p:sp>
      <p:sp>
        <p:nvSpPr>
          <p:cNvPr id="5" name="Google Shape;262;p16">
            <a:extLst>
              <a:ext uri="{FF2B5EF4-FFF2-40B4-BE49-F238E27FC236}">
                <a16:creationId xmlns:a16="http://schemas.microsoft.com/office/drawing/2014/main" id="{07BBAB6D-F6F5-3370-2E21-1301ED281451}"/>
              </a:ext>
            </a:extLst>
          </p:cNvPr>
          <p:cNvSpPr txBox="1">
            <a:spLocks/>
          </p:cNvSpPr>
          <p:nvPr/>
        </p:nvSpPr>
        <p:spPr>
          <a:xfrm>
            <a:off x="130153" y="3226955"/>
            <a:ext cx="5138700" cy="150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 la mejor opción más factible a la hora de querer desarrollar un software de manera profesional</a:t>
            </a:r>
            <a:endParaRPr lang="es-MX" dirty="0"/>
          </a:p>
        </p:txBody>
      </p:sp>
      <p:grpSp>
        <p:nvGrpSpPr>
          <p:cNvPr id="6" name="Google Shape;1007;p49">
            <a:extLst>
              <a:ext uri="{FF2B5EF4-FFF2-40B4-BE49-F238E27FC236}">
                <a16:creationId xmlns:a16="http://schemas.microsoft.com/office/drawing/2014/main" id="{47ADA9DA-127C-11BE-0CC1-5456252AA17D}"/>
              </a:ext>
            </a:extLst>
          </p:cNvPr>
          <p:cNvGrpSpPr/>
          <p:nvPr/>
        </p:nvGrpSpPr>
        <p:grpSpPr>
          <a:xfrm>
            <a:off x="1980891" y="2747400"/>
            <a:ext cx="323529" cy="327221"/>
            <a:chOff x="5290150" y="1636700"/>
            <a:chExt cx="425025" cy="429875"/>
          </a:xfrm>
        </p:grpSpPr>
        <p:sp>
          <p:nvSpPr>
            <p:cNvPr id="7" name="Google Shape;1008;p49">
              <a:extLst>
                <a:ext uri="{FF2B5EF4-FFF2-40B4-BE49-F238E27FC236}">
                  <a16:creationId xmlns:a16="http://schemas.microsoft.com/office/drawing/2014/main" id="{05BBE6F4-A355-31DB-49F4-96E906F73AD8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09;p49">
              <a:extLst>
                <a:ext uri="{FF2B5EF4-FFF2-40B4-BE49-F238E27FC236}">
                  <a16:creationId xmlns:a16="http://schemas.microsoft.com/office/drawing/2014/main" id="{9E177B8A-9526-9664-5774-E13103A4439B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010;p49">
            <a:extLst>
              <a:ext uri="{FF2B5EF4-FFF2-40B4-BE49-F238E27FC236}">
                <a16:creationId xmlns:a16="http://schemas.microsoft.com/office/drawing/2014/main" id="{5035E6F5-42FF-5869-7604-AD7FFA2FA29E}"/>
              </a:ext>
            </a:extLst>
          </p:cNvPr>
          <p:cNvGrpSpPr/>
          <p:nvPr/>
        </p:nvGrpSpPr>
        <p:grpSpPr>
          <a:xfrm>
            <a:off x="1906731" y="409927"/>
            <a:ext cx="325375" cy="341151"/>
            <a:chOff x="5961125" y="1623900"/>
            <a:chExt cx="427450" cy="448175"/>
          </a:xfrm>
        </p:grpSpPr>
        <p:sp>
          <p:nvSpPr>
            <p:cNvPr id="10" name="Google Shape;1011;p49">
              <a:extLst>
                <a:ext uri="{FF2B5EF4-FFF2-40B4-BE49-F238E27FC236}">
                  <a16:creationId xmlns:a16="http://schemas.microsoft.com/office/drawing/2014/main" id="{C8D32119-F3C9-FEB7-81C5-4EE2EF3F9CE8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2;p49">
              <a:extLst>
                <a:ext uri="{FF2B5EF4-FFF2-40B4-BE49-F238E27FC236}">
                  <a16:creationId xmlns:a16="http://schemas.microsoft.com/office/drawing/2014/main" id="{AA547F1F-1337-DFA4-C1BE-AE977C5096A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3;p49">
              <a:extLst>
                <a:ext uri="{FF2B5EF4-FFF2-40B4-BE49-F238E27FC236}">
                  <a16:creationId xmlns:a16="http://schemas.microsoft.com/office/drawing/2014/main" id="{7835A062-E331-F09D-69AF-C5E6D82AA8E6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14;p49">
              <a:extLst>
                <a:ext uri="{FF2B5EF4-FFF2-40B4-BE49-F238E27FC236}">
                  <a16:creationId xmlns:a16="http://schemas.microsoft.com/office/drawing/2014/main" id="{A04B4936-01CA-619B-D56A-F0F9099E0387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5;p49">
              <a:extLst>
                <a:ext uri="{FF2B5EF4-FFF2-40B4-BE49-F238E27FC236}">
                  <a16:creationId xmlns:a16="http://schemas.microsoft.com/office/drawing/2014/main" id="{39EF2955-753B-92C6-F247-556DBDED50C6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6;p49">
              <a:extLst>
                <a:ext uri="{FF2B5EF4-FFF2-40B4-BE49-F238E27FC236}">
                  <a16:creationId xmlns:a16="http://schemas.microsoft.com/office/drawing/2014/main" id="{DD033055-7B67-B206-EC1A-E485DCABC31C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7;p49">
              <a:extLst>
                <a:ext uri="{FF2B5EF4-FFF2-40B4-BE49-F238E27FC236}">
                  <a16:creationId xmlns:a16="http://schemas.microsoft.com/office/drawing/2014/main" id="{00508847-DDE5-DEC2-FB4F-73614D3E7E4D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5409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>
                <a:solidFill>
                  <a:srgbClr val="FFFFFF"/>
                </a:solidFill>
              </a:rPr>
              <a:t>Valores </a:t>
            </a: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414309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Confianza </a:t>
            </a: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545977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Dedicación </a:t>
            </a: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Flexibilidad </a:t>
            </a:r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944;p49">
            <a:extLst>
              <a:ext uri="{FF2B5EF4-FFF2-40B4-BE49-F238E27FC236}">
                <a16:creationId xmlns:a16="http://schemas.microsoft.com/office/drawing/2014/main" id="{2B9CDAD8-3458-3085-F656-6971A54B29AD}"/>
              </a:ext>
            </a:extLst>
          </p:cNvPr>
          <p:cNvGrpSpPr/>
          <p:nvPr/>
        </p:nvGrpSpPr>
        <p:grpSpPr>
          <a:xfrm>
            <a:off x="5445959" y="2715507"/>
            <a:ext cx="304994" cy="347621"/>
            <a:chOff x="4630125" y="278900"/>
            <a:chExt cx="400675" cy="456675"/>
          </a:xfrm>
        </p:grpSpPr>
        <p:sp>
          <p:nvSpPr>
            <p:cNvPr id="3" name="Google Shape;945;p49">
              <a:extLst>
                <a:ext uri="{FF2B5EF4-FFF2-40B4-BE49-F238E27FC236}">
                  <a16:creationId xmlns:a16="http://schemas.microsoft.com/office/drawing/2014/main" id="{E3C80BE9-B844-C0EF-A1EC-817E64B19EFB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946;p49">
              <a:extLst>
                <a:ext uri="{FF2B5EF4-FFF2-40B4-BE49-F238E27FC236}">
                  <a16:creationId xmlns:a16="http://schemas.microsoft.com/office/drawing/2014/main" id="{52B123C7-0A37-8341-775C-3A541045CB1A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947;p49">
              <a:extLst>
                <a:ext uri="{FF2B5EF4-FFF2-40B4-BE49-F238E27FC236}">
                  <a16:creationId xmlns:a16="http://schemas.microsoft.com/office/drawing/2014/main" id="{7CD1AC5B-755D-2F9B-E645-90874C6165F4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948;p49">
              <a:extLst>
                <a:ext uri="{FF2B5EF4-FFF2-40B4-BE49-F238E27FC236}">
                  <a16:creationId xmlns:a16="http://schemas.microsoft.com/office/drawing/2014/main" id="{A98B0964-A412-712B-50AC-8B516ADD6D15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" name="Google Shape;1079;p49">
            <a:extLst>
              <a:ext uri="{FF2B5EF4-FFF2-40B4-BE49-F238E27FC236}">
                <a16:creationId xmlns:a16="http://schemas.microsoft.com/office/drawing/2014/main" id="{EB064D7B-2D0E-767B-F904-D547D4148F1D}"/>
              </a:ext>
            </a:extLst>
          </p:cNvPr>
          <p:cNvGrpSpPr/>
          <p:nvPr/>
        </p:nvGrpSpPr>
        <p:grpSpPr>
          <a:xfrm>
            <a:off x="5385034" y="3777577"/>
            <a:ext cx="310532" cy="317040"/>
            <a:chOff x="3951850" y="2985350"/>
            <a:chExt cx="407950" cy="416500"/>
          </a:xfrm>
        </p:grpSpPr>
        <p:sp>
          <p:nvSpPr>
            <p:cNvPr id="8" name="Google Shape;1080;p49">
              <a:extLst>
                <a:ext uri="{FF2B5EF4-FFF2-40B4-BE49-F238E27FC236}">
                  <a16:creationId xmlns:a16="http://schemas.microsoft.com/office/drawing/2014/main" id="{F973DD53-4867-8BE3-48A5-ACF3FC59DD74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81;p49">
              <a:extLst>
                <a:ext uri="{FF2B5EF4-FFF2-40B4-BE49-F238E27FC236}">
                  <a16:creationId xmlns:a16="http://schemas.microsoft.com/office/drawing/2014/main" id="{0E86321A-1ED2-76E3-9B01-A735AC26A9E9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82;p49">
              <a:extLst>
                <a:ext uri="{FF2B5EF4-FFF2-40B4-BE49-F238E27FC236}">
                  <a16:creationId xmlns:a16="http://schemas.microsoft.com/office/drawing/2014/main" id="{5E9E5699-F9C0-911C-286D-25C9D6CA3F56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83;p49">
              <a:extLst>
                <a:ext uri="{FF2B5EF4-FFF2-40B4-BE49-F238E27FC236}">
                  <a16:creationId xmlns:a16="http://schemas.microsoft.com/office/drawing/2014/main" id="{BBB1C15E-60B7-9B21-0AC1-21F7D4558868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1088;p49">
            <a:extLst>
              <a:ext uri="{FF2B5EF4-FFF2-40B4-BE49-F238E27FC236}">
                <a16:creationId xmlns:a16="http://schemas.microsoft.com/office/drawing/2014/main" id="{0D281E84-AFA3-D084-CA5F-CB311F8BA8C0}"/>
              </a:ext>
            </a:extLst>
          </p:cNvPr>
          <p:cNvSpPr/>
          <p:nvPr/>
        </p:nvSpPr>
        <p:spPr>
          <a:xfrm>
            <a:off x="5343073" y="1559269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100" y="199857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Conductas de calidad </a:t>
            </a:r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76188" y="960376"/>
            <a:ext cx="16563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Estar capacitados para las tareas que se necesitan realizar </a:t>
            </a:r>
            <a:endParaRPr lang="en-US" sz="900" dirty="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207844" y="960376"/>
            <a:ext cx="1656300" cy="945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2.-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Entregar productos bien estructurados y con escalabilidad de alto nivel</a:t>
            </a:r>
            <a:endParaRPr lang="en-US" sz="900" dirty="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961980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3.-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Prestar la máxima atención a lo que el cliente cree necesitar y de considerar una mejor opción, exponerla, comentarla, y detallar al pie de la letra lo que podríamos cambiar, en cuanto a lo que nos pide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18345" y="1967508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4.-</a:t>
            </a: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</a:rPr>
              <a:t>Trabajar de forma muy atenta en los horarios establecido, sin ninguna distracción </a:t>
            </a:r>
            <a:endParaRPr lang="es-MX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88756" y="1967508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5.-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Sugerir nuevas implementaciones y mejoras mientras se esta en la marcha del proyecto </a:t>
            </a:r>
            <a:endParaRPr sz="900" dirty="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447506" y="3085807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6.-</a:t>
            </a:r>
            <a:r>
              <a:rPr lang="es-MX" sz="105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Establecer claramente el porque se realiza un cambio y justificarlo </a:t>
            </a:r>
            <a:endParaRPr sz="800" dirty="0"/>
          </a:p>
        </p:txBody>
      </p:sp>
      <p:sp>
        <p:nvSpPr>
          <p:cNvPr id="4" name="Google Shape;417;p30">
            <a:extLst>
              <a:ext uri="{FF2B5EF4-FFF2-40B4-BE49-F238E27FC236}">
                <a16:creationId xmlns:a16="http://schemas.microsoft.com/office/drawing/2014/main" id="{12AE4FD5-4D3F-8AA4-5A3C-B751CCF061FD}"/>
              </a:ext>
            </a:extLst>
          </p:cNvPr>
          <p:cNvSpPr txBox="1">
            <a:spLocks/>
          </p:cNvSpPr>
          <p:nvPr/>
        </p:nvSpPr>
        <p:spPr>
          <a:xfrm>
            <a:off x="3987758" y="2935375"/>
            <a:ext cx="16563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s-MX" b="1" dirty="0"/>
              <a:t>8.-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Estar actualizando los segmentos de códigos de forma que principiantes y profesionales puedan entenderlo de forma clara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Barlow Light"/>
              <a:buNone/>
            </a:pPr>
            <a:endParaRPr lang="es-MX" sz="800" dirty="0"/>
          </a:p>
        </p:txBody>
      </p:sp>
      <p:sp>
        <p:nvSpPr>
          <p:cNvPr id="5" name="Google Shape;417;p30">
            <a:extLst>
              <a:ext uri="{FF2B5EF4-FFF2-40B4-BE49-F238E27FC236}">
                <a16:creationId xmlns:a16="http://schemas.microsoft.com/office/drawing/2014/main" id="{1E1ECCE0-427F-DD7D-2A7B-15791715A4DA}"/>
              </a:ext>
            </a:extLst>
          </p:cNvPr>
          <p:cNvSpPr txBox="1">
            <a:spLocks/>
          </p:cNvSpPr>
          <p:nvPr/>
        </p:nvSpPr>
        <p:spPr>
          <a:xfrm>
            <a:off x="2240179" y="3074668"/>
            <a:ext cx="16563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MX" b="1" dirty="0"/>
              <a:t>7.-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Tener la documentación requerida para cada trabajo y fragmento de código</a:t>
            </a:r>
            <a:endParaRPr lang="es-MX" sz="800" dirty="0"/>
          </a:p>
        </p:txBody>
      </p:sp>
      <p:sp>
        <p:nvSpPr>
          <p:cNvPr id="6" name="Google Shape;417;p30">
            <a:extLst>
              <a:ext uri="{FF2B5EF4-FFF2-40B4-BE49-F238E27FC236}">
                <a16:creationId xmlns:a16="http://schemas.microsoft.com/office/drawing/2014/main" id="{B3914A52-276B-C2CA-E262-79896E42BE93}"/>
              </a:ext>
            </a:extLst>
          </p:cNvPr>
          <p:cNvSpPr txBox="1">
            <a:spLocks/>
          </p:cNvSpPr>
          <p:nvPr/>
        </p:nvSpPr>
        <p:spPr>
          <a:xfrm>
            <a:off x="418345" y="4324823"/>
            <a:ext cx="2305810" cy="94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s-MX" b="1" dirty="0"/>
              <a:t>9.-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copias en nuestros servidores de los clientes más importantes que tengamos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Barlow Light"/>
              <a:buNone/>
            </a:pPr>
            <a:endParaRPr lang="es-MX" sz="800" dirty="0"/>
          </a:p>
        </p:txBody>
      </p:sp>
      <p:sp>
        <p:nvSpPr>
          <p:cNvPr id="7" name="Google Shape;417;p30">
            <a:extLst>
              <a:ext uri="{FF2B5EF4-FFF2-40B4-BE49-F238E27FC236}">
                <a16:creationId xmlns:a16="http://schemas.microsoft.com/office/drawing/2014/main" id="{A5D66DE8-77F8-56AB-306E-AD221C9790CF}"/>
              </a:ext>
            </a:extLst>
          </p:cNvPr>
          <p:cNvSpPr txBox="1">
            <a:spLocks/>
          </p:cNvSpPr>
          <p:nvPr/>
        </p:nvSpPr>
        <p:spPr>
          <a:xfrm>
            <a:off x="3016906" y="4339930"/>
            <a:ext cx="2653352" cy="1475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MX" b="1" dirty="0"/>
              <a:t>10.-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Brindar soporte meses después de la finalización de un proyecto grande</a:t>
            </a:r>
            <a:endParaRPr lang="es-MX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38947" y="22886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Nuestros servicios </a:t>
            </a:r>
            <a:endParaRPr sz="3600" dirty="0"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6"/>
            <a:ext cx="2970877" cy="2670871"/>
            <a:chOff x="3778727" y="4460423"/>
            <a:chExt cx="720160" cy="647437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9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</a:t>
              </a:r>
              <a:r>
                <a:rPr lang="en" sz="9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io de restauración</a:t>
              </a:r>
              <a:endParaRPr sz="9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MX" sz="900" i="0" u="none" strike="noStrike" cap="none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reconstrucción</a:t>
              </a: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CodeMyCode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actualización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MX" sz="1200" i="0" u="none" strike="noStrike" cap="none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analisis</a:t>
              </a: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mejora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31169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Contactanos para ayudarte en tu codigo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97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Analizamos tus softwares </a:t>
            </a: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Actualizamos tus sistemas 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Mejoramos tus sistemas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Restauramos tus fallas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24495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Reconstruimos todo tu sistema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03805" y="9306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Tipos de contrato</a:t>
            </a: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25846" y="1429138"/>
            <a:ext cx="5138700" cy="1506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Contrato a termino fijo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Contrato a termino indefinido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Contratacion civil por prestacion de servicios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Contratacion por servicios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/>
              <a:t>Contrato por asesorias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endParaRPr lang="es-MX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388024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487</Words>
  <Application>Microsoft Office PowerPoint</Application>
  <PresentationFormat>Presentación en pantalla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Miriam Libre</vt:lpstr>
      <vt:lpstr>Barlow</vt:lpstr>
      <vt:lpstr>Arial</vt:lpstr>
      <vt:lpstr>Work Sans</vt:lpstr>
      <vt:lpstr>Barlow Light</vt:lpstr>
      <vt:lpstr>Calibri</vt:lpstr>
      <vt:lpstr>Roderigo template</vt:lpstr>
      <vt:lpstr>Presentacion de Outtic</vt:lpstr>
      <vt:lpstr>Presentación de PowerPoint</vt:lpstr>
      <vt:lpstr>Presentación de PowerPoint</vt:lpstr>
      <vt:lpstr>Slogan</vt:lpstr>
      <vt:lpstr>Vision</vt:lpstr>
      <vt:lpstr>Valores </vt:lpstr>
      <vt:lpstr>Conductas de calidad </vt:lpstr>
      <vt:lpstr>Nuestros servicios </vt:lpstr>
      <vt:lpstr>Tipos de contrato</vt:lpstr>
      <vt:lpstr>Estructura organizacional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de Outtic</dc:title>
  <dc:creator>The Skrapy</dc:creator>
  <cp:lastModifiedBy>Gregorio Castillo Jr</cp:lastModifiedBy>
  <cp:revision>6</cp:revision>
  <dcterms:modified xsi:type="dcterms:W3CDTF">2022-09-14T18:23:22Z</dcterms:modified>
</cp:coreProperties>
</file>