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9" r:id="rId3"/>
    <p:sldId id="257" r:id="rId4"/>
    <p:sldId id="305" r:id="rId5"/>
    <p:sldId id="306" r:id="rId6"/>
    <p:sldId id="307" r:id="rId7"/>
    <p:sldId id="296" r:id="rId8"/>
    <p:sldId id="299" r:id="rId9"/>
    <p:sldId id="300" r:id="rId10"/>
    <p:sldId id="297" r:id="rId11"/>
    <p:sldId id="261" r:id="rId12"/>
    <p:sldId id="298" r:id="rId1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Barlow Light" panose="00000400000000000000" pitchFamily="2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94694"/>
  </p:normalViewPr>
  <p:slideViewPr>
    <p:cSldViewPr snapToGrid="0" snapToObjects="1">
      <p:cViewPr varScale="1">
        <p:scale>
          <a:sx n="138" d="100"/>
          <a:sy n="138" d="100"/>
        </p:scale>
        <p:origin x="9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05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71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47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056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42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47400-4E3C-B748-A0F2-53908CEC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55AE6-ECE9-1A31-14B9-E711EA1DF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2EEBCD-BE5C-C674-78BF-76D9B40D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F3FC-61E7-4C11-8BF7-21C0F2A790D5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702B2B-C20E-3DC6-FAAC-E0CF8CCC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F6A58A-4351-8A13-62C8-0095225D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E2E7D-C3FC-4DA5-8C92-85FBA93F8C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794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55299" y="1363125"/>
            <a:ext cx="6674645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Gestion de demanda </a:t>
            </a:r>
            <a:br>
              <a:rPr lang="en" dirty="0"/>
            </a:br>
            <a:r>
              <a:rPr lang="en" dirty="0"/>
              <a:t>Proceso de mejora e Informe de servicios TI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A417A9A-A015-1402-3B91-EF0008BBF673}"/>
              </a:ext>
            </a:extLst>
          </p:cNvPr>
          <p:cNvGrpSpPr/>
          <p:nvPr/>
        </p:nvGrpSpPr>
        <p:grpSpPr>
          <a:xfrm>
            <a:off x="6336478" y="134986"/>
            <a:ext cx="2583055" cy="2910452"/>
            <a:chOff x="3901448" y="1603620"/>
            <a:chExt cx="642025" cy="684521"/>
          </a:xfrm>
        </p:grpSpPr>
        <p:sp>
          <p:nvSpPr>
            <p:cNvPr id="3" name="Google Shape;878;p46">
              <a:extLst>
                <a:ext uri="{FF2B5EF4-FFF2-40B4-BE49-F238E27FC236}">
                  <a16:creationId xmlns:a16="http://schemas.microsoft.com/office/drawing/2014/main" id="{2B87647E-4AAE-23CE-8730-DD739F0C8EDD}"/>
                </a:ext>
              </a:extLst>
            </p:cNvPr>
            <p:cNvSpPr/>
            <p:nvPr/>
          </p:nvSpPr>
          <p:spPr>
            <a:xfrm>
              <a:off x="4417115" y="1603620"/>
              <a:ext cx="125464" cy="188513"/>
            </a:xfrm>
            <a:custGeom>
              <a:avLst/>
              <a:gdLst/>
              <a:ahLst/>
              <a:cxnLst/>
              <a:rect l="l" t="t" r="r" b="b"/>
              <a:pathLst>
                <a:path w="1254638" h="1885134" extrusionOk="0">
                  <a:moveTo>
                    <a:pt x="1254638" y="1305215"/>
                  </a:moveTo>
                  <a:cubicBezTo>
                    <a:pt x="1254638" y="1785455"/>
                    <a:pt x="973936" y="2012559"/>
                    <a:pt x="626871" y="1812384"/>
                  </a:cubicBezTo>
                  <a:cubicBezTo>
                    <a:pt x="280702" y="1612210"/>
                    <a:pt x="0" y="1061056"/>
                    <a:pt x="0" y="579919"/>
                  </a:cubicBezTo>
                  <a:cubicBezTo>
                    <a:pt x="0" y="99680"/>
                    <a:pt x="280702" y="-127424"/>
                    <a:pt x="627767" y="72750"/>
                  </a:cubicBezTo>
                  <a:cubicBezTo>
                    <a:pt x="973936" y="272925"/>
                    <a:pt x="1254638" y="824976"/>
                    <a:pt x="1254638" y="130521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879;p46">
              <a:extLst>
                <a:ext uri="{FF2B5EF4-FFF2-40B4-BE49-F238E27FC236}">
                  <a16:creationId xmlns:a16="http://schemas.microsoft.com/office/drawing/2014/main" id="{DC4128EF-2FDE-8D41-3E7B-85370FEB447F}"/>
                </a:ext>
              </a:extLst>
            </p:cNvPr>
            <p:cNvSpPr/>
            <p:nvPr/>
          </p:nvSpPr>
          <p:spPr>
            <a:xfrm>
              <a:off x="4187314" y="1682392"/>
              <a:ext cx="125464" cy="188513"/>
            </a:xfrm>
            <a:custGeom>
              <a:avLst/>
              <a:gdLst/>
              <a:ahLst/>
              <a:cxnLst/>
              <a:rect l="l" t="t" r="r" b="b"/>
              <a:pathLst>
                <a:path w="1254637" h="1885134" extrusionOk="0">
                  <a:moveTo>
                    <a:pt x="1254638" y="1305215"/>
                  </a:moveTo>
                  <a:cubicBezTo>
                    <a:pt x="1254638" y="1785455"/>
                    <a:pt x="973936" y="2012559"/>
                    <a:pt x="626870" y="1812384"/>
                  </a:cubicBezTo>
                  <a:cubicBezTo>
                    <a:pt x="280702" y="1612210"/>
                    <a:pt x="0" y="1060159"/>
                    <a:pt x="0" y="579919"/>
                  </a:cubicBezTo>
                  <a:cubicBezTo>
                    <a:pt x="0" y="99680"/>
                    <a:pt x="280702" y="-127424"/>
                    <a:pt x="627767" y="72750"/>
                  </a:cubicBezTo>
                  <a:cubicBezTo>
                    <a:pt x="973936" y="272925"/>
                    <a:pt x="1254638" y="824976"/>
                    <a:pt x="1254638" y="130521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880;p46">
              <a:extLst>
                <a:ext uri="{FF2B5EF4-FFF2-40B4-BE49-F238E27FC236}">
                  <a16:creationId xmlns:a16="http://schemas.microsoft.com/office/drawing/2014/main" id="{F3D55EC2-6677-2311-2DBF-B2C2B2D60404}"/>
                </a:ext>
              </a:extLst>
            </p:cNvPr>
            <p:cNvSpPr/>
            <p:nvPr/>
          </p:nvSpPr>
          <p:spPr>
            <a:xfrm>
              <a:off x="4418009" y="2002853"/>
              <a:ext cx="125464" cy="188513"/>
            </a:xfrm>
            <a:custGeom>
              <a:avLst/>
              <a:gdLst/>
              <a:ahLst/>
              <a:cxnLst/>
              <a:rect l="l" t="t" r="r" b="b"/>
              <a:pathLst>
                <a:path w="1254638" h="1885134" extrusionOk="0">
                  <a:moveTo>
                    <a:pt x="1254638" y="1305216"/>
                  </a:moveTo>
                  <a:cubicBezTo>
                    <a:pt x="1254638" y="1785455"/>
                    <a:pt x="973936" y="2012559"/>
                    <a:pt x="626871" y="1812385"/>
                  </a:cubicBezTo>
                  <a:cubicBezTo>
                    <a:pt x="280702" y="1612210"/>
                    <a:pt x="0" y="1060158"/>
                    <a:pt x="0" y="579919"/>
                  </a:cubicBezTo>
                  <a:cubicBezTo>
                    <a:pt x="0" y="99680"/>
                    <a:pt x="280702" y="-127424"/>
                    <a:pt x="627767" y="72750"/>
                  </a:cubicBezTo>
                  <a:cubicBezTo>
                    <a:pt x="973936" y="272925"/>
                    <a:pt x="1254638" y="824976"/>
                    <a:pt x="1254638" y="1305216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881;p46">
              <a:extLst>
                <a:ext uri="{FF2B5EF4-FFF2-40B4-BE49-F238E27FC236}">
                  <a16:creationId xmlns:a16="http://schemas.microsoft.com/office/drawing/2014/main" id="{CF2CFFE3-BCBA-0B58-36EE-25B62F534762}"/>
                </a:ext>
              </a:extLst>
            </p:cNvPr>
            <p:cNvSpPr/>
            <p:nvPr/>
          </p:nvSpPr>
          <p:spPr>
            <a:xfrm>
              <a:off x="4151994" y="1630832"/>
              <a:ext cx="355854" cy="588504"/>
            </a:xfrm>
            <a:custGeom>
              <a:avLst/>
              <a:gdLst/>
              <a:ahLst/>
              <a:cxnLst/>
              <a:rect l="l" t="t" r="r" b="b"/>
              <a:pathLst>
                <a:path w="3558543" h="5885036" extrusionOk="0">
                  <a:moveTo>
                    <a:pt x="2930777" y="1812384"/>
                  </a:moveTo>
                  <a:cubicBezTo>
                    <a:pt x="3276946" y="2012559"/>
                    <a:pt x="3557647" y="1785455"/>
                    <a:pt x="3558544" y="1305215"/>
                  </a:cubicBezTo>
                  <a:cubicBezTo>
                    <a:pt x="3558544" y="824976"/>
                    <a:pt x="3277842" y="272925"/>
                    <a:pt x="2931674" y="72750"/>
                  </a:cubicBezTo>
                  <a:cubicBezTo>
                    <a:pt x="2585505" y="-127424"/>
                    <a:pt x="2304803" y="99680"/>
                    <a:pt x="2303906" y="579919"/>
                  </a:cubicBezTo>
                  <a:cubicBezTo>
                    <a:pt x="2303906" y="685841"/>
                    <a:pt x="2317359" y="794456"/>
                    <a:pt x="2342469" y="902173"/>
                  </a:cubicBezTo>
                  <a:lnTo>
                    <a:pt x="1066308" y="1378822"/>
                  </a:lnTo>
                  <a:cubicBezTo>
                    <a:pt x="953309" y="1160695"/>
                    <a:pt x="798161" y="976678"/>
                    <a:pt x="627767" y="877937"/>
                  </a:cubicBezTo>
                  <a:cubicBezTo>
                    <a:pt x="281598" y="677762"/>
                    <a:pt x="897" y="904866"/>
                    <a:pt x="0" y="1385106"/>
                  </a:cubicBezTo>
                  <a:cubicBezTo>
                    <a:pt x="0" y="1865345"/>
                    <a:pt x="280702" y="2417397"/>
                    <a:pt x="626870" y="2617571"/>
                  </a:cubicBezTo>
                  <a:cubicBezTo>
                    <a:pt x="790987" y="2712721"/>
                    <a:pt x="940754" y="2710926"/>
                    <a:pt x="1052855" y="2632831"/>
                  </a:cubicBezTo>
                  <a:lnTo>
                    <a:pt x="2303906" y="4545710"/>
                  </a:lnTo>
                  <a:cubicBezTo>
                    <a:pt x="2303906" y="4557380"/>
                    <a:pt x="2303009" y="4568151"/>
                    <a:pt x="2303009" y="4579821"/>
                  </a:cubicBezTo>
                  <a:cubicBezTo>
                    <a:pt x="2303009" y="5060060"/>
                    <a:pt x="2583711" y="5612111"/>
                    <a:pt x="2929880" y="5812286"/>
                  </a:cubicBezTo>
                  <a:cubicBezTo>
                    <a:pt x="3276049" y="6012461"/>
                    <a:pt x="3556750" y="5785357"/>
                    <a:pt x="3557647" y="5305117"/>
                  </a:cubicBezTo>
                  <a:cubicBezTo>
                    <a:pt x="3557647" y="4824878"/>
                    <a:pt x="3276946" y="4272827"/>
                    <a:pt x="2930777" y="4072652"/>
                  </a:cubicBezTo>
                  <a:cubicBezTo>
                    <a:pt x="2702987" y="3941596"/>
                    <a:pt x="2503895" y="3994557"/>
                    <a:pt x="2393587" y="4182164"/>
                  </a:cubicBezTo>
                  <a:lnTo>
                    <a:pt x="1217869" y="2384184"/>
                  </a:lnTo>
                  <a:cubicBezTo>
                    <a:pt x="1242083" y="2306088"/>
                    <a:pt x="1254638" y="2214529"/>
                    <a:pt x="1254638" y="2110402"/>
                  </a:cubicBezTo>
                  <a:cubicBezTo>
                    <a:pt x="1254638" y="2015252"/>
                    <a:pt x="1243876" y="1918306"/>
                    <a:pt x="1223249" y="1821361"/>
                  </a:cubicBezTo>
                  <a:lnTo>
                    <a:pt x="2508379" y="1341121"/>
                  </a:lnTo>
                  <a:cubicBezTo>
                    <a:pt x="2619583" y="1546682"/>
                    <a:pt x="2768454" y="1718132"/>
                    <a:pt x="2930777" y="1812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82;p46">
              <a:extLst>
                <a:ext uri="{FF2B5EF4-FFF2-40B4-BE49-F238E27FC236}">
                  <a16:creationId xmlns:a16="http://schemas.microsoft.com/office/drawing/2014/main" id="{F92B0787-C9D0-93F3-7FD7-B25E6AD77579}"/>
                </a:ext>
              </a:extLst>
            </p:cNvPr>
            <p:cNvSpPr/>
            <p:nvPr/>
          </p:nvSpPr>
          <p:spPr>
            <a:xfrm>
              <a:off x="4013845" y="1984954"/>
              <a:ext cx="178196" cy="261663"/>
            </a:xfrm>
            <a:custGeom>
              <a:avLst/>
              <a:gdLst/>
              <a:ahLst/>
              <a:cxnLst/>
              <a:rect l="l" t="t" r="r" b="b"/>
              <a:pathLst>
                <a:path w="1781962" h="2616632" extrusionOk="0">
                  <a:moveTo>
                    <a:pt x="0" y="0"/>
                  </a:moveTo>
                  <a:lnTo>
                    <a:pt x="1781066" y="1029598"/>
                  </a:lnTo>
                  <a:lnTo>
                    <a:pt x="1781963" y="2616632"/>
                  </a:lnTo>
                  <a:lnTo>
                    <a:pt x="897" y="158703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83;p46">
              <a:extLst>
                <a:ext uri="{FF2B5EF4-FFF2-40B4-BE49-F238E27FC236}">
                  <a16:creationId xmlns:a16="http://schemas.microsoft.com/office/drawing/2014/main" id="{A4CA9BCE-660C-E480-1FE6-E8EE7C683223}"/>
                </a:ext>
              </a:extLst>
            </p:cNvPr>
            <p:cNvSpPr/>
            <p:nvPr/>
          </p:nvSpPr>
          <p:spPr>
            <a:xfrm>
              <a:off x="4013845" y="1984954"/>
              <a:ext cx="178196" cy="146675"/>
            </a:xfrm>
            <a:custGeom>
              <a:avLst/>
              <a:gdLst/>
              <a:ahLst/>
              <a:cxnLst/>
              <a:rect l="l" t="t" r="r" b="b"/>
              <a:pathLst>
                <a:path w="1781962" h="1466750" extrusionOk="0">
                  <a:moveTo>
                    <a:pt x="0" y="0"/>
                  </a:moveTo>
                  <a:lnTo>
                    <a:pt x="891430" y="1466751"/>
                  </a:lnTo>
                  <a:lnTo>
                    <a:pt x="1781963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84;p46">
              <a:extLst>
                <a:ext uri="{FF2B5EF4-FFF2-40B4-BE49-F238E27FC236}">
                  <a16:creationId xmlns:a16="http://schemas.microsoft.com/office/drawing/2014/main" id="{C72BB464-7D8C-D315-FEAE-C5F26072D2C6}"/>
                </a:ext>
              </a:extLst>
            </p:cNvPr>
            <p:cNvSpPr/>
            <p:nvPr/>
          </p:nvSpPr>
          <p:spPr>
            <a:xfrm>
              <a:off x="4087793" y="2103886"/>
              <a:ext cx="30312" cy="44141"/>
            </a:xfrm>
            <a:custGeom>
              <a:avLst/>
              <a:gdLst/>
              <a:ahLst/>
              <a:cxnLst/>
              <a:rect l="l" t="t" r="r" b="b"/>
              <a:pathLst>
                <a:path w="303121" h="441407" extrusionOk="0">
                  <a:moveTo>
                    <a:pt x="303122" y="308224"/>
                  </a:moveTo>
                  <a:cubicBezTo>
                    <a:pt x="303122" y="420429"/>
                    <a:pt x="235861" y="471595"/>
                    <a:pt x="151561" y="423122"/>
                  </a:cubicBezTo>
                  <a:cubicBezTo>
                    <a:pt x="68158" y="374649"/>
                    <a:pt x="0" y="244491"/>
                    <a:pt x="0" y="133183"/>
                  </a:cubicBezTo>
                  <a:cubicBezTo>
                    <a:pt x="0" y="20978"/>
                    <a:pt x="67261" y="-30188"/>
                    <a:pt x="151561" y="18285"/>
                  </a:cubicBezTo>
                  <a:cubicBezTo>
                    <a:pt x="235861" y="66758"/>
                    <a:pt x="303122" y="196916"/>
                    <a:pt x="303122" y="308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885;p46">
              <a:extLst>
                <a:ext uri="{FF2B5EF4-FFF2-40B4-BE49-F238E27FC236}">
                  <a16:creationId xmlns:a16="http://schemas.microsoft.com/office/drawing/2014/main" id="{E000A39C-E5BB-FE6F-04E7-86E3128CC587}"/>
                </a:ext>
              </a:extLst>
            </p:cNvPr>
            <p:cNvSpPr/>
            <p:nvPr/>
          </p:nvSpPr>
          <p:spPr>
            <a:xfrm>
              <a:off x="3929793" y="1754097"/>
              <a:ext cx="266980" cy="310674"/>
            </a:xfrm>
            <a:custGeom>
              <a:avLst/>
              <a:gdLst/>
              <a:ahLst/>
              <a:cxnLst/>
              <a:rect l="l" t="t" r="r" b="b"/>
              <a:pathLst>
                <a:path w="2669804" h="3106745" extrusionOk="0">
                  <a:moveTo>
                    <a:pt x="2668011" y="1540357"/>
                  </a:moveTo>
                  <a:lnTo>
                    <a:pt x="0" y="0"/>
                  </a:lnTo>
                  <a:lnTo>
                    <a:pt x="897" y="1358135"/>
                  </a:lnTo>
                  <a:lnTo>
                    <a:pt x="2433944" y="2762948"/>
                  </a:lnTo>
                  <a:lnTo>
                    <a:pt x="2669805" y="3106746"/>
                  </a:lnTo>
                  <a:lnTo>
                    <a:pt x="2668011" y="154035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86;p46">
              <a:extLst>
                <a:ext uri="{FF2B5EF4-FFF2-40B4-BE49-F238E27FC236}">
                  <a16:creationId xmlns:a16="http://schemas.microsoft.com/office/drawing/2014/main" id="{770E1C52-CFC5-4D0F-22A8-0823655E2D0B}"/>
                </a:ext>
              </a:extLst>
            </p:cNvPr>
            <p:cNvSpPr/>
            <p:nvPr/>
          </p:nvSpPr>
          <p:spPr>
            <a:xfrm>
              <a:off x="3901448" y="1769762"/>
              <a:ext cx="100712" cy="95060"/>
            </a:xfrm>
            <a:custGeom>
              <a:avLst/>
              <a:gdLst/>
              <a:ahLst/>
              <a:cxnLst/>
              <a:rect l="l" t="t" r="r" b="b"/>
              <a:pathLst>
                <a:path w="1007118" h="950604" extrusionOk="0">
                  <a:moveTo>
                    <a:pt x="0" y="368932"/>
                  </a:moveTo>
                  <a:lnTo>
                    <a:pt x="0" y="0"/>
                  </a:lnTo>
                  <a:lnTo>
                    <a:pt x="1007118" y="581673"/>
                  </a:lnTo>
                  <a:lnTo>
                    <a:pt x="1007118" y="950605"/>
                  </a:lnTo>
                  <a:lnTo>
                    <a:pt x="0" y="36893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87;p46">
              <a:extLst>
                <a:ext uri="{FF2B5EF4-FFF2-40B4-BE49-F238E27FC236}">
                  <a16:creationId xmlns:a16="http://schemas.microsoft.com/office/drawing/2014/main" id="{A78D6D64-BD6C-9338-8A2A-9AC52B4C535E}"/>
                </a:ext>
              </a:extLst>
            </p:cNvPr>
            <p:cNvSpPr/>
            <p:nvPr/>
          </p:nvSpPr>
          <p:spPr>
            <a:xfrm>
              <a:off x="4069105" y="1867512"/>
              <a:ext cx="58472" cy="45690"/>
            </a:xfrm>
            <a:custGeom>
              <a:avLst/>
              <a:gdLst/>
              <a:ahLst/>
              <a:cxnLst/>
              <a:rect l="l" t="t" r="r" b="b"/>
              <a:pathLst>
                <a:path w="584720" h="456901" extrusionOk="0">
                  <a:moveTo>
                    <a:pt x="584720" y="337514"/>
                  </a:moveTo>
                  <a:lnTo>
                    <a:pt x="0" y="0"/>
                  </a:lnTo>
                  <a:lnTo>
                    <a:pt x="0" y="119387"/>
                  </a:lnTo>
                  <a:lnTo>
                    <a:pt x="584720" y="456901"/>
                  </a:lnTo>
                  <a:lnTo>
                    <a:pt x="584720" y="33751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88;p46">
              <a:extLst>
                <a:ext uri="{FF2B5EF4-FFF2-40B4-BE49-F238E27FC236}">
                  <a16:creationId xmlns:a16="http://schemas.microsoft.com/office/drawing/2014/main" id="{29634EB2-A3BC-1D87-B2B0-036BB7D0C61A}"/>
                </a:ext>
              </a:extLst>
            </p:cNvPr>
            <p:cNvSpPr/>
            <p:nvPr/>
          </p:nvSpPr>
          <p:spPr>
            <a:xfrm>
              <a:off x="4015097" y="1860082"/>
              <a:ext cx="112729" cy="77018"/>
            </a:xfrm>
            <a:custGeom>
              <a:avLst/>
              <a:gdLst/>
              <a:ahLst/>
              <a:cxnLst/>
              <a:rect l="l" t="t" r="r" b="b"/>
              <a:pathLst>
                <a:path w="1127290" h="770178" extrusionOk="0">
                  <a:moveTo>
                    <a:pt x="1127291" y="650792"/>
                  </a:moveTo>
                  <a:lnTo>
                    <a:pt x="0" y="0"/>
                  </a:lnTo>
                  <a:lnTo>
                    <a:pt x="0" y="119387"/>
                  </a:lnTo>
                  <a:lnTo>
                    <a:pt x="1127291" y="770178"/>
                  </a:lnTo>
                  <a:lnTo>
                    <a:pt x="1127291" y="65079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889;p46">
              <a:extLst>
                <a:ext uri="{FF2B5EF4-FFF2-40B4-BE49-F238E27FC236}">
                  <a16:creationId xmlns:a16="http://schemas.microsoft.com/office/drawing/2014/main" id="{52715D8A-0D2C-97BE-B90E-E263CCBE86E0}"/>
                </a:ext>
              </a:extLst>
            </p:cNvPr>
            <p:cNvSpPr/>
            <p:nvPr/>
          </p:nvSpPr>
          <p:spPr>
            <a:xfrm>
              <a:off x="3991312" y="1870197"/>
              <a:ext cx="136584" cy="90752"/>
            </a:xfrm>
            <a:custGeom>
              <a:avLst/>
              <a:gdLst/>
              <a:ahLst/>
              <a:cxnLst/>
              <a:rect l="l" t="t" r="r" b="b"/>
              <a:pathLst>
                <a:path w="1365842" h="907518" extrusionOk="0">
                  <a:moveTo>
                    <a:pt x="1365842" y="788132"/>
                  </a:moveTo>
                  <a:lnTo>
                    <a:pt x="0" y="0"/>
                  </a:lnTo>
                  <a:lnTo>
                    <a:pt x="0" y="119387"/>
                  </a:lnTo>
                  <a:lnTo>
                    <a:pt x="1365842" y="907518"/>
                  </a:lnTo>
                  <a:lnTo>
                    <a:pt x="1365842" y="78813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890;p46">
              <a:extLst>
                <a:ext uri="{FF2B5EF4-FFF2-40B4-BE49-F238E27FC236}">
                  <a16:creationId xmlns:a16="http://schemas.microsoft.com/office/drawing/2014/main" id="{C7D67CE0-E734-8F63-C6B8-964579314F19}"/>
                </a:ext>
              </a:extLst>
            </p:cNvPr>
            <p:cNvSpPr/>
            <p:nvPr/>
          </p:nvSpPr>
          <p:spPr>
            <a:xfrm>
              <a:off x="4141801" y="1908579"/>
              <a:ext cx="30312" cy="44115"/>
            </a:xfrm>
            <a:custGeom>
              <a:avLst/>
              <a:gdLst/>
              <a:ahLst/>
              <a:cxnLst/>
              <a:rect l="l" t="t" r="r" b="b"/>
              <a:pathLst>
                <a:path w="303121" h="441146" extrusionOk="0">
                  <a:moveTo>
                    <a:pt x="0" y="133053"/>
                  </a:moveTo>
                  <a:cubicBezTo>
                    <a:pt x="0" y="245258"/>
                    <a:pt x="68158" y="374519"/>
                    <a:pt x="151561" y="422992"/>
                  </a:cubicBezTo>
                  <a:cubicBezTo>
                    <a:pt x="234964" y="471465"/>
                    <a:pt x="303122" y="419401"/>
                    <a:pt x="303122" y="308093"/>
                  </a:cubicBezTo>
                  <a:cubicBezTo>
                    <a:pt x="303122" y="195888"/>
                    <a:pt x="234964" y="66627"/>
                    <a:pt x="151561" y="18154"/>
                  </a:cubicBezTo>
                  <a:cubicBezTo>
                    <a:pt x="67261" y="-30319"/>
                    <a:pt x="0" y="21745"/>
                    <a:pt x="0" y="1330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891;p46">
              <a:extLst>
                <a:ext uri="{FF2B5EF4-FFF2-40B4-BE49-F238E27FC236}">
                  <a16:creationId xmlns:a16="http://schemas.microsoft.com/office/drawing/2014/main" id="{75D6DCF9-AE37-F920-55DC-5E03169803A0}"/>
                </a:ext>
              </a:extLst>
            </p:cNvPr>
            <p:cNvSpPr/>
            <p:nvPr/>
          </p:nvSpPr>
          <p:spPr>
            <a:xfrm>
              <a:off x="4219951" y="1998292"/>
              <a:ext cx="266891" cy="289849"/>
            </a:xfrm>
            <a:custGeom>
              <a:avLst/>
              <a:gdLst/>
              <a:ahLst/>
              <a:cxnLst/>
              <a:rect l="l" t="t" r="r" b="b"/>
              <a:pathLst>
                <a:path w="2668907" h="2898492" extrusionOk="0">
                  <a:moveTo>
                    <a:pt x="0" y="0"/>
                  </a:moveTo>
                  <a:lnTo>
                    <a:pt x="2668011" y="1540357"/>
                  </a:lnTo>
                  <a:lnTo>
                    <a:pt x="2668908" y="2898492"/>
                  </a:lnTo>
                  <a:lnTo>
                    <a:pt x="235861" y="1493680"/>
                  </a:lnTo>
                  <a:lnTo>
                    <a:pt x="897" y="156549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892;p46">
              <a:extLst>
                <a:ext uri="{FF2B5EF4-FFF2-40B4-BE49-F238E27FC236}">
                  <a16:creationId xmlns:a16="http://schemas.microsoft.com/office/drawing/2014/main" id="{8D0C2FC2-37B2-35D9-0610-712EA26136BE}"/>
                </a:ext>
              </a:extLst>
            </p:cNvPr>
            <p:cNvSpPr/>
            <p:nvPr/>
          </p:nvSpPr>
          <p:spPr>
            <a:xfrm>
              <a:off x="4408621" y="2137934"/>
              <a:ext cx="100712" cy="95060"/>
            </a:xfrm>
            <a:custGeom>
              <a:avLst/>
              <a:gdLst/>
              <a:ahLst/>
              <a:cxnLst/>
              <a:rect l="l" t="t" r="r" b="b"/>
              <a:pathLst>
                <a:path w="1007118" h="950604" extrusionOk="0">
                  <a:moveTo>
                    <a:pt x="0" y="368931"/>
                  </a:moveTo>
                  <a:lnTo>
                    <a:pt x="0" y="0"/>
                  </a:lnTo>
                  <a:lnTo>
                    <a:pt x="1007118" y="581673"/>
                  </a:lnTo>
                  <a:lnTo>
                    <a:pt x="1007118" y="950605"/>
                  </a:lnTo>
                  <a:lnTo>
                    <a:pt x="0" y="3689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893;p46">
              <a:extLst>
                <a:ext uri="{FF2B5EF4-FFF2-40B4-BE49-F238E27FC236}">
                  <a16:creationId xmlns:a16="http://schemas.microsoft.com/office/drawing/2014/main" id="{8F990D32-298C-D816-3E70-D9A1647EE559}"/>
                </a:ext>
              </a:extLst>
            </p:cNvPr>
            <p:cNvSpPr/>
            <p:nvPr/>
          </p:nvSpPr>
          <p:spPr>
            <a:xfrm>
              <a:off x="4288355" y="2070709"/>
              <a:ext cx="58472" cy="45690"/>
            </a:xfrm>
            <a:custGeom>
              <a:avLst/>
              <a:gdLst/>
              <a:ahLst/>
              <a:cxnLst/>
              <a:rect l="l" t="t" r="r" b="b"/>
              <a:pathLst>
                <a:path w="584720" h="456901" extrusionOk="0">
                  <a:moveTo>
                    <a:pt x="0" y="0"/>
                  </a:moveTo>
                  <a:lnTo>
                    <a:pt x="584721" y="337514"/>
                  </a:lnTo>
                  <a:lnTo>
                    <a:pt x="584721" y="456901"/>
                  </a:lnTo>
                  <a:lnTo>
                    <a:pt x="0" y="119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894;p46">
              <a:extLst>
                <a:ext uri="{FF2B5EF4-FFF2-40B4-BE49-F238E27FC236}">
                  <a16:creationId xmlns:a16="http://schemas.microsoft.com/office/drawing/2014/main" id="{D800FDAA-8D76-78FC-7E57-1D4A6DAA2B5D}"/>
                </a:ext>
              </a:extLst>
            </p:cNvPr>
            <p:cNvSpPr/>
            <p:nvPr/>
          </p:nvSpPr>
          <p:spPr>
            <a:xfrm>
              <a:off x="4288355" y="2094520"/>
              <a:ext cx="105555" cy="72889"/>
            </a:xfrm>
            <a:custGeom>
              <a:avLst/>
              <a:gdLst/>
              <a:ahLst/>
              <a:cxnLst/>
              <a:rect l="l" t="t" r="r" b="b"/>
              <a:pathLst>
                <a:path w="1055546" h="728886" extrusionOk="0">
                  <a:moveTo>
                    <a:pt x="0" y="0"/>
                  </a:moveTo>
                  <a:lnTo>
                    <a:pt x="1055546" y="609500"/>
                  </a:lnTo>
                  <a:lnTo>
                    <a:pt x="1055546" y="728887"/>
                  </a:lnTo>
                  <a:lnTo>
                    <a:pt x="0" y="120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895;p46">
              <a:extLst>
                <a:ext uri="{FF2B5EF4-FFF2-40B4-BE49-F238E27FC236}">
                  <a16:creationId xmlns:a16="http://schemas.microsoft.com/office/drawing/2014/main" id="{98800C81-18F3-D415-5350-7BEF3320B1B5}"/>
                </a:ext>
              </a:extLst>
            </p:cNvPr>
            <p:cNvSpPr/>
            <p:nvPr/>
          </p:nvSpPr>
          <p:spPr>
            <a:xfrm>
              <a:off x="4288355" y="2118420"/>
              <a:ext cx="136584" cy="90752"/>
            </a:xfrm>
            <a:custGeom>
              <a:avLst/>
              <a:gdLst/>
              <a:ahLst/>
              <a:cxnLst/>
              <a:rect l="l" t="t" r="r" b="b"/>
              <a:pathLst>
                <a:path w="1365842" h="907518" extrusionOk="0">
                  <a:moveTo>
                    <a:pt x="0" y="0"/>
                  </a:moveTo>
                  <a:lnTo>
                    <a:pt x="1365842" y="788132"/>
                  </a:lnTo>
                  <a:lnTo>
                    <a:pt x="1365842" y="907518"/>
                  </a:lnTo>
                  <a:lnTo>
                    <a:pt x="0" y="119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896;p46">
              <a:extLst>
                <a:ext uri="{FF2B5EF4-FFF2-40B4-BE49-F238E27FC236}">
                  <a16:creationId xmlns:a16="http://schemas.microsoft.com/office/drawing/2014/main" id="{C2F4EF26-5A4A-9DC3-694D-D4FBC1FB3F3E}"/>
                </a:ext>
              </a:extLst>
            </p:cNvPr>
            <p:cNvSpPr/>
            <p:nvPr/>
          </p:nvSpPr>
          <p:spPr>
            <a:xfrm>
              <a:off x="4243825" y="2044090"/>
              <a:ext cx="30312" cy="44141"/>
            </a:xfrm>
            <a:custGeom>
              <a:avLst/>
              <a:gdLst/>
              <a:ahLst/>
              <a:cxnLst/>
              <a:rect l="l" t="t" r="r" b="b"/>
              <a:pathLst>
                <a:path w="303121" h="441407" extrusionOk="0">
                  <a:moveTo>
                    <a:pt x="303122" y="308224"/>
                  </a:moveTo>
                  <a:cubicBezTo>
                    <a:pt x="303122" y="420430"/>
                    <a:pt x="235861" y="471595"/>
                    <a:pt x="151561" y="423122"/>
                  </a:cubicBezTo>
                  <a:cubicBezTo>
                    <a:pt x="68157" y="374649"/>
                    <a:pt x="0" y="244491"/>
                    <a:pt x="0" y="133183"/>
                  </a:cubicBezTo>
                  <a:cubicBezTo>
                    <a:pt x="0" y="20978"/>
                    <a:pt x="67261" y="-30188"/>
                    <a:pt x="151561" y="18285"/>
                  </a:cubicBezTo>
                  <a:cubicBezTo>
                    <a:pt x="234964" y="66758"/>
                    <a:pt x="302225" y="196916"/>
                    <a:pt x="303122" y="308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897;p46">
              <a:extLst>
                <a:ext uri="{FF2B5EF4-FFF2-40B4-BE49-F238E27FC236}">
                  <a16:creationId xmlns:a16="http://schemas.microsoft.com/office/drawing/2014/main" id="{234E4AB6-4D61-242C-C659-C78D936458B0}"/>
                </a:ext>
              </a:extLst>
            </p:cNvPr>
            <p:cNvSpPr/>
            <p:nvPr/>
          </p:nvSpPr>
          <p:spPr>
            <a:xfrm>
              <a:off x="4037451" y="1690900"/>
              <a:ext cx="70758" cy="120553"/>
            </a:xfrm>
            <a:custGeom>
              <a:avLst/>
              <a:gdLst/>
              <a:ahLst/>
              <a:cxnLst/>
              <a:rect l="l" t="t" r="r" b="b"/>
              <a:pathLst>
                <a:path w="707583" h="1205535" extrusionOk="0">
                  <a:moveTo>
                    <a:pt x="383835" y="350979"/>
                  </a:moveTo>
                  <a:lnTo>
                    <a:pt x="0" y="129261"/>
                  </a:lnTo>
                  <a:lnTo>
                    <a:pt x="0" y="0"/>
                  </a:lnTo>
                  <a:lnTo>
                    <a:pt x="383835" y="221718"/>
                  </a:lnTo>
                  <a:cubicBezTo>
                    <a:pt x="415223" y="239671"/>
                    <a:pt x="460961" y="276474"/>
                    <a:pt x="499524" y="333026"/>
                  </a:cubicBezTo>
                  <a:cubicBezTo>
                    <a:pt x="541674" y="393168"/>
                    <a:pt x="571268" y="469468"/>
                    <a:pt x="571268" y="552051"/>
                  </a:cubicBezTo>
                  <a:cubicBezTo>
                    <a:pt x="571268" y="643611"/>
                    <a:pt x="547951" y="695674"/>
                    <a:pt x="504008" y="710036"/>
                  </a:cubicBezTo>
                  <a:cubicBezTo>
                    <a:pt x="462754" y="723501"/>
                    <a:pt x="413430" y="700162"/>
                    <a:pt x="383835" y="683107"/>
                  </a:cubicBezTo>
                  <a:lnTo>
                    <a:pt x="225996" y="591547"/>
                  </a:lnTo>
                  <a:lnTo>
                    <a:pt x="225099" y="590650"/>
                  </a:lnTo>
                  <a:cubicBezTo>
                    <a:pt x="211647" y="582571"/>
                    <a:pt x="190124" y="574492"/>
                    <a:pt x="173084" y="579878"/>
                  </a:cubicBezTo>
                  <a:cubicBezTo>
                    <a:pt x="158736" y="584366"/>
                    <a:pt x="143490" y="597831"/>
                    <a:pt x="143490" y="648997"/>
                  </a:cubicBezTo>
                  <a:cubicBezTo>
                    <a:pt x="143490" y="700162"/>
                    <a:pt x="159632" y="730682"/>
                    <a:pt x="172188" y="749533"/>
                  </a:cubicBezTo>
                  <a:cubicBezTo>
                    <a:pt x="188330" y="772872"/>
                    <a:pt x="209854" y="789029"/>
                    <a:pt x="223306" y="796210"/>
                  </a:cubicBezTo>
                  <a:lnTo>
                    <a:pt x="225099" y="797108"/>
                  </a:lnTo>
                  <a:lnTo>
                    <a:pt x="707584" y="1076275"/>
                  </a:lnTo>
                  <a:lnTo>
                    <a:pt x="707584" y="1205536"/>
                  </a:lnTo>
                  <a:lnTo>
                    <a:pt x="227790" y="928164"/>
                  </a:lnTo>
                  <a:cubicBezTo>
                    <a:pt x="194608" y="911109"/>
                    <a:pt x="147077" y="874305"/>
                    <a:pt x="105824" y="816856"/>
                  </a:cubicBezTo>
                  <a:cubicBezTo>
                    <a:pt x="60983" y="753123"/>
                    <a:pt x="30492" y="673233"/>
                    <a:pt x="30492" y="584366"/>
                  </a:cubicBezTo>
                  <a:cubicBezTo>
                    <a:pt x="30492" y="495499"/>
                    <a:pt x="60983" y="450617"/>
                    <a:pt x="104927" y="438050"/>
                  </a:cubicBezTo>
                  <a:cubicBezTo>
                    <a:pt x="146180" y="426381"/>
                    <a:pt x="193711" y="443436"/>
                    <a:pt x="226893" y="463184"/>
                  </a:cubicBezTo>
                  <a:lnTo>
                    <a:pt x="382938" y="553846"/>
                  </a:lnTo>
                  <a:cubicBezTo>
                    <a:pt x="405358" y="567311"/>
                    <a:pt x="422398" y="572697"/>
                    <a:pt x="434056" y="569106"/>
                  </a:cubicBezTo>
                  <a:cubicBezTo>
                    <a:pt x="443024" y="566413"/>
                    <a:pt x="459167" y="553846"/>
                    <a:pt x="459167" y="488318"/>
                  </a:cubicBezTo>
                  <a:cubicBezTo>
                    <a:pt x="459167" y="445231"/>
                    <a:pt x="445715" y="417404"/>
                    <a:pt x="432263" y="399452"/>
                  </a:cubicBezTo>
                  <a:cubicBezTo>
                    <a:pt x="417017" y="375215"/>
                    <a:pt x="397287" y="358160"/>
                    <a:pt x="383835" y="350979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898;p46">
              <a:extLst>
                <a:ext uri="{FF2B5EF4-FFF2-40B4-BE49-F238E27FC236}">
                  <a16:creationId xmlns:a16="http://schemas.microsoft.com/office/drawing/2014/main" id="{60AB8532-39F4-91C2-6CBA-BA46C69ED1D1}"/>
                </a:ext>
              </a:extLst>
            </p:cNvPr>
            <p:cNvSpPr/>
            <p:nvPr/>
          </p:nvSpPr>
          <p:spPr>
            <a:xfrm>
              <a:off x="4014292" y="1669586"/>
              <a:ext cx="30312" cy="45529"/>
            </a:xfrm>
            <a:custGeom>
              <a:avLst/>
              <a:gdLst/>
              <a:ahLst/>
              <a:cxnLst/>
              <a:rect l="l" t="t" r="r" b="b"/>
              <a:pathLst>
                <a:path w="303121" h="455290" extrusionOk="0">
                  <a:moveTo>
                    <a:pt x="303122" y="315166"/>
                  </a:moveTo>
                  <a:cubicBezTo>
                    <a:pt x="303122" y="430962"/>
                    <a:pt x="234964" y="485718"/>
                    <a:pt x="151561" y="438143"/>
                  </a:cubicBezTo>
                  <a:cubicBezTo>
                    <a:pt x="68158" y="389670"/>
                    <a:pt x="0" y="256819"/>
                    <a:pt x="0" y="140125"/>
                  </a:cubicBezTo>
                  <a:cubicBezTo>
                    <a:pt x="0" y="24329"/>
                    <a:pt x="68158" y="-30427"/>
                    <a:pt x="151561" y="17148"/>
                  </a:cubicBezTo>
                  <a:cubicBezTo>
                    <a:pt x="234964" y="65620"/>
                    <a:pt x="303122" y="199369"/>
                    <a:pt x="303122" y="3151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899;p46">
              <a:extLst>
                <a:ext uri="{FF2B5EF4-FFF2-40B4-BE49-F238E27FC236}">
                  <a16:creationId xmlns:a16="http://schemas.microsoft.com/office/drawing/2014/main" id="{23CCBD37-A952-813A-8E8C-081D03B554DA}"/>
                </a:ext>
              </a:extLst>
            </p:cNvPr>
            <p:cNvSpPr/>
            <p:nvPr/>
          </p:nvSpPr>
          <p:spPr>
            <a:xfrm>
              <a:off x="4097450" y="1784165"/>
              <a:ext cx="30312" cy="45529"/>
            </a:xfrm>
            <a:custGeom>
              <a:avLst/>
              <a:gdLst/>
              <a:ahLst/>
              <a:cxnLst/>
              <a:rect l="l" t="t" r="r" b="b"/>
              <a:pathLst>
                <a:path w="303121" h="455290" extrusionOk="0">
                  <a:moveTo>
                    <a:pt x="303122" y="315166"/>
                  </a:moveTo>
                  <a:cubicBezTo>
                    <a:pt x="303122" y="430962"/>
                    <a:pt x="234964" y="485718"/>
                    <a:pt x="151561" y="438143"/>
                  </a:cubicBezTo>
                  <a:cubicBezTo>
                    <a:pt x="68158" y="389670"/>
                    <a:pt x="0" y="256819"/>
                    <a:pt x="0" y="140125"/>
                  </a:cubicBezTo>
                  <a:cubicBezTo>
                    <a:pt x="0" y="24329"/>
                    <a:pt x="68158" y="-30427"/>
                    <a:pt x="151561" y="17148"/>
                  </a:cubicBezTo>
                  <a:cubicBezTo>
                    <a:pt x="234964" y="65620"/>
                    <a:pt x="303122" y="199369"/>
                    <a:pt x="303122" y="3151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900;p46">
              <a:extLst>
                <a:ext uri="{FF2B5EF4-FFF2-40B4-BE49-F238E27FC236}">
                  <a16:creationId xmlns:a16="http://schemas.microsoft.com/office/drawing/2014/main" id="{93E096DE-F425-2B5A-B24C-C89A796034D4}"/>
                </a:ext>
              </a:extLst>
            </p:cNvPr>
            <p:cNvSpPr/>
            <p:nvPr/>
          </p:nvSpPr>
          <p:spPr>
            <a:xfrm>
              <a:off x="4179263" y="2187131"/>
              <a:ext cx="48613" cy="64577"/>
            </a:xfrm>
            <a:custGeom>
              <a:avLst/>
              <a:gdLst/>
              <a:ahLst/>
              <a:cxnLst/>
              <a:rect l="l" t="t" r="r" b="b"/>
              <a:pathLst>
                <a:path w="486133" h="645773" extrusionOk="0">
                  <a:moveTo>
                    <a:pt x="243067" y="645774"/>
                  </a:moveTo>
                  <a:cubicBezTo>
                    <a:pt x="-231346" y="34479"/>
                    <a:pt x="112132" y="-185444"/>
                    <a:pt x="243067" y="171818"/>
                  </a:cubicBezTo>
                  <a:cubicBezTo>
                    <a:pt x="374001" y="-34640"/>
                    <a:pt x="717479" y="582939"/>
                    <a:pt x="243067" y="64577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38231F1-222A-AA6C-3ED6-229B1AF60131}"/>
              </a:ext>
            </a:extLst>
          </p:cNvPr>
          <p:cNvSpPr txBox="1"/>
          <p:nvPr/>
        </p:nvSpPr>
        <p:spPr>
          <a:xfrm>
            <a:off x="921327" y="4177145"/>
            <a:ext cx="5070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E44"/>
                </a:solidFill>
              </a:rPr>
              <a:t>19580589 Castillo Jr Gregorio</a:t>
            </a:r>
          </a:p>
          <a:p>
            <a:r>
              <a:rPr lang="en-US" dirty="0">
                <a:solidFill>
                  <a:srgbClr val="FF9E44"/>
                </a:solidFill>
              </a:rPr>
              <a:t>19580595 Flores Acosta Sheila Lizeth </a:t>
            </a:r>
          </a:p>
          <a:p>
            <a:r>
              <a:rPr lang="en-US" dirty="0">
                <a:solidFill>
                  <a:srgbClr val="FF9E44"/>
                </a:solidFill>
              </a:rPr>
              <a:t>19580867 Morales Calixto Daniel Alexander</a:t>
            </a:r>
            <a:endParaRPr lang="es-MX" dirty="0">
              <a:solidFill>
                <a:srgbClr val="FF9E4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2005101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r>
              <a:rPr lang="es-MX" dirty="0"/>
              <a:t>4.- Informe de servicios TI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04A878F5-9293-057C-9AF5-23BAFDC9CEAC}"/>
              </a:ext>
            </a:extLst>
          </p:cNvPr>
          <p:cNvGrpSpPr/>
          <p:nvPr/>
        </p:nvGrpSpPr>
        <p:grpSpPr>
          <a:xfrm>
            <a:off x="5663388" y="586008"/>
            <a:ext cx="3378214" cy="3959923"/>
            <a:chOff x="7017258" y="4131327"/>
            <a:chExt cx="583504" cy="683980"/>
          </a:xfrm>
        </p:grpSpPr>
        <p:sp>
          <p:nvSpPr>
            <p:cNvPr id="29" name="Google Shape;1160;p46">
              <a:extLst>
                <a:ext uri="{FF2B5EF4-FFF2-40B4-BE49-F238E27FC236}">
                  <a16:creationId xmlns:a16="http://schemas.microsoft.com/office/drawing/2014/main" id="{93980587-7AAE-2335-5EEC-4378C0C3A9E3}"/>
                </a:ext>
              </a:extLst>
            </p:cNvPr>
            <p:cNvSpPr/>
            <p:nvPr/>
          </p:nvSpPr>
          <p:spPr>
            <a:xfrm>
              <a:off x="7315814" y="4178415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09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161;p46">
              <a:extLst>
                <a:ext uri="{FF2B5EF4-FFF2-40B4-BE49-F238E27FC236}">
                  <a16:creationId xmlns:a16="http://schemas.microsoft.com/office/drawing/2014/main" id="{39B2D417-77D4-EC8F-E47C-C1E208F3A375}"/>
                </a:ext>
              </a:extLst>
            </p:cNvPr>
            <p:cNvSpPr/>
            <p:nvPr/>
          </p:nvSpPr>
          <p:spPr>
            <a:xfrm>
              <a:off x="7320563" y="4281056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162;p46">
              <a:extLst>
                <a:ext uri="{FF2B5EF4-FFF2-40B4-BE49-F238E27FC236}">
                  <a16:creationId xmlns:a16="http://schemas.microsoft.com/office/drawing/2014/main" id="{5D93C5F3-E218-5CFB-1CB7-66E07946F6C1}"/>
                </a:ext>
              </a:extLst>
            </p:cNvPr>
            <p:cNvSpPr/>
            <p:nvPr/>
          </p:nvSpPr>
          <p:spPr>
            <a:xfrm>
              <a:off x="7077193" y="4326164"/>
              <a:ext cx="134029" cy="147278"/>
            </a:xfrm>
            <a:custGeom>
              <a:avLst/>
              <a:gdLst/>
              <a:ahLst/>
              <a:cxnLst/>
              <a:rect l="l" t="t" r="r" b="b"/>
              <a:pathLst>
                <a:path w="1340290" h="1472783" extrusionOk="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163;p46">
              <a:extLst>
                <a:ext uri="{FF2B5EF4-FFF2-40B4-BE49-F238E27FC236}">
                  <a16:creationId xmlns:a16="http://schemas.microsoft.com/office/drawing/2014/main" id="{6ABB2344-17AB-291C-3C4F-8773DB290E78}"/>
                </a:ext>
              </a:extLst>
            </p:cNvPr>
            <p:cNvSpPr/>
            <p:nvPr/>
          </p:nvSpPr>
          <p:spPr>
            <a:xfrm>
              <a:off x="7089116" y="4349542"/>
              <a:ext cx="15249" cy="22656"/>
            </a:xfrm>
            <a:custGeom>
              <a:avLst/>
              <a:gdLst/>
              <a:ahLst/>
              <a:cxnLst/>
              <a:rect l="l" t="t" r="r" b="b"/>
              <a:pathLst>
                <a:path w="152488" h="226558" extrusionOk="0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164;p46">
              <a:extLst>
                <a:ext uri="{FF2B5EF4-FFF2-40B4-BE49-F238E27FC236}">
                  <a16:creationId xmlns:a16="http://schemas.microsoft.com/office/drawing/2014/main" id="{EC21E454-D1BF-E5D5-B6BC-06FEBA725683}"/>
                </a:ext>
              </a:extLst>
            </p:cNvPr>
            <p:cNvSpPr/>
            <p:nvPr/>
          </p:nvSpPr>
          <p:spPr>
            <a:xfrm>
              <a:off x="7111362" y="4360598"/>
              <a:ext cx="48876" cy="39108"/>
            </a:xfrm>
            <a:custGeom>
              <a:avLst/>
              <a:gdLst/>
              <a:ahLst/>
              <a:cxnLst/>
              <a:rect l="l" t="t" r="r" b="b"/>
              <a:pathLst>
                <a:path w="488764" h="391082" extrusionOk="0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165;p46">
              <a:extLst>
                <a:ext uri="{FF2B5EF4-FFF2-40B4-BE49-F238E27FC236}">
                  <a16:creationId xmlns:a16="http://schemas.microsoft.com/office/drawing/2014/main" id="{F203DEED-F418-B1D8-C320-E95A77F19B6A}"/>
                </a:ext>
              </a:extLst>
            </p:cNvPr>
            <p:cNvSpPr/>
            <p:nvPr/>
          </p:nvSpPr>
          <p:spPr>
            <a:xfrm>
              <a:off x="7111442" y="4383982"/>
              <a:ext cx="85875" cy="60469"/>
            </a:xfrm>
            <a:custGeom>
              <a:avLst/>
              <a:gdLst/>
              <a:ahLst/>
              <a:cxnLst/>
              <a:rect l="l" t="t" r="r" b="b"/>
              <a:pathLst>
                <a:path w="858749" h="604692" extrusionOk="0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166;p46">
              <a:extLst>
                <a:ext uri="{FF2B5EF4-FFF2-40B4-BE49-F238E27FC236}">
                  <a16:creationId xmlns:a16="http://schemas.microsoft.com/office/drawing/2014/main" id="{D5328C02-9A99-8917-634E-E6C2705E9A93}"/>
                </a:ext>
              </a:extLst>
            </p:cNvPr>
            <p:cNvSpPr/>
            <p:nvPr/>
          </p:nvSpPr>
          <p:spPr>
            <a:xfrm>
              <a:off x="7281165" y="4207564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10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167;p46">
              <a:extLst>
                <a:ext uri="{FF2B5EF4-FFF2-40B4-BE49-F238E27FC236}">
                  <a16:creationId xmlns:a16="http://schemas.microsoft.com/office/drawing/2014/main" id="{45C8C0BF-9076-23C2-39F7-58EF7C16EE9F}"/>
                </a:ext>
              </a:extLst>
            </p:cNvPr>
            <p:cNvSpPr/>
            <p:nvPr/>
          </p:nvSpPr>
          <p:spPr>
            <a:xfrm>
              <a:off x="7295649" y="4387505"/>
              <a:ext cx="120706" cy="80626"/>
            </a:xfrm>
            <a:custGeom>
              <a:avLst/>
              <a:gdLst/>
              <a:ahLst/>
              <a:cxnLst/>
              <a:rect l="l" t="t" r="r" b="b"/>
              <a:pathLst>
                <a:path w="1207064" h="806256" extrusionOk="0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168;p46">
              <a:extLst>
                <a:ext uri="{FF2B5EF4-FFF2-40B4-BE49-F238E27FC236}">
                  <a16:creationId xmlns:a16="http://schemas.microsoft.com/office/drawing/2014/main" id="{53CC6E75-29E4-F339-E19E-985895D95194}"/>
                </a:ext>
              </a:extLst>
            </p:cNvPr>
            <p:cNvSpPr/>
            <p:nvPr/>
          </p:nvSpPr>
          <p:spPr>
            <a:xfrm>
              <a:off x="7304051" y="4414012"/>
              <a:ext cx="103772" cy="70909"/>
            </a:xfrm>
            <a:custGeom>
              <a:avLst/>
              <a:gdLst/>
              <a:ahLst/>
              <a:cxnLst/>
              <a:rect l="l" t="t" r="r" b="b"/>
              <a:pathLst>
                <a:path w="1037722" h="709088" extrusionOk="0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169;p46">
              <a:extLst>
                <a:ext uri="{FF2B5EF4-FFF2-40B4-BE49-F238E27FC236}">
                  <a16:creationId xmlns:a16="http://schemas.microsoft.com/office/drawing/2014/main" id="{D106B0BF-0E57-BA3C-150A-C1604857E70F}"/>
                </a:ext>
              </a:extLst>
            </p:cNvPr>
            <p:cNvSpPr/>
            <p:nvPr/>
          </p:nvSpPr>
          <p:spPr>
            <a:xfrm>
              <a:off x="7242035" y="4420419"/>
              <a:ext cx="88684" cy="87371"/>
            </a:xfrm>
            <a:custGeom>
              <a:avLst/>
              <a:gdLst/>
              <a:ahLst/>
              <a:cxnLst/>
              <a:rect l="l" t="t" r="r" b="b"/>
              <a:pathLst>
                <a:path w="886839" h="873712" extrusionOk="0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170;p46">
              <a:extLst>
                <a:ext uri="{FF2B5EF4-FFF2-40B4-BE49-F238E27FC236}">
                  <a16:creationId xmlns:a16="http://schemas.microsoft.com/office/drawing/2014/main" id="{58E12791-0F92-DEFE-8C77-CC1A5C8A8A6B}"/>
                </a:ext>
              </a:extLst>
            </p:cNvPr>
            <p:cNvSpPr/>
            <p:nvPr/>
          </p:nvSpPr>
          <p:spPr>
            <a:xfrm>
              <a:off x="7521147" y="4436256"/>
              <a:ext cx="79615" cy="187933"/>
            </a:xfrm>
            <a:custGeom>
              <a:avLst/>
              <a:gdLst/>
              <a:ahLst/>
              <a:cxnLst/>
              <a:rect l="l" t="t" r="r" b="b"/>
              <a:pathLst>
                <a:path w="796148" h="1879329" extrusionOk="0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171;p46">
              <a:extLst>
                <a:ext uri="{FF2B5EF4-FFF2-40B4-BE49-F238E27FC236}">
                  <a16:creationId xmlns:a16="http://schemas.microsoft.com/office/drawing/2014/main" id="{27B50E59-3E7F-42DB-5C8B-1E9E60E9379D}"/>
                </a:ext>
              </a:extLst>
            </p:cNvPr>
            <p:cNvSpPr/>
            <p:nvPr/>
          </p:nvSpPr>
          <p:spPr>
            <a:xfrm>
              <a:off x="7483777" y="4463342"/>
              <a:ext cx="31300" cy="120537"/>
            </a:xfrm>
            <a:custGeom>
              <a:avLst/>
              <a:gdLst/>
              <a:ahLst/>
              <a:cxnLst/>
              <a:rect l="l" t="t" r="r" b="b"/>
              <a:pathLst>
                <a:path w="313002" h="1205369" extrusionOk="0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172;p46">
              <a:extLst>
                <a:ext uri="{FF2B5EF4-FFF2-40B4-BE49-F238E27FC236}">
                  <a16:creationId xmlns:a16="http://schemas.microsoft.com/office/drawing/2014/main" id="{D5AA5277-8CC7-F9E7-B501-815FE4B3DCBE}"/>
                </a:ext>
              </a:extLst>
            </p:cNvPr>
            <p:cNvSpPr/>
            <p:nvPr/>
          </p:nvSpPr>
          <p:spPr>
            <a:xfrm>
              <a:off x="7017258" y="4131327"/>
              <a:ext cx="238925" cy="281547"/>
            </a:xfrm>
            <a:custGeom>
              <a:avLst/>
              <a:gdLst/>
              <a:ahLst/>
              <a:cxnLst/>
              <a:rect l="l" t="t" r="r" b="b"/>
              <a:pathLst>
                <a:path w="2389249" h="2815474" extrusionOk="0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173;p46">
              <a:extLst>
                <a:ext uri="{FF2B5EF4-FFF2-40B4-BE49-F238E27FC236}">
                  <a16:creationId xmlns:a16="http://schemas.microsoft.com/office/drawing/2014/main" id="{ACB8C469-5BCC-EC1F-CEE3-81FF3AF8A201}"/>
                </a:ext>
              </a:extLst>
            </p:cNvPr>
            <p:cNvSpPr/>
            <p:nvPr/>
          </p:nvSpPr>
          <p:spPr>
            <a:xfrm>
              <a:off x="7142010" y="4233590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174;p46">
              <a:extLst>
                <a:ext uri="{FF2B5EF4-FFF2-40B4-BE49-F238E27FC236}">
                  <a16:creationId xmlns:a16="http://schemas.microsoft.com/office/drawing/2014/main" id="{C7FDF729-3EF8-095D-40F8-C9CC69156EA3}"/>
                </a:ext>
              </a:extLst>
            </p:cNvPr>
            <p:cNvSpPr/>
            <p:nvPr/>
          </p:nvSpPr>
          <p:spPr>
            <a:xfrm>
              <a:off x="7064950" y="4210927"/>
              <a:ext cx="129615" cy="85765"/>
            </a:xfrm>
            <a:custGeom>
              <a:avLst/>
              <a:gdLst/>
              <a:ahLst/>
              <a:cxnLst/>
              <a:rect l="l" t="t" r="r" b="b"/>
              <a:pathLst>
                <a:path w="1296149" h="857651" extrusionOk="0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175;p46">
              <a:extLst>
                <a:ext uri="{FF2B5EF4-FFF2-40B4-BE49-F238E27FC236}">
                  <a16:creationId xmlns:a16="http://schemas.microsoft.com/office/drawing/2014/main" id="{1E4F9381-96F8-4454-9102-E2042592319A}"/>
                </a:ext>
              </a:extLst>
            </p:cNvPr>
            <p:cNvSpPr/>
            <p:nvPr/>
          </p:nvSpPr>
          <p:spPr>
            <a:xfrm>
              <a:off x="7038303" y="4217334"/>
              <a:ext cx="156340" cy="101264"/>
            </a:xfrm>
            <a:custGeom>
              <a:avLst/>
              <a:gdLst/>
              <a:ahLst/>
              <a:cxnLst/>
              <a:rect l="l" t="t" r="r" b="b"/>
              <a:pathLst>
                <a:path w="1563405" h="1012639" extrusionOk="0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176;p46">
              <a:extLst>
                <a:ext uri="{FF2B5EF4-FFF2-40B4-BE49-F238E27FC236}">
                  <a16:creationId xmlns:a16="http://schemas.microsoft.com/office/drawing/2014/main" id="{C7D15A95-F2C7-A330-62AA-1AFAF8FBFE96}"/>
                </a:ext>
              </a:extLst>
            </p:cNvPr>
            <p:cNvSpPr/>
            <p:nvPr/>
          </p:nvSpPr>
          <p:spPr>
            <a:xfrm>
              <a:off x="7206986" y="4270200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177;p46">
              <a:extLst>
                <a:ext uri="{FF2B5EF4-FFF2-40B4-BE49-F238E27FC236}">
                  <a16:creationId xmlns:a16="http://schemas.microsoft.com/office/drawing/2014/main" id="{F2A6A59B-BAF0-4E33-B69F-60431DCB10DC}"/>
                </a:ext>
              </a:extLst>
            </p:cNvPr>
            <p:cNvSpPr/>
            <p:nvPr/>
          </p:nvSpPr>
          <p:spPr>
            <a:xfrm>
              <a:off x="7358065" y="4552792"/>
              <a:ext cx="238925" cy="262515"/>
            </a:xfrm>
            <a:custGeom>
              <a:avLst/>
              <a:gdLst/>
              <a:ahLst/>
              <a:cxnLst/>
              <a:rect l="l" t="t" r="r" b="b"/>
              <a:pathLst>
                <a:path w="2389248" h="2625152" extrusionOk="0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178;p46">
              <a:extLst>
                <a:ext uri="{FF2B5EF4-FFF2-40B4-BE49-F238E27FC236}">
                  <a16:creationId xmlns:a16="http://schemas.microsoft.com/office/drawing/2014/main" id="{DFB48882-62FB-9601-D5E3-745FC7DA4E90}"/>
                </a:ext>
              </a:extLst>
            </p:cNvPr>
            <p:cNvSpPr/>
            <p:nvPr/>
          </p:nvSpPr>
          <p:spPr>
            <a:xfrm>
              <a:off x="7419281" y="4618458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179;p46">
              <a:extLst>
                <a:ext uri="{FF2B5EF4-FFF2-40B4-BE49-F238E27FC236}">
                  <a16:creationId xmlns:a16="http://schemas.microsoft.com/office/drawing/2014/main" id="{845C0EA7-6676-DFD7-4D23-C5E7951A4297}"/>
                </a:ext>
              </a:extLst>
            </p:cNvPr>
            <p:cNvSpPr/>
            <p:nvPr/>
          </p:nvSpPr>
          <p:spPr>
            <a:xfrm>
              <a:off x="7419281" y="4640240"/>
              <a:ext cx="94462" cy="65448"/>
            </a:xfrm>
            <a:custGeom>
              <a:avLst/>
              <a:gdLst/>
              <a:ahLst/>
              <a:cxnLst/>
              <a:rect l="l" t="t" r="r" b="b"/>
              <a:pathLst>
                <a:path w="944624" h="654481" extrusionOk="0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180;p46">
              <a:extLst>
                <a:ext uri="{FF2B5EF4-FFF2-40B4-BE49-F238E27FC236}">
                  <a16:creationId xmlns:a16="http://schemas.microsoft.com/office/drawing/2014/main" id="{83EB176B-2D59-22DF-BEB3-25A468F161CA}"/>
                </a:ext>
              </a:extLst>
            </p:cNvPr>
            <p:cNvSpPr/>
            <p:nvPr/>
          </p:nvSpPr>
          <p:spPr>
            <a:xfrm>
              <a:off x="7419281" y="4662102"/>
              <a:ext cx="122231" cy="81509"/>
            </a:xfrm>
            <a:custGeom>
              <a:avLst/>
              <a:gdLst/>
              <a:ahLst/>
              <a:cxnLst/>
              <a:rect l="l" t="t" r="r" b="b"/>
              <a:pathLst>
                <a:path w="1222313" h="815090" extrusionOk="0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181;p46">
              <a:extLst>
                <a:ext uri="{FF2B5EF4-FFF2-40B4-BE49-F238E27FC236}">
                  <a16:creationId xmlns:a16="http://schemas.microsoft.com/office/drawing/2014/main" id="{5CC17B38-8BDB-E6D6-51DC-E0A536568218}"/>
                </a:ext>
              </a:extLst>
            </p:cNvPr>
            <p:cNvSpPr/>
            <p:nvPr/>
          </p:nvSpPr>
          <p:spPr>
            <a:xfrm>
              <a:off x="7379431" y="4594446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182;p46">
              <a:extLst>
                <a:ext uri="{FF2B5EF4-FFF2-40B4-BE49-F238E27FC236}">
                  <a16:creationId xmlns:a16="http://schemas.microsoft.com/office/drawing/2014/main" id="{02CC341E-321A-C56C-0B97-8884128CE5B7}"/>
                </a:ext>
              </a:extLst>
            </p:cNvPr>
            <p:cNvSpPr/>
            <p:nvPr/>
          </p:nvSpPr>
          <p:spPr>
            <a:xfrm>
              <a:off x="7242195" y="4530298"/>
              <a:ext cx="67095" cy="91494"/>
            </a:xfrm>
            <a:custGeom>
              <a:avLst/>
              <a:gdLst/>
              <a:ahLst/>
              <a:cxnLst/>
              <a:rect l="l" t="t" r="r" b="b"/>
              <a:pathLst>
                <a:path w="670948" h="914939" extrusionOk="0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183;p46">
              <a:extLst>
                <a:ext uri="{FF2B5EF4-FFF2-40B4-BE49-F238E27FC236}">
                  <a16:creationId xmlns:a16="http://schemas.microsoft.com/office/drawing/2014/main" id="{8C5B80F4-FB14-1228-3E51-33F99C8B3A8B}"/>
                </a:ext>
              </a:extLst>
            </p:cNvPr>
            <p:cNvSpPr/>
            <p:nvPr/>
          </p:nvSpPr>
          <p:spPr>
            <a:xfrm>
              <a:off x="7304559" y="4297072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9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C6ECB31-A822-DF5F-4A56-28F913D9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</p:spPr>
        <p:txBody>
          <a:bodyPr/>
          <a:lstStyle/>
          <a:p>
            <a:r>
              <a:rPr lang="es-MX" dirty="0"/>
              <a:t>Para la realización de un informe de servicios TI necesitamos: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4839904-98A9-E81D-805D-41A1B65164AC}"/>
              </a:ext>
            </a:extLst>
          </p:cNvPr>
          <p:cNvSpPr txBox="1">
            <a:spLocks/>
          </p:cNvSpPr>
          <p:nvPr/>
        </p:nvSpPr>
        <p:spPr>
          <a:xfrm>
            <a:off x="855300" y="2219857"/>
            <a:ext cx="5307000" cy="183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s-ES" sz="1600" dirty="0"/>
              <a:t>Pasos para el proceso de la gestión de la demanda </a:t>
            </a:r>
          </a:p>
          <a:p>
            <a:pPr marL="685800" lvl="1" indent="-342900">
              <a:buFont typeface="Barlow Light"/>
              <a:buAutoNum type="arabicPeriod"/>
            </a:pPr>
            <a:r>
              <a:rPr lang="es-MX" sz="1600" dirty="0"/>
              <a:t>Recopilación de datos </a:t>
            </a:r>
          </a:p>
          <a:p>
            <a:pPr marL="685800" lvl="1" indent="-342900">
              <a:buFont typeface="Barlow Light"/>
              <a:buAutoNum type="arabicPeriod"/>
            </a:pPr>
            <a:r>
              <a:rPr lang="es-MX" sz="1600" dirty="0"/>
              <a:t>Análisis de datos </a:t>
            </a:r>
          </a:p>
          <a:p>
            <a:pPr marL="685800" lvl="1" indent="-342900">
              <a:buFont typeface="Barlow Light"/>
              <a:buAutoNum type="arabicPeriod"/>
            </a:pPr>
            <a:r>
              <a:rPr lang="es-MX" sz="1600" dirty="0"/>
              <a:t>Documentación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028" name="Picture 4" descr="Procedimiento para desarrollar los requisitos de un sistema software que  satisfaga las necesidades de negocio | Marco de Desarrollo de la Junta de  Andalucía">
            <a:extLst>
              <a:ext uri="{FF2B5EF4-FFF2-40B4-BE49-F238E27FC236}">
                <a16:creationId xmlns:a16="http://schemas.microsoft.com/office/drawing/2014/main" id="{969B6C86-4ECF-BB79-6CD6-44D4BB71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5" y="0"/>
            <a:ext cx="27876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42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3.- Gestión de demanda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AD2C89F-EF68-2FE6-FB52-20D784C100B4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" name="Google Shape;902;p46">
              <a:extLst>
                <a:ext uri="{FF2B5EF4-FFF2-40B4-BE49-F238E27FC236}">
                  <a16:creationId xmlns:a16="http://schemas.microsoft.com/office/drawing/2014/main" id="{256D4EFB-74F7-9949-1D0A-5BD4D863153F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903;p46">
              <a:extLst>
                <a:ext uri="{FF2B5EF4-FFF2-40B4-BE49-F238E27FC236}">
                  <a16:creationId xmlns:a16="http://schemas.microsoft.com/office/drawing/2014/main" id="{453BBD43-B148-1B6F-8962-4AC221CBC731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904;p46">
              <a:extLst>
                <a:ext uri="{FF2B5EF4-FFF2-40B4-BE49-F238E27FC236}">
                  <a16:creationId xmlns:a16="http://schemas.microsoft.com/office/drawing/2014/main" id="{B9F38DFA-0B1E-74CD-42ED-2F2CF1F4C709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905;p46">
              <a:extLst>
                <a:ext uri="{FF2B5EF4-FFF2-40B4-BE49-F238E27FC236}">
                  <a16:creationId xmlns:a16="http://schemas.microsoft.com/office/drawing/2014/main" id="{01076C9A-0BDB-A0E6-7EAA-3972809DB644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06;p46">
              <a:extLst>
                <a:ext uri="{FF2B5EF4-FFF2-40B4-BE49-F238E27FC236}">
                  <a16:creationId xmlns:a16="http://schemas.microsoft.com/office/drawing/2014/main" id="{A085A555-9E54-47A7-40BB-31729364EDA3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07;p46">
              <a:extLst>
                <a:ext uri="{FF2B5EF4-FFF2-40B4-BE49-F238E27FC236}">
                  <a16:creationId xmlns:a16="http://schemas.microsoft.com/office/drawing/2014/main" id="{E777DFFD-9286-030F-FB50-BA20D3963D61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08;p46">
              <a:extLst>
                <a:ext uri="{FF2B5EF4-FFF2-40B4-BE49-F238E27FC236}">
                  <a16:creationId xmlns:a16="http://schemas.microsoft.com/office/drawing/2014/main" id="{7D2AB622-E1D5-A084-490C-07383F63F172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09;p46">
              <a:extLst>
                <a:ext uri="{FF2B5EF4-FFF2-40B4-BE49-F238E27FC236}">
                  <a16:creationId xmlns:a16="http://schemas.microsoft.com/office/drawing/2014/main" id="{DAF4CB6A-7C5D-53CB-F970-8D2783FCA24D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10;p46">
              <a:extLst>
                <a:ext uri="{FF2B5EF4-FFF2-40B4-BE49-F238E27FC236}">
                  <a16:creationId xmlns:a16="http://schemas.microsoft.com/office/drawing/2014/main" id="{691FD88B-01FE-2B52-35CC-DA4C14125A0C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1;p46">
              <a:extLst>
                <a:ext uri="{FF2B5EF4-FFF2-40B4-BE49-F238E27FC236}">
                  <a16:creationId xmlns:a16="http://schemas.microsoft.com/office/drawing/2014/main" id="{D52F5275-633B-7F94-23EA-D699D268AECF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12;p46">
              <a:extLst>
                <a:ext uri="{FF2B5EF4-FFF2-40B4-BE49-F238E27FC236}">
                  <a16:creationId xmlns:a16="http://schemas.microsoft.com/office/drawing/2014/main" id="{6DB51FC9-CC98-661D-A9CC-6BE958374C77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13;p46">
              <a:extLst>
                <a:ext uri="{FF2B5EF4-FFF2-40B4-BE49-F238E27FC236}">
                  <a16:creationId xmlns:a16="http://schemas.microsoft.com/office/drawing/2014/main" id="{D47B4797-495B-F142-EB6C-090E7E8E83DE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14;p46">
              <a:extLst>
                <a:ext uri="{FF2B5EF4-FFF2-40B4-BE49-F238E27FC236}">
                  <a16:creationId xmlns:a16="http://schemas.microsoft.com/office/drawing/2014/main" id="{9CB3D64F-8F20-39E9-4EC0-22F3FD603312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15;p46">
              <a:extLst>
                <a:ext uri="{FF2B5EF4-FFF2-40B4-BE49-F238E27FC236}">
                  <a16:creationId xmlns:a16="http://schemas.microsoft.com/office/drawing/2014/main" id="{CC9E838F-E1A3-2CF2-BDF9-F3F078B0BA86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16;p46">
              <a:extLst>
                <a:ext uri="{FF2B5EF4-FFF2-40B4-BE49-F238E27FC236}">
                  <a16:creationId xmlns:a16="http://schemas.microsoft.com/office/drawing/2014/main" id="{419382F0-8756-A391-320D-3EC111E69EBA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17;p46">
              <a:extLst>
                <a:ext uri="{FF2B5EF4-FFF2-40B4-BE49-F238E27FC236}">
                  <a16:creationId xmlns:a16="http://schemas.microsoft.com/office/drawing/2014/main" id="{0D215B65-9359-2D1B-6A6A-87F289163580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918;p46">
              <a:extLst>
                <a:ext uri="{FF2B5EF4-FFF2-40B4-BE49-F238E27FC236}">
                  <a16:creationId xmlns:a16="http://schemas.microsoft.com/office/drawing/2014/main" id="{A7EB91C4-7ACB-3553-B7E5-449A32BC8142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19;p46">
              <a:extLst>
                <a:ext uri="{FF2B5EF4-FFF2-40B4-BE49-F238E27FC236}">
                  <a16:creationId xmlns:a16="http://schemas.microsoft.com/office/drawing/2014/main" id="{25013B8E-F17F-3092-A6F1-C4AB5F18335F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920;p46">
              <a:extLst>
                <a:ext uri="{FF2B5EF4-FFF2-40B4-BE49-F238E27FC236}">
                  <a16:creationId xmlns:a16="http://schemas.microsoft.com/office/drawing/2014/main" id="{92A2E608-2639-D83D-36B0-B87ECB8E229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921;p46">
              <a:extLst>
                <a:ext uri="{FF2B5EF4-FFF2-40B4-BE49-F238E27FC236}">
                  <a16:creationId xmlns:a16="http://schemas.microsoft.com/office/drawing/2014/main" id="{3383215A-2922-2EB7-A362-748763C44574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922;p46">
              <a:extLst>
                <a:ext uri="{FF2B5EF4-FFF2-40B4-BE49-F238E27FC236}">
                  <a16:creationId xmlns:a16="http://schemas.microsoft.com/office/drawing/2014/main" id="{92468A8D-C06A-1DC4-D47A-ABF526904550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923;p46">
              <a:extLst>
                <a:ext uri="{FF2B5EF4-FFF2-40B4-BE49-F238E27FC236}">
                  <a16:creationId xmlns:a16="http://schemas.microsoft.com/office/drawing/2014/main" id="{B3B8DB80-6B61-2DC3-5D6A-F9D8102DE4C7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24;p46">
              <a:extLst>
                <a:ext uri="{FF2B5EF4-FFF2-40B4-BE49-F238E27FC236}">
                  <a16:creationId xmlns:a16="http://schemas.microsoft.com/office/drawing/2014/main" id="{B637E3D0-52A0-7748-2698-BC7F1554A897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25;p46">
              <a:extLst>
                <a:ext uri="{FF2B5EF4-FFF2-40B4-BE49-F238E27FC236}">
                  <a16:creationId xmlns:a16="http://schemas.microsoft.com/office/drawing/2014/main" id="{44824B16-BD21-BE3C-901B-DF973729C879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926;p46">
              <a:extLst>
                <a:ext uri="{FF2B5EF4-FFF2-40B4-BE49-F238E27FC236}">
                  <a16:creationId xmlns:a16="http://schemas.microsoft.com/office/drawing/2014/main" id="{41955285-96F0-BEF2-5BCD-CEC608507E0F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B59B5-221A-A141-5E31-F07AFDF8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44027"/>
            <a:ext cx="3276452" cy="1467631"/>
          </a:xfrm>
        </p:spPr>
        <p:txBody>
          <a:bodyPr anchor="b">
            <a:normAutofit/>
          </a:bodyPr>
          <a:lstStyle/>
          <a:p>
            <a:r>
              <a:rPr lang="es-ES" sz="4050"/>
              <a:t>Gestión de demanda</a:t>
            </a:r>
            <a:endParaRPr lang="es-MX" sz="405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0D0561-10CD-2CEA-BD33-9A9935A71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2154674"/>
            <a:ext cx="3182692" cy="2490501"/>
          </a:xfrm>
        </p:spPr>
        <p:txBody>
          <a:bodyPr>
            <a:normAutofit/>
          </a:bodyPr>
          <a:lstStyle/>
          <a:p>
            <a:r>
              <a:rPr lang="es-ES" sz="1650" dirty="0"/>
              <a:t>¿Qué es?</a:t>
            </a:r>
            <a:endParaRPr lang="es-MX" sz="1650" dirty="0"/>
          </a:p>
          <a:p>
            <a:pPr marL="0" indent="0">
              <a:buNone/>
            </a:pPr>
            <a:r>
              <a:rPr lang="es-MX" sz="1650" dirty="0"/>
              <a:t>La gestión de demanda es la forma en la que supervisamos y gestionamos las solicitudes de los clientes. Implica entender y comprender sus necesidades.</a:t>
            </a:r>
          </a:p>
          <a:p>
            <a:pPr marL="0" indent="0">
              <a:buNone/>
            </a:pPr>
            <a:endParaRPr lang="es-MX" sz="1650" dirty="0"/>
          </a:p>
          <a:p>
            <a:pPr marL="0" indent="0">
              <a:buNone/>
            </a:pPr>
            <a:endParaRPr lang="es-ES" sz="1650" dirty="0"/>
          </a:p>
        </p:txBody>
      </p:sp>
      <p:pic>
        <p:nvPicPr>
          <p:cNvPr id="1026" name="Picture 2" descr="Imagen del banner del artículo: Qué es la gestión de la demanda y por qué es necesaria para el éxito de tu negocio">
            <a:extLst>
              <a:ext uri="{FF2B5EF4-FFF2-40B4-BE49-F238E27FC236}">
                <a16:creationId xmlns:a16="http://schemas.microsoft.com/office/drawing/2014/main" id="{3529F571-46B1-06AD-A2EE-A20976EE0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8" r="20298" b="-1"/>
          <a:stretch/>
        </p:blipFill>
        <p:spPr bwMode="auto">
          <a:xfrm>
            <a:off x="3983777" y="7"/>
            <a:ext cx="5159081" cy="5143493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07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CFADB-41DA-CC17-52F5-B0A96E25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1"/>
            <a:ext cx="8178800" cy="851803"/>
          </a:xfrm>
        </p:spPr>
        <p:txBody>
          <a:bodyPr>
            <a:normAutofit/>
          </a:bodyPr>
          <a:lstStyle/>
          <a:p>
            <a:r>
              <a:rPr lang="es-ES" sz="2700"/>
              <a:t>Gestión de demanda </a:t>
            </a:r>
            <a:endParaRPr lang="es-MX" sz="27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C1BA2A-EA9D-3F86-32EA-5FBCBDA2A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2" y="1337236"/>
            <a:ext cx="3006288" cy="3295487"/>
          </a:xfrm>
        </p:spPr>
        <p:txBody>
          <a:bodyPr>
            <a:normAutofit fontScale="92500" lnSpcReduction="10000"/>
          </a:bodyPr>
          <a:lstStyle/>
          <a:p>
            <a:r>
              <a:rPr lang="es-ES" sz="1500"/>
              <a:t>¿Por qué es necesaria la gestión de demanda?</a:t>
            </a:r>
          </a:p>
          <a:p>
            <a:pPr marL="0" indent="0">
              <a:buNone/>
            </a:pPr>
            <a:r>
              <a:rPr lang="es-ES" sz="1500"/>
              <a:t>Muestra las cuales son las futuras tendencias en el mercado.	</a:t>
            </a:r>
          </a:p>
          <a:p>
            <a:pPr lvl="1">
              <a:buFontTx/>
              <a:buChar char="-"/>
            </a:pPr>
            <a:r>
              <a:rPr lang="es-ES" sz="1500"/>
              <a:t>Aumentar la satisfacción del cliente</a:t>
            </a:r>
          </a:p>
          <a:p>
            <a:pPr lvl="1">
              <a:buFontTx/>
              <a:buChar char="-"/>
            </a:pPr>
            <a:r>
              <a:rPr lang="es-ES" sz="1500"/>
              <a:t>Reducir los posibles cuellos de botella</a:t>
            </a:r>
          </a:p>
          <a:p>
            <a:pPr lvl="1">
              <a:buFontTx/>
              <a:buChar char="-"/>
            </a:pPr>
            <a:r>
              <a:rPr lang="es-ES" sz="1500"/>
              <a:t>Optimizar operaciones </a:t>
            </a:r>
          </a:p>
          <a:p>
            <a:pPr lvl="1">
              <a:buFontTx/>
              <a:buChar char="-"/>
            </a:pPr>
            <a:r>
              <a:rPr lang="es-ES" sz="1500"/>
              <a:t>Reducir costos y desperdicios </a:t>
            </a:r>
          </a:p>
          <a:p>
            <a:pPr lvl="1">
              <a:buFontTx/>
              <a:buChar char="-"/>
            </a:pPr>
            <a:r>
              <a:rPr lang="es-ES" sz="1500"/>
              <a:t>Aumenta la eficiencia </a:t>
            </a:r>
            <a:endParaRPr lang="es-MX" sz="15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7422B7-1AB4-4B55-4EA3-4F2E04DD3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490" y="1407688"/>
            <a:ext cx="4689909" cy="31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3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04437-DB2F-A207-F664-341627F9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de la demanda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F61BD7-FF77-4EF0-BF25-2F86B99DC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300" y="1450930"/>
            <a:ext cx="5307000" cy="3033900"/>
          </a:xfrm>
        </p:spPr>
        <p:txBody>
          <a:bodyPr/>
          <a:lstStyle/>
          <a:p>
            <a:r>
              <a:rPr lang="es-ES" sz="1600" dirty="0"/>
              <a:t>Pasos para el proceso de la gestión de la demanda </a:t>
            </a:r>
          </a:p>
          <a:p>
            <a:pPr marL="685800" lvl="1" indent="-342900">
              <a:buAutoNum type="arabicPeriod"/>
            </a:pPr>
            <a:r>
              <a:rPr lang="es-MX" sz="1600" dirty="0"/>
              <a:t>Revisar los datos históricos</a:t>
            </a:r>
          </a:p>
          <a:p>
            <a:pPr marL="685800" lvl="1" indent="-342900">
              <a:buAutoNum type="arabicPeriod"/>
            </a:pPr>
            <a:r>
              <a:rPr lang="es-MX" sz="1600" dirty="0"/>
              <a:t>Analiza el mercado actual </a:t>
            </a:r>
          </a:p>
          <a:p>
            <a:pPr marL="685800" lvl="1" indent="-342900">
              <a:buAutoNum type="arabicPeriod"/>
            </a:pPr>
            <a:r>
              <a:rPr lang="es-MX" sz="1600" dirty="0"/>
              <a:t>Predice la demanda </a:t>
            </a:r>
          </a:p>
          <a:p>
            <a:pPr marL="685800" lvl="1" indent="-342900">
              <a:buAutoNum type="arabicPeriod"/>
            </a:pPr>
            <a:r>
              <a:rPr lang="es-MX" sz="1600" dirty="0"/>
              <a:t>Desarrolla estrategias 	para generar demanda </a:t>
            </a:r>
          </a:p>
          <a:p>
            <a:pPr marL="685800" lvl="1" indent="-342900">
              <a:buAutoNum type="arabicPeriod"/>
            </a:pPr>
            <a:r>
              <a:rPr lang="es-MX" sz="1600" dirty="0"/>
              <a:t>Incorpora al plane de negocios </a:t>
            </a:r>
          </a:p>
          <a:p>
            <a:pPr marL="685800" lvl="1" indent="-342900">
              <a:buAutoNum type="arabicPeriod"/>
            </a:pPr>
            <a:r>
              <a:rPr lang="es-MX" sz="1600" dirty="0"/>
              <a:t>Coordina tus iniciativas con la planificación de la cadena de suministro </a:t>
            </a:r>
          </a:p>
          <a:p>
            <a:pPr marL="685800" lvl="1" indent="-342900">
              <a:buAutoNum type="arabicPeriod"/>
            </a:pPr>
            <a:r>
              <a:rPr lang="es-MX" sz="1600" dirty="0"/>
              <a:t>Optimiza tu proceso </a:t>
            </a:r>
          </a:p>
        </p:txBody>
      </p:sp>
    </p:spTree>
    <p:extLst>
      <p:ext uri="{BB962C8B-B14F-4D97-AF65-F5344CB8AC3E}">
        <p14:creationId xmlns:p14="http://schemas.microsoft.com/office/powerpoint/2010/main" val="301674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gestionar de manera eficiente sus procesos logísticos ...">
            <a:extLst>
              <a:ext uri="{FF2B5EF4-FFF2-40B4-BE49-F238E27FC236}">
                <a16:creationId xmlns:a16="http://schemas.microsoft.com/office/drawing/2014/main" id="{F8F9F7B1-4F84-94D7-8B91-818E3FDD9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4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30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r>
              <a:rPr lang="es-MX" dirty="0"/>
              <a:t>3.- Proceso de mejora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1348156-971E-F3AC-63A2-79DED807362D}"/>
              </a:ext>
            </a:extLst>
          </p:cNvPr>
          <p:cNvGrpSpPr/>
          <p:nvPr/>
        </p:nvGrpSpPr>
        <p:grpSpPr>
          <a:xfrm>
            <a:off x="5185054" y="460033"/>
            <a:ext cx="3777372" cy="4655473"/>
            <a:chOff x="2522057" y="2360511"/>
            <a:chExt cx="554801" cy="683772"/>
          </a:xfrm>
        </p:grpSpPr>
        <p:sp>
          <p:nvSpPr>
            <p:cNvPr id="3" name="Google Shape;986;p46">
              <a:extLst>
                <a:ext uri="{FF2B5EF4-FFF2-40B4-BE49-F238E27FC236}">
                  <a16:creationId xmlns:a16="http://schemas.microsoft.com/office/drawing/2014/main" id="{D353917C-CDB2-B241-024E-10B39FC2F9A0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987;p46">
              <a:extLst>
                <a:ext uri="{FF2B5EF4-FFF2-40B4-BE49-F238E27FC236}">
                  <a16:creationId xmlns:a16="http://schemas.microsoft.com/office/drawing/2014/main" id="{C3B0FF12-36D3-5031-AA53-CAD3D6DF9FFE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988;p46">
              <a:extLst>
                <a:ext uri="{FF2B5EF4-FFF2-40B4-BE49-F238E27FC236}">
                  <a16:creationId xmlns:a16="http://schemas.microsoft.com/office/drawing/2014/main" id="{FF6A2C41-08AA-BA94-51A9-1BE85141D2C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989;p46">
              <a:extLst>
                <a:ext uri="{FF2B5EF4-FFF2-40B4-BE49-F238E27FC236}">
                  <a16:creationId xmlns:a16="http://schemas.microsoft.com/office/drawing/2014/main" id="{B75FD138-EF4E-8EC5-FE26-4B04BB41F00F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990;p46">
              <a:extLst>
                <a:ext uri="{FF2B5EF4-FFF2-40B4-BE49-F238E27FC236}">
                  <a16:creationId xmlns:a16="http://schemas.microsoft.com/office/drawing/2014/main" id="{65D4C88E-6040-1B23-4D00-E61F1EB766A9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991;p46">
              <a:extLst>
                <a:ext uri="{FF2B5EF4-FFF2-40B4-BE49-F238E27FC236}">
                  <a16:creationId xmlns:a16="http://schemas.microsoft.com/office/drawing/2014/main" id="{775A2736-EBED-11BA-AEE3-DD6F000A92B2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92;p46">
              <a:extLst>
                <a:ext uri="{FF2B5EF4-FFF2-40B4-BE49-F238E27FC236}">
                  <a16:creationId xmlns:a16="http://schemas.microsoft.com/office/drawing/2014/main" id="{5A7DF207-66B5-C02C-B087-B2C500B61945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93;p46">
              <a:extLst>
                <a:ext uri="{FF2B5EF4-FFF2-40B4-BE49-F238E27FC236}">
                  <a16:creationId xmlns:a16="http://schemas.microsoft.com/office/drawing/2014/main" id="{F90E18FE-DE09-D0E9-BF94-750749B7BEAF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94;p46">
              <a:extLst>
                <a:ext uri="{FF2B5EF4-FFF2-40B4-BE49-F238E27FC236}">
                  <a16:creationId xmlns:a16="http://schemas.microsoft.com/office/drawing/2014/main" id="{8441A915-3E21-0256-9DD0-23F563CF1E44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95;p46">
              <a:extLst>
                <a:ext uri="{FF2B5EF4-FFF2-40B4-BE49-F238E27FC236}">
                  <a16:creationId xmlns:a16="http://schemas.microsoft.com/office/drawing/2014/main" id="{3A5CE562-B46F-F624-38C3-8DBF89C1B68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96;p46">
              <a:extLst>
                <a:ext uri="{FF2B5EF4-FFF2-40B4-BE49-F238E27FC236}">
                  <a16:creationId xmlns:a16="http://schemas.microsoft.com/office/drawing/2014/main" id="{BA335DCE-36B7-6E46-6535-76B6DAFAE001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97;p46">
              <a:extLst>
                <a:ext uri="{FF2B5EF4-FFF2-40B4-BE49-F238E27FC236}">
                  <a16:creationId xmlns:a16="http://schemas.microsoft.com/office/drawing/2014/main" id="{706144C7-913E-11B8-7276-8AC2E52B47E1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98;p46">
              <a:extLst>
                <a:ext uri="{FF2B5EF4-FFF2-40B4-BE49-F238E27FC236}">
                  <a16:creationId xmlns:a16="http://schemas.microsoft.com/office/drawing/2014/main" id="{19807D96-DC85-349F-2DE8-DD08BC7DD4CB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99;p46">
              <a:extLst>
                <a:ext uri="{FF2B5EF4-FFF2-40B4-BE49-F238E27FC236}">
                  <a16:creationId xmlns:a16="http://schemas.microsoft.com/office/drawing/2014/main" id="{F802A344-B744-3123-EB55-3E676F389959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00;p46">
              <a:extLst>
                <a:ext uri="{FF2B5EF4-FFF2-40B4-BE49-F238E27FC236}">
                  <a16:creationId xmlns:a16="http://schemas.microsoft.com/office/drawing/2014/main" id="{3B3D2BF8-CC50-B368-66F2-DA88CF793ED6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01;p46">
              <a:extLst>
                <a:ext uri="{FF2B5EF4-FFF2-40B4-BE49-F238E27FC236}">
                  <a16:creationId xmlns:a16="http://schemas.microsoft.com/office/drawing/2014/main" id="{8BBDAC56-4213-425B-AF71-62906854DB45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02;p46">
              <a:extLst>
                <a:ext uri="{FF2B5EF4-FFF2-40B4-BE49-F238E27FC236}">
                  <a16:creationId xmlns:a16="http://schemas.microsoft.com/office/drawing/2014/main" id="{48744169-3D0C-3511-C385-F4B9309397D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03;p46">
              <a:extLst>
                <a:ext uri="{FF2B5EF4-FFF2-40B4-BE49-F238E27FC236}">
                  <a16:creationId xmlns:a16="http://schemas.microsoft.com/office/drawing/2014/main" id="{8FD6890E-081D-3059-B070-F814AB7FE961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04;p46">
              <a:extLst>
                <a:ext uri="{FF2B5EF4-FFF2-40B4-BE49-F238E27FC236}">
                  <a16:creationId xmlns:a16="http://schemas.microsoft.com/office/drawing/2014/main" id="{1868846F-D65A-90D7-887E-038722B265EB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05;p46">
              <a:extLst>
                <a:ext uri="{FF2B5EF4-FFF2-40B4-BE49-F238E27FC236}">
                  <a16:creationId xmlns:a16="http://schemas.microsoft.com/office/drawing/2014/main" id="{3890A65F-380C-4A57-A24A-B5E4C5AC055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06;p46">
              <a:extLst>
                <a:ext uri="{FF2B5EF4-FFF2-40B4-BE49-F238E27FC236}">
                  <a16:creationId xmlns:a16="http://schemas.microsoft.com/office/drawing/2014/main" id="{20E41B66-196D-BB31-F91E-76E6DCCD4BB9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07;p46">
              <a:extLst>
                <a:ext uri="{FF2B5EF4-FFF2-40B4-BE49-F238E27FC236}">
                  <a16:creationId xmlns:a16="http://schemas.microsoft.com/office/drawing/2014/main" id="{6D136302-AFF0-8AE2-CB23-F6A8C7DA8157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008;p46">
              <a:extLst>
                <a:ext uri="{FF2B5EF4-FFF2-40B4-BE49-F238E27FC236}">
                  <a16:creationId xmlns:a16="http://schemas.microsoft.com/office/drawing/2014/main" id="{A58A7419-EC5A-3154-906E-71F3E40670B8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009;p46">
              <a:extLst>
                <a:ext uri="{FF2B5EF4-FFF2-40B4-BE49-F238E27FC236}">
                  <a16:creationId xmlns:a16="http://schemas.microsoft.com/office/drawing/2014/main" id="{07FA3F60-AFA5-4F8A-0A21-2304E6178C87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10;p46">
              <a:extLst>
                <a:ext uri="{FF2B5EF4-FFF2-40B4-BE49-F238E27FC236}">
                  <a16:creationId xmlns:a16="http://schemas.microsoft.com/office/drawing/2014/main" id="{B9AEFF61-9602-E9DA-E357-391488C6A2AD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11;p46">
              <a:extLst>
                <a:ext uri="{FF2B5EF4-FFF2-40B4-BE49-F238E27FC236}">
                  <a16:creationId xmlns:a16="http://schemas.microsoft.com/office/drawing/2014/main" id="{9CB9E4C3-96D2-4F62-533D-7B58D84978ED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012;p46">
              <a:extLst>
                <a:ext uri="{FF2B5EF4-FFF2-40B4-BE49-F238E27FC236}">
                  <a16:creationId xmlns:a16="http://schemas.microsoft.com/office/drawing/2014/main" id="{CFE7D695-7591-E86A-57CB-386C01E8E219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429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AA795C-F24C-DE9B-C016-6A9F230DA74A}"/>
              </a:ext>
            </a:extLst>
          </p:cNvPr>
          <p:cNvSpPr txBox="1"/>
          <p:nvPr/>
        </p:nvSpPr>
        <p:spPr>
          <a:xfrm>
            <a:off x="1390650" y="993029"/>
            <a:ext cx="5962650" cy="3930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 esforzado y continuado de una organización para </a:t>
            </a:r>
            <a:r>
              <a:rPr lang="es-MX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desplegar las herramientas de la gestión por procesos dentro de sí misma.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paso previo para la mejora es la adopción de una gestión por procesos que actúe sobre la configuración de la estructura organizativa.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claro enfoque de procesos y la medición de los resultados de los mismos.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Identificación de los servicios o productos brindados por la organización cliente.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Organización para la gestión de procesos.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Rediseño y mejora de procesos, mejorando su calidad, eficacia y eficiencia, reduciendo plazos y costes.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75A4857-EC65-370B-FBB7-3633FBAFF409}"/>
              </a:ext>
            </a:extLst>
          </p:cNvPr>
          <p:cNvSpPr txBox="1"/>
          <p:nvPr/>
        </p:nvSpPr>
        <p:spPr>
          <a:xfrm>
            <a:off x="1390650" y="298162"/>
            <a:ext cx="3852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Proceso de mejora</a:t>
            </a:r>
          </a:p>
        </p:txBody>
      </p:sp>
    </p:spTree>
    <p:extLst>
      <p:ext uri="{BB962C8B-B14F-4D97-AF65-F5344CB8AC3E}">
        <p14:creationId xmlns:p14="http://schemas.microsoft.com/office/powerpoint/2010/main" val="378824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982698C-11ED-23CC-F9C8-A6A3C3778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17" y="99734"/>
            <a:ext cx="4427504" cy="465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34579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305</Words>
  <Application>Microsoft Office PowerPoint</Application>
  <PresentationFormat>Presentación en pantalla (16:9)</PresentationFormat>
  <Paragraphs>43</Paragraphs>
  <Slides>12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Barlow Light</vt:lpstr>
      <vt:lpstr>Barlow</vt:lpstr>
      <vt:lpstr>Calibri</vt:lpstr>
      <vt:lpstr>Arial</vt:lpstr>
      <vt:lpstr>Minola template</vt:lpstr>
      <vt:lpstr>Gestion de demanda  Proceso de mejora e Informe de servicios TI</vt:lpstr>
      <vt:lpstr>3.- Gestión de demanda</vt:lpstr>
      <vt:lpstr>Gestión de demanda</vt:lpstr>
      <vt:lpstr>Gestión de demanda </vt:lpstr>
      <vt:lpstr>Gestión de la demanda </vt:lpstr>
      <vt:lpstr>Presentación de PowerPoint</vt:lpstr>
      <vt:lpstr>23.- Proceso de mejora</vt:lpstr>
      <vt:lpstr>Presentación de PowerPoint</vt:lpstr>
      <vt:lpstr>Presentación de PowerPoint</vt:lpstr>
      <vt:lpstr>24.- Informe de servicios TI</vt:lpstr>
      <vt:lpstr>Para la realización de un informe de servicios TI necesitamos: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The Skrapy</dc:creator>
  <cp:lastModifiedBy>The Skrapy</cp:lastModifiedBy>
  <cp:revision>11</cp:revision>
  <dcterms:modified xsi:type="dcterms:W3CDTF">2022-09-28T23:46:03Z</dcterms:modified>
</cp:coreProperties>
</file>