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95" r:id="rId3"/>
    <p:sldId id="296" r:id="rId4"/>
    <p:sldId id="297" r:id="rId5"/>
    <p:sldId id="298" r:id="rId6"/>
    <p:sldId id="299" r:id="rId7"/>
    <p:sldId id="301" r:id="rId8"/>
    <p:sldId id="302" r:id="rId9"/>
    <p:sldId id="303" r:id="rId10"/>
    <p:sldId id="304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5" r:id="rId19"/>
    <p:sldId id="314" r:id="rId20"/>
    <p:sldId id="313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exend Deca" panose="020B0604020202020204" charset="-78"/>
      <p:regular r:id="rId31"/>
    </p:embeddedFont>
    <p:embeddedFont>
      <p:font typeface="Muli" panose="02000303000000000000" pitchFamily="2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ulo" id="{EC69A3A9-E34C-4D48-8358-161BA59DE5A5}">
          <p14:sldIdLst>
            <p14:sldId id="256"/>
          </p14:sldIdLst>
        </p14:section>
        <p14:section name="Que es un gestor" id="{F4E0A6E2-B64F-4DE2-8293-634F21EDE275}">
          <p14:sldIdLst>
            <p14:sldId id="295"/>
            <p14:sldId id="296"/>
          </p14:sldIdLst>
        </p14:section>
        <p14:section name="Existe alguno mejor" id="{519716C7-036E-46AD-8246-57BD44A32E87}">
          <p14:sldIdLst>
            <p14:sldId id="297"/>
            <p14:sldId id="298"/>
          </p14:sldIdLst>
        </p14:section>
        <p14:section name="Top 10" id="{8F79300C-EC94-4873-8676-AA552D30B040}">
          <p14:sldIdLst>
            <p14:sldId id="299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312"/>
            <p14:sldId id="315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flare.com/es/best-ide-for-mobile-app-development/" TargetMode="External"/><Relationship Id="rId2" Type="http://schemas.openxmlformats.org/officeDocument/2006/relationships/hyperlink" Target="https://www.qualitydevs.com/2019/07/05/que-es-flutter/#:%7E:text=Flutter%20es%20un%20framework%20de,a%20las%20aplicaciones%20nativas%20tradicional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39079" y="1104874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Top 10 Gestores de desarrollo móviles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0EF061D-06B7-A0CD-A161-1D36F5090D1C}"/>
              </a:ext>
            </a:extLst>
          </p:cNvPr>
          <p:cNvSpPr txBox="1"/>
          <p:nvPr/>
        </p:nvSpPr>
        <p:spPr>
          <a:xfrm>
            <a:off x="587352" y="3390622"/>
            <a:ext cx="36242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Carrera: TICS    Fecha: 31/AGO/2022</a:t>
            </a:r>
          </a:p>
          <a:p>
            <a:r>
              <a:rPr lang="es-MX" dirty="0">
                <a:solidFill>
                  <a:schemeClr val="tx2"/>
                </a:solidFill>
              </a:rPr>
              <a:t>Materia: Desarrollo de aplicaciones móviles </a:t>
            </a:r>
          </a:p>
          <a:p>
            <a:r>
              <a:rPr lang="es-MX" dirty="0">
                <a:solidFill>
                  <a:schemeClr val="tx2"/>
                </a:solidFill>
              </a:rPr>
              <a:t>Maestro: Dora Luz Quevedo Valenzuela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s-MX" dirty="0">
                <a:solidFill>
                  <a:schemeClr val="tx2"/>
                </a:solidFill>
              </a:rPr>
              <a:t>Alumno: 19580589 Castillo Jr. Gregorio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0316-C0EF-1CA6-0B4A-89AF61E9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75" y="264957"/>
            <a:ext cx="4900716" cy="592104"/>
          </a:xfrm>
        </p:spPr>
        <p:txBody>
          <a:bodyPr/>
          <a:lstStyle/>
          <a:p>
            <a:r>
              <a:rPr lang="en-US" dirty="0"/>
              <a:t>5.-Visual Studio (IDE)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46DD4B-9B96-46EF-A91E-A03006CE1E94}"/>
              </a:ext>
            </a:extLst>
          </p:cNvPr>
          <p:cNvSpPr txBox="1"/>
          <p:nvPr/>
        </p:nvSpPr>
        <p:spPr>
          <a:xfrm>
            <a:off x="186885" y="942472"/>
            <a:ext cx="50926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Disponible una versión dedicada para cada uno de los sistemas operativos mas actuales:</a:t>
            </a:r>
          </a:p>
          <a:p>
            <a:r>
              <a:rPr lang="es-MX" dirty="0">
                <a:solidFill>
                  <a:schemeClr val="tx2"/>
                </a:solidFill>
              </a:rPr>
              <a:t>Windows </a:t>
            </a:r>
          </a:p>
          <a:p>
            <a:r>
              <a:rPr lang="es-MX" dirty="0">
                <a:solidFill>
                  <a:schemeClr val="tx2"/>
                </a:solidFill>
              </a:rPr>
              <a:t>MacOS</a:t>
            </a:r>
          </a:p>
          <a:p>
            <a:r>
              <a:rPr lang="es-MX" dirty="0">
                <a:solidFill>
                  <a:schemeClr val="tx2"/>
                </a:solidFill>
              </a:rPr>
              <a:t>Linux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1617DA-1438-7AAC-6CE1-CE670CF6DFBB}"/>
              </a:ext>
            </a:extLst>
          </p:cNvPr>
          <p:cNvSpPr txBox="1"/>
          <p:nvPr/>
        </p:nvSpPr>
        <p:spPr>
          <a:xfrm>
            <a:off x="253628" y="2394550"/>
            <a:ext cx="4972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MX" sz="12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Productivo</a:t>
            </a:r>
          </a:p>
          <a:p>
            <a:pPr algn="l"/>
            <a:r>
              <a:rPr lang="es-MX" sz="12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Para trabajar en proyectos de cualquier tamaño y complejidad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MX" sz="12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Moderno</a:t>
            </a:r>
          </a:p>
          <a:p>
            <a:pPr algn="l"/>
            <a:r>
              <a:rPr lang="es-MX" sz="12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Aplicaciones multiplataforma para dispositivos móviles y de escritorio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MX" sz="12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Innovador</a:t>
            </a:r>
          </a:p>
          <a:p>
            <a:pPr algn="l"/>
            <a:r>
              <a:rPr lang="es-MX" sz="12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Finalizaciones de código con tecnología de IA. </a:t>
            </a:r>
          </a:p>
        </p:txBody>
      </p:sp>
      <p:pic>
        <p:nvPicPr>
          <p:cNvPr id="5126" name="Picture 6" descr="Cuál es la diferencia entre Visual Studio y Visual Studio Code? - YouTube">
            <a:extLst>
              <a:ext uri="{FF2B5EF4-FFF2-40B4-BE49-F238E27FC236}">
                <a16:creationId xmlns:a16="http://schemas.microsoft.com/office/drawing/2014/main" id="{4EB499BD-5CFD-E9BB-1796-6758BEEC9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18076" r="59493" b="33491"/>
          <a:stretch/>
        </p:blipFill>
        <p:spPr bwMode="auto">
          <a:xfrm>
            <a:off x="6213916" y="2112023"/>
            <a:ext cx="1034539" cy="10432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EE207BC-9ED5-B48E-8005-E7FB7789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85" y="4062073"/>
            <a:ext cx="4291673" cy="1037533"/>
          </a:xfrm>
        </p:spPr>
        <p:txBody>
          <a:bodyPr/>
          <a:lstStyle/>
          <a:p>
            <a:r>
              <a:rPr lang="es-MX" sz="1200" b="1" dirty="0">
                <a:solidFill>
                  <a:schemeClr val="tx2"/>
                </a:solidFill>
                <a:latin typeface="Segoe UI" panose="020B0502040204020203" pitchFamily="34" charset="0"/>
              </a:rPr>
              <a:t>O</a:t>
            </a:r>
            <a:r>
              <a:rPr lang="es-MX" sz="12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frece unos eficaces editores de HTML, CSS, </a:t>
            </a:r>
          </a:p>
          <a:p>
            <a:r>
              <a:rPr lang="es-MX" sz="12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JavaScript y JSON</a:t>
            </a:r>
          </a:p>
          <a:p>
            <a:r>
              <a:rPr lang="es-MX" sz="12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Saque el máximo provecho de todo lo que le ofrecen LESS </a:t>
            </a:r>
          </a:p>
          <a:p>
            <a:r>
              <a:rPr lang="es-MX" sz="12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y </a:t>
            </a:r>
            <a:r>
              <a:rPr lang="es-MX" sz="1200" b="1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Sass</a:t>
            </a:r>
            <a:r>
              <a:rPr lang="es-MX" sz="12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, y use PHP, Python o C# con ASP.NET</a:t>
            </a:r>
            <a:endParaRPr lang="es-MX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0316-C0EF-1CA6-0B4A-89AF61E9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" y="219592"/>
            <a:ext cx="8872016" cy="592104"/>
          </a:xfrm>
        </p:spPr>
        <p:txBody>
          <a:bodyPr/>
          <a:lstStyle/>
          <a:p>
            <a:r>
              <a:rPr lang="en-US" dirty="0"/>
              <a:t>6.-Visual Studio Code (Editor de Código)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46DD4B-9B96-46EF-A91E-A03006CE1E94}"/>
              </a:ext>
            </a:extLst>
          </p:cNvPr>
          <p:cNvSpPr txBox="1"/>
          <p:nvPr/>
        </p:nvSpPr>
        <p:spPr>
          <a:xfrm>
            <a:off x="186885" y="1137892"/>
            <a:ext cx="50926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Editor de código fuente independiente que se ejecuta en Windows, macOS y Linux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1617DA-1438-7AAC-6CE1-CE670CF6DFBB}"/>
              </a:ext>
            </a:extLst>
          </p:cNvPr>
          <p:cNvSpPr txBox="1"/>
          <p:nvPr/>
        </p:nvSpPr>
        <p:spPr>
          <a:xfrm>
            <a:off x="264477" y="2069182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1" i="0" dirty="0" err="1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IntelliSense</a:t>
            </a:r>
            <a:r>
              <a:rPr lang="es-MX" b="1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 Esta característica está relacionada con la edición de código, autocompletado y resaltado de sintaxis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1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Depuración: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 Visual Studio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Code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incluye la función de depuración que ayuda a detectar errores en el código</a:t>
            </a:r>
            <a:endParaRPr lang="es-MX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1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Extensiones: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 Hasta ahora, he mencionado varias veces el término </a:t>
            </a:r>
            <a:r>
              <a:rPr lang="es-MX" b="0" i="1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extensiones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 porque es uno de los puntos fuertes</a:t>
            </a:r>
            <a:endParaRPr lang="es-MX" dirty="0">
              <a:solidFill>
                <a:schemeClr val="tx2"/>
              </a:solidFill>
            </a:endParaRPr>
          </a:p>
        </p:txBody>
      </p:sp>
      <p:pic>
        <p:nvPicPr>
          <p:cNvPr id="4102" name="Picture 6" descr="Cuál es la diferencia entre Visual Studio y Visual Studio Code? - YouTube">
            <a:extLst>
              <a:ext uri="{FF2B5EF4-FFF2-40B4-BE49-F238E27FC236}">
                <a16:creationId xmlns:a16="http://schemas.microsoft.com/office/drawing/2014/main" id="{068B78D1-3DC0-005B-209C-DEDC9B06F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7" t="23045" r="2809" b="37479"/>
          <a:stretch/>
        </p:blipFill>
        <p:spPr bwMode="auto">
          <a:xfrm>
            <a:off x="6278158" y="2182433"/>
            <a:ext cx="1087935" cy="9024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6D390D-A8E5-D3AD-774B-EB76FF055749}"/>
              </a:ext>
            </a:extLst>
          </p:cNvPr>
          <p:cNvSpPr txBox="1"/>
          <p:nvPr/>
        </p:nvSpPr>
        <p:spPr>
          <a:xfrm>
            <a:off x="186885" y="4400688"/>
            <a:ext cx="41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  <a:latin typeface="Segoe UI" panose="020B0502040204020203" pitchFamily="34" charset="0"/>
              </a:rPr>
              <a:t>C</a:t>
            </a:r>
            <a:r>
              <a:rPr lang="es-MX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on extensiones para admitir casi cualquier lenguaje de programación.</a:t>
            </a:r>
            <a:endParaRPr lang="es-MX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2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0316-C0EF-1CA6-0B4A-89AF61E9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" y="219592"/>
            <a:ext cx="8872016" cy="592104"/>
          </a:xfrm>
        </p:spPr>
        <p:txBody>
          <a:bodyPr/>
          <a:lstStyle/>
          <a:p>
            <a:r>
              <a:rPr lang="en-US" dirty="0"/>
              <a:t>7.-Eclipse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46DD4B-9B96-46EF-A91E-A03006CE1E94}"/>
              </a:ext>
            </a:extLst>
          </p:cNvPr>
          <p:cNvSpPr txBox="1"/>
          <p:nvPr/>
        </p:nvSpPr>
        <p:spPr>
          <a:xfrm>
            <a:off x="264477" y="1104342"/>
            <a:ext cx="50926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Para instalar Eclipse se requiere: Sistema operativo </a:t>
            </a:r>
            <a:r>
              <a:rPr lang="es-MX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Windows, Linux, Solaris, QNX o Mac OS/X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con 256 MB de RAM preferiblemente.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1617DA-1438-7AAC-6CE1-CE670CF6DFBB}"/>
              </a:ext>
            </a:extLst>
          </p:cNvPr>
          <p:cNvSpPr txBox="1"/>
          <p:nvPr/>
        </p:nvSpPr>
        <p:spPr>
          <a:xfrm>
            <a:off x="186885" y="2375436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 una inmensa comunidad que le da apoyo, y no ha parado de crecer desde que se creó.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proyecto muy consolidado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plataforma muy versátil, con muchísimas extensiones.</a:t>
            </a:r>
          </a:p>
        </p:txBody>
      </p:sp>
      <p:pic>
        <p:nvPicPr>
          <p:cNvPr id="8194" name="Picture 2" descr="Descargar Eclipse IDE gratis - 2022 Última versión">
            <a:extLst>
              <a:ext uri="{FF2B5EF4-FFF2-40B4-BE49-F238E27FC236}">
                <a16:creationId xmlns:a16="http://schemas.microsoft.com/office/drawing/2014/main" id="{B6A33B49-66F0-560A-307D-51405D2A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03" y="2063112"/>
            <a:ext cx="1529837" cy="11121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E9AD42-948E-B288-3F5F-F61173C51B67}"/>
              </a:ext>
            </a:extLst>
          </p:cNvPr>
          <p:cNvSpPr txBox="1"/>
          <p:nvPr/>
        </p:nvSpPr>
        <p:spPr>
          <a:xfrm>
            <a:off x="347070" y="3871183"/>
            <a:ext cx="457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Este IDE está pensado para trabajar con </a:t>
            </a:r>
            <a:r>
              <a:rPr lang="es-MX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y es una gran opción si deseáis trabajar con este lenguaje de programación, aunque también se pueden añadir otros vía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plugins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como C++, JavaScript, Python o PHP entre otros.</a:t>
            </a:r>
            <a:endParaRPr lang="es-MX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8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0316-C0EF-1CA6-0B4A-89AF61E9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" y="219592"/>
            <a:ext cx="8872016" cy="592104"/>
          </a:xfrm>
        </p:spPr>
        <p:txBody>
          <a:bodyPr/>
          <a:lstStyle/>
          <a:p>
            <a:r>
              <a:rPr lang="en-US" dirty="0"/>
              <a:t>8.-Ionic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A52542-F22A-064A-72C7-8FB54171C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85" y="3941607"/>
            <a:ext cx="4513600" cy="1037533"/>
          </a:xfrm>
        </p:spPr>
        <p:txBody>
          <a:bodyPr/>
          <a:lstStyle/>
          <a:p>
            <a:r>
              <a:rPr lang="es-MX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Soporta los lenguajes </a:t>
            </a:r>
            <a:r>
              <a:rPr lang="es-MX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C#, .</a:t>
            </a:r>
            <a:r>
              <a:rPr lang="es-MX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MX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NET, Python, Ada, </a:t>
            </a:r>
          </a:p>
          <a:p>
            <a:r>
              <a:rPr lang="es-MX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Pascal, Perl, PHP y Ruby</a:t>
            </a:r>
            <a:endParaRPr lang="es-MX" sz="1600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46DD4B-9B96-46EF-A91E-A03006CE1E94}"/>
              </a:ext>
            </a:extLst>
          </p:cNvPr>
          <p:cNvSpPr txBox="1"/>
          <p:nvPr/>
        </p:nvSpPr>
        <p:spPr>
          <a:xfrm>
            <a:off x="186885" y="1137892"/>
            <a:ext cx="50926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Los sistemas operativos que soporta en forma oficial son:</a:t>
            </a:r>
          </a:p>
          <a:p>
            <a:endParaRPr lang="es-MX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GNU/Linux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2.6.x</a:t>
            </a:r>
            <a:endParaRPr lang="es-MX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Mac OS X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10.4</a:t>
            </a:r>
          </a:p>
          <a:p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Windows 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XP y superiores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1617DA-1438-7AAC-6CE1-CE670CF6DFBB}"/>
              </a:ext>
            </a:extLst>
          </p:cNvPr>
          <p:cNvSpPr txBox="1"/>
          <p:nvPr/>
        </p:nvSpPr>
        <p:spPr>
          <a:xfrm>
            <a:off x="157685" y="2633639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Plegado de código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Herramientas para la rápida navegación del código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Ejecución línea por línea o instrucción a instrucción</a:t>
            </a:r>
            <a:endParaRPr lang="es-MX" dirty="0">
              <a:solidFill>
                <a:schemeClr val="tx2"/>
              </a:solidFill>
            </a:endParaRPr>
          </a:p>
        </p:txBody>
      </p:sp>
      <p:pic>
        <p:nvPicPr>
          <p:cNvPr id="11268" name="Picture 4" descr="Curso de Ionic – La Ciberescuela">
            <a:extLst>
              <a:ext uri="{FF2B5EF4-FFF2-40B4-BE49-F238E27FC236}">
                <a16:creationId xmlns:a16="http://schemas.microsoft.com/office/drawing/2014/main" id="{1A0AC82B-01F2-3C03-1683-530B1C7D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10" y="2081415"/>
            <a:ext cx="1104447" cy="11044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2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0316-C0EF-1CA6-0B4A-89AF61E9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" y="219592"/>
            <a:ext cx="8872016" cy="592104"/>
          </a:xfrm>
        </p:spPr>
        <p:txBody>
          <a:bodyPr/>
          <a:lstStyle/>
          <a:p>
            <a:r>
              <a:rPr lang="en-US" dirty="0"/>
              <a:t>9.-React Native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46DD4B-9B96-46EF-A91E-A03006CE1E94}"/>
              </a:ext>
            </a:extLst>
          </p:cNvPr>
          <p:cNvSpPr txBox="1"/>
          <p:nvPr/>
        </p:nvSpPr>
        <p:spPr>
          <a:xfrm>
            <a:off x="186885" y="1137892"/>
            <a:ext cx="50926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 utiliza para desarrollar aplicaciones para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Android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Android TV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,​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iOS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macOS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,​ </a:t>
            </a:r>
            <a:r>
              <a:rPr lang="es-MX" dirty="0" err="1">
                <a:solidFill>
                  <a:schemeClr val="tx2"/>
                </a:solidFill>
                <a:latin typeface="Arial" panose="020B0604020202020204" pitchFamily="34" charset="0"/>
              </a:rPr>
              <a:t>tvOS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Web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Windows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​ y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UWP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1617DA-1438-7AAC-6CE1-CE670CF6DFBB}"/>
              </a:ext>
            </a:extLst>
          </p:cNvPr>
          <p:cNvSpPr txBox="1"/>
          <p:nvPr/>
        </p:nvSpPr>
        <p:spPr>
          <a:xfrm>
            <a:off x="186885" y="2097394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Dado que </a:t>
            </a:r>
            <a:r>
              <a:rPr lang="es-MX" b="1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s-MX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native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se basa en JavaScript, tiene una tasa de adopción significativa y una gran base de comunidad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Paquetes y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plugins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de terceros</a:t>
            </a:r>
            <a:endParaRPr lang="es-MX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Capacidad para crear aplicaciones multiplataforma rápidamente</a:t>
            </a:r>
            <a:endParaRPr lang="es-MX" dirty="0">
              <a:solidFill>
                <a:schemeClr val="tx2"/>
              </a:solidFill>
            </a:endParaRPr>
          </a:p>
        </p:txBody>
      </p:sp>
      <p:pic>
        <p:nvPicPr>
          <p:cNvPr id="10242" name="Picture 2" descr="React Native - Wikipedia, la enciclopedia libre">
            <a:extLst>
              <a:ext uri="{FF2B5EF4-FFF2-40B4-BE49-F238E27FC236}">
                <a16:creationId xmlns:a16="http://schemas.microsoft.com/office/drawing/2014/main" id="{7799A5E4-A066-CF68-A478-650891909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5" t="3866" r="30786"/>
          <a:stretch/>
        </p:blipFill>
        <p:spPr bwMode="auto">
          <a:xfrm>
            <a:off x="6486587" y="2039320"/>
            <a:ext cx="795240" cy="10648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5D4F06-CFB0-EE3B-D74B-9ED56B4BE195}"/>
              </a:ext>
            </a:extLst>
          </p:cNvPr>
          <p:cNvSpPr txBox="1"/>
          <p:nvPr/>
        </p:nvSpPr>
        <p:spPr>
          <a:xfrm>
            <a:off x="314534" y="3867776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es-MX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basa </a:t>
            </a:r>
            <a:r>
              <a:rPr lang="es-MX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los conceptos fundamentales del </a:t>
            </a:r>
            <a:r>
              <a:rPr lang="es-MX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lenguaje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JavaScript, siendo especialmente intuitivo tanto </a:t>
            </a:r>
            <a:r>
              <a:rPr lang="es-MX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para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los ya expertos </a:t>
            </a:r>
            <a:r>
              <a:rPr lang="es-MX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dicho </a:t>
            </a:r>
            <a:r>
              <a:rPr lang="es-MX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lenguaje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o incluso </a:t>
            </a:r>
            <a:r>
              <a:rPr lang="es-MX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para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las personas sin experiencia </a:t>
            </a:r>
            <a:r>
              <a:rPr lang="es-MX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él,</a:t>
            </a:r>
            <a:endParaRPr lang="es-MX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6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0316-C0EF-1CA6-0B4A-89AF61E9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" y="219592"/>
            <a:ext cx="8872016" cy="592104"/>
          </a:xfrm>
        </p:spPr>
        <p:txBody>
          <a:bodyPr/>
          <a:lstStyle/>
          <a:p>
            <a:r>
              <a:rPr lang="en-US" dirty="0"/>
              <a:t>10.-Flutter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46DD4B-9B96-46EF-A91E-A03006CE1E94}"/>
              </a:ext>
            </a:extLst>
          </p:cNvPr>
          <p:cNvSpPr txBox="1"/>
          <p:nvPr/>
        </p:nvSpPr>
        <p:spPr>
          <a:xfrm>
            <a:off x="204407" y="1440386"/>
            <a:ext cx="50926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Suele usarse para desarrollar interfaces de usuario para aplicaciones en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Android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iOS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Web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1617DA-1438-7AAC-6CE1-CE670CF6DFBB}"/>
              </a:ext>
            </a:extLst>
          </p:cNvPr>
          <p:cNvSpPr txBox="1"/>
          <p:nvPr/>
        </p:nvSpPr>
        <p:spPr>
          <a:xfrm>
            <a:off x="157685" y="2633639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>
                <a:solidFill>
                  <a:schemeClr val="tx2"/>
                </a:solidFill>
                <a:latin typeface="+mj-lt"/>
              </a:rPr>
              <a:t>G</a:t>
            </a:r>
            <a:r>
              <a:rPr lang="pt-BR" i="0" dirty="0" err="1">
                <a:solidFill>
                  <a:schemeClr val="tx2"/>
                </a:solidFill>
                <a:effectLst/>
                <a:latin typeface="+mj-lt"/>
              </a:rPr>
              <a:t>enera</a:t>
            </a:r>
            <a:r>
              <a:rPr lang="pt-BR" i="0" dirty="0">
                <a:solidFill>
                  <a:schemeClr val="tx2"/>
                </a:solidFill>
                <a:effectLst/>
                <a:latin typeface="+mj-lt"/>
              </a:rPr>
              <a:t> código 100% nativo para cada plataforma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i="0" dirty="0">
                <a:solidFill>
                  <a:schemeClr val="tx2"/>
                </a:solidFill>
                <a:effectLst/>
                <a:latin typeface="+mj-lt"/>
              </a:rPr>
              <a:t>Experiencia de usuario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i="0" dirty="0">
                <a:solidFill>
                  <a:schemeClr val="tx2"/>
                </a:solidFill>
                <a:effectLst/>
                <a:latin typeface="+mj-lt"/>
              </a:rPr>
              <a:t>Tiempo de carga</a:t>
            </a:r>
          </a:p>
        </p:txBody>
      </p:sp>
      <p:pic>
        <p:nvPicPr>
          <p:cNvPr id="9218" name="Picture 2" descr="Flutter &amp; Dart - The Complete App Development - Apps en Google Play">
            <a:extLst>
              <a:ext uri="{FF2B5EF4-FFF2-40B4-BE49-F238E27FC236}">
                <a16:creationId xmlns:a16="http://schemas.microsoft.com/office/drawing/2014/main" id="{F34342B4-02BD-CA69-1EB3-08B6DBBC9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40" y="2067210"/>
            <a:ext cx="1103509" cy="11035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B0A7C9-5FCC-1B09-2392-ABD7426BD68E}"/>
              </a:ext>
            </a:extLst>
          </p:cNvPr>
          <p:cNvSpPr txBox="1"/>
          <p:nvPr/>
        </p:nvSpPr>
        <p:spPr>
          <a:xfrm>
            <a:off x="264477" y="3918840"/>
            <a:ext cx="4064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Las apps de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Flutter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están escritas en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Dart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(lenguaje de programación) y hace uso de muchas de las características más avanzadas.</a:t>
            </a:r>
            <a:endParaRPr lang="es-MX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0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0E1C214-68F4-5E8A-94FF-8518266D9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7C5B7A8-77AB-E85F-2423-AF5759BD701A}"/>
              </a:ext>
            </a:extLst>
          </p:cNvPr>
          <p:cNvSpPr txBox="1">
            <a:spLocks/>
          </p:cNvSpPr>
          <p:nvPr/>
        </p:nvSpPr>
        <p:spPr>
          <a:xfrm>
            <a:off x="264477" y="219592"/>
            <a:ext cx="5862670" cy="59210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 dirty="0">
                <a:solidFill>
                  <a:schemeClr val="tx2"/>
                </a:solidFill>
              </a:rPr>
              <a:t>Hablemos de Visual Studio </a:t>
            </a:r>
            <a:r>
              <a:rPr lang="es-MX" sz="2800" dirty="0" err="1">
                <a:solidFill>
                  <a:schemeClr val="tx2"/>
                </a:solidFill>
              </a:rPr>
              <a:t>Code</a:t>
            </a:r>
            <a:endParaRPr lang="es-MX" sz="2800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56F3C1-5F77-5544-F261-F15B84D622D8}"/>
              </a:ext>
            </a:extLst>
          </p:cNvPr>
          <p:cNvSpPr txBox="1"/>
          <p:nvPr/>
        </p:nvSpPr>
        <p:spPr>
          <a:xfrm>
            <a:off x="443850" y="241562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2"/>
                </a:solidFill>
                <a:latin typeface="Lato" panose="020F0502020204030203" pitchFamily="34" charset="0"/>
              </a:rPr>
              <a:t>E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s un editor de código fuente desarrollado por Microsoft. Es software libre y multiplataforma,</a:t>
            </a:r>
            <a:endParaRPr lang="es-MX" dirty="0">
              <a:solidFill>
                <a:schemeClr val="tx2"/>
              </a:solidFill>
            </a:endParaRPr>
          </a:p>
        </p:txBody>
      </p:sp>
      <p:pic>
        <p:nvPicPr>
          <p:cNvPr id="2054" name="Picture 6" descr="Microsoft - Concepto y funciones en Internet">
            <a:extLst>
              <a:ext uri="{FF2B5EF4-FFF2-40B4-BE49-F238E27FC236}">
                <a16:creationId xmlns:a16="http://schemas.microsoft.com/office/drawing/2014/main" id="{468361F5-F98B-C37D-AD8B-18D150E4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75" y="133946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ómo instalar Visual Studio Code en Linux - ochobitshacenunbyte">
            <a:extLst>
              <a:ext uri="{FF2B5EF4-FFF2-40B4-BE49-F238E27FC236}">
                <a16:creationId xmlns:a16="http://schemas.microsoft.com/office/drawing/2014/main" id="{3D60C573-DFB5-E82F-193C-C52A79E3C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471" y="3417682"/>
            <a:ext cx="2284294" cy="12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4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A165CA1-2643-0720-61F3-CE9B4EE1DC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3074" name="Picture 2" descr="Visual Studio Code - Code Editing. Redefined">
            <a:extLst>
              <a:ext uri="{FF2B5EF4-FFF2-40B4-BE49-F238E27FC236}">
                <a16:creationId xmlns:a16="http://schemas.microsoft.com/office/drawing/2014/main" id="{3F4650BF-6946-58A9-667A-1B826A62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22" y="1928916"/>
            <a:ext cx="3388118" cy="169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09FE433-9FC0-0AB3-A966-0D04015A35C1}"/>
              </a:ext>
            </a:extLst>
          </p:cNvPr>
          <p:cNvSpPr txBox="1">
            <a:spLocks/>
          </p:cNvSpPr>
          <p:nvPr/>
        </p:nvSpPr>
        <p:spPr>
          <a:xfrm>
            <a:off x="264477" y="219592"/>
            <a:ext cx="5862670" cy="59210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>
                <a:solidFill>
                  <a:schemeClr val="tx2"/>
                </a:solidFill>
              </a:rPr>
              <a:t>Extensiones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DCDA3E-8B0C-DD33-3176-7F536D815D73}"/>
              </a:ext>
            </a:extLst>
          </p:cNvPr>
          <p:cNvSpPr txBox="1"/>
          <p:nvPr/>
        </p:nvSpPr>
        <p:spPr>
          <a:xfrm>
            <a:off x="734189" y="1606394"/>
            <a:ext cx="33038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Uno de sus puntos mas fuertes son sus extensiones, puesto que cada día se actualizan y mejoran, de modo que se mantiene un entorno de creación de primer nivel</a:t>
            </a:r>
          </a:p>
        </p:txBody>
      </p:sp>
      <p:pic>
        <p:nvPicPr>
          <p:cNvPr id="5" name="Google Shape;687;p48">
            <a:extLst>
              <a:ext uri="{FF2B5EF4-FFF2-40B4-BE49-F238E27FC236}">
                <a16:creationId xmlns:a16="http://schemas.microsoft.com/office/drawing/2014/main" id="{3ACE46C8-143D-C746-E1D7-445A79BE15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442" y="3240509"/>
            <a:ext cx="1773274" cy="1416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5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5F79C3D-A7BD-CE3F-1F31-0314E058D8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3" name="Picture 2" descr="Cómo usar la integración Git en Visual Studio Code | DigitalOcean">
            <a:extLst>
              <a:ext uri="{FF2B5EF4-FFF2-40B4-BE49-F238E27FC236}">
                <a16:creationId xmlns:a16="http://schemas.microsoft.com/office/drawing/2014/main" id="{AF468836-40F0-6119-B95F-4CF80A4B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494" y="219592"/>
            <a:ext cx="3405685" cy="24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AE9340D-E535-B102-89EA-8BB938E12D2C}"/>
              </a:ext>
            </a:extLst>
          </p:cNvPr>
          <p:cNvSpPr txBox="1">
            <a:spLocks/>
          </p:cNvSpPr>
          <p:nvPr/>
        </p:nvSpPr>
        <p:spPr>
          <a:xfrm>
            <a:off x="264477" y="219592"/>
            <a:ext cx="5862670" cy="59210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Control de version y debugger </a:t>
            </a:r>
            <a:endParaRPr lang="es-MX" sz="2800" dirty="0">
              <a:solidFill>
                <a:schemeClr val="tx2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7407D06-EA8A-C1C2-BB04-1BD9D2F5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494" y="2881627"/>
            <a:ext cx="1868244" cy="7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Qué es GitHub y por qué es útil al aprender programación | HACK A BOSS">
            <a:extLst>
              <a:ext uri="{FF2B5EF4-FFF2-40B4-BE49-F238E27FC236}">
                <a16:creationId xmlns:a16="http://schemas.microsoft.com/office/drawing/2014/main" id="{B491C7FF-9F87-AB52-79A7-3F847A703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21" y="2881627"/>
            <a:ext cx="1390063" cy="7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ackspace Technology y Google Cloud ayudan a GitLab a mejorar el tiempo de  llegada al mercado">
            <a:extLst>
              <a:ext uri="{FF2B5EF4-FFF2-40B4-BE49-F238E27FC236}">
                <a16:creationId xmlns:a16="http://schemas.microsoft.com/office/drawing/2014/main" id="{DF28FF3D-892A-A28F-AAA1-DCDA0419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494" y="4046479"/>
            <a:ext cx="1765846" cy="7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2A08224-9129-E809-650A-F355EB0FF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15" y="3877973"/>
            <a:ext cx="1571469" cy="87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27A3CE-8E3F-99C8-4AE1-769A95E88453}"/>
              </a:ext>
            </a:extLst>
          </p:cNvPr>
          <p:cNvSpPr txBox="1"/>
          <p:nvPr/>
        </p:nvSpPr>
        <p:spPr>
          <a:xfrm>
            <a:off x="394622" y="2404084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Visual Studio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Code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tiene compatibilidad con Git, por lo que puedes revisar diferencias o lo que conocemos con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git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diff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, organizar archivos, realizar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commits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desde el editor, y hacer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push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pull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desde cualquier servicio de gestión de código fuente</a:t>
            </a:r>
            <a:endParaRPr lang="es-MX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4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494D2E5-70EE-FA8F-5185-A22E45B81C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7E72B-4C5F-DC1E-CA98-D3D9BB1C4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80" t="34481" r="26148" b="10855"/>
          <a:stretch/>
        </p:blipFill>
        <p:spPr>
          <a:xfrm>
            <a:off x="5199693" y="1367535"/>
            <a:ext cx="3555241" cy="22627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FCAC7D5-4E8D-9037-3126-25B1A23E26C2}"/>
              </a:ext>
            </a:extLst>
          </p:cNvPr>
          <p:cNvSpPr txBox="1">
            <a:spLocks/>
          </p:cNvSpPr>
          <p:nvPr/>
        </p:nvSpPr>
        <p:spPr>
          <a:xfrm>
            <a:off x="264477" y="219592"/>
            <a:ext cx="5862670" cy="59210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>
                <a:solidFill>
                  <a:schemeClr val="tx2"/>
                </a:solidFill>
              </a:rPr>
              <a:t>Numeros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8F69F0-1DD1-FCE6-F8BA-C3456CC1A4B5}"/>
              </a:ext>
            </a:extLst>
          </p:cNvPr>
          <p:cNvSpPr txBox="1"/>
          <p:nvPr/>
        </p:nvSpPr>
        <p:spPr>
          <a:xfrm>
            <a:off x="163773" y="210299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Según una encuesta realizada por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Stack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Overflow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a más de 80,000 desarrolladores en mayo del 2021, Visual Studio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Code</a:t>
            </a:r>
            <a:r>
              <a:rPr lang="es-MX" b="0" i="0" dirty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es el entorno de desarrollo más usado y con mucha diferencia, un 71.06%</a:t>
            </a:r>
            <a:endParaRPr lang="es-MX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6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99CD-577B-5105-0ABB-5E205B7E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6871"/>
            <a:ext cx="4263900" cy="1159800"/>
          </a:xfrm>
        </p:spPr>
        <p:txBody>
          <a:bodyPr/>
          <a:lstStyle/>
          <a:p>
            <a:r>
              <a:rPr lang="es-MX" dirty="0"/>
              <a:t>¿Que es un gestor para el desarrollo de apps móviles ?</a:t>
            </a:r>
          </a:p>
        </p:txBody>
      </p:sp>
      <p:pic>
        <p:nvPicPr>
          <p:cNvPr id="4" name="Google Shape;685;p48">
            <a:extLst>
              <a:ext uri="{FF2B5EF4-FFF2-40B4-BE49-F238E27FC236}">
                <a16:creationId xmlns:a16="http://schemas.microsoft.com/office/drawing/2014/main" id="{6375726B-B6C8-8329-766A-1326F44449C5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6374" y="2102414"/>
            <a:ext cx="1719222" cy="1087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79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714B9-8215-19FB-ABA4-05A774C661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3CC0C0C-B656-8D96-8571-5875D6756290}"/>
              </a:ext>
            </a:extLst>
          </p:cNvPr>
          <p:cNvSpPr txBox="1">
            <a:spLocks/>
          </p:cNvSpPr>
          <p:nvPr/>
        </p:nvSpPr>
        <p:spPr>
          <a:xfrm>
            <a:off x="217756" y="132824"/>
            <a:ext cx="5862670" cy="59210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chemeClr val="tx2"/>
                </a:solidFill>
              </a:rPr>
              <a:t>Referencias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endParaRPr lang="es-MX" sz="2800" dirty="0">
              <a:solidFill>
                <a:schemeClr val="tx2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627C14-45F9-A048-EB6B-C65A6E5934DE}"/>
              </a:ext>
            </a:extLst>
          </p:cNvPr>
          <p:cNvSpPr txBox="1"/>
          <p:nvPr/>
        </p:nvSpPr>
        <p:spPr>
          <a:xfrm>
            <a:off x="217756" y="587352"/>
            <a:ext cx="8436508" cy="5849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Android Studio v1.0: características y comparativa con Eclipse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(2014, 11 diciembre).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AcademiaAndroid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https://academiaandroid.com/android-studio-v1-caracteristicas-comparativa-eclipse/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AppCode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: IDE Swift/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Objective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-C inteligente para desarrollo en iOS y macOS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(2021, 2 junio).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JetBrains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https://www.jetbrains.com/es-es/objc/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Casans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, A. (2020, 29 septiembre).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Las mejores herramientas de desarrollo de apps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moviles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Blog de Hiberus Tecnología. https://www.hiberus.com/crecemos-contigo/mejores-herramientas-de-desarrollo-de-apps-movil/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colaboradores de Wikipedia. (2021, 4 diciembre).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Qt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Creator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Wikipedia, la enciclopedia libre. https://es.wikipedia.org/wiki/Qt_Creator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colaboradores de Wikipedia. (2022a, mayo 30).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Xcode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Wikipedia, la enciclopedia libre. https://es.wikipedia.org/wiki/Xcode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colaboradores de Wikipedia. (2022b, agosto 10).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React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Native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Wikipedia, la enciclopedia libre. https://es.wikipedia.org/wiki/React_Native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colaboradores de Wikipedia. (2022c, agosto 18).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Android Studio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Wikipedia, la enciclopedia libre. https://es.wikipedia.org/wiki/Android_Studio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D. (2012, 16 junio).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Características de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Xcode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4.5 (Solo para Desarrolladores) •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iPhoneate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-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iNeate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iPhoneate.com. https://iphoneate.com/caracteristicas-de-xcode-4-5-solo-para-desarrolladores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Devs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, Q. (2019, 8 julio).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✔Qué es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Flutter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y por qué utilizarlo en la creación de tus apps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Quality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Devs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hlinkClick r:id="rId2"/>
              </a:rPr>
              <a:t>https://www.qualitydevs.com/2019/07/05/que-es-flutter/#:%7E:text=Flutter%20es%20un%20framework%20de,a%20las%20aplicaciones%20nativas%20tradicionales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Flores, F. (2022, 24 agosto).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Qué es Visual Studio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Code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y qué ventajas ofrece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OpenWebinars.net. https://openwebinars.net/blog/que-es-visual-studio-code-y-que-ventajas-ofrece/#:%7E:text=Visual%20Studio%20Code%20(VS%20Code,%2C%20GNU%2FLinux%20y%20macOS.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IntelliJ IDEA: el IDE de Java eficaz y ergonómico de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(2021, 1 junio).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JetBrains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https://www.jetbrains.com/es-es/idea/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Medewar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, S. (2022a, febrero 2).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Los 7 mejores IDE para el desarrollo de aplicaciones móviles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Geekflare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hlinkClick r:id="rId3"/>
              </a:rPr>
              <a:t>https://geekflare.com/es/best-ide-for-mobile-app-development/</a:t>
            </a:r>
            <a:endParaRPr lang="es-MX" sz="600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es-MX" sz="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es-MX" sz="600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es-MX" sz="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es-MX" sz="600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es-MX" sz="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es-MX" sz="600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es-MX" sz="600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Medewar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, S. (2022b, febrero 2).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Los 7 mejores IDE para el desarrollo de aplicaciones móviles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Geekflare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https://geekflare.com/es/best-ide-for-mobile-app-development/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Microsoft. (2022, 19 agosto).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Visual Studio: IDE y Editor de código para desarrolladores de software y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Teams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Visual Studio. https://visualstudio.microsoft.com/es/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O. (2020, 3 julio).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IDE vs Editor de texto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Oscar Blancarte - Software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Architecture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https://www.oscarblancarteblog.com/2017/10/26/ide-vs-editor-de-texto/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School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, T. (2022, 29 julio).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Requisitos para programar en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ios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Tokio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School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https://www.tokioschool.com/noticias/requisitos-programar-ios/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Soler-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Adillon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, J., &amp; Soler-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Adillon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, J. (2017, 24 mayo).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Mosaic | Tres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IDEs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para programar: Processing, Eclipse y Visual Studio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Mosaic. https://mosaic.uoc.edu/2017/05/24/analisis-de-distintos-ides-para-programar/#:%7E:text=Este%20IDE%20est%C3%A1%20pensado%20para,Python%20o%20PHP%20entre%20otros.</a:t>
            </a:r>
          </a:p>
          <a:p>
            <a:pPr marL="457200" indent="-457200">
              <a:lnSpc>
                <a:spcPct val="200000"/>
              </a:lnSpc>
            </a:pP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Vaati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, E. (2021, 30 agosto). 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¿Qué es </a:t>
            </a:r>
            <a:r>
              <a:rPr lang="es-MX" sz="6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React</a:t>
            </a:r>
            <a:r>
              <a:rPr lang="es-MX" sz="6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Native?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Code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Envato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MX" sz="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Tuts</a:t>
            </a:r>
            <a:r>
              <a:rPr lang="es-MX" sz="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+. https://code.tutsplus.com/es/tutorials/what-is-react-native--cms-38028</a:t>
            </a:r>
          </a:p>
          <a:p>
            <a:endParaRPr lang="es-MX" sz="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5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89BC778-D26A-1E77-B334-552F8EFD5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B76B1E-78D2-3DC6-2068-6BF467A4CE2D}"/>
              </a:ext>
            </a:extLst>
          </p:cNvPr>
          <p:cNvSpPr txBox="1"/>
          <p:nvPr/>
        </p:nvSpPr>
        <p:spPr>
          <a:xfrm>
            <a:off x="708616" y="1059419"/>
            <a:ext cx="3274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tx2"/>
                </a:solidFill>
              </a:rPr>
              <a:t>Se conoce como gestor de desarrollo móvil a aquellos programas o herramientas que nos permiten gestionar, modificar, crear y eliminar programas para móviles  </a:t>
            </a:r>
          </a:p>
        </p:txBody>
      </p:sp>
      <p:pic>
        <p:nvPicPr>
          <p:cNvPr id="20" name="Google Shape;110;p19">
            <a:extLst>
              <a:ext uri="{FF2B5EF4-FFF2-40B4-BE49-F238E27FC236}">
                <a16:creationId xmlns:a16="http://schemas.microsoft.com/office/drawing/2014/main" id="{DA55BA95-CB80-DC96-40E7-BAC158E554B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50813" y="2342383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14;p19">
            <a:extLst>
              <a:ext uri="{FF2B5EF4-FFF2-40B4-BE49-F238E27FC236}">
                <a16:creationId xmlns:a16="http://schemas.microsoft.com/office/drawing/2014/main" id="{ACCE40B2-D7BE-93B3-01C9-5764C1B31D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352" y="1565791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5;p19">
            <a:extLst>
              <a:ext uri="{FF2B5EF4-FFF2-40B4-BE49-F238E27FC236}">
                <a16:creationId xmlns:a16="http://schemas.microsoft.com/office/drawing/2014/main" id="{E2850521-77F9-0F4F-1690-E020345C92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081" y="1687484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16;p19">
            <a:extLst>
              <a:ext uri="{FF2B5EF4-FFF2-40B4-BE49-F238E27FC236}">
                <a16:creationId xmlns:a16="http://schemas.microsoft.com/office/drawing/2014/main" id="{10F4B7FD-9AF4-21C1-65A7-47664397DC4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422" y="2301459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17;p19">
            <a:extLst>
              <a:ext uri="{FF2B5EF4-FFF2-40B4-BE49-F238E27FC236}">
                <a16:creationId xmlns:a16="http://schemas.microsoft.com/office/drawing/2014/main" id="{62E0753D-4F48-0529-6E1D-DEE9E7CB4BE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422" y="1908893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18;p19">
            <a:extLst>
              <a:ext uri="{FF2B5EF4-FFF2-40B4-BE49-F238E27FC236}">
                <a16:creationId xmlns:a16="http://schemas.microsoft.com/office/drawing/2014/main" id="{1AC6634F-358F-3B3F-8F8F-0A75AB3322F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7408" y="887561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19;p19">
            <a:extLst>
              <a:ext uri="{FF2B5EF4-FFF2-40B4-BE49-F238E27FC236}">
                <a16:creationId xmlns:a16="http://schemas.microsoft.com/office/drawing/2014/main" id="{37C1D9B0-7155-2CB3-5212-5F07AF1D75F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0699" y="1798083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120;p19">
            <a:extLst>
              <a:ext uri="{FF2B5EF4-FFF2-40B4-BE49-F238E27FC236}">
                <a16:creationId xmlns:a16="http://schemas.microsoft.com/office/drawing/2014/main" id="{14754750-7A6B-B4B7-6BFE-0025D288B8F4}"/>
              </a:ext>
            </a:extLst>
          </p:cNvPr>
          <p:cNvCxnSpPr/>
          <p:nvPr/>
        </p:nvCxnSpPr>
        <p:spPr>
          <a:xfrm>
            <a:off x="7299222" y="3388609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" name="Google Shape;121;p19">
            <a:extLst>
              <a:ext uri="{FF2B5EF4-FFF2-40B4-BE49-F238E27FC236}">
                <a16:creationId xmlns:a16="http://schemas.microsoft.com/office/drawing/2014/main" id="{BF53CCBE-4FC8-2D7B-B73C-6C361CDCE0D5}"/>
              </a:ext>
            </a:extLst>
          </p:cNvPr>
          <p:cNvCxnSpPr/>
          <p:nvPr/>
        </p:nvCxnSpPr>
        <p:spPr>
          <a:xfrm>
            <a:off x="5250972" y="2166559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9" name="Google Shape;122;p19">
            <a:extLst>
              <a:ext uri="{FF2B5EF4-FFF2-40B4-BE49-F238E27FC236}">
                <a16:creationId xmlns:a16="http://schemas.microsoft.com/office/drawing/2014/main" id="{046DDB38-C555-5A47-2978-7EAF8E39C71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43435" y="1502037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123;p19">
            <a:extLst>
              <a:ext uri="{FF2B5EF4-FFF2-40B4-BE49-F238E27FC236}">
                <a16:creationId xmlns:a16="http://schemas.microsoft.com/office/drawing/2014/main" id="{49BA3F23-7FB5-09BD-7D57-DA187EDCD05F}"/>
              </a:ext>
            </a:extLst>
          </p:cNvPr>
          <p:cNvCxnSpPr/>
          <p:nvPr/>
        </p:nvCxnSpPr>
        <p:spPr>
          <a:xfrm flipH="1">
            <a:off x="4977972" y="3312409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" name="Google Shape;124;p19">
            <a:extLst>
              <a:ext uri="{FF2B5EF4-FFF2-40B4-BE49-F238E27FC236}">
                <a16:creationId xmlns:a16="http://schemas.microsoft.com/office/drawing/2014/main" id="{B14B0950-956A-CC04-CEAE-8804A8881A53}"/>
              </a:ext>
            </a:extLst>
          </p:cNvPr>
          <p:cNvCxnSpPr/>
          <p:nvPr/>
        </p:nvCxnSpPr>
        <p:spPr>
          <a:xfrm flipH="1">
            <a:off x="7250622" y="2242759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2" name="Google Shape;125;p19">
            <a:extLst>
              <a:ext uri="{FF2B5EF4-FFF2-40B4-BE49-F238E27FC236}">
                <a16:creationId xmlns:a16="http://schemas.microsoft.com/office/drawing/2014/main" id="{4CCF5B43-5C43-FD5D-2536-AE13E85A37F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260" y="286431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26;p19">
            <a:extLst>
              <a:ext uri="{FF2B5EF4-FFF2-40B4-BE49-F238E27FC236}">
                <a16:creationId xmlns:a16="http://schemas.microsoft.com/office/drawing/2014/main" id="{79965442-B384-680B-2C34-0CA540C44EC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01113" y="3419315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27;p19">
            <a:extLst>
              <a:ext uri="{FF2B5EF4-FFF2-40B4-BE49-F238E27FC236}">
                <a16:creationId xmlns:a16="http://schemas.microsoft.com/office/drawing/2014/main" id="{4964620A-709C-F183-7B85-0665EBC9402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74530" y="3579676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28;p19">
            <a:extLst>
              <a:ext uri="{FF2B5EF4-FFF2-40B4-BE49-F238E27FC236}">
                <a16:creationId xmlns:a16="http://schemas.microsoft.com/office/drawing/2014/main" id="{F98C13AE-9157-170E-AEA1-A9085DB2A7F7}"/>
              </a:ext>
            </a:extLst>
          </p:cNvPr>
          <p:cNvSpPr/>
          <p:nvPr/>
        </p:nvSpPr>
        <p:spPr>
          <a:xfrm>
            <a:off x="6454747" y="1776571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DFD7A10-06A4-173D-6999-543AC2F4BC97}"/>
              </a:ext>
            </a:extLst>
          </p:cNvPr>
          <p:cNvSpPr txBox="1"/>
          <p:nvPr/>
        </p:nvSpPr>
        <p:spPr>
          <a:xfrm>
            <a:off x="594533" y="3670950"/>
            <a:ext cx="327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En pocas palabras un programa para crear programas </a:t>
            </a:r>
          </a:p>
        </p:txBody>
      </p:sp>
    </p:spTree>
    <p:extLst>
      <p:ext uri="{BB962C8B-B14F-4D97-AF65-F5344CB8AC3E}">
        <p14:creationId xmlns:p14="http://schemas.microsoft.com/office/powerpoint/2010/main" val="264351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99CD-577B-5105-0ABB-5E205B7E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102" y="2102414"/>
            <a:ext cx="4263900" cy="1159800"/>
          </a:xfrm>
        </p:spPr>
        <p:txBody>
          <a:bodyPr/>
          <a:lstStyle/>
          <a:p>
            <a:r>
              <a:rPr lang="es-MX" dirty="0"/>
              <a:t>¿Existe un mejor gestor que otro?</a:t>
            </a:r>
          </a:p>
        </p:txBody>
      </p:sp>
      <p:pic>
        <p:nvPicPr>
          <p:cNvPr id="3" name="Google Shape;681;p48">
            <a:extLst>
              <a:ext uri="{FF2B5EF4-FFF2-40B4-BE49-F238E27FC236}">
                <a16:creationId xmlns:a16="http://schemas.microsoft.com/office/drawing/2014/main" id="{A809A27E-76B3-A4DF-9D5C-4E8C1F1502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2792" y="2518507"/>
            <a:ext cx="282577" cy="822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1214;p50">
            <a:extLst>
              <a:ext uri="{FF2B5EF4-FFF2-40B4-BE49-F238E27FC236}">
                <a16:creationId xmlns:a16="http://schemas.microsoft.com/office/drawing/2014/main" id="{C2A60D3B-83AC-7C5E-FBAC-44E0908FA6C9}"/>
              </a:ext>
            </a:extLst>
          </p:cNvPr>
          <p:cNvGrpSpPr/>
          <p:nvPr/>
        </p:nvGrpSpPr>
        <p:grpSpPr>
          <a:xfrm>
            <a:off x="6502393" y="2043374"/>
            <a:ext cx="445812" cy="394518"/>
            <a:chOff x="1510757" y="3225422"/>
            <a:chExt cx="720214" cy="637347"/>
          </a:xfrm>
        </p:grpSpPr>
        <p:sp>
          <p:nvSpPr>
            <p:cNvPr id="6" name="Google Shape;1215;p50">
              <a:extLst>
                <a:ext uri="{FF2B5EF4-FFF2-40B4-BE49-F238E27FC236}">
                  <a16:creationId xmlns:a16="http://schemas.microsoft.com/office/drawing/2014/main" id="{26DFF0B0-48BE-A175-5EB0-8F493FA7C32B}"/>
                </a:ext>
              </a:extLst>
            </p:cNvPr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16;p50">
              <a:extLst>
                <a:ext uri="{FF2B5EF4-FFF2-40B4-BE49-F238E27FC236}">
                  <a16:creationId xmlns:a16="http://schemas.microsoft.com/office/drawing/2014/main" id="{E12CE123-9C60-25CE-C3D0-338BFEA9D733}"/>
                </a:ext>
              </a:extLst>
            </p:cNvPr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17;p50">
              <a:extLst>
                <a:ext uri="{FF2B5EF4-FFF2-40B4-BE49-F238E27FC236}">
                  <a16:creationId xmlns:a16="http://schemas.microsoft.com/office/drawing/2014/main" id="{74AF6244-41BF-93CD-6719-450C39302A92}"/>
                </a:ext>
              </a:extLst>
            </p:cNvPr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18;p50">
              <a:extLst>
                <a:ext uri="{FF2B5EF4-FFF2-40B4-BE49-F238E27FC236}">
                  <a16:creationId xmlns:a16="http://schemas.microsoft.com/office/drawing/2014/main" id="{B3D0C43E-5006-FD2E-6CCE-88C9DC2E08A8}"/>
                </a:ext>
              </a:extLst>
            </p:cNvPr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19;p50">
              <a:extLst>
                <a:ext uri="{FF2B5EF4-FFF2-40B4-BE49-F238E27FC236}">
                  <a16:creationId xmlns:a16="http://schemas.microsoft.com/office/drawing/2014/main" id="{741342CF-9229-F8BF-30CC-15D98772E76B}"/>
                </a:ext>
              </a:extLst>
            </p:cNvPr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20;p50">
              <a:extLst>
                <a:ext uri="{FF2B5EF4-FFF2-40B4-BE49-F238E27FC236}">
                  <a16:creationId xmlns:a16="http://schemas.microsoft.com/office/drawing/2014/main" id="{2B207562-F155-14D5-BE21-31A430E627F3}"/>
                </a:ext>
              </a:extLst>
            </p:cNvPr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21;p50">
              <a:extLst>
                <a:ext uri="{FF2B5EF4-FFF2-40B4-BE49-F238E27FC236}">
                  <a16:creationId xmlns:a16="http://schemas.microsoft.com/office/drawing/2014/main" id="{E1B95162-D348-9C97-244B-5C026F3959F8}"/>
                </a:ext>
              </a:extLst>
            </p:cNvPr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39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A809DB9-DD34-6B81-46E2-788056AB3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4" y="679515"/>
            <a:ext cx="1305907" cy="682074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NO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BB3F698-E05D-9B5D-9C02-57B5A0B553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F6BDEA-9457-4B06-878C-323F055B987F}"/>
              </a:ext>
            </a:extLst>
          </p:cNvPr>
          <p:cNvSpPr txBox="1"/>
          <p:nvPr/>
        </p:nvSpPr>
        <p:spPr>
          <a:xfrm>
            <a:off x="381566" y="2124374"/>
            <a:ext cx="5044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tx2"/>
                </a:solidFill>
              </a:rPr>
              <a:t>Esto es debido a que todos los gestores están pensados para cubrir una necesidad especifica, es decir, si bien en su mayoría todos son similares; son pequeños cambios a la hora de optimización, utilización, funciones y desarrollo, lo que los diferencia a la hora de trabajar con ellos</a:t>
            </a:r>
          </a:p>
        </p:txBody>
      </p:sp>
    </p:spTree>
    <p:extLst>
      <p:ext uri="{BB962C8B-B14F-4D97-AF65-F5344CB8AC3E}">
        <p14:creationId xmlns:p14="http://schemas.microsoft.com/office/powerpoint/2010/main" val="351574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0316-C0EF-1CA6-0B4A-89AF61E9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75" y="264957"/>
            <a:ext cx="4263900" cy="592104"/>
          </a:xfrm>
        </p:spPr>
        <p:txBody>
          <a:bodyPr/>
          <a:lstStyle/>
          <a:p>
            <a:r>
              <a:rPr lang="en-US" dirty="0"/>
              <a:t>1.-Android Studio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A52542-F22A-064A-72C7-8FB54171C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457" y="3521118"/>
            <a:ext cx="4513600" cy="1037533"/>
          </a:xfrm>
        </p:spPr>
        <p:txBody>
          <a:bodyPr/>
          <a:lstStyle/>
          <a:p>
            <a:r>
              <a:rPr lang="es-MX" sz="1600" dirty="0" err="1">
                <a:solidFill>
                  <a:schemeClr val="tx2"/>
                </a:solidFill>
                <a:latin typeface="Arial" panose="020B0604020202020204" pitchFamily="34" charset="0"/>
              </a:rPr>
              <a:t>Kotlin</a:t>
            </a:r>
            <a:r>
              <a:rPr lang="es-MX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es el lenguaje preferido de Google </a:t>
            </a:r>
          </a:p>
          <a:p>
            <a:r>
              <a:rPr lang="es-MX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para el desarrollo de aplicaciones de </a:t>
            </a:r>
          </a:p>
          <a:p>
            <a:r>
              <a:rPr lang="es-MX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Android.​ Aun así, Android Studio admite </a:t>
            </a:r>
          </a:p>
          <a:p>
            <a:r>
              <a:rPr lang="es-MX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otros lenguajes de programación, como </a:t>
            </a:r>
          </a:p>
          <a:p>
            <a:r>
              <a:rPr lang="es-MX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Java y C ++.</a:t>
            </a:r>
            <a:endParaRPr lang="es-MX" sz="1600" dirty="0">
              <a:solidFill>
                <a:schemeClr val="tx2"/>
              </a:solidFill>
            </a:endParaRPr>
          </a:p>
        </p:txBody>
      </p:sp>
      <p:pic>
        <p:nvPicPr>
          <p:cNvPr id="1026" name="Picture 2" descr="Qué es Android Studio? - Talently | Talently Blog">
            <a:extLst>
              <a:ext uri="{FF2B5EF4-FFF2-40B4-BE49-F238E27FC236}">
                <a16:creationId xmlns:a16="http://schemas.microsoft.com/office/drawing/2014/main" id="{12D7D780-2B12-2D0B-B75B-13811101F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9" t="12029" r="23948" b="5197"/>
          <a:stretch/>
        </p:blipFill>
        <p:spPr bwMode="auto">
          <a:xfrm>
            <a:off x="6187217" y="1988988"/>
            <a:ext cx="1168029" cy="13949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46DD4B-9B96-46EF-A91E-A03006CE1E94}"/>
              </a:ext>
            </a:extLst>
          </p:cNvPr>
          <p:cNvSpPr txBox="1"/>
          <p:nvPr/>
        </p:nvSpPr>
        <p:spPr>
          <a:xfrm>
            <a:off x="186885" y="1004338"/>
            <a:ext cx="50926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D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isponible para las plataformas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GNU/Linux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macOS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Microsoft Windows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MX" dirty="0" err="1">
                <a:solidFill>
                  <a:schemeClr val="tx2"/>
                </a:solidFill>
                <a:latin typeface="Arial" panose="020B0604020202020204" pitchFamily="34" charset="0"/>
              </a:rPr>
              <a:t>ChromeOS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 Ha sido diseñado específicamente para el desarrollo de Android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1617DA-1438-7AAC-6CE1-CE670CF6DFBB}"/>
              </a:ext>
            </a:extLst>
          </p:cNvPr>
          <p:cNvSpPr txBox="1"/>
          <p:nvPr/>
        </p:nvSpPr>
        <p:spPr>
          <a:xfrm>
            <a:off x="186885" y="1998953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0" i="0" dirty="0">
                <a:solidFill>
                  <a:schemeClr val="tx2"/>
                </a:solidFill>
                <a:effectLst/>
                <a:latin typeface="+mn-lt"/>
              </a:rPr>
              <a:t>Permite la </a:t>
            </a:r>
            <a:r>
              <a:rPr lang="es-MX" b="1" i="0" dirty="0">
                <a:solidFill>
                  <a:schemeClr val="tx2"/>
                </a:solidFill>
                <a:effectLst/>
                <a:latin typeface="+mn-lt"/>
              </a:rPr>
              <a:t>importación de proyectos</a:t>
            </a:r>
            <a:r>
              <a:rPr lang="es-MX" b="0" i="0" dirty="0">
                <a:solidFill>
                  <a:schemeClr val="tx2"/>
                </a:solidFill>
                <a:effectLst/>
                <a:latin typeface="+mn-lt"/>
              </a:rPr>
              <a:t> realizados en el entorno </a:t>
            </a:r>
            <a:r>
              <a:rPr lang="es-MX" b="1" i="0" dirty="0">
                <a:solidFill>
                  <a:schemeClr val="tx2"/>
                </a:solidFill>
                <a:effectLst/>
                <a:latin typeface="+mn-lt"/>
              </a:rPr>
              <a:t>Eclipse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0" i="0" dirty="0">
                <a:solidFill>
                  <a:schemeClr val="tx2"/>
                </a:solidFill>
                <a:effectLst/>
                <a:latin typeface="+mn-lt"/>
              </a:rPr>
              <a:t>Posibilita el </a:t>
            </a:r>
            <a:r>
              <a:rPr lang="es-MX" b="1" i="0" dirty="0">
                <a:solidFill>
                  <a:schemeClr val="tx2"/>
                </a:solidFill>
                <a:effectLst/>
                <a:latin typeface="+mn-lt"/>
              </a:rPr>
              <a:t>control de versiones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1" i="0" dirty="0">
                <a:solidFill>
                  <a:schemeClr val="tx2"/>
                </a:solidFill>
                <a:effectLst/>
                <a:latin typeface="+mn-lt"/>
              </a:rPr>
              <a:t>Vista previa</a:t>
            </a:r>
            <a:r>
              <a:rPr lang="es-MX" b="0" i="0" dirty="0">
                <a:solidFill>
                  <a:schemeClr val="tx2"/>
                </a:solidFill>
                <a:effectLst/>
                <a:latin typeface="+mn-lt"/>
              </a:rPr>
              <a:t> en diferentes dispositivos y resoluciones.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56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0316-C0EF-1CA6-0B4A-89AF61E9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75" y="264957"/>
            <a:ext cx="4263900" cy="592104"/>
          </a:xfrm>
        </p:spPr>
        <p:txBody>
          <a:bodyPr/>
          <a:lstStyle/>
          <a:p>
            <a:r>
              <a:rPr lang="en-US" dirty="0"/>
              <a:t>2.-Qt creator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A52542-F22A-064A-72C7-8FB54171C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85" y="3941607"/>
            <a:ext cx="4513600" cy="1037533"/>
          </a:xfrm>
        </p:spPr>
        <p:txBody>
          <a:bodyPr/>
          <a:lstStyle/>
          <a:p>
            <a:r>
              <a:rPr lang="es-MX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Soporta los lenguajes </a:t>
            </a:r>
            <a:r>
              <a:rPr lang="es-MX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C#, .</a:t>
            </a:r>
            <a:r>
              <a:rPr lang="es-MX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MX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NET, Python, Ada, </a:t>
            </a:r>
          </a:p>
          <a:p>
            <a:r>
              <a:rPr lang="es-MX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Pascal, Perl, PHP y Ruby</a:t>
            </a:r>
            <a:endParaRPr lang="es-MX" sz="1600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46DD4B-9B96-46EF-A91E-A03006CE1E94}"/>
              </a:ext>
            </a:extLst>
          </p:cNvPr>
          <p:cNvSpPr txBox="1"/>
          <p:nvPr/>
        </p:nvSpPr>
        <p:spPr>
          <a:xfrm>
            <a:off x="186885" y="1137892"/>
            <a:ext cx="50926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Los sistemas operativos que soporta en forma oficial son:</a:t>
            </a:r>
          </a:p>
          <a:p>
            <a:endParaRPr lang="es-MX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GNU/Linux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2.6.x</a:t>
            </a:r>
            <a:endParaRPr lang="es-MX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Mac OS X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10.4</a:t>
            </a:r>
          </a:p>
          <a:p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Windows 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XP y superiores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1617DA-1438-7AAC-6CE1-CE670CF6DFBB}"/>
              </a:ext>
            </a:extLst>
          </p:cNvPr>
          <p:cNvSpPr txBox="1"/>
          <p:nvPr/>
        </p:nvSpPr>
        <p:spPr>
          <a:xfrm>
            <a:off x="157685" y="2633639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Plegado de código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Herramientas para la rápida navegación del código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Ejecución línea por línea o instrucción a instrucción</a:t>
            </a:r>
            <a:endParaRPr lang="es-MX" dirty="0">
              <a:solidFill>
                <a:schemeClr val="tx2"/>
              </a:solidFill>
            </a:endParaRPr>
          </a:p>
        </p:txBody>
      </p:sp>
      <p:pic>
        <p:nvPicPr>
          <p:cNvPr id="2050" name="Picture 2" descr="Qt Creator, un completo entorno de desarrollo. Programación en Castellano.">
            <a:extLst>
              <a:ext uri="{FF2B5EF4-FFF2-40B4-BE49-F238E27FC236}">
                <a16:creationId xmlns:a16="http://schemas.microsoft.com/office/drawing/2014/main" id="{872E035D-C2B3-205D-1415-B2B72022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01" y="2041391"/>
            <a:ext cx="1184495" cy="11844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8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0316-C0EF-1CA6-0B4A-89AF61E9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75" y="264957"/>
            <a:ext cx="4263900" cy="592104"/>
          </a:xfrm>
        </p:spPr>
        <p:txBody>
          <a:bodyPr/>
          <a:lstStyle/>
          <a:p>
            <a:r>
              <a:rPr lang="en-US" dirty="0"/>
              <a:t>3.-Xcode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46DD4B-9B96-46EF-A91E-A03006CE1E94}"/>
              </a:ext>
            </a:extLst>
          </p:cNvPr>
          <p:cNvSpPr txBox="1"/>
          <p:nvPr/>
        </p:nvSpPr>
        <p:spPr>
          <a:xfrm>
            <a:off x="186885" y="1137892"/>
            <a:ext cx="50926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P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ara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macOS</a:t>
            </a:r>
            <a:r>
              <a:rPr lang="es-MX" strike="noStrike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destinada al desarrollo de software para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macOS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iOS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MX" dirty="0" err="1">
                <a:solidFill>
                  <a:schemeClr val="tx2"/>
                </a:solidFill>
                <a:latin typeface="Arial" panose="020B0604020202020204" pitchFamily="34" charset="0"/>
              </a:rPr>
              <a:t>watchOS</a:t>
            </a:r>
            <a:r>
              <a:rPr lang="es-MX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MX" dirty="0" err="1">
                <a:solidFill>
                  <a:schemeClr val="tx2"/>
                </a:solidFill>
                <a:latin typeface="Arial" panose="020B0604020202020204" pitchFamily="34" charset="0"/>
              </a:rPr>
              <a:t>tvOS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1617DA-1438-7AAC-6CE1-CE670CF6DFBB}"/>
              </a:ext>
            </a:extLst>
          </p:cNvPr>
          <p:cNvSpPr txBox="1"/>
          <p:nvPr/>
        </p:nvSpPr>
        <p:spPr>
          <a:xfrm>
            <a:off x="133490" y="1963767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2"/>
                </a:solidFill>
                <a:latin typeface="+mn-lt"/>
              </a:rPr>
              <a:t>H</a:t>
            </a:r>
            <a:r>
              <a:rPr lang="es-MX" i="0" dirty="0">
                <a:solidFill>
                  <a:schemeClr val="tx2"/>
                </a:solidFill>
                <a:effectLst/>
                <a:latin typeface="+mn-lt"/>
              </a:rPr>
              <a:t>erramientas para ayudarle a crear aplicaciones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i="0" dirty="0">
                <a:solidFill>
                  <a:schemeClr val="tx2"/>
                </a:solidFill>
                <a:effectLst/>
                <a:latin typeface="+mn-lt"/>
              </a:rPr>
              <a:t>Interfaz optimizada que es más rápido y más fácil de usar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i="0" dirty="0">
                <a:solidFill>
                  <a:schemeClr val="tx2"/>
                </a:solidFill>
                <a:effectLst/>
                <a:latin typeface="+mn-lt"/>
              </a:rPr>
              <a:t>Editor profesional te mantiene concentrado en su código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i="0" dirty="0">
                <a:solidFill>
                  <a:schemeClr val="tx2"/>
                </a:solidFill>
                <a:effectLst/>
                <a:latin typeface="+mn-lt"/>
              </a:rPr>
              <a:t>Instrumentos para el análisis de rendimiento visual</a:t>
            </a:r>
            <a:endParaRPr lang="es-MX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3074" name="Picture 2" descr="Xcode on the Mac App Store">
            <a:extLst>
              <a:ext uri="{FF2B5EF4-FFF2-40B4-BE49-F238E27FC236}">
                <a16:creationId xmlns:a16="http://schemas.microsoft.com/office/drawing/2014/main" id="{D106D393-2C1E-A6E6-9A25-7DDC5BD7A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77" t="-12914" r="-9313" b="-9131"/>
          <a:stretch/>
        </p:blipFill>
        <p:spPr bwMode="auto">
          <a:xfrm>
            <a:off x="6213916" y="2021317"/>
            <a:ext cx="1148839" cy="12246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4AE690F-D3C2-6220-E867-A9467A5EF8AA}"/>
              </a:ext>
            </a:extLst>
          </p:cNvPr>
          <p:cNvSpPr txBox="1"/>
          <p:nvPr/>
        </p:nvSpPr>
        <p:spPr>
          <a:xfrm>
            <a:off x="245285" y="3786767"/>
            <a:ext cx="4397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tx2"/>
                </a:solidFill>
                <a:latin typeface="Arial" panose="020B0604020202020204" pitchFamily="34" charset="0"/>
              </a:rPr>
              <a:t>P</a:t>
            </a:r>
            <a:r>
              <a:rPr lang="pt-BR" sz="14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uede</a:t>
            </a:r>
            <a:r>
              <a:rPr lang="pt-BR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compilar código </a:t>
            </a: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  <a:r>
              <a:rPr lang="pt-BR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</a:rPr>
              <a:t>C++</a:t>
            </a:r>
            <a:r>
              <a:rPr lang="pt-BR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</a:rPr>
              <a:t>Swift</a:t>
            </a:r>
            <a:r>
              <a:rPr lang="pt-BR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dirty="0" err="1">
                <a:solidFill>
                  <a:srgbClr val="FFFFFF"/>
                </a:solidFill>
                <a:latin typeface="Arial" panose="020B0604020202020204" pitchFamily="34" charset="0"/>
              </a:rPr>
              <a:t>Objective</a:t>
            </a:r>
            <a:endParaRPr lang="pt-BR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  <a:r>
              <a:rPr lang="pt-BR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4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lang="pt-BR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-C++, </a:t>
            </a: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</a:rPr>
              <a:t>Java</a:t>
            </a:r>
            <a:r>
              <a:rPr lang="pt-BR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pt-BR" dirty="0" err="1">
                <a:solidFill>
                  <a:schemeClr val="tx2"/>
                </a:solidFill>
                <a:latin typeface="Arial" panose="020B0604020202020204" pitchFamily="34" charset="0"/>
              </a:rPr>
              <a:t>AppleScript</a:t>
            </a:r>
            <a:endParaRPr lang="pt-BR" sz="14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r>
              <a:rPr lang="es-MX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Otras compañías han añadido soporte para </a:t>
            </a:r>
            <a:r>
              <a:rPr lang="es-MX" dirty="0">
                <a:solidFill>
                  <a:srgbClr val="FFFFFF"/>
                </a:solidFill>
                <a:latin typeface="Arial" panose="020B0604020202020204" pitchFamily="34" charset="0"/>
              </a:rPr>
              <a:t>GNU</a:t>
            </a:r>
          </a:p>
          <a:p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Pascal</a:t>
            </a:r>
            <a:r>
              <a:rPr lang="es-MX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,​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Free Pascal</a:t>
            </a:r>
            <a:r>
              <a:rPr lang="es-MX" u="none" strike="noStrike" dirty="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  <a:r>
              <a:rPr lang="es-MX" baseline="30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Ada</a:t>
            </a:r>
            <a:r>
              <a:rPr lang="es-MX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MX" dirty="0">
                <a:solidFill>
                  <a:schemeClr val="tx2"/>
                </a:solidFill>
                <a:latin typeface="Arial" panose="020B0604020202020204" pitchFamily="34" charset="0"/>
              </a:rPr>
              <a:t>Perl</a:t>
            </a:r>
            <a:r>
              <a:rPr lang="es-MX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  <a:endParaRPr lang="es-MX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0316-C0EF-1CA6-0B4A-89AF61E9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75" y="264957"/>
            <a:ext cx="4263900" cy="592104"/>
          </a:xfrm>
        </p:spPr>
        <p:txBody>
          <a:bodyPr/>
          <a:lstStyle/>
          <a:p>
            <a:r>
              <a:rPr lang="en-US" dirty="0"/>
              <a:t>4.-AppCode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46DD4B-9B96-46EF-A91E-A03006CE1E94}"/>
              </a:ext>
            </a:extLst>
          </p:cNvPr>
          <p:cNvSpPr txBox="1"/>
          <p:nvPr/>
        </p:nvSpPr>
        <p:spPr>
          <a:xfrm>
            <a:off x="153513" y="1307169"/>
            <a:ext cx="5092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chemeClr val="tx2"/>
                </a:solidFill>
                <a:effectLst/>
                <a:latin typeface="+mj-lt"/>
              </a:rPr>
              <a:t>IDE de paga, inteligente para el desarrollo en iOS/macOS </a:t>
            </a:r>
            <a:endParaRPr lang="es-MX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1617DA-1438-7AAC-6CE1-CE670CF6DFBB}"/>
              </a:ext>
            </a:extLst>
          </p:cNvPr>
          <p:cNvSpPr txBox="1"/>
          <p:nvPr/>
        </p:nvSpPr>
        <p:spPr>
          <a:xfrm>
            <a:off x="157979" y="220241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s-MX" i="0" dirty="0">
                <a:solidFill>
                  <a:schemeClr val="tx2"/>
                </a:solidFill>
                <a:effectLst/>
                <a:latin typeface="+mj-lt"/>
              </a:rPr>
              <a:t>Navegación eficiente en los proyectos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s-MX" i="0" dirty="0">
                <a:solidFill>
                  <a:schemeClr val="tx2"/>
                </a:solidFill>
                <a:effectLst/>
                <a:latin typeface="+mj-lt"/>
              </a:rPr>
              <a:t>Análisis del código exhaustivo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s-MX" i="0" dirty="0">
                <a:solidFill>
                  <a:schemeClr val="tx2"/>
                </a:solidFill>
                <a:effectLst/>
                <a:latin typeface="+mj-lt"/>
              </a:rPr>
              <a:t>Refactorizaciones fiables</a:t>
            </a:r>
          </a:p>
        </p:txBody>
      </p:sp>
      <p:pic>
        <p:nvPicPr>
          <p:cNvPr id="3078" name="Picture 6" descr="AppCode: IDE Swift/Objective-C inteligente para desarrollo en iOS y macOS">
            <a:extLst>
              <a:ext uri="{FF2B5EF4-FFF2-40B4-BE49-F238E27FC236}">
                <a16:creationId xmlns:a16="http://schemas.microsoft.com/office/drawing/2014/main" id="{65789D6A-A1E6-DA4A-0B90-A78A90C5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40" y="2051136"/>
            <a:ext cx="1165005" cy="11650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E794AF-4368-58FA-94F1-9DD3CD10D121}"/>
              </a:ext>
            </a:extLst>
          </p:cNvPr>
          <p:cNvSpPr txBox="1"/>
          <p:nvPr/>
        </p:nvSpPr>
        <p:spPr>
          <a:xfrm>
            <a:off x="378775" y="3559695"/>
            <a:ext cx="4397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 err="1">
                <a:solidFill>
                  <a:schemeClr val="tx2"/>
                </a:solidFill>
                <a:effectLst/>
                <a:latin typeface="+mj-lt"/>
              </a:rPr>
              <a:t>AppCode</a:t>
            </a:r>
            <a:r>
              <a:rPr lang="es-MX" b="0" i="0" dirty="0">
                <a:solidFill>
                  <a:schemeClr val="tx2"/>
                </a:solidFill>
                <a:effectLst/>
                <a:latin typeface="+mj-lt"/>
              </a:rPr>
              <a:t> es compatible de forma nativa con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+mj-lt"/>
              </a:rPr>
              <a:t>Objective</a:t>
            </a:r>
            <a:r>
              <a:rPr lang="es-MX" b="0" i="0" dirty="0">
                <a:solidFill>
                  <a:schemeClr val="tx2"/>
                </a:solidFill>
                <a:effectLst/>
                <a:latin typeface="+mj-lt"/>
              </a:rPr>
              <a:t>-C, Swift, C y C++ (incluidos los estándares C++ modernos,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+mj-lt"/>
              </a:rPr>
              <a:t>libc</a:t>
            </a:r>
            <a:r>
              <a:rPr lang="es-MX" b="0" i="0" dirty="0">
                <a:solidFill>
                  <a:schemeClr val="tx2"/>
                </a:solidFill>
                <a:effectLst/>
                <a:latin typeface="+mj-lt"/>
              </a:rPr>
              <a:t>++ y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+mj-lt"/>
              </a:rPr>
              <a:t>Boost</a:t>
            </a:r>
            <a:r>
              <a:rPr lang="es-MX" b="0" i="0" dirty="0">
                <a:solidFill>
                  <a:schemeClr val="tx2"/>
                </a:solidFill>
                <a:effectLst/>
                <a:latin typeface="+mj-lt"/>
              </a:rPr>
              <a:t>), así como JavaScript, XML, HTML, CSS y </a:t>
            </a:r>
            <a:r>
              <a:rPr lang="es-MX" b="0" i="0" dirty="0" err="1">
                <a:solidFill>
                  <a:schemeClr val="tx2"/>
                </a:solidFill>
                <a:effectLst/>
                <a:latin typeface="+mj-lt"/>
              </a:rPr>
              <a:t>XPath</a:t>
            </a:r>
            <a:r>
              <a:rPr lang="es-MX" b="0" i="0" dirty="0">
                <a:solidFill>
                  <a:schemeClr val="tx2"/>
                </a:solidFill>
                <a:effectLst/>
                <a:latin typeface="+mj-lt"/>
              </a:rPr>
              <a:t>.</a:t>
            </a:r>
            <a:endParaRPr lang="es-MX" sz="1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37327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1763</Words>
  <Application>Microsoft Office PowerPoint</Application>
  <PresentationFormat>Presentación en pantalla (16:9)</PresentationFormat>
  <Paragraphs>140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Calibri</vt:lpstr>
      <vt:lpstr>Times New Roman</vt:lpstr>
      <vt:lpstr>Lato</vt:lpstr>
      <vt:lpstr>Segoe UI</vt:lpstr>
      <vt:lpstr>arial</vt:lpstr>
      <vt:lpstr>Lexend Deca</vt:lpstr>
      <vt:lpstr>Muli</vt:lpstr>
      <vt:lpstr>arial</vt:lpstr>
      <vt:lpstr>Wingdings</vt:lpstr>
      <vt:lpstr>Aliena template</vt:lpstr>
      <vt:lpstr>Top 10 Gestores de desarrollo móviles</vt:lpstr>
      <vt:lpstr>¿Que es un gestor para el desarrollo de apps móviles ?</vt:lpstr>
      <vt:lpstr>Presentación de PowerPoint</vt:lpstr>
      <vt:lpstr>¿Existe un mejor gestor que otro?</vt:lpstr>
      <vt:lpstr>Presentación de PowerPoint</vt:lpstr>
      <vt:lpstr>1.-Android Studio</vt:lpstr>
      <vt:lpstr>2.-Qt creator</vt:lpstr>
      <vt:lpstr>3.-Xcode</vt:lpstr>
      <vt:lpstr>4.-AppCode</vt:lpstr>
      <vt:lpstr>5.-Visual Studio (IDE)</vt:lpstr>
      <vt:lpstr>6.-Visual Studio Code (Editor de Código)</vt:lpstr>
      <vt:lpstr>7.-Eclipse</vt:lpstr>
      <vt:lpstr>8.-Ionic</vt:lpstr>
      <vt:lpstr>9.-React Native</vt:lpstr>
      <vt:lpstr>10.-Flutter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The Skrapy</dc:creator>
  <cp:lastModifiedBy>The Skrapy</cp:lastModifiedBy>
  <cp:revision>9</cp:revision>
  <dcterms:modified xsi:type="dcterms:W3CDTF">2022-08-28T21:38:35Z</dcterms:modified>
</cp:coreProperties>
</file>