
<file path=[Content_Types].xml><?xml version="1.0" encoding="utf-8"?>
<Types xmlns="http://schemas.openxmlformats.org/package/2006/content-types">
  <Default Extension="jpeg" ContentType="image/jpeg"/>
  <Default Extension="JPG" ContentType="image/.jpg"/>
  <Default Extension="vml" ContentType="application/vnd.openxmlformats-officedocument.vmlDrawing"/>
  <Default Extension="bin" ContentType="application/vnd.openxmlformats-officedocument.oleObject"/>
  <Default Extension="png" ContentType="image/png"/>
  <Default Extension="tiff" ContentType="image/tiff"/>
  <Default Extension="wmf" ContentType="image/x-wm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6"/>
  </p:notesMasterIdLst>
  <p:sldIdLst>
    <p:sldId id="610" r:id="rId3"/>
    <p:sldId id="611" r:id="rId4"/>
    <p:sldId id="756" r:id="rId5"/>
    <p:sldId id="757" r:id="rId7"/>
    <p:sldId id="612" r:id="rId8"/>
    <p:sldId id="653" r:id="rId9"/>
    <p:sldId id="337" r:id="rId10"/>
    <p:sldId id="383" r:id="rId11"/>
    <p:sldId id="497" r:id="rId12"/>
    <p:sldId id="341" r:id="rId13"/>
    <p:sldId id="367" r:id="rId14"/>
    <p:sldId id="356" r:id="rId15"/>
    <p:sldId id="755" r:id="rId16"/>
    <p:sldId id="498" r:id="rId17"/>
    <p:sldId id="538" r:id="rId18"/>
    <p:sldId id="540" r:id="rId19"/>
    <p:sldId id="539" r:id="rId20"/>
    <p:sldId id="660" r:id="rId21"/>
    <p:sldId id="758" r:id="rId22"/>
    <p:sldId id="759" r:id="rId23"/>
    <p:sldId id="357" r:id="rId24"/>
    <p:sldId id="536" r:id="rId25"/>
    <p:sldId id="551" r:id="rId26"/>
    <p:sldId id="553" r:id="rId27"/>
    <p:sldId id="554" r:id="rId28"/>
    <p:sldId id="555" r:id="rId29"/>
    <p:sldId id="552" r:id="rId30"/>
    <p:sldId id="556" r:id="rId31"/>
    <p:sldId id="507" r:id="rId32"/>
    <p:sldId id="321" r:id="rId33"/>
    <p:sldId id="322" r:id="rId34"/>
    <p:sldId id="323" r:id="rId35"/>
    <p:sldId id="557" r:id="rId36"/>
    <p:sldId id="558" r:id="rId37"/>
    <p:sldId id="559" r:id="rId38"/>
    <p:sldId id="560" r:id="rId39"/>
    <p:sldId id="561" r:id="rId40"/>
    <p:sldId id="562" r:id="rId41"/>
    <p:sldId id="563" r:id="rId42"/>
    <p:sldId id="564" r:id="rId43"/>
    <p:sldId id="565" r:id="rId44"/>
    <p:sldId id="566" r:id="rId45"/>
    <p:sldId id="567" r:id="rId46"/>
    <p:sldId id="568" r:id="rId47"/>
    <p:sldId id="505" r:id="rId48"/>
    <p:sldId id="506" r:id="rId49"/>
    <p:sldId id="617" r:id="rId50"/>
    <p:sldId id="618" r:id="rId51"/>
    <p:sldId id="272" r:id="rId52"/>
    <p:sldId id="667" r:id="rId53"/>
    <p:sldId id="668" r:id="rId54"/>
    <p:sldId id="670" r:id="rId55"/>
    <p:sldId id="669" r:id="rId56"/>
    <p:sldId id="543" r:id="rId57"/>
    <p:sldId id="657" r:id="rId58"/>
    <p:sldId id="544" r:id="rId59"/>
    <p:sldId id="545" r:id="rId60"/>
    <p:sldId id="616" r:id="rId61"/>
    <p:sldId id="273" r:id="rId62"/>
    <p:sldId id="630" r:id="rId63"/>
    <p:sldId id="624" r:id="rId64"/>
    <p:sldId id="625" r:id="rId65"/>
    <p:sldId id="626" r:id="rId66"/>
    <p:sldId id="627" r:id="rId67"/>
    <p:sldId id="628" r:id="rId68"/>
    <p:sldId id="629" r:id="rId69"/>
    <p:sldId id="607" r:id="rId70"/>
    <p:sldId id="621" r:id="rId71"/>
    <p:sldId id="663" r:id="rId72"/>
    <p:sldId id="760" r:id="rId73"/>
    <p:sldId id="609" r:id="rId74"/>
    <p:sldId id="659" r:id="rId75"/>
    <p:sldId id="284" r:id="rId76"/>
    <p:sldId id="570" r:id="rId77"/>
    <p:sldId id="571" r:id="rId78"/>
    <p:sldId id="572" r:id="rId79"/>
    <p:sldId id="573" r:id="rId80"/>
    <p:sldId id="619" r:id="rId81"/>
    <p:sldId id="620" r:id="rId82"/>
    <p:sldId id="662" r:id="rId83"/>
    <p:sldId id="286" r:id="rId84"/>
    <p:sldId id="391" r:id="rId85"/>
    <p:sldId id="658" r:id="rId86"/>
    <p:sldId id="287" r:id="rId87"/>
    <p:sldId id="632" r:id="rId88"/>
    <p:sldId id="664" r:id="rId89"/>
    <p:sldId id="634" r:id="rId90"/>
    <p:sldId id="635" r:id="rId91"/>
    <p:sldId id="636" r:id="rId92"/>
    <p:sldId id="637" r:id="rId93"/>
    <p:sldId id="638" r:id="rId94"/>
    <p:sldId id="639" r:id="rId95"/>
    <p:sldId id="640" r:id="rId96"/>
    <p:sldId id="641" r:id="rId97"/>
    <p:sldId id="642" r:id="rId98"/>
    <p:sldId id="643" r:id="rId99"/>
    <p:sldId id="644" r:id="rId100"/>
    <p:sldId id="645" r:id="rId101"/>
    <p:sldId id="646" r:id="rId102"/>
    <p:sldId id="647" r:id="rId103"/>
    <p:sldId id="648" r:id="rId104"/>
    <p:sldId id="655" r:id="rId105"/>
    <p:sldId id="656" r:id="rId106"/>
    <p:sldId id="649" r:id="rId107"/>
    <p:sldId id="650" r:id="rId108"/>
    <p:sldId id="654" r:id="rId109"/>
  </p:sldIdLst>
  <p:sldSz cx="9144000" cy="6858000" type="screen4x3"/>
  <p:notesSz cx="6858000" cy="9144000"/>
  <p:custDataLst>
    <p:tags r:id="rId113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默认节" id="{ED21623A-C671-2D44-B254-F252EBE76DF6}">
          <p14:sldIdLst>
            <p14:sldId id="610"/>
            <p14:sldId id="611"/>
            <p14:sldId id="756"/>
            <p14:sldId id="757"/>
            <p14:sldId id="612"/>
            <p14:sldId id="653"/>
            <p14:sldId id="337"/>
            <p14:sldId id="383"/>
            <p14:sldId id="497"/>
            <p14:sldId id="341"/>
            <p14:sldId id="367"/>
            <p14:sldId id="356"/>
            <p14:sldId id="755"/>
            <p14:sldId id="498"/>
            <p14:sldId id="538"/>
            <p14:sldId id="540"/>
            <p14:sldId id="539"/>
            <p14:sldId id="660"/>
            <p14:sldId id="758"/>
            <p14:sldId id="759"/>
            <p14:sldId id="357"/>
            <p14:sldId id="536"/>
            <p14:sldId id="551"/>
            <p14:sldId id="553"/>
            <p14:sldId id="554"/>
            <p14:sldId id="555"/>
            <p14:sldId id="552"/>
            <p14:sldId id="556"/>
            <p14:sldId id="507"/>
            <p14:sldId id="321"/>
            <p14:sldId id="322"/>
            <p14:sldId id="323"/>
            <p14:sldId id="557"/>
            <p14:sldId id="558"/>
            <p14:sldId id="559"/>
            <p14:sldId id="560"/>
            <p14:sldId id="561"/>
            <p14:sldId id="562"/>
            <p14:sldId id="563"/>
            <p14:sldId id="564"/>
            <p14:sldId id="565"/>
            <p14:sldId id="566"/>
            <p14:sldId id="567"/>
            <p14:sldId id="568"/>
            <p14:sldId id="505"/>
            <p14:sldId id="506"/>
            <p14:sldId id="617"/>
            <p14:sldId id="618"/>
            <p14:sldId id="272"/>
            <p14:sldId id="667"/>
            <p14:sldId id="668"/>
            <p14:sldId id="670"/>
            <p14:sldId id="669"/>
            <p14:sldId id="543"/>
            <p14:sldId id="657"/>
            <p14:sldId id="544"/>
            <p14:sldId id="545"/>
            <p14:sldId id="616"/>
            <p14:sldId id="273"/>
            <p14:sldId id="630"/>
            <p14:sldId id="624"/>
            <p14:sldId id="625"/>
            <p14:sldId id="626"/>
            <p14:sldId id="627"/>
            <p14:sldId id="628"/>
            <p14:sldId id="629"/>
            <p14:sldId id="607"/>
            <p14:sldId id="621"/>
            <p14:sldId id="663"/>
            <p14:sldId id="760"/>
            <p14:sldId id="609"/>
            <p14:sldId id="659"/>
            <p14:sldId id="284"/>
            <p14:sldId id="570"/>
            <p14:sldId id="571"/>
            <p14:sldId id="572"/>
            <p14:sldId id="573"/>
            <p14:sldId id="619"/>
            <p14:sldId id="620"/>
            <p14:sldId id="662"/>
            <p14:sldId id="286"/>
            <p14:sldId id="391"/>
            <p14:sldId id="658"/>
            <p14:sldId id="287"/>
            <p14:sldId id="632"/>
            <p14:sldId id="664"/>
            <p14:sldId id="634"/>
            <p14:sldId id="635"/>
            <p14:sldId id="636"/>
            <p14:sldId id="637"/>
            <p14:sldId id="638"/>
            <p14:sldId id="639"/>
            <p14:sldId id="640"/>
            <p14:sldId id="641"/>
            <p14:sldId id="642"/>
            <p14:sldId id="643"/>
            <p14:sldId id="644"/>
            <p14:sldId id="645"/>
            <p14:sldId id="646"/>
            <p14:sldId id="647"/>
            <p14:sldId id="648"/>
            <p14:sldId id="655"/>
            <p14:sldId id="656"/>
            <p14:sldId id="649"/>
            <p14:sldId id="650"/>
            <p14:sldId id="65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868" autoAdjust="0"/>
    <p:restoredTop sz="93692" autoAdjust="0"/>
  </p:normalViewPr>
  <p:slideViewPr>
    <p:cSldViewPr showGuides="1">
      <p:cViewPr varScale="1">
        <p:scale>
          <a:sx n="72" d="100"/>
          <a:sy n="72" d="100"/>
        </p:scale>
        <p:origin x="1188" y="72"/>
      </p:cViewPr>
      <p:guideLst>
        <p:guide orient="horz" pos="218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9" Type="http://schemas.openxmlformats.org/officeDocument/2006/relationships/slide" Target="slides/slide96.xml"/><Relationship Id="rId98" Type="http://schemas.openxmlformats.org/officeDocument/2006/relationships/slide" Target="slides/slide95.xml"/><Relationship Id="rId97" Type="http://schemas.openxmlformats.org/officeDocument/2006/relationships/slide" Target="slides/slide94.xml"/><Relationship Id="rId96" Type="http://schemas.openxmlformats.org/officeDocument/2006/relationships/slide" Target="slides/slide93.xml"/><Relationship Id="rId95" Type="http://schemas.openxmlformats.org/officeDocument/2006/relationships/slide" Target="slides/slide92.xml"/><Relationship Id="rId94" Type="http://schemas.openxmlformats.org/officeDocument/2006/relationships/slide" Target="slides/slide91.xml"/><Relationship Id="rId93" Type="http://schemas.openxmlformats.org/officeDocument/2006/relationships/slide" Target="slides/slide90.xml"/><Relationship Id="rId92" Type="http://schemas.openxmlformats.org/officeDocument/2006/relationships/slide" Target="slides/slide89.xml"/><Relationship Id="rId91" Type="http://schemas.openxmlformats.org/officeDocument/2006/relationships/slide" Target="slides/slide88.xml"/><Relationship Id="rId90" Type="http://schemas.openxmlformats.org/officeDocument/2006/relationships/slide" Target="slides/slide87.xml"/><Relationship Id="rId9" Type="http://schemas.openxmlformats.org/officeDocument/2006/relationships/slide" Target="slides/slide6.xml"/><Relationship Id="rId89" Type="http://schemas.openxmlformats.org/officeDocument/2006/relationships/slide" Target="slides/slide86.xml"/><Relationship Id="rId88" Type="http://schemas.openxmlformats.org/officeDocument/2006/relationships/slide" Target="slides/slide85.xml"/><Relationship Id="rId87" Type="http://schemas.openxmlformats.org/officeDocument/2006/relationships/slide" Target="slides/slide84.xml"/><Relationship Id="rId86" Type="http://schemas.openxmlformats.org/officeDocument/2006/relationships/slide" Target="slides/slide83.xml"/><Relationship Id="rId85" Type="http://schemas.openxmlformats.org/officeDocument/2006/relationships/slide" Target="slides/slide82.xml"/><Relationship Id="rId84" Type="http://schemas.openxmlformats.org/officeDocument/2006/relationships/slide" Target="slides/slide81.xml"/><Relationship Id="rId83" Type="http://schemas.openxmlformats.org/officeDocument/2006/relationships/slide" Target="slides/slide80.xml"/><Relationship Id="rId82" Type="http://schemas.openxmlformats.org/officeDocument/2006/relationships/slide" Target="slides/slide79.xml"/><Relationship Id="rId81" Type="http://schemas.openxmlformats.org/officeDocument/2006/relationships/slide" Target="slides/slide78.xml"/><Relationship Id="rId80" Type="http://schemas.openxmlformats.org/officeDocument/2006/relationships/slide" Target="slides/slide77.xml"/><Relationship Id="rId8" Type="http://schemas.openxmlformats.org/officeDocument/2006/relationships/slide" Target="slides/slide5.xml"/><Relationship Id="rId79" Type="http://schemas.openxmlformats.org/officeDocument/2006/relationships/slide" Target="slides/slide76.xml"/><Relationship Id="rId78" Type="http://schemas.openxmlformats.org/officeDocument/2006/relationships/slide" Target="slides/slide75.xml"/><Relationship Id="rId77" Type="http://schemas.openxmlformats.org/officeDocument/2006/relationships/slide" Target="slides/slide74.xml"/><Relationship Id="rId76" Type="http://schemas.openxmlformats.org/officeDocument/2006/relationships/slide" Target="slides/slide73.xml"/><Relationship Id="rId75" Type="http://schemas.openxmlformats.org/officeDocument/2006/relationships/slide" Target="slides/slide72.xml"/><Relationship Id="rId74" Type="http://schemas.openxmlformats.org/officeDocument/2006/relationships/slide" Target="slides/slide71.xml"/><Relationship Id="rId73" Type="http://schemas.openxmlformats.org/officeDocument/2006/relationships/slide" Target="slides/slide70.xml"/><Relationship Id="rId72" Type="http://schemas.openxmlformats.org/officeDocument/2006/relationships/slide" Target="slides/slide69.xml"/><Relationship Id="rId71" Type="http://schemas.openxmlformats.org/officeDocument/2006/relationships/slide" Target="slides/slide68.xml"/><Relationship Id="rId70" Type="http://schemas.openxmlformats.org/officeDocument/2006/relationships/slide" Target="slides/slide67.xml"/><Relationship Id="rId7" Type="http://schemas.openxmlformats.org/officeDocument/2006/relationships/slide" Target="slides/slide4.xml"/><Relationship Id="rId69" Type="http://schemas.openxmlformats.org/officeDocument/2006/relationships/slide" Target="slides/slide66.xml"/><Relationship Id="rId68" Type="http://schemas.openxmlformats.org/officeDocument/2006/relationships/slide" Target="slides/slide65.xml"/><Relationship Id="rId67" Type="http://schemas.openxmlformats.org/officeDocument/2006/relationships/slide" Target="slides/slide64.xml"/><Relationship Id="rId66" Type="http://schemas.openxmlformats.org/officeDocument/2006/relationships/slide" Target="slides/slide63.xml"/><Relationship Id="rId65" Type="http://schemas.openxmlformats.org/officeDocument/2006/relationships/slide" Target="slides/slide62.xml"/><Relationship Id="rId64" Type="http://schemas.openxmlformats.org/officeDocument/2006/relationships/slide" Target="slides/slide61.xml"/><Relationship Id="rId63" Type="http://schemas.openxmlformats.org/officeDocument/2006/relationships/slide" Target="slides/slide60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notesMaster" Target="notesMasters/notesMaster1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3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slide" Target="slides/slide2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3" Type="http://schemas.openxmlformats.org/officeDocument/2006/relationships/tags" Target="tags/tag15.xml"/><Relationship Id="rId112" Type="http://schemas.openxmlformats.org/officeDocument/2006/relationships/tableStyles" Target="tableStyles.xml"/><Relationship Id="rId111" Type="http://schemas.openxmlformats.org/officeDocument/2006/relationships/viewProps" Target="viewProps.xml"/><Relationship Id="rId110" Type="http://schemas.openxmlformats.org/officeDocument/2006/relationships/presProps" Target="presProps.xml"/><Relationship Id="rId11" Type="http://schemas.openxmlformats.org/officeDocument/2006/relationships/slide" Target="slides/slide8.xml"/><Relationship Id="rId109" Type="http://schemas.openxmlformats.org/officeDocument/2006/relationships/slide" Target="slides/slide106.xml"/><Relationship Id="rId108" Type="http://schemas.openxmlformats.org/officeDocument/2006/relationships/slide" Target="slides/slide105.xml"/><Relationship Id="rId107" Type="http://schemas.openxmlformats.org/officeDocument/2006/relationships/slide" Target="slides/slide104.xml"/><Relationship Id="rId106" Type="http://schemas.openxmlformats.org/officeDocument/2006/relationships/slide" Target="slides/slide103.xml"/><Relationship Id="rId105" Type="http://schemas.openxmlformats.org/officeDocument/2006/relationships/slide" Target="slides/slide102.xml"/><Relationship Id="rId104" Type="http://schemas.openxmlformats.org/officeDocument/2006/relationships/slide" Target="slides/slide101.xml"/><Relationship Id="rId103" Type="http://schemas.openxmlformats.org/officeDocument/2006/relationships/slide" Target="slides/slide100.xml"/><Relationship Id="rId102" Type="http://schemas.openxmlformats.org/officeDocument/2006/relationships/slide" Target="slides/slide99.xml"/><Relationship Id="rId101" Type="http://schemas.openxmlformats.org/officeDocument/2006/relationships/slide" Target="slides/slide98.xml"/><Relationship Id="rId100" Type="http://schemas.openxmlformats.org/officeDocument/2006/relationships/slide" Target="slides/slide97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6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1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57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D05AC6C-9512-4B60-88A3-550D11AC211E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  <a:endParaRPr lang="en-US"/>
          </a:p>
          <a:p>
            <a:pPr lvl="1"/>
            <a:r>
              <a:rPr lang="en-US"/>
              <a:t>Second level</a:t>
            </a:r>
            <a:endParaRPr lang="en-US"/>
          </a:p>
          <a:p>
            <a:pPr lvl="2"/>
            <a:r>
              <a:rPr lang="en-US"/>
              <a:t>Third level</a:t>
            </a:r>
            <a:endParaRPr lang="en-US"/>
          </a:p>
          <a:p>
            <a:pPr lvl="3"/>
            <a:r>
              <a:rPr lang="en-US"/>
              <a:t>Fourth level</a:t>
            </a:r>
            <a:endParaRPr lang="en-US"/>
          </a:p>
          <a:p>
            <a:pPr lvl="4"/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8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3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8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6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5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6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7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9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3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 err="1"/>
              <a:t>Crnt</a:t>
            </a:r>
            <a:r>
              <a:rPr kumimoji="1" lang="en-US" altLang="zh-CN" dirty="0"/>
              <a:t> = current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颜色相同的是重复状态？</a:t>
            </a:r>
            <a:endParaRPr kumimoji="1" lang="zh-CN" altLang="en-US" dirty="0"/>
          </a:p>
        </p:txBody>
      </p:sp>
      <p:sp>
        <p:nvSpPr>
          <p:cNvPr id="4" name="幻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4B67EBE-AB6A-564D-857C-410009D6EBE1}" type="slidenum">
              <a:rPr lang="en-US" altLang="zh-CN" sz="1200"/>
            </a:fld>
            <a:endParaRPr lang="en-US" altLang="zh-CN" sz="1200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6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B0F137F-C582-2642-A24E-FBD160838119}" type="slidenum">
              <a:rPr lang="en-US" altLang="zh-CN" sz="1200"/>
            </a:fld>
            <a:endParaRPr lang="en-US" altLang="zh-CN" sz="1200"/>
          </a:p>
        </p:txBody>
      </p:sp>
      <p:sp>
        <p:nvSpPr>
          <p:cNvPr id="1136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13668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eaLnBrk="1" hangingPunct="1"/>
            <a:endParaRPr lang="zh-CN" altLang="zh-CN">
              <a:ea typeface="黑体" panose="02010609060101010101" pitchFamily="49" charset="-122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zh-CN" altLang="en-US" dirty="0"/>
              <a:t>思考</a:t>
            </a:r>
            <a:r>
              <a:rPr kumimoji="1" lang="en-US" altLang="zh-CN" dirty="0"/>
              <a:t>5</a:t>
            </a:r>
            <a:r>
              <a:rPr kumimoji="1" lang="zh-CN" altLang="en-US" dirty="0"/>
              <a:t>分钟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Strategy </a:t>
            </a:r>
            <a:r>
              <a:rPr kumimoji="1" lang="zh-CN" altLang="en-US" dirty="0"/>
              <a:t>是我们定的策略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kumimoji="1" lang="en-US" altLang="zh-CN" dirty="0"/>
              <a:t>Fringe</a:t>
            </a:r>
            <a:r>
              <a:rPr kumimoji="1" lang="zh-CN" altLang="en-US" dirty="0"/>
              <a:t>边缘</a:t>
            </a: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6BA42DD-6D94-4698-832B-FD6413A899CA}" type="slidenum">
              <a:rPr lang="en-US" smtClean="0"/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73157"/>
            <a:ext cx="7772400" cy="1470025"/>
          </a:xfrm>
        </p:spPr>
        <p:txBody>
          <a:bodyPr anchor="b"/>
          <a:lstStyle>
            <a:lvl1pPr algn="l">
              <a:defRPr sz="480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1752600"/>
          </a:xfrm>
        </p:spPr>
        <p:txBody>
          <a:bodyPr/>
          <a:lstStyle>
            <a:lvl1pPr marL="0" indent="0" algn="l">
              <a:buNone/>
              <a:defRPr sz="28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0" lang="en-US"/>
              <a:t>Click to edit Master subtitle style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43768" y="274639"/>
            <a:ext cx="1543032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9"/>
            <a:ext cx="661513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标题，文本与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/>
              <a:t>14 Jan 2004</a:t>
            </a:r>
            <a:endParaRPr 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r>
              <a:rPr lang="en-US"/>
              <a:t>CS 3243 - Blind Search</a:t>
            </a:r>
            <a:endParaRPr 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 showMasterSp="0">
  <p:cSld name="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924181"/>
            <a:ext cx="7772400" cy="1362075"/>
          </a:xfrm>
        </p:spPr>
        <p:txBody>
          <a:bodyPr anchor="t"/>
          <a:lstStyle>
            <a:lvl1pPr algn="l">
              <a:defRPr sz="4400" b="0" cap="all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428747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0382" y="1071546"/>
            <a:ext cx="5111750" cy="504976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679083" y="1071546"/>
            <a:ext cx="3008313" cy="342902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5" y="285728"/>
            <a:ext cx="8230993" cy="696626"/>
          </a:xfrm>
        </p:spPr>
        <p:txBody>
          <a:bodyPr anchor="ctr"/>
          <a:lstStyle>
            <a:lvl1pPr algn="ctr">
              <a:defRPr sz="36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01024" y="642918"/>
            <a:ext cx="785818" cy="4572032"/>
          </a:xfrm>
        </p:spPr>
        <p:txBody>
          <a:bodyPr vert="eaVert" anchor="ctr"/>
          <a:lstStyle>
            <a:lvl1pPr algn="l">
              <a:defRPr sz="2400" b="0"/>
            </a:lvl1pPr>
          </a:lstStyle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42922" y="541340"/>
            <a:ext cx="6415094" cy="5459428"/>
          </a:xfrm>
          <a:prstGeom prst="roundRect">
            <a:avLst>
              <a:gd name="adj" fmla="val 4800"/>
            </a:avLst>
          </a:prstGeom>
          <a:solidFill>
            <a:schemeClr val="accent1">
              <a:tint val="20000"/>
            </a:schemeClr>
          </a:solidFill>
          <a:ln w="38100">
            <a:gradFill flip="none" rotWithShape="1">
              <a:gsLst>
                <a:gs pos="0">
                  <a:schemeClr val="accent1">
                    <a:alpha val="50000"/>
                  </a:schemeClr>
                </a:gs>
                <a:gs pos="100000">
                  <a:schemeClr val="accent1">
                    <a:tint val="20000"/>
                  </a:schemeClr>
                </a:gs>
              </a:gsLst>
              <a:lin ang="16200000" scaled="1"/>
              <a:tileRect/>
            </a:gradFill>
          </a:ln>
          <a:effectLst>
            <a:outerShdw blurRad="76200" dist="38100" dir="5400000" sx="100500" sy="100500" algn="tl" rotWithShape="0">
              <a:srgbClr val="000000">
                <a:alpha val="50000"/>
              </a:srgbClr>
            </a:outerShdw>
          </a:effectLst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kumimoji="0" lang="en-US"/>
              <a:t>Click icon to add picture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072330" y="1000108"/>
            <a:ext cx="914368" cy="4214842"/>
          </a:xfrm>
        </p:spPr>
        <p:txBody>
          <a:bodyPr vert="eaVert" anchor="ctr"/>
          <a:lstStyle>
            <a:lvl1pPr marL="0" indent="0" algn="ctr">
              <a:buNone/>
              <a:defRPr sz="1400"/>
            </a:lvl1pPr>
            <a:lvl2pPr marL="457200" indent="0" algn="ctr">
              <a:buNone/>
              <a:defRPr sz="1200"/>
            </a:lvl2pPr>
            <a:lvl3pPr marL="914400" indent="0" algn="ctr">
              <a:buNone/>
              <a:defRPr sz="1000"/>
            </a:lvl3pPr>
            <a:lvl4pPr marL="1371600" indent="0" algn="ctr">
              <a:buNone/>
              <a:defRPr sz="900"/>
            </a:lvl4pPr>
            <a:lvl5pPr marL="1828800" indent="0" algn="ctr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eaLnBrk="1" latinLnBrk="0" hangingPunct="1"/>
            <a:r>
              <a:rPr lang="en-US"/>
              <a:t>Click to edit Master text styles</a:t>
            </a:r>
            <a:endParaRPr lang="en-US"/>
          </a:p>
          <a:p>
            <a:pPr lvl="1" eaLnBrk="1" latinLnBrk="0" hangingPunct="1"/>
            <a:r>
              <a:rPr lang="en-US"/>
              <a:t>Second level</a:t>
            </a:r>
            <a:endParaRPr lang="en-US"/>
          </a:p>
          <a:p>
            <a:pPr lvl="2" eaLnBrk="1" latinLnBrk="0" hangingPunct="1"/>
            <a:r>
              <a:rPr lang="en-US"/>
              <a:t>Third level</a:t>
            </a:r>
            <a:endParaRPr lang="en-US"/>
          </a:p>
          <a:p>
            <a:pPr lvl="3" eaLnBrk="1" latinLnBrk="0" hangingPunct="1"/>
            <a:r>
              <a:rPr lang="en-US"/>
              <a:t>Fourth level</a:t>
            </a:r>
            <a:endParaRPr lang="en-US"/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5" Type="http://schemas.openxmlformats.org/officeDocument/2006/relationships/theme" Target="../theme/theme1.xml"/><Relationship Id="rId14" Type="http://schemas.openxmlformats.org/officeDocument/2006/relationships/image" Target="../media/image2.png"/><Relationship Id="rId13" Type="http://schemas.openxmlformats.org/officeDocument/2006/relationships/image" Target="../media/image1.png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13" cstate="print">
            <a:duotone>
              <a:schemeClr val="accent1"/>
              <a:srgbClr val="FFFFFF"/>
            </a:duotone>
            <a:lum bright="12000" contrast="40000"/>
          </a:blip>
          <a:stretch>
            <a:fillRect/>
          </a:stretch>
        </p:blipFill>
        <p:spPr>
          <a:xfrm>
            <a:off x="6667809" y="4915143"/>
            <a:ext cx="2476191" cy="1942857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Rectangle 9"/>
          <p:cNvSpPr/>
          <p:nvPr/>
        </p:nvSpPr>
        <p:spPr>
          <a:xfrm>
            <a:off x="0" y="0"/>
            <a:ext cx="9144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20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</a:schemeClr>
              </a:gs>
            </a:gsLst>
            <a:lin ang="18900000" scaled="1"/>
            <a:tileRect/>
          </a:gradFill>
          <a:ln w="12700" cap="rnd" cmpd="sng" algn="ctr">
            <a:noFill/>
            <a:prstDash val="soli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sp>
        <p:nvSpPr>
          <p:cNvPr id="11" name="Rectangle 10"/>
          <p:cNvSpPr/>
          <p:nvPr/>
        </p:nvSpPr>
        <p:spPr>
          <a:xfrm>
            <a:off x="0" y="40951"/>
            <a:ext cx="4572000" cy="71438"/>
          </a:xfrm>
          <a:prstGeom prst="rect">
            <a:avLst/>
          </a:prstGeom>
          <a:gradFill flip="none" rotWithShape="1">
            <a:gsLst>
              <a:gs pos="0">
                <a:schemeClr val="accent1">
                  <a:tint val="100000"/>
                  <a:shade val="50000"/>
                  <a:hueMod val="100000"/>
                  <a:satMod val="250000"/>
                  <a:alpha val="0"/>
                </a:schemeClr>
              </a:gs>
              <a:gs pos="75000">
                <a:schemeClr val="accent1">
                  <a:tint val="80000"/>
                  <a:shade val="100000"/>
                  <a:hueMod val="100000"/>
                  <a:satMod val="375000"/>
                  <a:alpha val="5000"/>
                </a:schemeClr>
              </a:gs>
              <a:gs pos="100000">
                <a:schemeClr val="accent1">
                  <a:tint val="50000"/>
                  <a:shade val="100000"/>
                  <a:hueMod val="100000"/>
                  <a:satMod val="500000"/>
                  <a:alpha val="60000"/>
                </a:schemeClr>
              </a:gs>
            </a:gsLst>
            <a:lin ang="8100000" scaled="1"/>
            <a:tileRect/>
          </a:gradFill>
          <a:ln w="12700" cap="rnd" cmpd="sng" algn="ctr">
            <a:noFill/>
            <a:prstDash val="solid"/>
          </a:ln>
          <a:effectLst>
            <a:glow>
              <a:schemeClr val="accent1">
                <a:tint val="100000"/>
                <a:shade val="100000"/>
                <a:hueMod val="100000"/>
                <a:satMod val="100000"/>
              </a:schemeClr>
            </a:glow>
            <a:softEdge rad="12700"/>
          </a:effectLst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 eaLnBrk="1" latinLnBrk="0" hangingPunct="1"/>
            <a:endParaRPr kumimoji="0" lang="zh-CN" altLang="en-US"/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14" cstate="print">
            <a:duotone>
              <a:schemeClr val="accent1"/>
              <a:srgbClr val="FFFFFF"/>
            </a:duotone>
            <a:lum bright="35000" contrast="40000"/>
          </a:blip>
          <a:stretch>
            <a:fillRect/>
          </a:stretch>
        </p:blipFill>
        <p:spPr>
          <a:xfrm>
            <a:off x="0" y="6420445"/>
            <a:ext cx="9144000" cy="437555"/>
          </a:xfrm>
          <a:prstGeom prst="rect">
            <a:avLst/>
          </a:prstGeom>
          <a:noFill/>
          <a:ln>
            <a:noFill/>
          </a:ln>
          <a:effectLst/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 eaLnBrk="1" latinLnBrk="0" hangingPunct="1"/>
            <a:r>
              <a:rPr kumimoji="0" lang="en-US"/>
              <a:t>Click to edit Master text styles</a:t>
            </a:r>
            <a:endParaRPr kumimoji="0" lang="en-US"/>
          </a:p>
          <a:p>
            <a:pPr lvl="1" eaLnBrk="1" latinLnBrk="0" hangingPunct="1"/>
            <a:r>
              <a:rPr kumimoji="0" lang="en-US"/>
              <a:t>Second level</a:t>
            </a:r>
            <a:endParaRPr kumimoji="0" lang="en-US"/>
          </a:p>
          <a:p>
            <a:pPr lvl="2" eaLnBrk="1" latinLnBrk="0" hangingPunct="1"/>
            <a:r>
              <a:rPr kumimoji="0" lang="en-US"/>
              <a:t>Third level</a:t>
            </a:r>
            <a:endParaRPr kumimoji="0" lang="en-US"/>
          </a:p>
          <a:p>
            <a:pPr lvl="3" eaLnBrk="1" latinLnBrk="0" hangingPunct="1"/>
            <a:r>
              <a:rPr kumimoji="0" lang="en-US"/>
              <a:t>Fourth level</a:t>
            </a:r>
            <a:endParaRPr kumimoji="0" lang="en-US"/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eaLnBrk="1" latinLnBrk="0" hangingPunct="1">
              <a:defRPr kumimoji="0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rtl="0" eaLnBrk="1" latinLnBrk="0" hangingPunct="1">
        <a:spcBef>
          <a:spcPct val="0"/>
        </a:spcBef>
        <a:buNone/>
        <a:defRPr kumimoji="0" sz="440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latinLnBrk="0" hangingPunct="1">
        <a:defRPr kumimoji="0">
          <a:solidFill>
            <a:schemeClr val="tx2"/>
          </a:solidFill>
        </a:defRPr>
      </a:lvl2pPr>
      <a:lvl3pPr eaLnBrk="1" latinLnBrk="0" hangingPunct="1">
        <a:defRPr kumimoji="0">
          <a:solidFill>
            <a:schemeClr val="tx2"/>
          </a:solidFill>
        </a:defRPr>
      </a:lvl3pPr>
      <a:lvl4pPr eaLnBrk="1" latinLnBrk="0" hangingPunct="1">
        <a:defRPr kumimoji="0">
          <a:solidFill>
            <a:schemeClr val="tx2"/>
          </a:solidFill>
        </a:defRPr>
      </a:lvl4pPr>
      <a:lvl5pPr eaLnBrk="1" latinLnBrk="0" hangingPunct="1">
        <a:defRPr kumimoji="0">
          <a:solidFill>
            <a:schemeClr val="tx2"/>
          </a:solidFill>
        </a:defRPr>
      </a:lvl5pPr>
      <a:lvl6pPr eaLnBrk="1" latinLnBrk="0" hangingPunct="1">
        <a:defRPr kumimoji="0">
          <a:solidFill>
            <a:schemeClr val="tx2"/>
          </a:solidFill>
        </a:defRPr>
      </a:lvl6pPr>
      <a:lvl7pPr eaLnBrk="1" latinLnBrk="0" hangingPunct="1">
        <a:defRPr kumimoji="0">
          <a:solidFill>
            <a:schemeClr val="tx2"/>
          </a:solidFill>
        </a:defRPr>
      </a:lvl7pPr>
      <a:lvl8pPr eaLnBrk="1" latinLnBrk="0" hangingPunct="1">
        <a:defRPr kumimoji="0">
          <a:solidFill>
            <a:schemeClr val="tx2"/>
          </a:solidFill>
        </a:defRPr>
      </a:lvl8pPr>
      <a:lvl9pPr eaLnBrk="1" latinLnBrk="0" hangingPunct="1">
        <a:defRPr kumimoji="0">
          <a:solidFill>
            <a:schemeClr val="tx2"/>
          </a:solidFill>
        </a:defRPr>
      </a:lvl9pPr>
    </p:titleStyle>
    <p:bodyStyle>
      <a:lvl1pPr marL="342900" indent="-342900" algn="l" rtl="0" eaLnBrk="1" latinLnBrk="0" hangingPunct="1">
        <a:spcBef>
          <a:spcPct val="20000"/>
        </a:spcBef>
        <a:buClr>
          <a:schemeClr val="accent1"/>
        </a:buClr>
        <a:buSzPct val="50000"/>
        <a:buFont typeface="Wingdings 2" panose="05020102010507070707"/>
        <a:buChar char=""/>
        <a:defRPr kumimoji="0"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Clr>
          <a:schemeClr val="accent2"/>
        </a:buClr>
        <a:buSzPct val="50000"/>
        <a:buFont typeface="Wingdings 2" panose="05020102010507070707"/>
        <a:buChar char="³"/>
        <a:defRPr kumimoji="0"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Clr>
          <a:schemeClr val="accent3"/>
        </a:buClr>
        <a:buSzPct val="60000"/>
        <a:buFont typeface="Wingdings 2" panose="05020102010507070707"/>
        <a:buChar char="®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Clr>
          <a:schemeClr val="accent5"/>
        </a:buClr>
        <a:buSzPct val="45000"/>
        <a:buFont typeface="Wingdings 2" panose="05020102010507070707"/>
        <a:buChar char="¯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Clr>
          <a:schemeClr val="accent6"/>
        </a:buClr>
        <a:buFont typeface="Wingdings 2" panose="05020102010507070707"/>
        <a:buChar char="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 panose="020B0604020202020204"/>
        <a:buChar char="•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jpeg"/></Relationships>
</file>

<file path=ppt/slides/_rels/slide10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14.bin"/></Relationships>
</file>

<file path=ppt/slides/_rels/slide10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8.png"/></Relationships>
</file>

<file path=ppt/slides/_rels/slide10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13.png"/><Relationship Id="rId3" Type="http://schemas.openxmlformats.org/officeDocument/2006/relationships/image" Target="../media/image9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4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18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tags" Target="../tags/tag6.xml"/><Relationship Id="rId5" Type="http://schemas.openxmlformats.org/officeDocument/2006/relationships/tags" Target="../tags/tag5.xml"/><Relationship Id="rId4" Type="http://schemas.openxmlformats.org/officeDocument/2006/relationships/tags" Target="../tags/tag4.xml"/><Relationship Id="rId3" Type="http://schemas.openxmlformats.org/officeDocument/2006/relationships/tags" Target="../tags/tag3.xml"/><Relationship Id="rId2" Type="http://schemas.openxmlformats.org/officeDocument/2006/relationships/tags" Target="../tags/tag2.xml"/><Relationship Id="rId18" Type="http://schemas.openxmlformats.org/officeDocument/2006/relationships/slideLayout" Target="../slideLayouts/slideLayout2.xml"/><Relationship Id="rId17" Type="http://schemas.openxmlformats.org/officeDocument/2006/relationships/image" Target="../media/image16.png"/><Relationship Id="rId16" Type="http://schemas.openxmlformats.org/officeDocument/2006/relationships/tags" Target="../tags/tag14.xml"/><Relationship Id="rId15" Type="http://schemas.openxmlformats.org/officeDocument/2006/relationships/image" Target="../media/image15.png"/><Relationship Id="rId14" Type="http://schemas.openxmlformats.org/officeDocument/2006/relationships/tags" Target="../tags/tag13.xml"/><Relationship Id="rId13" Type="http://schemas.openxmlformats.org/officeDocument/2006/relationships/image" Target="../media/image8.jpeg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9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1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2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3.pn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4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5.pn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6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7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8.png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9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0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1.png"/><Relationship Id="rId1" Type="http://schemas.openxmlformats.org/officeDocument/2006/relationships/image" Target="../media/image25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2.png"/><Relationship Id="rId1" Type="http://schemas.openxmlformats.org/officeDocument/2006/relationships/image" Target="../media/image25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3.png"/><Relationship Id="rId1" Type="http://schemas.openxmlformats.org/officeDocument/2006/relationships/image" Target="../media/image25.png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4.png"/><Relationship Id="rId1" Type="http://schemas.openxmlformats.org/officeDocument/2006/relationships/image" Target="../media/image25.png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5.png"/><Relationship Id="rId1" Type="http://schemas.openxmlformats.org/officeDocument/2006/relationships/image" Target="../media/image25.png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6.png"/><Relationship Id="rId1" Type="http://schemas.openxmlformats.org/officeDocument/2006/relationships/image" Target="../media/image25.png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8.png"/><Relationship Id="rId1" Type="http://schemas.openxmlformats.org/officeDocument/2006/relationships/image" Target="../media/image37.png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8.tiff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9.tiff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hyperlink" Target="http://obe.ruc.edu.cn/" TargetMode="Externa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1.png"/><Relationship Id="rId1" Type="http://schemas.openxmlformats.org/officeDocument/2006/relationships/image" Target="../media/image40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2.png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6.png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3.png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4.png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5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6.png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7.png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8.png"/></Relationships>
</file>

<file path=ppt/slides/_rels/slide6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tiff"/></Relationships>
</file>

<file path=ppt/slides/_rels/slide7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9.png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2.xml"/><Relationship Id="rId1" Type="http://schemas.openxmlformats.org/officeDocument/2006/relationships/image" Target="../media/image50.png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1.png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2.png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3.jpeg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4.tif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jpeg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2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5.xml"/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5.png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.v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56.wmf"/><Relationship Id="rId1" Type="http://schemas.openxmlformats.org/officeDocument/2006/relationships/oleObject" Target="../embeddings/oleObject1.bin"/></Relationships>
</file>

<file path=ppt/slides/_rels/slide8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2.bin"/></Relationships>
</file>

<file path=ppt/slides/_rels/slide8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3.bin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90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4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4.bin"/></Relationships>
</file>

<file path=ppt/slides/_rels/slide91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5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5.bin"/></Relationships>
</file>

<file path=ppt/slides/_rels/slide92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6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6.bin"/></Relationships>
</file>

<file path=ppt/slides/_rels/slide93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7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7.bin"/></Relationships>
</file>

<file path=ppt/slides/_rels/slide94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8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8.bin"/></Relationships>
</file>

<file path=ppt/slides/_rels/slide95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9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9.bin"/></Relationships>
</file>

<file path=ppt/slides/_rels/slide96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0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10.bin"/></Relationships>
</file>

<file path=ppt/slides/_rels/slide97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1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11.bin"/></Relationships>
</file>

<file path=ppt/slides/_rels/slide98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2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12.bin"/></Relationships>
</file>

<file path=ppt/slides/_rels/slide99.xml.rels><?xml version="1.0" encoding="UTF-8" standalone="yes"?>
<Relationships xmlns="http://schemas.openxmlformats.org/package/2006/relationships"><Relationship Id="rId4" Type="http://schemas.openxmlformats.org/officeDocument/2006/relationships/vmlDrawing" Target="../drawings/vmlDrawing13.vml"/><Relationship Id="rId3" Type="http://schemas.openxmlformats.org/officeDocument/2006/relationships/slideLayout" Target="../slideLayouts/slideLayout7.xml"/><Relationship Id="rId2" Type="http://schemas.openxmlformats.org/officeDocument/2006/relationships/image" Target="../media/image57.wmf"/><Relationship Id="rId1" Type="http://schemas.openxmlformats.org/officeDocument/2006/relationships/oleObject" Target="../embeddings/oleObject13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CN" altLang="en-US" dirty="0"/>
              <a:t>搜索问题第</a:t>
            </a:r>
            <a:r>
              <a:rPr lang="en-US" altLang="zh-CN" dirty="0"/>
              <a:t>1</a:t>
            </a:r>
            <a:r>
              <a:rPr lang="zh-CN" altLang="en-US" dirty="0"/>
              <a:t>讲</a:t>
            </a:r>
            <a:endParaRPr kumimoji="1"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687716" y="2643182"/>
            <a:ext cx="6670366" cy="2309818"/>
          </a:xfrm>
        </p:spPr>
        <p:txBody>
          <a:bodyPr>
            <a:normAutofit/>
          </a:bodyPr>
          <a:lstStyle/>
          <a:p>
            <a:r>
              <a:rPr kumimoji="1" lang="zh-CN" altLang="en-US" dirty="0"/>
              <a:t>暴力搜索</a:t>
            </a:r>
            <a:endParaRPr kumimoji="1" lang="en-US" altLang="zh-CN" dirty="0"/>
          </a:p>
          <a:p>
            <a:endParaRPr kumimoji="1" lang="en-US" altLang="zh-CN" dirty="0"/>
          </a:p>
          <a:p>
            <a:r>
              <a:rPr kumimoji="1" lang="zh-CN" altLang="en-US" dirty="0"/>
              <a:t>陈晋川</a:t>
            </a:r>
            <a:endParaRPr kumimoji="1" lang="en-US" altLang="zh-CN" dirty="0"/>
          </a:p>
          <a:p>
            <a:r>
              <a:rPr kumimoji="1" lang="en-US" altLang="zh-CN" dirty="0"/>
              <a:t>jcchen@ruc.edu.cn</a:t>
            </a:r>
            <a:endParaRPr kumimoji="1" lang="en-US" altLang="zh-CN" dirty="0"/>
          </a:p>
          <a:p>
            <a:endParaRPr kumimoji="1" lang="en-GB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形形色色的</a:t>
            </a:r>
            <a:r>
              <a:rPr lang="zh-CN" altLang="en-US" dirty="0"/>
              <a:t>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旅行推销员问题</a:t>
            </a:r>
            <a:endParaRPr lang="en-US" altLang="zh-CN" dirty="0"/>
          </a:p>
          <a:p>
            <a:r>
              <a:rPr lang="zh-CN" altLang="en-US" dirty="0"/>
              <a:t>骑士聚会问题</a:t>
            </a:r>
            <a:endParaRPr lang="en-US" altLang="zh-CN" dirty="0"/>
          </a:p>
          <a:p>
            <a:r>
              <a:rPr lang="zh-CN" altLang="en-US" dirty="0"/>
              <a:t>象棋</a:t>
            </a:r>
            <a:endParaRPr lang="zh-CN" altLang="en-US" dirty="0"/>
          </a:p>
          <a:p>
            <a:r>
              <a:rPr lang="zh-CN" altLang="en-US" dirty="0"/>
              <a:t>围棋</a:t>
            </a:r>
            <a:endParaRPr lang="zh-CN" altLang="en-US" dirty="0"/>
          </a:p>
          <a:p>
            <a:r>
              <a:rPr lang="zh-CN" altLang="en-US" dirty="0"/>
              <a:t>各种电脑游戏</a:t>
            </a:r>
            <a:endParaRPr lang="en-US" altLang="zh-CN" dirty="0"/>
          </a:p>
          <a:p>
            <a:endParaRPr lang="zh-CN" alt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4876800" y="2743200"/>
            <a:ext cx="32004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 dirty="0">
                <a:solidFill>
                  <a:srgbClr val="FF0000"/>
                </a:solidFill>
              </a:rPr>
              <a:t>有没有通用的解决办法？</a:t>
            </a:r>
            <a:endParaRPr lang="zh-CN" altLang="en-US" sz="3600" dirty="0">
              <a:solidFill>
                <a:srgbClr val="FF0000"/>
              </a:solidFill>
            </a:endParaRPr>
          </a:p>
        </p:txBody>
      </p:sp>
      <p:pic>
        <p:nvPicPr>
          <p:cNvPr id="4" name="图片 3"/>
          <p:cNvPicPr/>
          <p:nvPr/>
        </p:nvPicPr>
        <p:blipFill>
          <a:blip r:embed="rId1"/>
        </p:blipFill>
        <p:spPr>
          <a:xfrm>
            <a:off x="838200" y="4495800"/>
            <a:ext cx="7785735" cy="2243455"/>
          </a:xfrm>
          <a:prstGeom prst="rect">
            <a:avLst/>
          </a:prstGeom>
        </p:spPr>
      </p:pic>
    </p:spTree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矩形 28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433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420A10EA-AB6F-EC49-8F9D-EA50DCA802F3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14338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8782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2878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4340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14341" name="Text Box 4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14342" name="Line 5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3" name="Text Box 6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14344" name="Line 7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5" name="Line 8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6" name="Text Box 9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(2,4))</a:t>
            </a:r>
            <a:endParaRPr lang="en-US" altLang="zh-CN"/>
          </a:p>
        </p:txBody>
      </p:sp>
      <p:sp>
        <p:nvSpPr>
          <p:cNvPr id="14347" name="Line 10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48" name="Text Box 11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 (3.2))</a:t>
            </a:r>
            <a:endParaRPr lang="en-US" altLang="zh-CN"/>
          </a:p>
        </p:txBody>
      </p:sp>
      <p:sp>
        <p:nvSpPr>
          <p:cNvPr id="14349" name="Line 12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0" name="Line 13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1" name="Line 14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2" name="Line 15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3" name="Text Box 16"/>
          <p:cNvSpPr txBox="1">
            <a:spLocks noChangeArrowheads="1"/>
          </p:cNvSpPr>
          <p:nvPr/>
        </p:nvSpPr>
        <p:spPr bwMode="auto">
          <a:xfrm>
            <a:off x="57150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4354" name="Text Box 17"/>
          <p:cNvSpPr txBox="1">
            <a:spLocks noChangeArrowheads="1"/>
          </p:cNvSpPr>
          <p:nvPr/>
        </p:nvSpPr>
        <p:spPr bwMode="auto">
          <a:xfrm>
            <a:off x="3276600" y="18288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((1,2))</a:t>
            </a:r>
            <a:endParaRPr lang="en-US" altLang="zh-CN"/>
          </a:p>
        </p:txBody>
      </p:sp>
      <p:sp>
        <p:nvSpPr>
          <p:cNvPr id="14355" name="Line 18"/>
          <p:cNvSpPr>
            <a:spLocks noChangeShapeType="1"/>
          </p:cNvSpPr>
          <p:nvPr/>
        </p:nvSpPr>
        <p:spPr bwMode="auto">
          <a:xfrm>
            <a:off x="1981200" y="1371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6" name="Text Box 19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4357" name="Text Box 20"/>
          <p:cNvSpPr txBox="1">
            <a:spLocks noChangeArrowheads="1"/>
          </p:cNvSpPr>
          <p:nvPr/>
        </p:nvSpPr>
        <p:spPr bwMode="auto">
          <a:xfrm>
            <a:off x="4114800" y="32004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((1,2) (2,4))</a:t>
            </a:r>
            <a:endParaRPr lang="en-US" altLang="zh-CN"/>
          </a:p>
        </p:txBody>
      </p:sp>
      <p:sp>
        <p:nvSpPr>
          <p:cNvPr id="14358" name="Line 21"/>
          <p:cNvSpPr>
            <a:spLocks noChangeShapeType="1"/>
          </p:cNvSpPr>
          <p:nvPr/>
        </p:nvSpPr>
        <p:spPr bwMode="auto">
          <a:xfrm>
            <a:off x="39624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59" name="Text Box 22"/>
          <p:cNvSpPr txBox="1">
            <a:spLocks noChangeArrowheads="1"/>
          </p:cNvSpPr>
          <p:nvPr/>
        </p:nvSpPr>
        <p:spPr bwMode="auto">
          <a:xfrm>
            <a:off x="5105400" y="1371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4360" name="Text Box 23"/>
          <p:cNvSpPr txBox="1">
            <a:spLocks noChangeArrowheads="1"/>
          </p:cNvSpPr>
          <p:nvPr/>
        </p:nvSpPr>
        <p:spPr bwMode="auto">
          <a:xfrm>
            <a:off x="3784600" y="42672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((1,2) (2,4) (3,1))</a:t>
            </a:r>
            <a:endParaRPr lang="en-US" altLang="zh-CN"/>
          </a:p>
        </p:txBody>
      </p:sp>
      <p:sp>
        <p:nvSpPr>
          <p:cNvPr id="14361" name="Line 24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4362" name="Text Box 25"/>
          <p:cNvSpPr txBox="1">
            <a:spLocks noChangeArrowheads="1"/>
          </p:cNvSpPr>
          <p:nvPr/>
        </p:nvSpPr>
        <p:spPr bwMode="auto">
          <a:xfrm>
            <a:off x="6324600" y="19050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4363" name="Text Box 26"/>
          <p:cNvSpPr txBox="1">
            <a:spLocks noChangeArrowheads="1"/>
          </p:cNvSpPr>
          <p:nvPr/>
        </p:nvSpPr>
        <p:spPr bwMode="auto">
          <a:xfrm>
            <a:off x="3479800" y="5486400"/>
            <a:ext cx="2952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((1,2) (2,4) (3,1) (4,3))</a:t>
            </a:r>
            <a:endParaRPr lang="en-US" altLang="zh-CN"/>
          </a:p>
        </p:txBody>
      </p:sp>
      <p:sp>
        <p:nvSpPr>
          <p:cNvPr id="14364" name="Line 27"/>
          <p:cNvSpPr>
            <a:spLocks noChangeShapeType="1"/>
          </p:cNvSpPr>
          <p:nvPr/>
        </p:nvSpPr>
        <p:spPr bwMode="auto">
          <a:xfrm>
            <a:off x="4953000" y="4876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0" name="文本框 29"/>
          <p:cNvSpPr txBox="1"/>
          <p:nvPr/>
        </p:nvSpPr>
        <p:spPr>
          <a:xfrm>
            <a:off x="4476783" y="5987534"/>
            <a:ext cx="10667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SUCCESS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8DFBEA8-1D37-6F4E-B700-7EC14FBE57E9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762000"/>
          </a:xfrm>
        </p:spPr>
        <p:txBody>
          <a:bodyPr/>
          <a:lstStyle/>
          <a:p>
            <a:pPr eaLnBrk="1" hangingPunct="1"/>
            <a:r>
              <a:rPr lang="zh-CN" altLang="en-US"/>
              <a:t>递归的思想</a:t>
            </a:r>
            <a:endParaRPr lang="zh-CN" altLang="en-US"/>
          </a:p>
        </p:txBody>
      </p:sp>
      <p:sp>
        <p:nvSpPr>
          <p:cNvPr id="2560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57200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endParaRPr lang="zh-CN" altLang="zh-CN" sz="2800"/>
          </a:p>
        </p:txBody>
      </p:sp>
      <p:sp>
        <p:nvSpPr>
          <p:cNvPr id="25605" name="Oval 4"/>
          <p:cNvSpPr>
            <a:spLocks noChangeArrowheads="1"/>
          </p:cNvSpPr>
          <p:nvPr/>
        </p:nvSpPr>
        <p:spPr bwMode="auto">
          <a:xfrm>
            <a:off x="2286000" y="2438400"/>
            <a:ext cx="228600" cy="228600"/>
          </a:xfrm>
          <a:prstGeom prst="ellipse">
            <a:avLst/>
          </a:prstGeom>
          <a:solidFill>
            <a:schemeClr val="folHlink"/>
          </a:solidFill>
          <a:ln w="5715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6" name="Oval 5"/>
          <p:cNvSpPr>
            <a:spLocks noChangeArrowheads="1"/>
          </p:cNvSpPr>
          <p:nvPr/>
        </p:nvSpPr>
        <p:spPr bwMode="auto">
          <a:xfrm>
            <a:off x="2590800" y="3276600"/>
            <a:ext cx="228600" cy="228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7" name="Oval 6"/>
          <p:cNvSpPr>
            <a:spLocks noChangeArrowheads="1"/>
          </p:cNvSpPr>
          <p:nvPr/>
        </p:nvSpPr>
        <p:spPr bwMode="auto">
          <a:xfrm>
            <a:off x="5867400" y="5638800"/>
            <a:ext cx="228600" cy="228600"/>
          </a:xfrm>
          <a:prstGeom prst="ellipse">
            <a:avLst/>
          </a:prstGeom>
          <a:solidFill>
            <a:schemeClr val="hlink"/>
          </a:solidFill>
          <a:ln w="5715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08" name="Text Box 7"/>
          <p:cNvSpPr txBox="1">
            <a:spLocks noChangeArrowheads="1"/>
          </p:cNvSpPr>
          <p:nvPr/>
        </p:nvSpPr>
        <p:spPr bwMode="auto">
          <a:xfrm>
            <a:off x="2651125" y="2133600"/>
            <a:ext cx="1403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5715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当前状态</a:t>
            </a:r>
            <a:endParaRPr lang="zh-CN" altLang="en-US"/>
          </a:p>
        </p:txBody>
      </p:sp>
      <p:sp>
        <p:nvSpPr>
          <p:cNvPr id="25609" name="Text Box 8"/>
          <p:cNvSpPr txBox="1">
            <a:spLocks noChangeArrowheads="1"/>
          </p:cNvSpPr>
          <p:nvPr/>
        </p:nvSpPr>
        <p:spPr bwMode="auto">
          <a:xfrm>
            <a:off x="6477000" y="5562600"/>
            <a:ext cx="15557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zh-CN" altLang="en-US"/>
              <a:t>目标状态</a:t>
            </a:r>
            <a:r>
              <a:rPr lang="en-US" altLang="zh-CN"/>
              <a:t>g</a:t>
            </a:r>
            <a:endParaRPr lang="en-US" altLang="zh-CN"/>
          </a:p>
        </p:txBody>
      </p:sp>
      <p:sp>
        <p:nvSpPr>
          <p:cNvPr id="25610" name="Line 9"/>
          <p:cNvSpPr>
            <a:spLocks noChangeShapeType="1"/>
          </p:cNvSpPr>
          <p:nvPr/>
        </p:nvSpPr>
        <p:spPr bwMode="auto">
          <a:xfrm>
            <a:off x="2438400" y="2667000"/>
            <a:ext cx="228600" cy="609600"/>
          </a:xfrm>
          <a:prstGeom prst="line">
            <a:avLst/>
          </a:prstGeom>
          <a:noFill/>
          <a:ln w="57150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1" name="Freeform 11"/>
          <p:cNvSpPr/>
          <p:nvPr/>
        </p:nvSpPr>
        <p:spPr bwMode="auto">
          <a:xfrm>
            <a:off x="2743200" y="3505200"/>
            <a:ext cx="3124200" cy="2286000"/>
          </a:xfrm>
          <a:custGeom>
            <a:avLst/>
            <a:gdLst>
              <a:gd name="T0" fmla="*/ 0 w 1968"/>
              <a:gd name="T1" fmla="*/ 0 h 1440"/>
              <a:gd name="T2" fmla="*/ 0 w 1968"/>
              <a:gd name="T3" fmla="*/ 2147483647 h 1440"/>
              <a:gd name="T4" fmla="*/ 2147483647 w 1968"/>
              <a:gd name="T5" fmla="*/ 2147483647 h 1440"/>
              <a:gd name="T6" fmla="*/ 2147483647 w 1968"/>
              <a:gd name="T7" fmla="*/ 2147483647 h 1440"/>
              <a:gd name="T8" fmla="*/ 2147483647 w 1968"/>
              <a:gd name="T9" fmla="*/ 2147483647 h 1440"/>
              <a:gd name="T10" fmla="*/ 2147483647 w 1968"/>
              <a:gd name="T11" fmla="*/ 2147483647 h 1440"/>
              <a:gd name="T12" fmla="*/ 2147483647 w 1968"/>
              <a:gd name="T13" fmla="*/ 2147483647 h 1440"/>
              <a:gd name="T14" fmla="*/ 0 60000 65536"/>
              <a:gd name="T15" fmla="*/ 0 60000 65536"/>
              <a:gd name="T16" fmla="*/ 0 60000 65536"/>
              <a:gd name="T17" fmla="*/ 0 60000 65536"/>
              <a:gd name="T18" fmla="*/ 0 60000 65536"/>
              <a:gd name="T19" fmla="*/ 0 60000 65536"/>
              <a:gd name="T20" fmla="*/ 0 60000 65536"/>
              <a:gd name="T21" fmla="*/ 0 w 1968"/>
              <a:gd name="T22" fmla="*/ 0 h 1440"/>
              <a:gd name="T23" fmla="*/ 1968 w 1968"/>
              <a:gd name="T24" fmla="*/ 1440 h 1440"/>
            </a:gdLst>
            <a:ahLst/>
            <a:cxnLst>
              <a:cxn ang="T14">
                <a:pos x="T0" y="T1"/>
              </a:cxn>
              <a:cxn ang="T15">
                <a:pos x="T2" y="T3"/>
              </a:cxn>
              <a:cxn ang="T16">
                <a:pos x="T4" y="T5"/>
              </a:cxn>
              <a:cxn ang="T17">
                <a:pos x="T6" y="T7"/>
              </a:cxn>
              <a:cxn ang="T18">
                <a:pos x="T8" y="T9"/>
              </a:cxn>
              <a:cxn ang="T19">
                <a:pos x="T10" y="T11"/>
              </a:cxn>
              <a:cxn ang="T20">
                <a:pos x="T12" y="T13"/>
              </a:cxn>
            </a:cxnLst>
            <a:rect l="T21" t="T22" r="T23" b="T24"/>
            <a:pathLst>
              <a:path w="1968" h="1440">
                <a:moveTo>
                  <a:pt x="0" y="0"/>
                </a:moveTo>
                <a:lnTo>
                  <a:pt x="0" y="384"/>
                </a:lnTo>
                <a:lnTo>
                  <a:pt x="816" y="384"/>
                </a:lnTo>
                <a:lnTo>
                  <a:pt x="288" y="1056"/>
                </a:lnTo>
                <a:lnTo>
                  <a:pt x="1104" y="960"/>
                </a:lnTo>
                <a:lnTo>
                  <a:pt x="1152" y="1440"/>
                </a:lnTo>
                <a:lnTo>
                  <a:pt x="1968" y="1392"/>
                </a:lnTo>
              </a:path>
            </a:pathLst>
          </a:custGeom>
          <a:noFill/>
          <a:ln w="57150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2" name="Oval 12"/>
          <p:cNvSpPr>
            <a:spLocks noChangeArrowheads="1"/>
          </p:cNvSpPr>
          <p:nvPr/>
        </p:nvSpPr>
        <p:spPr bwMode="auto">
          <a:xfrm>
            <a:off x="3124200" y="3124200"/>
            <a:ext cx="228600" cy="228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3" name="Oval 13"/>
          <p:cNvSpPr>
            <a:spLocks noChangeArrowheads="1"/>
          </p:cNvSpPr>
          <p:nvPr/>
        </p:nvSpPr>
        <p:spPr bwMode="auto">
          <a:xfrm>
            <a:off x="1905000" y="3429000"/>
            <a:ext cx="228600" cy="228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4" name="Oval 14"/>
          <p:cNvSpPr>
            <a:spLocks noChangeArrowheads="1"/>
          </p:cNvSpPr>
          <p:nvPr/>
        </p:nvSpPr>
        <p:spPr bwMode="auto">
          <a:xfrm>
            <a:off x="3581400" y="2667000"/>
            <a:ext cx="228600" cy="228600"/>
          </a:xfrm>
          <a:prstGeom prst="ellipse">
            <a:avLst/>
          </a:prstGeom>
          <a:solidFill>
            <a:schemeClr val="accent2"/>
          </a:solidFill>
          <a:ln w="57150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25615" name="Line 15"/>
          <p:cNvSpPr>
            <a:spLocks noChangeShapeType="1"/>
          </p:cNvSpPr>
          <p:nvPr/>
        </p:nvSpPr>
        <p:spPr bwMode="auto">
          <a:xfrm flipH="1">
            <a:off x="2057400" y="2667000"/>
            <a:ext cx="304800" cy="7620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6" name="Line 16"/>
          <p:cNvSpPr>
            <a:spLocks noChangeShapeType="1"/>
          </p:cNvSpPr>
          <p:nvPr/>
        </p:nvSpPr>
        <p:spPr bwMode="auto">
          <a:xfrm>
            <a:off x="2514600" y="2667000"/>
            <a:ext cx="609600" cy="4572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7" name="Line 17"/>
          <p:cNvSpPr>
            <a:spLocks noChangeShapeType="1"/>
          </p:cNvSpPr>
          <p:nvPr/>
        </p:nvSpPr>
        <p:spPr bwMode="auto">
          <a:xfrm>
            <a:off x="2590800" y="2590800"/>
            <a:ext cx="990600" cy="152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5618" name="Line 18"/>
          <p:cNvSpPr>
            <a:spLocks noChangeShapeType="1"/>
          </p:cNvSpPr>
          <p:nvPr/>
        </p:nvSpPr>
        <p:spPr bwMode="auto">
          <a:xfrm>
            <a:off x="1905000" y="1905000"/>
            <a:ext cx="457200" cy="533400"/>
          </a:xfrm>
          <a:prstGeom prst="line">
            <a:avLst/>
          </a:prstGeom>
          <a:noFill/>
          <a:ln w="57150" cap="rnd">
            <a:solidFill>
              <a:schemeClr val="tx1"/>
            </a:solidFill>
            <a:prstDash val="sysDot"/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回溯搜索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回溯搜索是深度优先搜索的另一种搜索方式，与前面一般的</a:t>
            </a:r>
            <a:r>
              <a:rPr lang="en-US" altLang="zh-CN" dirty="0"/>
              <a:t>DFS</a:t>
            </a:r>
            <a:r>
              <a:rPr lang="zh-CN" altLang="en-US" dirty="0"/>
              <a:t>搜索略有不同</a:t>
            </a:r>
            <a:endParaRPr lang="en-US" altLang="zh-CN" dirty="0"/>
          </a:p>
          <a:p>
            <a:pPr lvl="1"/>
            <a:r>
              <a:rPr lang="zh-CN" altLang="en-US" dirty="0"/>
              <a:t>对节点扩展时，每次只产生一个后继结点，并继续对这个节点进行回溯搜索</a:t>
            </a:r>
            <a:endParaRPr lang="en-US" altLang="zh-CN" dirty="0"/>
          </a:p>
          <a:p>
            <a:pPr lvl="1"/>
            <a:r>
              <a:rPr lang="zh-CN" altLang="en-US" dirty="0"/>
              <a:t>当一条路径搜索完成后，再返回到生成当前节点的那个节点，看是否可以从该节点再生成新的节点</a:t>
            </a:r>
            <a:endParaRPr lang="en-US" altLang="zh-CN" dirty="0"/>
          </a:p>
          <a:p>
            <a:pPr lvl="1"/>
            <a:r>
              <a:rPr lang="zh-CN" altLang="en-US" dirty="0"/>
              <a:t>重复上过程，直到找到搜索目标或者搜索完全部状态空间</a:t>
            </a:r>
            <a:endParaRPr lang="en-US" altLang="zh-CN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回溯搜索的编程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编程实现简单</a:t>
            </a:r>
            <a:endParaRPr lang="en-US" altLang="zh-CN" dirty="0"/>
          </a:p>
          <a:p>
            <a:pPr lvl="1"/>
            <a:r>
              <a:rPr lang="zh-CN" altLang="en-US" dirty="0"/>
              <a:t>对当前节点的所有后继节点的遍历通过搜索中回溯机制，即函数的递归调用和返回完成</a:t>
            </a:r>
            <a:endParaRPr lang="en-US" altLang="zh-CN" dirty="0"/>
          </a:p>
          <a:p>
            <a:pPr lvl="1"/>
            <a:r>
              <a:rPr lang="zh-CN" altLang="en-US" dirty="0"/>
              <a:t>不需要保存后继节点的栈结构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8F3924C-2040-A642-84B9-56364CFEA344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>
              <a:defRPr/>
            </a:pPr>
            <a:r>
              <a:rPr lang="zh-CN" altLang="en-US" dirty="0"/>
              <a:t>回溯搜索求解</a:t>
            </a:r>
            <a:r>
              <a:rPr lang="en-US" altLang="zh-CN" dirty="0"/>
              <a:t>N</a:t>
            </a:r>
            <a:r>
              <a:rPr lang="zh-CN" altLang="en-US" dirty="0"/>
              <a:t>皇后</a:t>
            </a:r>
            <a:endParaRPr lang="zh-CN" altLang="en-US" dirty="0"/>
          </a:p>
        </p:txBody>
      </p:sp>
      <p:sp>
        <p:nvSpPr>
          <p:cNvPr id="7" name="笑脸 6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934200" y="3592810"/>
            <a:ext cx="1905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dirty="0"/>
              <a:t>注意这个代码是逐列放皇后</a:t>
            </a:r>
            <a:endParaRPr kumimoji="1"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14400" y="1575460"/>
            <a:ext cx="5638800" cy="51689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8C5F1EA-8C7D-074C-8225-D6BD5787266C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递归存在的问题</a:t>
            </a:r>
            <a:endParaRPr lang="zh-CN" altLang="en-US" dirty="0"/>
          </a:p>
        </p:txBody>
      </p:sp>
      <p:grpSp>
        <p:nvGrpSpPr>
          <p:cNvPr id="2" name="Group 33"/>
          <p:cNvGrpSpPr/>
          <p:nvPr/>
        </p:nvGrpSpPr>
        <p:grpSpPr bwMode="auto">
          <a:xfrm>
            <a:off x="4762500" y="1981200"/>
            <a:ext cx="2149475" cy="3867150"/>
            <a:chOff x="3000" y="1248"/>
            <a:chExt cx="1354" cy="2436"/>
          </a:xfrm>
        </p:grpSpPr>
        <p:sp>
          <p:nvSpPr>
            <p:cNvPr id="28690" name="Oval 4"/>
            <p:cNvSpPr>
              <a:spLocks noChangeArrowheads="1"/>
            </p:cNvSpPr>
            <p:nvPr/>
          </p:nvSpPr>
          <p:spPr bwMode="auto">
            <a:xfrm>
              <a:off x="3240" y="1584"/>
              <a:ext cx="144" cy="144"/>
            </a:xfrm>
            <a:prstGeom prst="ellipse">
              <a:avLst/>
            </a:prstGeom>
            <a:solidFill>
              <a:schemeClr val="folHlink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1" name="Oval 5"/>
            <p:cNvSpPr>
              <a:spLocks noChangeArrowheads="1"/>
            </p:cNvSpPr>
            <p:nvPr/>
          </p:nvSpPr>
          <p:spPr bwMode="auto">
            <a:xfrm>
              <a:off x="3432" y="2112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92" name="Text Box 7"/>
            <p:cNvSpPr txBox="1">
              <a:spLocks noChangeArrowheads="1"/>
            </p:cNvSpPr>
            <p:nvPr/>
          </p:nvSpPr>
          <p:spPr bwMode="auto">
            <a:xfrm>
              <a:off x="3470" y="1392"/>
              <a:ext cx="884" cy="288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 anchor="ctr">
              <a:spAutoFit/>
            </a:bodyPr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algn="ctr" eaLnBrk="1" hangingPunct="1">
                <a:spcBef>
                  <a:spcPct val="50000"/>
                </a:spcBef>
              </a:pPr>
              <a:r>
                <a:rPr lang="zh-CN" altLang="en-US"/>
                <a:t>当前状态</a:t>
              </a:r>
              <a:endParaRPr lang="zh-CN" altLang="en-US"/>
            </a:p>
          </p:txBody>
        </p:sp>
        <p:sp>
          <p:nvSpPr>
            <p:cNvPr id="28693" name="Line 9"/>
            <p:cNvSpPr>
              <a:spLocks noChangeShapeType="1"/>
            </p:cNvSpPr>
            <p:nvPr/>
          </p:nvSpPr>
          <p:spPr bwMode="auto">
            <a:xfrm>
              <a:off x="3336" y="1728"/>
              <a:ext cx="144" cy="384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4" name="Line 17"/>
            <p:cNvSpPr>
              <a:spLocks noChangeShapeType="1"/>
            </p:cNvSpPr>
            <p:nvPr/>
          </p:nvSpPr>
          <p:spPr bwMode="auto">
            <a:xfrm>
              <a:off x="3000" y="1248"/>
              <a:ext cx="288" cy="336"/>
            </a:xfrm>
            <a:prstGeom prst="line">
              <a:avLst/>
            </a:prstGeom>
            <a:noFill/>
            <a:ln w="9525" cap="rnd">
              <a:solidFill>
                <a:schemeClr val="tx1"/>
              </a:solidFill>
              <a:prstDash val="sysDot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 anchor="ctr"/>
            <a:lstStyle/>
            <a:p>
              <a:endParaRPr lang="zh-CN" altLang="en-US"/>
            </a:p>
          </p:txBody>
        </p:sp>
        <p:sp>
          <p:nvSpPr>
            <p:cNvPr id="28695" name="Freeform 18"/>
            <p:cNvSpPr/>
            <p:nvPr/>
          </p:nvSpPr>
          <p:spPr bwMode="auto">
            <a:xfrm>
              <a:off x="3492" y="2256"/>
              <a:ext cx="516" cy="1428"/>
            </a:xfrm>
            <a:custGeom>
              <a:avLst/>
              <a:gdLst>
                <a:gd name="T0" fmla="*/ 24 w 516"/>
                <a:gd name="T1" fmla="*/ 0 h 1428"/>
                <a:gd name="T2" fmla="*/ 0 w 516"/>
                <a:gd name="T3" fmla="*/ 240 h 1428"/>
                <a:gd name="T4" fmla="*/ 168 w 516"/>
                <a:gd name="T5" fmla="*/ 300 h 1428"/>
                <a:gd name="T6" fmla="*/ 132 w 516"/>
                <a:gd name="T7" fmla="*/ 468 h 1428"/>
                <a:gd name="T8" fmla="*/ 384 w 516"/>
                <a:gd name="T9" fmla="*/ 576 h 1428"/>
                <a:gd name="T10" fmla="*/ 288 w 516"/>
                <a:gd name="T11" fmla="*/ 816 h 1428"/>
                <a:gd name="T12" fmla="*/ 468 w 516"/>
                <a:gd name="T13" fmla="*/ 1008 h 1428"/>
                <a:gd name="T14" fmla="*/ 372 w 516"/>
                <a:gd name="T15" fmla="*/ 1272 h 1428"/>
                <a:gd name="T16" fmla="*/ 516 w 516"/>
                <a:gd name="T17" fmla="*/ 1428 h 1428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w 516"/>
                <a:gd name="T28" fmla="*/ 0 h 1428"/>
                <a:gd name="T29" fmla="*/ 516 w 516"/>
                <a:gd name="T30" fmla="*/ 1428 h 1428"/>
              </a:gdLst>
              <a:ahLst/>
              <a:cxnLst>
                <a:cxn ang="T18">
                  <a:pos x="T0" y="T1"/>
                </a:cxn>
                <a:cxn ang="T19">
                  <a:pos x="T2" y="T3"/>
                </a:cxn>
                <a:cxn ang="T20">
                  <a:pos x="T4" y="T5"/>
                </a:cxn>
                <a:cxn ang="T21">
                  <a:pos x="T6" y="T7"/>
                </a:cxn>
                <a:cxn ang="T22">
                  <a:pos x="T8" y="T9"/>
                </a:cxn>
                <a:cxn ang="T23">
                  <a:pos x="T10" y="T11"/>
                </a:cxn>
                <a:cxn ang="T24">
                  <a:pos x="T12" y="T13"/>
                </a:cxn>
                <a:cxn ang="T25">
                  <a:pos x="T14" y="T15"/>
                </a:cxn>
                <a:cxn ang="T26">
                  <a:pos x="T16" y="T17"/>
                </a:cxn>
              </a:cxnLst>
              <a:rect l="T27" t="T28" r="T29" b="T30"/>
              <a:pathLst>
                <a:path w="516" h="1428">
                  <a:moveTo>
                    <a:pt x="24" y="0"/>
                  </a:moveTo>
                  <a:lnTo>
                    <a:pt x="0" y="240"/>
                  </a:lnTo>
                  <a:lnTo>
                    <a:pt x="168" y="300"/>
                  </a:lnTo>
                  <a:lnTo>
                    <a:pt x="132" y="468"/>
                  </a:lnTo>
                  <a:lnTo>
                    <a:pt x="384" y="576"/>
                  </a:lnTo>
                  <a:lnTo>
                    <a:pt x="288" y="816"/>
                  </a:lnTo>
                  <a:lnTo>
                    <a:pt x="468" y="1008"/>
                  </a:lnTo>
                  <a:lnTo>
                    <a:pt x="372" y="1272"/>
                  </a:lnTo>
                  <a:lnTo>
                    <a:pt x="516" y="1428"/>
                  </a:lnTo>
                </a:path>
              </a:pathLst>
            </a:custGeom>
            <a:noFill/>
            <a:ln w="9525">
              <a:solidFill>
                <a:schemeClr val="tx1"/>
              </a:solidFill>
              <a:prstDash val="dash"/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grpSp>
        <p:nvGrpSpPr>
          <p:cNvPr id="3" name="Group 30"/>
          <p:cNvGrpSpPr/>
          <p:nvPr/>
        </p:nvGrpSpPr>
        <p:grpSpPr bwMode="auto">
          <a:xfrm>
            <a:off x="6819900" y="2019300"/>
            <a:ext cx="1276350" cy="2590800"/>
            <a:chOff x="2436" y="1080"/>
            <a:chExt cx="804" cy="1632"/>
          </a:xfrm>
        </p:grpSpPr>
        <p:sp>
          <p:nvSpPr>
            <p:cNvPr id="28681" name="Oval 20"/>
            <p:cNvSpPr>
              <a:spLocks noChangeArrowheads="1"/>
            </p:cNvSpPr>
            <p:nvPr/>
          </p:nvSpPr>
          <p:spPr bwMode="auto">
            <a:xfrm>
              <a:off x="2664" y="1320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2" name="Oval 21"/>
            <p:cNvSpPr>
              <a:spLocks noChangeArrowheads="1"/>
            </p:cNvSpPr>
            <p:nvPr/>
          </p:nvSpPr>
          <p:spPr bwMode="auto">
            <a:xfrm>
              <a:off x="2436" y="1716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3" name="Oval 22"/>
            <p:cNvSpPr>
              <a:spLocks noChangeArrowheads="1"/>
            </p:cNvSpPr>
            <p:nvPr/>
          </p:nvSpPr>
          <p:spPr bwMode="auto">
            <a:xfrm>
              <a:off x="2676" y="214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4" name="Oval 23"/>
            <p:cNvSpPr>
              <a:spLocks noChangeArrowheads="1"/>
            </p:cNvSpPr>
            <p:nvPr/>
          </p:nvSpPr>
          <p:spPr bwMode="auto">
            <a:xfrm>
              <a:off x="3096" y="2568"/>
              <a:ext cx="144" cy="144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</a:ln>
          </p:spPr>
          <p:txBody>
            <a:bodyPr wrap="none" anchor="ctr"/>
            <a:lstStyle>
              <a:lvl1pPr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1pPr>
              <a:lvl2pPr marL="742950" indent="-28575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2pPr>
              <a:lvl3pPr marL="11430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3pPr>
              <a:lvl4pPr marL="16002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4pPr>
              <a:lvl5pPr marL="2057400" indent="-228600" eaLnBrk="0" hangingPunct="0"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kumimoji="1" sz="2400">
                  <a:solidFill>
                    <a:schemeClr val="tx1"/>
                  </a:solidFill>
                  <a:latin typeface="Times New Roman" panose="02020603050405020304" pitchFamily="18" charset="0"/>
                  <a:ea typeface="黑体" panose="02010609060101010101" pitchFamily="49" charset="-122"/>
                </a:defRPr>
              </a:lvl9pPr>
            </a:lstStyle>
            <a:p>
              <a:pPr eaLnBrk="1" hangingPunct="1"/>
              <a:endParaRPr lang="zh-CN" altLang="en-US"/>
            </a:p>
          </p:txBody>
        </p:sp>
        <p:sp>
          <p:nvSpPr>
            <p:cNvPr id="28685" name="Line 25"/>
            <p:cNvSpPr>
              <a:spLocks noChangeShapeType="1"/>
            </p:cNvSpPr>
            <p:nvPr/>
          </p:nvSpPr>
          <p:spPr bwMode="auto">
            <a:xfrm flipH="1">
              <a:off x="2784" y="1080"/>
              <a:ext cx="132" cy="240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6" name="Line 26"/>
            <p:cNvSpPr>
              <a:spLocks noChangeShapeType="1"/>
            </p:cNvSpPr>
            <p:nvPr/>
          </p:nvSpPr>
          <p:spPr bwMode="auto">
            <a:xfrm flipH="1">
              <a:off x="2556" y="1464"/>
              <a:ext cx="132" cy="25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7" name="Line 27"/>
            <p:cNvSpPr>
              <a:spLocks noChangeShapeType="1"/>
            </p:cNvSpPr>
            <p:nvPr/>
          </p:nvSpPr>
          <p:spPr bwMode="auto">
            <a:xfrm>
              <a:off x="2532" y="1860"/>
              <a:ext cx="168" cy="312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8" name="Line 28"/>
            <p:cNvSpPr>
              <a:spLocks noChangeShapeType="1"/>
            </p:cNvSpPr>
            <p:nvPr/>
          </p:nvSpPr>
          <p:spPr bwMode="auto">
            <a:xfrm>
              <a:off x="2784" y="2280"/>
              <a:ext cx="324" cy="288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  <p:sp>
          <p:nvSpPr>
            <p:cNvPr id="28689" name="Line 29"/>
            <p:cNvSpPr>
              <a:spLocks noChangeShapeType="1"/>
            </p:cNvSpPr>
            <p:nvPr/>
          </p:nvSpPr>
          <p:spPr bwMode="auto">
            <a:xfrm flipH="1" flipV="1">
              <a:off x="2796" y="1452"/>
              <a:ext cx="396" cy="1116"/>
            </a:xfrm>
            <a:prstGeom prst="line">
              <a:avLst/>
            </a:prstGeom>
            <a:noFill/>
            <a:ln w="9525">
              <a:solidFill>
                <a:schemeClr val="tx1"/>
              </a:solidFill>
              <a:round/>
              <a:tailEnd type="triangle" w="med" len="med"/>
            </a:ln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</a:extLst>
          </p:spPr>
          <p:txBody>
            <a:bodyPr wrap="none"/>
            <a:lstStyle/>
            <a:p>
              <a:endParaRPr lang="zh-CN" altLang="en-US"/>
            </a:p>
          </p:txBody>
        </p:sp>
      </p:grpSp>
      <p:sp>
        <p:nvSpPr>
          <p:cNvPr id="72735" name="Rectangle 31"/>
          <p:cNvSpPr>
            <a:spLocks noChangeArrowheads="1"/>
          </p:cNvSpPr>
          <p:nvPr/>
        </p:nvSpPr>
        <p:spPr bwMode="auto">
          <a:xfrm>
            <a:off x="742950" y="1905000"/>
            <a:ext cx="7772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Char char="l"/>
            </a:pPr>
            <a:r>
              <a:rPr lang="zh-CN" altLang="en-US" sz="3200"/>
              <a:t>问题：</a:t>
            </a:r>
            <a:endParaRPr lang="zh-CN" altLang="en-US" sz="3200"/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zh-CN" altLang="en-US" sz="2800"/>
              <a:t>深度问题</a:t>
            </a:r>
            <a:endParaRPr lang="zh-CN" altLang="en-US" sz="3200"/>
          </a:p>
        </p:txBody>
      </p:sp>
      <p:sp>
        <p:nvSpPr>
          <p:cNvPr id="72736" name="Rectangle 32"/>
          <p:cNvSpPr>
            <a:spLocks noChangeArrowheads="1"/>
          </p:cNvSpPr>
          <p:nvPr/>
        </p:nvSpPr>
        <p:spPr bwMode="auto">
          <a:xfrm>
            <a:off x="742950" y="2571750"/>
            <a:ext cx="7772400" cy="1181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marL="342900" indent="-3429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>
              <a:spcBef>
                <a:spcPct val="20000"/>
              </a:spcBef>
              <a:buClr>
                <a:schemeClr val="accent2"/>
              </a:buClr>
              <a:buSzPct val="80000"/>
              <a:buFont typeface="Wingdings" panose="05000000000000000000" pitchFamily="2" charset="2"/>
              <a:buNone/>
            </a:pPr>
            <a:endParaRPr lang="en-US" altLang="zh-CN" sz="3200"/>
          </a:p>
          <a:p>
            <a:pPr lvl="1" eaLnBrk="1" hangingPunct="1">
              <a:spcBef>
                <a:spcPct val="20000"/>
              </a:spcBef>
              <a:buClr>
                <a:schemeClr val="tx1"/>
              </a:buClr>
              <a:buSzPct val="90000"/>
              <a:buFontTx/>
              <a:buChar char="–"/>
            </a:pPr>
            <a:r>
              <a:rPr lang="zh-CN" altLang="en-US" sz="2800"/>
              <a:t>死循环问题</a:t>
            </a:r>
            <a:endParaRPr lang="zh-CN" altLang="en-US" sz="32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273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2735" grpId="0" bldLvl="2" autoUpdateAnimBg="0" build="p"/>
      <p:bldP spid="72736" grpId="0" bldLvl="2" autoUpdateAnimBg="0" build="p"/>
    </p:bldLst>
  </p:timing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F9000BF-7DBF-774A-9070-46BDA17F5F64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1066800"/>
          </a:xfrm>
        </p:spPr>
        <p:txBody>
          <a:bodyPr/>
          <a:lstStyle/>
          <a:p>
            <a:pPr eaLnBrk="1" hangingPunct="1"/>
            <a:r>
              <a:rPr lang="en-US" altLang="zh-CN" dirty="0"/>
              <a:t> </a:t>
            </a:r>
            <a:r>
              <a:rPr lang="zh-CN" altLang="en-US" dirty="0"/>
              <a:t>递归 </a:t>
            </a:r>
            <a:r>
              <a:rPr lang="en-US" altLang="zh-CN" dirty="0"/>
              <a:t>vs. </a:t>
            </a:r>
            <a:r>
              <a:rPr lang="zh-CN" altLang="en-US" dirty="0"/>
              <a:t>树搜索</a:t>
            </a:r>
            <a:endParaRPr lang="zh-CN" altLang="en-US" dirty="0"/>
          </a:p>
        </p:txBody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524000"/>
            <a:ext cx="7772400" cy="4724400"/>
          </a:xfrm>
        </p:spPr>
        <p:txBody>
          <a:bodyPr/>
          <a:lstStyle/>
          <a:p>
            <a:pPr eaLnBrk="1" hangingPunct="1"/>
            <a:endParaRPr lang="zh-CN" altLang="en-US" dirty="0"/>
          </a:p>
          <a:p>
            <a:pPr lvl="1" eaLnBrk="1" hangingPunct="1"/>
            <a:r>
              <a:rPr lang="zh-CN" altLang="en-US" dirty="0"/>
              <a:t>递归搜索：只保留从初始状态到当前状态的一条路径。</a:t>
            </a:r>
            <a:endParaRPr lang="zh-CN" altLang="en-US" dirty="0"/>
          </a:p>
          <a:p>
            <a:pPr lvl="1" eaLnBrk="1" hangingPunct="1"/>
            <a:r>
              <a:rPr lang="zh-CN" altLang="en-US" dirty="0"/>
              <a:t>树搜索：保留所有已经搜索过的路径。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19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1923" grpId="0" bldLvl="2" autoUpdateAnimBg="0" build="p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搜索问题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10000"/>
          </a:bodyPr>
          <a:lstStyle/>
          <a:p>
            <a:r>
              <a:rPr lang="zh-CN" altLang="en-US" dirty="0">
                <a:sym typeface="+mn-ea"/>
              </a:rPr>
              <a:t>搜索概述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盲搜</a:t>
            </a:r>
            <a:endParaRPr lang="en-US" altLang="zh-CN" dirty="0"/>
          </a:p>
          <a:p>
            <a:pPr lvl="1"/>
            <a:r>
              <a:rPr lang="zh-CN" altLang="en-US" dirty="0"/>
              <a:t>深度优先，广度优先等</a:t>
            </a:r>
            <a:endParaRPr lang="en-US" altLang="zh-CN" dirty="0"/>
          </a:p>
          <a:p>
            <a:pPr lvl="1"/>
            <a:endParaRPr lang="en-US" altLang="zh-CN" dirty="0"/>
          </a:p>
          <a:p>
            <a:r>
              <a:rPr lang="en-US" altLang="zh-CN" dirty="0"/>
              <a:t>“</a:t>
            </a:r>
            <a:r>
              <a:rPr lang="zh-CN" altLang="en-US" dirty="0"/>
              <a:t>不盲的</a:t>
            </a:r>
            <a:r>
              <a:rPr lang="en-US" altLang="zh-CN" dirty="0"/>
              <a:t>”</a:t>
            </a:r>
            <a:r>
              <a:rPr lang="zh-CN" altLang="en-US" dirty="0"/>
              <a:t>搜</a:t>
            </a:r>
            <a:endParaRPr lang="zh-CN" altLang="en-US" dirty="0"/>
          </a:p>
          <a:p>
            <a:pPr lvl="1"/>
            <a:r>
              <a:rPr lang="zh-CN" altLang="en-US" sz="2800" dirty="0"/>
              <a:t>爬山算法，遗传算法等</a:t>
            </a:r>
            <a:endParaRPr lang="zh-CN" altLang="en-US" dirty="0"/>
          </a:p>
          <a:p>
            <a:pPr marL="685800" lvl="3" indent="0">
              <a:buNone/>
            </a:pPr>
            <a:endParaRPr lang="zh-CN" altLang="en-US" dirty="0"/>
          </a:p>
          <a:p>
            <a:r>
              <a:rPr lang="zh-CN" altLang="en-US" dirty="0"/>
              <a:t>对抗搜索</a:t>
            </a:r>
            <a:endParaRPr lang="zh-CN" altLang="en-US" dirty="0"/>
          </a:p>
          <a:p>
            <a:pPr lvl="1"/>
            <a:r>
              <a:rPr lang="zh-CN" altLang="en-US" dirty="0"/>
              <a:t>游戏</a:t>
            </a:r>
            <a:endParaRPr lang="zh-CN" altLang="en-US" dirty="0"/>
          </a:p>
          <a:p>
            <a:pPr lvl="1"/>
            <a:endParaRPr lang="zh-CN" altLang="en-US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搜索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zh-CN" altLang="en-US" dirty="0"/>
              <a:t>不再通过对问题的分析找出问题的</a:t>
            </a:r>
            <a:r>
              <a:rPr lang="zh-CN" altLang="en-US" dirty="0">
                <a:solidFill>
                  <a:srgbClr val="FF0000"/>
                </a:solidFill>
              </a:rPr>
              <a:t>计算公式</a:t>
            </a:r>
            <a:r>
              <a:rPr lang="zh-CN" altLang="en-US" dirty="0"/>
              <a:t>进而计算，而是根据问题的性质，找出问题的</a:t>
            </a:r>
            <a:r>
              <a:rPr lang="zh-CN" altLang="en-US" dirty="0">
                <a:solidFill>
                  <a:srgbClr val="FF0000"/>
                </a:solidFill>
              </a:rPr>
              <a:t>状态模型</a:t>
            </a:r>
            <a:r>
              <a:rPr lang="zh-CN" altLang="en-US" dirty="0"/>
              <a:t>，确定包括</a:t>
            </a:r>
            <a:r>
              <a:rPr lang="zh-CN" altLang="en-US" dirty="0">
                <a:solidFill>
                  <a:srgbClr val="FF0000"/>
                </a:solidFill>
              </a:rPr>
              <a:t>目标状态</a:t>
            </a:r>
            <a:r>
              <a:rPr lang="zh-CN" altLang="en-US" dirty="0"/>
              <a:t>在内的各种状态的</a:t>
            </a:r>
            <a:r>
              <a:rPr lang="zh-CN" altLang="en-US" dirty="0">
                <a:solidFill>
                  <a:srgbClr val="FF0000"/>
                </a:solidFill>
              </a:rPr>
              <a:t>生成方法</a:t>
            </a:r>
            <a:r>
              <a:rPr lang="zh-CN" altLang="en-US" dirty="0"/>
              <a:t>，按一定的规律逐一生成</a:t>
            </a:r>
            <a:r>
              <a:rPr lang="zh-CN" altLang="en-US" dirty="0">
                <a:solidFill>
                  <a:srgbClr val="FF0000"/>
                </a:solidFill>
              </a:rPr>
              <a:t>各种可能的状态</a:t>
            </a:r>
            <a:r>
              <a:rPr lang="zh-CN" altLang="en-US" dirty="0"/>
              <a:t>，从中寻找符合要求的目标状态</a:t>
            </a:r>
            <a:endParaRPr lang="en-US" altLang="zh-CN" dirty="0"/>
          </a:p>
          <a:p>
            <a:pPr lvl="1"/>
            <a:r>
              <a:rPr lang="zh-CN" altLang="en-US" dirty="0"/>
              <a:t>程序设计中一种常用策略</a:t>
            </a:r>
            <a:endParaRPr lang="en-US" altLang="zh-CN" dirty="0"/>
          </a:p>
          <a:p>
            <a:pPr lvl="1"/>
            <a:r>
              <a:rPr lang="zh-CN" altLang="en-US" dirty="0"/>
              <a:t>求解难以直接计算的（组合优化）问题</a:t>
            </a:r>
            <a:endParaRPr lang="en-US" altLang="zh-CN" dirty="0"/>
          </a:p>
          <a:p>
            <a:pPr lvl="1"/>
            <a:r>
              <a:rPr lang="zh-CN" altLang="en-US" dirty="0"/>
              <a:t>适应广泛</a:t>
            </a:r>
            <a:endParaRPr lang="en-US" altLang="zh-CN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思维方法的</a:t>
            </a:r>
            <a:r>
              <a:rPr lang="zh-CN" altLang="en-US"/>
              <a:t>转变</a:t>
            </a:r>
            <a:endParaRPr lang="zh-CN" altLang="en-US"/>
          </a:p>
        </p:txBody>
      </p:sp>
      <p:pic>
        <p:nvPicPr>
          <p:cNvPr id="4" name="内容占位符 3"/>
          <p:cNvPicPr>
            <a:picLocks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066800" y="1600200"/>
            <a:ext cx="2491105" cy="2064385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400" y="4572000"/>
            <a:ext cx="4023360" cy="637540"/>
          </a:xfrm>
          <a:prstGeom prst="rect">
            <a:avLst/>
          </a:prstGeom>
        </p:spPr>
      </p:pic>
      <p:pic>
        <p:nvPicPr>
          <p:cNvPr id="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867400" y="1295400"/>
            <a:ext cx="1898650" cy="232600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791200" y="3962400"/>
            <a:ext cx="2477770" cy="17291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1828800" y="5867400"/>
            <a:ext cx="1423035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计算公式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6301740" y="5791200"/>
            <a:ext cx="160909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b="1" dirty="0">
                <a:solidFill>
                  <a:srgbClr val="FF0000"/>
                </a:solidFill>
                <a:sym typeface="+mn-ea"/>
              </a:rPr>
              <a:t>状态模型</a:t>
            </a:r>
            <a:endParaRPr lang="zh-CN" altLang="en-US" sz="2400" b="1" dirty="0">
              <a:solidFill>
                <a:srgbClr val="FF0000"/>
              </a:solidFill>
              <a:sym typeface="+mn-ea"/>
            </a:endParaRPr>
          </a:p>
        </p:txBody>
      </p:sp>
      <p:sp>
        <p:nvSpPr>
          <p:cNvPr id="3" name="右箭头 2"/>
          <p:cNvSpPr/>
          <p:nvPr/>
        </p:nvSpPr>
        <p:spPr>
          <a:xfrm>
            <a:off x="4831080" y="4718685"/>
            <a:ext cx="685800" cy="386715"/>
          </a:xfrm>
          <a:prstGeom prst="rightArrow">
            <a:avLst/>
          </a:prstGeom>
          <a:noFill/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搜索：模型定义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搜索问题一般通过以下几个属性来定义：</a:t>
            </a:r>
            <a:endParaRPr lang="zh-CN" altLang="en-US" dirty="0"/>
          </a:p>
          <a:p>
            <a:pPr lvl="1"/>
            <a:r>
              <a:rPr lang="zh-CN" altLang="en-US" dirty="0"/>
              <a:t>状态</a:t>
            </a:r>
            <a:endParaRPr lang="zh-CN" altLang="en-US" dirty="0"/>
          </a:p>
          <a:p>
            <a:pPr lvl="1"/>
            <a:r>
              <a:rPr lang="zh-CN" altLang="en-US" dirty="0"/>
              <a:t>初始状态</a:t>
            </a:r>
            <a:endParaRPr lang="zh-CN" altLang="en-US" dirty="0"/>
          </a:p>
          <a:p>
            <a:pPr lvl="1"/>
            <a:r>
              <a:rPr lang="zh-CN" altLang="en-US" dirty="0"/>
              <a:t>动作</a:t>
            </a:r>
            <a:endParaRPr lang="zh-CN" altLang="en-US" dirty="0"/>
          </a:p>
          <a:p>
            <a:pPr lvl="1"/>
            <a:r>
              <a:rPr lang="zh-CN" altLang="en-US" dirty="0"/>
              <a:t>转移模型</a:t>
            </a:r>
            <a:endParaRPr lang="zh-CN" altLang="en-US" dirty="0"/>
          </a:p>
          <a:p>
            <a:pPr lvl="1"/>
            <a:r>
              <a:rPr lang="zh-CN" altLang="en-US" dirty="0"/>
              <a:t>目标测试</a:t>
            </a:r>
            <a:endParaRPr lang="zh-CN" altLang="en-US" dirty="0"/>
          </a:p>
          <a:p>
            <a:pPr lvl="1"/>
            <a:r>
              <a:rPr lang="zh-CN" altLang="en-US" dirty="0"/>
              <a:t>路径成本（可选）</a:t>
            </a:r>
            <a:endParaRPr lang="en-US" altLang="zh-CN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" y="836930"/>
            <a:ext cx="4556760" cy="1143000"/>
          </a:xfrm>
        </p:spPr>
        <p:txBody>
          <a:bodyPr/>
          <a:lstStyle/>
          <a:p>
            <a:r>
              <a:rPr lang="zh-CN" altLang="en-US"/>
              <a:t>最短路径问题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825365" y="127000"/>
            <a:ext cx="3503930" cy="2197100"/>
          </a:xfrm>
          <a:prstGeom prst="rect">
            <a:avLst/>
          </a:prstGeom>
        </p:spPr>
      </p:pic>
      <p:sp>
        <p:nvSpPr>
          <p:cNvPr id="3" name="内容占位符 2"/>
          <p:cNvSpPr>
            <a:spLocks noGrp="1"/>
          </p:cNvSpPr>
          <p:nvPr/>
        </p:nvSpPr>
        <p:spPr>
          <a:xfrm>
            <a:off x="378460" y="2548255"/>
            <a:ext cx="8281670" cy="452628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 panose="05020102010507070707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 panose="05020102010507070707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b="1" dirty="0"/>
              <a:t>状态</a:t>
            </a:r>
            <a:r>
              <a:rPr lang="en-US" altLang="zh-CN" sz="2000" dirty="0"/>
              <a:t>:  </a:t>
            </a:r>
            <a:r>
              <a:rPr lang="zh-CN" altLang="en-US" sz="2000" dirty="0"/>
              <a:t>一个节点序列</a:t>
            </a:r>
            <a:r>
              <a:rPr lang="en-US" altLang="zh-CN" sz="2000" dirty="0"/>
              <a:t>,</a:t>
            </a:r>
            <a:r>
              <a:rPr lang="zh-CN" altLang="en-US" sz="2000" dirty="0"/>
              <a:t> 如</a:t>
            </a:r>
            <a:r>
              <a:rPr lang="en-US" altLang="zh-CN" sz="2000" dirty="0"/>
              <a:t>&lt;v</a:t>
            </a:r>
            <a:r>
              <a:rPr lang="en-US" altLang="zh-CN" sz="2000" baseline="-25000" dirty="0"/>
              <a:t>1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2</a:t>
            </a:r>
            <a:r>
              <a:rPr lang="en-US" altLang="zh-CN" sz="2000" dirty="0"/>
              <a:t>, v</a:t>
            </a:r>
            <a:r>
              <a:rPr lang="en-US" altLang="zh-CN" sz="2000" baseline="-25000" dirty="0"/>
              <a:t>3</a:t>
            </a:r>
            <a:r>
              <a:rPr lang="en-US" altLang="zh-CN" sz="2000" dirty="0"/>
              <a:t>&gt;,</a:t>
            </a:r>
            <a:r>
              <a:rPr lang="zh-CN" altLang="en-US" sz="2000" dirty="0"/>
              <a:t>表示经过的路径；序列最后一个节点表示当前的位置。</a:t>
            </a:r>
            <a:endParaRPr lang="zh-CN" altLang="en-US" sz="2000" dirty="0"/>
          </a:p>
          <a:p>
            <a:pPr lvl="0"/>
            <a:r>
              <a:rPr lang="zh-CN" altLang="en-US" sz="2000" b="1" dirty="0"/>
              <a:t>初始状态</a:t>
            </a:r>
            <a:r>
              <a:rPr lang="zh-CN" altLang="en-US" sz="2000" dirty="0"/>
              <a:t>：序列只有一个节点，表示出发位置。</a:t>
            </a:r>
            <a:endParaRPr lang="zh-CN" altLang="en-US" sz="2000" dirty="0"/>
          </a:p>
          <a:p>
            <a:pPr lvl="0"/>
            <a:r>
              <a:rPr lang="zh-CN" altLang="en-US" sz="2000" b="1" dirty="0"/>
              <a:t>动作</a:t>
            </a:r>
            <a:r>
              <a:rPr lang="zh-CN" altLang="en-US" sz="2000" dirty="0"/>
              <a:t>：</a:t>
            </a:r>
            <a:r>
              <a:rPr lang="en-US" altLang="zh-CN" sz="2000" dirty="0"/>
              <a:t>move</a:t>
            </a:r>
            <a:r>
              <a:rPr lang="zh-CN" altLang="en-US" sz="2000" dirty="0"/>
              <a:t>（</a:t>
            </a:r>
            <a:r>
              <a:rPr lang="en-US" altLang="zh-CN" sz="2000" dirty="0"/>
              <a:t>v</a:t>
            </a:r>
            <a:r>
              <a:rPr lang="en-US" altLang="zh-CN" sz="2000" baseline="-25000" dirty="0"/>
              <a:t>i</a:t>
            </a:r>
            <a:r>
              <a:rPr lang="en-US" altLang="zh-CN" sz="2000" dirty="0"/>
              <a:t>, 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j</a:t>
            </a:r>
            <a:r>
              <a:rPr lang="zh-CN" altLang="en-US" sz="2000" dirty="0"/>
              <a:t>），从一个节点移动到另一个节点。图中须有一条边从</a:t>
            </a:r>
            <a:r>
              <a:rPr lang="en-US" altLang="zh-CN" sz="2000" dirty="0">
                <a:sym typeface="+mn-ea"/>
              </a:rPr>
              <a:t>v</a:t>
            </a:r>
            <a:r>
              <a:rPr lang="en-US" altLang="zh-CN" sz="2000" baseline="-25000" dirty="0">
                <a:sym typeface="+mn-ea"/>
              </a:rPr>
              <a:t>i</a:t>
            </a:r>
            <a:r>
              <a:rPr lang="zh-CN" altLang="en-US" sz="2000" dirty="0">
                <a:sym typeface="+mn-ea"/>
              </a:rPr>
              <a:t>指向</a:t>
            </a:r>
            <a:r>
              <a:rPr lang="en-US" altLang="zh-CN" sz="2000" dirty="0">
                <a:sym typeface="+mn-ea"/>
              </a:rPr>
              <a:t> </a:t>
            </a:r>
            <a:r>
              <a:rPr lang="en-US" altLang="zh-CN" sz="2000" dirty="0" err="1">
                <a:sym typeface="+mn-ea"/>
              </a:rPr>
              <a:t>v</a:t>
            </a:r>
            <a:r>
              <a:rPr lang="en-US" altLang="zh-CN" sz="2000" baseline="-25000" dirty="0" err="1">
                <a:sym typeface="+mn-ea"/>
              </a:rPr>
              <a:t>j</a:t>
            </a:r>
            <a:r>
              <a:rPr lang="en-US" altLang="zh-CN" sz="2000" baseline="-25000" dirty="0">
                <a:sym typeface="+mn-ea"/>
              </a:rPr>
              <a:t> </a:t>
            </a:r>
            <a:r>
              <a:rPr lang="zh-CN" altLang="en-US" sz="2000" baseline="-25000" dirty="0">
                <a:sym typeface="+mn-ea"/>
              </a:rPr>
              <a:t>。</a:t>
            </a:r>
            <a:endParaRPr lang="zh-CN" altLang="en-US" sz="2000" dirty="0"/>
          </a:p>
          <a:p>
            <a:pPr lvl="0"/>
            <a:r>
              <a:rPr lang="zh-CN" altLang="en-US" sz="2000" b="1" dirty="0"/>
              <a:t>转移模型</a:t>
            </a:r>
            <a:r>
              <a:rPr lang="zh-CN" altLang="en-US" sz="2000" dirty="0"/>
              <a:t>：状态</a:t>
            </a:r>
            <a:r>
              <a:rPr lang="en-US" altLang="zh-CN" sz="2000" dirty="0"/>
              <a:t>s, </a:t>
            </a:r>
            <a:r>
              <a:rPr lang="zh-CN" altLang="en-US" sz="2000" dirty="0"/>
              <a:t>接受到动作</a:t>
            </a:r>
            <a:r>
              <a:rPr lang="en-US" altLang="zh-CN" sz="2000" dirty="0">
                <a:sym typeface="+mn-ea"/>
              </a:rPr>
              <a:t>move</a:t>
            </a:r>
            <a:r>
              <a:rPr lang="zh-CN" altLang="en-US" sz="2000" dirty="0">
                <a:sym typeface="+mn-ea"/>
              </a:rPr>
              <a:t>（</a:t>
            </a:r>
            <a:r>
              <a:rPr lang="en-US" altLang="zh-CN" sz="2000" dirty="0">
                <a:sym typeface="+mn-ea"/>
              </a:rPr>
              <a:t>v</a:t>
            </a:r>
            <a:r>
              <a:rPr lang="en-US" altLang="zh-CN" sz="2000" baseline="-25000" dirty="0">
                <a:sym typeface="+mn-ea"/>
              </a:rPr>
              <a:t>i</a:t>
            </a:r>
            <a:r>
              <a:rPr lang="en-US" altLang="zh-CN" sz="2000" dirty="0">
                <a:sym typeface="+mn-ea"/>
              </a:rPr>
              <a:t>, </a:t>
            </a:r>
            <a:r>
              <a:rPr lang="en-US" altLang="zh-CN" sz="2000" dirty="0" err="1">
                <a:sym typeface="+mn-ea"/>
              </a:rPr>
              <a:t>v</a:t>
            </a:r>
            <a:r>
              <a:rPr lang="en-US" altLang="zh-CN" sz="2000" baseline="-25000" dirty="0" err="1">
                <a:sym typeface="+mn-ea"/>
              </a:rPr>
              <a:t>j</a:t>
            </a:r>
            <a:r>
              <a:rPr lang="zh-CN" altLang="en-US" sz="2000" dirty="0">
                <a:sym typeface="+mn-ea"/>
              </a:rPr>
              <a:t>），若</a:t>
            </a:r>
            <a:r>
              <a:rPr lang="en-US" altLang="zh-CN" sz="2000" dirty="0">
                <a:sym typeface="+mn-ea"/>
              </a:rPr>
              <a:t>s</a:t>
            </a:r>
            <a:r>
              <a:rPr lang="zh-CN" altLang="en-US" sz="2000" dirty="0">
                <a:sym typeface="+mn-ea"/>
              </a:rPr>
              <a:t>的最后一个节点等于</a:t>
            </a:r>
            <a:r>
              <a:rPr lang="en-US" altLang="zh-CN" sz="2000" dirty="0">
                <a:sym typeface="+mn-ea"/>
              </a:rPr>
              <a:t>v</a:t>
            </a:r>
            <a:r>
              <a:rPr lang="en-US" altLang="zh-CN" sz="2000" baseline="-25000" dirty="0">
                <a:sym typeface="+mn-ea"/>
              </a:rPr>
              <a:t>i</a:t>
            </a:r>
            <a:r>
              <a:rPr lang="en-US" altLang="zh-CN" sz="2000" dirty="0">
                <a:sym typeface="+mn-ea"/>
              </a:rPr>
              <a:t>,</a:t>
            </a:r>
            <a:r>
              <a:rPr lang="zh-CN" altLang="en-US" sz="2000" dirty="0">
                <a:sym typeface="+mn-ea"/>
              </a:rPr>
              <a:t>则转移到状态</a:t>
            </a:r>
            <a:r>
              <a:rPr lang="en-US" altLang="zh-CN" sz="2000" dirty="0">
                <a:sym typeface="+mn-ea"/>
              </a:rPr>
              <a:t>s'</a:t>
            </a:r>
            <a:r>
              <a:rPr lang="zh-CN" altLang="en-US" sz="2000" dirty="0">
                <a:sym typeface="+mn-ea"/>
              </a:rPr>
              <a:t>，</a:t>
            </a:r>
            <a:r>
              <a:rPr lang="en-US" altLang="zh-CN" sz="2000" dirty="0">
                <a:sym typeface="+mn-ea"/>
              </a:rPr>
              <a:t>s'</a:t>
            </a:r>
            <a:r>
              <a:rPr lang="zh-CN" altLang="en-US" sz="2000" dirty="0">
                <a:sym typeface="+mn-ea"/>
              </a:rPr>
              <a:t>是在</a:t>
            </a:r>
            <a:r>
              <a:rPr lang="en-US" altLang="zh-CN" sz="2000" dirty="0">
                <a:sym typeface="+mn-ea"/>
              </a:rPr>
              <a:t>s</a:t>
            </a:r>
            <a:r>
              <a:rPr lang="zh-CN" altLang="en-US" sz="2000" dirty="0">
                <a:sym typeface="+mn-ea"/>
              </a:rPr>
              <a:t>的末尾加上</a:t>
            </a:r>
            <a:r>
              <a:rPr lang="en-US" altLang="zh-CN" sz="2000" dirty="0" err="1">
                <a:sym typeface="+mn-ea"/>
              </a:rPr>
              <a:t>v</a:t>
            </a:r>
            <a:r>
              <a:rPr lang="en-US" altLang="zh-CN" sz="2000" baseline="-25000" dirty="0" err="1">
                <a:sym typeface="+mn-ea"/>
              </a:rPr>
              <a:t>j</a:t>
            </a:r>
            <a:r>
              <a:rPr lang="zh-CN" altLang="en-US" sz="2000" dirty="0">
                <a:sym typeface="+mn-ea"/>
              </a:rPr>
              <a:t>；否则不发生状态改变。</a:t>
            </a:r>
            <a:endParaRPr lang="zh-CN" altLang="en-US" sz="2000" dirty="0"/>
          </a:p>
          <a:p>
            <a:pPr lvl="0"/>
            <a:r>
              <a:rPr lang="zh-CN" altLang="en-US" sz="2000" b="1" dirty="0"/>
              <a:t>目标测试</a:t>
            </a:r>
            <a:r>
              <a:rPr lang="en-US" altLang="zh-CN" sz="2000" dirty="0"/>
              <a:t>: </a:t>
            </a:r>
            <a:r>
              <a:rPr lang="zh-CN" altLang="en-US" sz="2000" dirty="0"/>
              <a:t>有一个目标节点 </a:t>
            </a:r>
            <a:r>
              <a:rPr lang="en-US" altLang="zh-CN" sz="2000" dirty="0" err="1"/>
              <a:t>v</a:t>
            </a:r>
            <a:r>
              <a:rPr lang="en-US" altLang="zh-CN" sz="2000" baseline="-25000" dirty="0" err="1"/>
              <a:t>e</a:t>
            </a:r>
            <a:r>
              <a:rPr lang="en-US" altLang="zh-CN" sz="2000" dirty="0"/>
              <a:t>, </a:t>
            </a:r>
            <a:r>
              <a:rPr lang="zh-CN" altLang="en-US" sz="2000" dirty="0"/>
              <a:t>一个状态是目标状态当且仅当其末尾的节点等于</a:t>
            </a:r>
            <a:r>
              <a:rPr lang="en-US" altLang="zh-CN" sz="2000" dirty="0" err="1">
                <a:sym typeface="+mn-ea"/>
              </a:rPr>
              <a:t>v</a:t>
            </a:r>
            <a:r>
              <a:rPr lang="en-US" altLang="zh-CN" sz="2000" baseline="-25000" dirty="0" err="1">
                <a:sym typeface="+mn-ea"/>
              </a:rPr>
              <a:t>e</a:t>
            </a:r>
            <a:r>
              <a:rPr lang="zh-CN" altLang="en-US" sz="2000" dirty="0"/>
              <a:t>。</a:t>
            </a:r>
            <a:endParaRPr lang="zh-CN" altLang="en-US" sz="2000" dirty="0"/>
          </a:p>
          <a:p>
            <a:pPr lvl="0"/>
            <a:r>
              <a:rPr lang="zh-CN" altLang="en-US" sz="2000" b="1" dirty="0"/>
              <a:t>路径成本</a:t>
            </a:r>
            <a:r>
              <a:rPr lang="zh-CN" altLang="en-US" sz="2000" dirty="0"/>
              <a:t>：一个状态的路径成本等于其序列中每两个前后相邻的节点路径之和。</a:t>
            </a:r>
            <a:endParaRPr lang="zh-CN" altLang="en-US" sz="2000" dirty="0"/>
          </a:p>
        </p:txBody>
      </p:sp>
      <p:sp>
        <p:nvSpPr>
          <p:cNvPr id="5" name="笑脸 4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85800" y="685776"/>
            <a:ext cx="4038600" cy="119888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400" dirty="0"/>
              <a:t>思考：</a:t>
            </a:r>
            <a:endParaRPr lang="en-US" altLang="zh-CN" sz="2400" dirty="0"/>
          </a:p>
          <a:p>
            <a:r>
              <a:rPr lang="en-US" altLang="zh-CN" sz="2400" dirty="0"/>
              <a:t>s=&lt;1,3&gt;</a:t>
            </a:r>
            <a:endParaRPr lang="en-US" altLang="zh-CN" sz="2400" dirty="0"/>
          </a:p>
          <a:p>
            <a:r>
              <a:rPr lang="zh-CN" altLang="en-US" sz="2400" dirty="0"/>
              <a:t>接下来可以执行哪些动作？</a:t>
            </a:r>
            <a:endParaRPr lang="zh-CN" alt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bldLvl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5565" y="836930"/>
            <a:ext cx="4556760" cy="1143000"/>
          </a:xfrm>
        </p:spPr>
        <p:txBody>
          <a:bodyPr/>
          <a:lstStyle/>
          <a:p>
            <a:r>
              <a:rPr lang="zh-CN" altLang="en-US"/>
              <a:t>四皇后问题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/>
        </p:nvSpPr>
        <p:spPr>
          <a:xfrm>
            <a:off x="378460" y="2548255"/>
            <a:ext cx="8281670" cy="452628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 panose="05020102010507070707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 panose="05020102010507070707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/>
            <a:r>
              <a:rPr lang="zh-CN" altLang="en-US" sz="2000" b="1"/>
              <a:t>状态</a:t>
            </a:r>
            <a:r>
              <a:rPr lang="en-US" altLang="zh-CN" sz="2000"/>
              <a:t>:  </a:t>
            </a:r>
            <a:r>
              <a:rPr lang="zh-CN" altLang="en-US" sz="2000"/>
              <a:t>一个四维向量</a:t>
            </a:r>
            <a:r>
              <a:rPr lang="en-US" altLang="zh-CN" sz="2000"/>
              <a:t>&lt;x</a:t>
            </a:r>
            <a:r>
              <a:rPr lang="en-US" altLang="zh-CN" sz="2000" baseline="-25000"/>
              <a:t>1</a:t>
            </a:r>
            <a:r>
              <a:rPr lang="en-US" altLang="zh-CN" sz="2000"/>
              <a:t>, x</a:t>
            </a:r>
            <a:r>
              <a:rPr lang="en-US" altLang="zh-CN" sz="2000" baseline="-25000"/>
              <a:t>2</a:t>
            </a:r>
            <a:r>
              <a:rPr lang="en-US" altLang="zh-CN" sz="2000"/>
              <a:t>, x</a:t>
            </a:r>
            <a:r>
              <a:rPr lang="en-US" altLang="zh-CN" sz="2000" baseline="-25000"/>
              <a:t>3</a:t>
            </a:r>
            <a:r>
              <a:rPr lang="en-US" altLang="zh-CN" sz="2000"/>
              <a:t>, x</a:t>
            </a:r>
            <a:r>
              <a:rPr lang="en-US" altLang="zh-CN" sz="2000" baseline="-25000"/>
              <a:t>4</a:t>
            </a:r>
            <a:r>
              <a:rPr lang="en-US" altLang="zh-CN" sz="2000"/>
              <a:t>&gt;</a:t>
            </a:r>
            <a:r>
              <a:rPr lang="zh-CN" altLang="en-US" sz="2000"/>
              <a:t> ，表示第</a:t>
            </a:r>
            <a:r>
              <a:rPr lang="en-US" altLang="zh-CN" sz="2000"/>
              <a:t>i</a:t>
            </a:r>
            <a:r>
              <a:rPr lang="zh-CN" altLang="en-US" sz="2000"/>
              <a:t>行皇后放在哪一列。向量中每项取值范围是</a:t>
            </a:r>
            <a:r>
              <a:rPr lang="en-US" altLang="zh-CN" sz="2000"/>
              <a:t>[-1,3]</a:t>
            </a:r>
            <a:r>
              <a:rPr lang="zh-CN" altLang="en-US" sz="2000"/>
              <a:t>，其中</a:t>
            </a:r>
            <a:r>
              <a:rPr lang="en-US" altLang="zh-CN" sz="2000"/>
              <a:t>-1</a:t>
            </a:r>
            <a:r>
              <a:rPr lang="zh-CN" altLang="en-US" sz="2000"/>
              <a:t>表示该行没有皇后。</a:t>
            </a:r>
            <a:r>
              <a:rPr sz="2000"/>
              <a:t>比如上图的状态可描述为&lt;0, 1, 2, 3&gt;</a:t>
            </a:r>
            <a:r>
              <a:rPr lang="zh-CN" sz="2000"/>
              <a:t>。</a:t>
            </a:r>
            <a:endParaRPr sz="2000"/>
          </a:p>
          <a:p>
            <a:pPr lvl="0"/>
            <a:r>
              <a:rPr lang="zh-CN" altLang="en-US" sz="2000" b="1"/>
              <a:t>初始状态</a:t>
            </a:r>
            <a:r>
              <a:rPr lang="zh-CN" altLang="en-US" sz="2000"/>
              <a:t>：可以是任意一个状态。</a:t>
            </a:r>
            <a:endParaRPr lang="zh-CN" altLang="en-US" sz="2000"/>
          </a:p>
          <a:p>
            <a:pPr lvl="0"/>
            <a:r>
              <a:rPr lang="zh-CN" altLang="en-US" sz="2000" b="1"/>
              <a:t>动作：</a:t>
            </a:r>
            <a:r>
              <a:rPr lang="en-US" altLang="zh-CN" sz="2000"/>
              <a:t>set(i, j)</a:t>
            </a:r>
            <a:r>
              <a:rPr lang="zh-CN" altLang="en-US" sz="2000"/>
              <a:t>，将第</a:t>
            </a:r>
            <a:r>
              <a:rPr lang="en-US" altLang="zh-CN" sz="2000"/>
              <a:t>i</a:t>
            </a:r>
            <a:r>
              <a:rPr lang="zh-CN" altLang="en-US" sz="2000"/>
              <a:t>行的皇后放置在第</a:t>
            </a:r>
            <a:r>
              <a:rPr lang="en-US" altLang="zh-CN" sz="2000"/>
              <a:t>j</a:t>
            </a:r>
            <a:r>
              <a:rPr lang="zh-CN" altLang="en-US" sz="2000"/>
              <a:t>列。</a:t>
            </a:r>
            <a:endParaRPr lang="zh-CN" altLang="en-US" sz="2000" b="1"/>
          </a:p>
          <a:p>
            <a:pPr lvl="0"/>
            <a:r>
              <a:rPr lang="zh-CN" altLang="en-US" sz="2000" b="1"/>
              <a:t>转移模型</a:t>
            </a:r>
            <a:r>
              <a:rPr lang="zh-CN" altLang="en-US" sz="2000"/>
              <a:t>：状态</a:t>
            </a:r>
            <a:r>
              <a:rPr lang="en-US" altLang="zh-CN" sz="2000"/>
              <a:t>s</a:t>
            </a:r>
            <a:r>
              <a:rPr lang="zh-CN" altLang="en-US" sz="2000"/>
              <a:t>接收到动作</a:t>
            </a:r>
            <a:r>
              <a:rPr lang="en-US" altLang="zh-CN" sz="2000">
                <a:sym typeface="+mn-ea"/>
              </a:rPr>
              <a:t>set(i, j)</a:t>
            </a:r>
            <a:r>
              <a:rPr lang="zh-CN" altLang="en-US" sz="2000">
                <a:sym typeface="+mn-ea"/>
              </a:rPr>
              <a:t>，则将</a:t>
            </a:r>
            <a:r>
              <a:rPr lang="en-US" altLang="zh-CN" sz="2000">
                <a:sym typeface="+mn-ea"/>
              </a:rPr>
              <a:t>s</a:t>
            </a:r>
            <a:r>
              <a:rPr lang="zh-CN" altLang="en-US" sz="2000">
                <a:sym typeface="+mn-ea"/>
              </a:rPr>
              <a:t>中第</a:t>
            </a:r>
            <a:r>
              <a:rPr lang="en-US" altLang="zh-CN" sz="2000">
                <a:sym typeface="+mn-ea"/>
              </a:rPr>
              <a:t>i</a:t>
            </a:r>
            <a:r>
              <a:rPr lang="zh-CN" altLang="en-US" sz="2000">
                <a:sym typeface="+mn-ea"/>
              </a:rPr>
              <a:t>项的值修改为</a:t>
            </a:r>
            <a:r>
              <a:rPr lang="en-US" altLang="zh-CN" sz="2000">
                <a:sym typeface="+mn-ea"/>
              </a:rPr>
              <a:t>j</a:t>
            </a:r>
            <a:r>
              <a:rPr lang="zh-CN" altLang="en-US" sz="2000">
                <a:sym typeface="+mn-ea"/>
              </a:rPr>
              <a:t>，由此生成一个新的状态</a:t>
            </a:r>
            <a:r>
              <a:rPr lang="en-US" altLang="zh-CN" sz="2000">
                <a:sym typeface="+mn-ea"/>
              </a:rPr>
              <a:t>s'</a:t>
            </a:r>
            <a:endParaRPr lang="zh-CN" altLang="en-US" sz="2000"/>
          </a:p>
          <a:p>
            <a:pPr lvl="0"/>
            <a:r>
              <a:rPr lang="zh-CN" altLang="en-US" sz="2000" b="1"/>
              <a:t>目标测试</a:t>
            </a:r>
            <a:r>
              <a:rPr lang="en-US" altLang="zh-CN" sz="2000"/>
              <a:t>: </a:t>
            </a:r>
            <a:r>
              <a:rPr lang="zh-CN" altLang="en-US" sz="2000"/>
              <a:t>棋盘上有</a:t>
            </a:r>
            <a:r>
              <a:rPr lang="en-US" altLang="zh-CN" sz="2000"/>
              <a:t>4</a:t>
            </a:r>
            <a:r>
              <a:rPr lang="zh-CN" altLang="en-US" sz="2000"/>
              <a:t>个皇后，且所有皇后彼此不能攻击。</a:t>
            </a:r>
            <a:endParaRPr lang="zh-CN" altLang="en-US" sz="2000"/>
          </a:p>
          <a:p>
            <a:pPr lvl="0"/>
            <a:endParaRPr lang="zh-CN" altLang="en-US" sz="2000"/>
          </a:p>
        </p:txBody>
      </p:sp>
      <p:pic>
        <p:nvPicPr>
          <p:cNvPr id="6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6997065" y="643890"/>
            <a:ext cx="1362075" cy="1066800"/>
          </a:xfrm>
          <a:prstGeom prst="rect">
            <a:avLst/>
          </a:prstGeom>
        </p:spPr>
      </p:pic>
      <p:sp>
        <p:nvSpPr>
          <p:cNvPr id="5" name="笑脸 4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6424" y="713716"/>
            <a:ext cx="6099176" cy="1384995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思考：</a:t>
            </a:r>
            <a:endParaRPr lang="en-US" altLang="zh-CN" sz="2800" dirty="0"/>
          </a:p>
          <a:p>
            <a:r>
              <a:rPr lang="en-US" altLang="zh-CN" sz="2800" dirty="0"/>
              <a:t>s=&lt;0,1,2,3&gt;</a:t>
            </a:r>
            <a:endParaRPr lang="en-US" altLang="zh-CN" sz="2800" dirty="0"/>
          </a:p>
          <a:p>
            <a:r>
              <a:rPr lang="zh-CN" altLang="en-US" sz="2800" dirty="0"/>
              <a:t>接受到动作 </a:t>
            </a:r>
            <a:r>
              <a:rPr lang="en-US" altLang="zh-CN" sz="2800" dirty="0"/>
              <a:t>set(1,2)</a:t>
            </a:r>
            <a:r>
              <a:rPr lang="zh-CN" altLang="en-US" sz="2800" dirty="0"/>
              <a:t>，</a:t>
            </a:r>
            <a:r>
              <a:rPr lang="en-US" altLang="zh-CN" sz="2800" dirty="0"/>
              <a:t>s’ =? s’ </a:t>
            </a:r>
            <a:r>
              <a:rPr lang="zh-CN" altLang="en-US" sz="2800" dirty="0"/>
              <a:t>是目标吗</a:t>
            </a:r>
            <a:r>
              <a:rPr lang="zh-CN" altLang="en-US" sz="2800"/>
              <a:t>？  </a:t>
            </a:r>
            <a:endParaRPr lang="zh-CN" alt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构造青蛙跳河问题的状态、初始状态、动作、转移模型和目标测试。</a:t>
            </a:r>
            <a:endParaRPr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40827" y="2942590"/>
            <a:ext cx="6462346" cy="137160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787400" y="4730115"/>
            <a:ext cx="7397115" cy="1476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>
                <a:sym typeface="+mn-ea"/>
              </a:rPr>
              <a:t>目标：请让左右两边河墩上的青蛙交换位置。</a:t>
            </a:r>
            <a:endParaRPr lang="en-US" altLang="zh-CN" dirty="0"/>
          </a:p>
          <a:p>
            <a:r>
              <a:rPr lang="zh-CN" altLang="en-US" dirty="0">
                <a:sym typeface="+mn-ea"/>
              </a:rPr>
              <a:t>规则：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1. </a:t>
            </a:r>
            <a:r>
              <a:rPr lang="zh-CN" altLang="en-US" dirty="0">
                <a:sym typeface="+mn-ea"/>
              </a:rPr>
              <a:t>前面的一个河墩为空，青蛙可直接跳过去；</a:t>
            </a:r>
            <a:endParaRPr lang="en-US" altLang="zh-CN" dirty="0"/>
          </a:p>
          <a:p>
            <a:r>
              <a:rPr lang="en-US" altLang="zh-CN" dirty="0">
                <a:sym typeface="+mn-ea"/>
              </a:rPr>
              <a:t>2. </a:t>
            </a:r>
            <a:r>
              <a:rPr lang="zh-CN" altLang="en-US" dirty="0">
                <a:sym typeface="+mn-ea"/>
              </a:rPr>
              <a:t>前面河墩隔一个是空的，不论隔的是哪种颜色的青蛙，可从它头上跳过去到达空位。</a:t>
            </a:r>
            <a:endParaRPr lang="zh-CN" altLang="en-US" dirty="0"/>
          </a:p>
        </p:txBody>
      </p:sp>
      <p:sp>
        <p:nvSpPr>
          <p:cNvPr id="8" name="笑脸 7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140970" y="457200"/>
            <a:ext cx="3895090" cy="569404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noAutofit/>
          </a:bodyPr>
          <a:lstStyle/>
          <a:p>
            <a:r>
              <a:rPr lang="zh-CN" altLang="en-US" sz="2400" dirty="0"/>
              <a:t>状态模型</a:t>
            </a:r>
            <a:endParaRPr lang="en-US" altLang="zh-CN" sz="2400" dirty="0"/>
          </a:p>
          <a:p>
            <a:r>
              <a:rPr lang="en-US" altLang="zh-CN" sz="2400" dirty="0"/>
              <a:t>7</a:t>
            </a:r>
            <a:r>
              <a:rPr lang="zh-CN" altLang="en-US" sz="2400" dirty="0"/>
              <a:t>维向量  </a:t>
            </a:r>
            <a:r>
              <a:rPr lang="en-US" altLang="zh-CN" sz="2400" dirty="0"/>
              <a:t>&lt;x0,….&gt;</a:t>
            </a:r>
            <a:endParaRPr lang="en-US" altLang="zh-CN" sz="2400" dirty="0"/>
          </a:p>
          <a:p>
            <a:r>
              <a:rPr lang="zh-CN" altLang="en-US" sz="2400" dirty="0"/>
              <a:t>每一项取值 </a:t>
            </a:r>
            <a:r>
              <a:rPr lang="en-US" altLang="zh-CN" sz="2400" dirty="0"/>
              <a:t>0, 1, -1</a:t>
            </a:r>
            <a:endParaRPr lang="en-US" altLang="zh-CN" sz="2400" dirty="0"/>
          </a:p>
          <a:p>
            <a:r>
              <a:rPr lang="en-US" altLang="zh-CN" sz="2400" dirty="0"/>
              <a:t>1 </a:t>
            </a:r>
            <a:r>
              <a:rPr lang="zh-CN" altLang="en-US" sz="2400" dirty="0"/>
              <a:t>绿色</a:t>
            </a:r>
            <a:endParaRPr lang="en-US" altLang="zh-CN" sz="2400" dirty="0"/>
          </a:p>
          <a:p>
            <a:r>
              <a:rPr lang="en-US" altLang="zh-CN" sz="2400" dirty="0"/>
              <a:t>0 </a:t>
            </a:r>
            <a:r>
              <a:rPr lang="zh-CN" altLang="en-US" sz="2400" dirty="0"/>
              <a:t>棕色</a:t>
            </a:r>
            <a:endParaRPr lang="en-US" altLang="zh-CN" sz="2400" dirty="0"/>
          </a:p>
          <a:p>
            <a:r>
              <a:rPr lang="en-US" altLang="zh-CN" sz="2400" dirty="0"/>
              <a:t>-1 </a:t>
            </a:r>
            <a:r>
              <a:rPr lang="zh-CN" altLang="en-US" sz="2400" dirty="0"/>
              <a:t>空位</a:t>
            </a:r>
            <a:endParaRPr lang="en-US" altLang="zh-CN" sz="2400" dirty="0"/>
          </a:p>
          <a:p>
            <a:endParaRPr lang="en-US" altLang="zh-CN" sz="2400" dirty="0"/>
          </a:p>
          <a:p>
            <a:r>
              <a:rPr lang="zh-CN" altLang="en-US" sz="2400" dirty="0"/>
              <a:t>初始状态 &lt;1,1,1,-1,0,0,0&gt;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目标</a:t>
            </a:r>
            <a:endParaRPr lang="zh-CN" altLang="en-US" sz="2400" dirty="0"/>
          </a:p>
          <a:p>
            <a:r>
              <a:rPr lang="zh-CN" altLang="en-US" sz="2400" dirty="0"/>
              <a:t>&lt;000-1111&gt;</a:t>
            </a:r>
            <a:endParaRPr lang="zh-CN" altLang="en-US" sz="2400" dirty="0"/>
          </a:p>
          <a:p>
            <a:endParaRPr lang="zh-CN" altLang="en-US" sz="2400" dirty="0"/>
          </a:p>
          <a:p>
            <a:r>
              <a:rPr lang="zh-CN" altLang="en-US" sz="2400" dirty="0"/>
              <a:t>动作</a:t>
            </a:r>
            <a:endParaRPr lang="zh-CN" altLang="en-US" sz="2400" dirty="0"/>
          </a:p>
          <a:p>
            <a:r>
              <a:rPr lang="zh-CN" altLang="en-US" sz="2400" dirty="0"/>
              <a:t>jump(crntPos, nextPos)</a:t>
            </a:r>
            <a:endParaRPr lang="zh-CN" altLang="en-US" sz="2400" dirty="0"/>
          </a:p>
        </p:txBody>
      </p:sp>
      <p:sp>
        <p:nvSpPr>
          <p:cNvPr id="5" name="椭圆 4"/>
          <p:cNvSpPr/>
          <p:nvPr>
            <p:custDataLst>
              <p:tags r:id="rId1"/>
            </p:custDataLst>
          </p:nvPr>
        </p:nvSpPr>
        <p:spPr>
          <a:xfrm>
            <a:off x="6679336" y="2234235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椭圆 5"/>
          <p:cNvSpPr/>
          <p:nvPr>
            <p:custDataLst>
              <p:tags r:id="rId2"/>
            </p:custDataLst>
          </p:nvPr>
        </p:nvSpPr>
        <p:spPr>
          <a:xfrm>
            <a:off x="5863952" y="2905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椭圆 6"/>
          <p:cNvSpPr/>
          <p:nvPr>
            <p:custDataLst>
              <p:tags r:id="rId3"/>
            </p:custDataLst>
          </p:nvPr>
        </p:nvSpPr>
        <p:spPr>
          <a:xfrm>
            <a:off x="7621012" y="290506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椭圆 8"/>
          <p:cNvSpPr/>
          <p:nvPr>
            <p:custDataLst>
              <p:tags r:id="rId4"/>
            </p:custDataLst>
          </p:nvPr>
        </p:nvSpPr>
        <p:spPr>
          <a:xfrm>
            <a:off x="6793636" y="2931744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椭圆 9"/>
          <p:cNvSpPr/>
          <p:nvPr>
            <p:custDataLst>
              <p:tags r:id="rId5"/>
            </p:custDataLst>
          </p:nvPr>
        </p:nvSpPr>
        <p:spPr>
          <a:xfrm>
            <a:off x="8403937" y="2865096"/>
            <a:ext cx="228600" cy="2286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/>
          <p:cNvSpPr/>
          <p:nvPr>
            <p:custDataLst>
              <p:tags r:id="rId6"/>
            </p:custDataLst>
          </p:nvPr>
        </p:nvSpPr>
        <p:spPr>
          <a:xfrm>
            <a:off x="4858570" y="209679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&lt;1,1,1,-1,0,0,0&gt;</a:t>
            </a:r>
            <a:endParaRPr lang="zh-CN" altLang="en-US" dirty="0"/>
          </a:p>
        </p:txBody>
      </p:sp>
      <p:cxnSp>
        <p:nvCxnSpPr>
          <p:cNvPr id="13" name="直接箭头连接符 12"/>
          <p:cNvCxnSpPr>
            <a:stCxn id="5" idx="4"/>
            <a:endCxn id="6" idx="7"/>
          </p:cNvCxnSpPr>
          <p:nvPr>
            <p:custDataLst>
              <p:tags r:id="rId7"/>
            </p:custDataLst>
          </p:nvPr>
        </p:nvCxnSpPr>
        <p:spPr>
          <a:xfrm flipH="1">
            <a:off x="6059074" y="2462835"/>
            <a:ext cx="734562" cy="4757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矩形 14"/>
          <p:cNvSpPr/>
          <p:nvPr>
            <p:custDataLst>
              <p:tags r:id="rId8"/>
            </p:custDataLst>
          </p:nvPr>
        </p:nvSpPr>
        <p:spPr>
          <a:xfrm>
            <a:off x="4458209" y="3192809"/>
            <a:ext cx="170431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dirty="0"/>
              <a:t>&lt;1,1,</a:t>
            </a:r>
            <a:r>
              <a:rPr lang="en-US" altLang="zh-CN" dirty="0"/>
              <a:t>-</a:t>
            </a:r>
            <a:r>
              <a:rPr lang="zh-CN" altLang="en-US" dirty="0"/>
              <a:t>1,1,0,0,0&gt;</a:t>
            </a:r>
            <a:endParaRPr lang="zh-CN" altLang="en-US" dirty="0"/>
          </a:p>
        </p:txBody>
      </p:sp>
      <p:cxnSp>
        <p:nvCxnSpPr>
          <p:cNvPr id="28" name="直接箭头连接符 27"/>
          <p:cNvCxnSpPr>
            <a:stCxn id="5" idx="5"/>
            <a:endCxn id="9" idx="1"/>
          </p:cNvCxnSpPr>
          <p:nvPr>
            <p:custDataLst>
              <p:tags r:id="rId9"/>
            </p:custDataLst>
          </p:nvPr>
        </p:nvCxnSpPr>
        <p:spPr>
          <a:xfrm flipH="1">
            <a:off x="6827114" y="2429357"/>
            <a:ext cx="47344" cy="5358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接箭头连接符 30"/>
          <p:cNvCxnSpPr>
            <a:stCxn id="5" idx="5"/>
            <a:endCxn id="7" idx="1"/>
          </p:cNvCxnSpPr>
          <p:nvPr>
            <p:custDataLst>
              <p:tags r:id="rId10"/>
            </p:custDataLst>
          </p:nvPr>
        </p:nvCxnSpPr>
        <p:spPr>
          <a:xfrm>
            <a:off x="6874458" y="2429357"/>
            <a:ext cx="780032" cy="50918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接箭头连接符 33"/>
          <p:cNvCxnSpPr>
            <a:stCxn id="5" idx="5"/>
            <a:endCxn id="10" idx="2"/>
          </p:cNvCxnSpPr>
          <p:nvPr>
            <p:custDataLst>
              <p:tags r:id="rId11"/>
            </p:custDataLst>
          </p:nvPr>
        </p:nvCxnSpPr>
        <p:spPr>
          <a:xfrm>
            <a:off x="6874458" y="2429357"/>
            <a:ext cx="1529479" cy="5500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" name="图片 1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19600" y="838200"/>
            <a:ext cx="4605655" cy="97726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14"/>
            </p:custDataLst>
          </p:nvPr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6600" y="3657600"/>
            <a:ext cx="4605655" cy="977265"/>
          </a:xfrm>
          <a:prstGeom prst="rect">
            <a:avLst/>
          </a:prstGeom>
        </p:spPr>
      </p:pic>
      <p:pic>
        <p:nvPicPr>
          <p:cNvPr id="8" name="图片 7"/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5226050" y="3713480"/>
            <a:ext cx="781685" cy="781685"/>
          </a:xfrm>
          <a:prstGeom prst="rect">
            <a:avLst/>
          </a:prstGeom>
        </p:spPr>
      </p:pic>
      <p:pic>
        <p:nvPicPr>
          <p:cNvPr id="12" name="图片 11"/>
          <p:cNvPicPr>
            <a:picLocks noChangeAspect="1"/>
          </p:cNvPicPr>
          <p:nvPr>
            <p:custDataLst>
              <p:tags r:id="rId16"/>
            </p:custDataLst>
          </p:nvPr>
        </p:nvPicPr>
        <p:blipFill>
          <a:blip r:embed="rId17"/>
          <a:stretch>
            <a:fillRect/>
          </a:stretch>
        </p:blipFill>
        <p:spPr>
          <a:xfrm>
            <a:off x="4572000" y="3662680"/>
            <a:ext cx="654050" cy="878205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zh-CN" altLang="en-US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构造</a:t>
            </a:r>
            <a:r>
              <a:rPr lang="zh-CN" altLang="en-US" dirty="0"/>
              <a:t>中国象棋的状态、初始状态、动作、转移模型和目标测试。</a:t>
            </a:r>
            <a:endParaRPr lang="zh-CN" altLang="en-US" dirty="0"/>
          </a:p>
        </p:txBody>
      </p:sp>
      <p:sp>
        <p:nvSpPr>
          <p:cNvPr id="8" name="笑脸 7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1371600" y="2895600"/>
            <a:ext cx="6096000" cy="3429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综合设计课程简介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105400"/>
          </a:xfrm>
        </p:spPr>
        <p:txBody>
          <a:bodyPr>
            <a:normAutofit/>
          </a:bodyPr>
          <a:lstStyle/>
          <a:p>
            <a:r>
              <a:rPr lang="zh-CN" altLang="en-US" dirty="0"/>
              <a:t>介绍人工智能中搜索算法，通过集中编程训练提升编程能力</a:t>
            </a:r>
            <a:endParaRPr lang="en-US" altLang="zh-CN" dirty="0"/>
          </a:p>
          <a:p>
            <a:endParaRPr lang="en-US" altLang="zh-CN" dirty="0"/>
          </a:p>
          <a:p>
            <a:r>
              <a:rPr kumimoji="1" lang="zh-CN" altLang="en-US" dirty="0"/>
              <a:t>课程内容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盲搜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贪心、爬山、遗传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游戏（对抗搜索）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AI</a:t>
            </a:r>
            <a:r>
              <a:rPr kumimoji="1" lang="zh-CN" altLang="en-US" dirty="0"/>
              <a:t>对抗比赛</a:t>
            </a:r>
            <a:endParaRPr kumimoji="1" lang="zh-CN" altLang="en-US" dirty="0"/>
          </a:p>
        </p:txBody>
      </p:sp>
      <p:sp>
        <p:nvSpPr>
          <p:cNvPr id="4" name="内容占位符 2"/>
          <p:cNvSpPr txBox="1"/>
          <p:nvPr/>
        </p:nvSpPr>
        <p:spPr>
          <a:xfrm>
            <a:off x="4724400" y="3200400"/>
            <a:ext cx="4419600" cy="2925763"/>
          </a:xfrm>
          <a:prstGeom prst="rect">
            <a:avLst/>
          </a:prstGeom>
        </p:spPr>
        <p:txBody>
          <a:bodyPr vert="horz" rtlCol="0">
            <a:normAutofit lnSpcReduction="10000"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 panose="05020102010507070707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 panose="05020102010507070707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zh-CN" altLang="en-US" dirty="0"/>
              <a:t>涉及内容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数据结构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算法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人工智能</a:t>
            </a:r>
            <a:endParaRPr kumimoji="1" lang="en-US" altLang="zh-CN" dirty="0"/>
          </a:p>
          <a:p>
            <a:pPr lvl="1"/>
            <a:r>
              <a:rPr kumimoji="1" lang="zh-CN" altLang="en-US" dirty="0"/>
              <a:t>软件工程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…</a:t>
            </a:r>
            <a:endParaRPr kumimoji="1" lang="zh-CN" altLang="en-US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55193" y="4233333"/>
            <a:ext cx="1988807" cy="2590800"/>
          </a:xfrm>
          <a:prstGeom prst="rect">
            <a:avLst/>
          </a:prstGeom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中国象棋问题</a:t>
            </a:r>
            <a:r>
              <a:rPr lang="zh-CN" altLang="en-US"/>
              <a:t>建模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是不是很</a:t>
            </a:r>
            <a:r>
              <a:rPr lang="zh-CN" altLang="en-US"/>
              <a:t>复杂？</a:t>
            </a:r>
            <a:endParaRPr lang="zh-CN" altLang="en-US"/>
          </a:p>
          <a:p>
            <a:r>
              <a:rPr lang="zh-CN" altLang="en-US"/>
              <a:t>有没有想过用大模型帮你？</a:t>
            </a:r>
            <a:r>
              <a:rPr lang="en-US" altLang="zh-CN"/>
              <a:t> </a:t>
            </a:r>
            <a:endParaRPr lang="en-US" altLang="zh-CN"/>
          </a:p>
          <a:p>
            <a:r>
              <a:rPr lang="zh-CN" altLang="en-US"/>
              <a:t>如果真让你写一个中国象棋游戏，很难</a:t>
            </a:r>
            <a:r>
              <a:rPr lang="zh-CN" altLang="en-US"/>
              <a:t>吗？</a:t>
            </a:r>
            <a:endParaRPr lang="zh-CN" altLang="en-US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搜索的过程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搜索基本过程</a:t>
            </a:r>
            <a:endParaRPr lang="en-US" altLang="zh-CN" dirty="0"/>
          </a:p>
          <a:p>
            <a:pPr lvl="1"/>
            <a:r>
              <a:rPr lang="zh-CN" altLang="en-US" dirty="0"/>
              <a:t>一个问题所有可能的状态构成了该问题的</a:t>
            </a:r>
            <a:r>
              <a:rPr lang="zh-CN" altLang="en-US" dirty="0">
                <a:solidFill>
                  <a:srgbClr val="FF0000"/>
                </a:solidFill>
              </a:rPr>
              <a:t>状态空间</a:t>
            </a:r>
            <a:r>
              <a:rPr lang="en-US" altLang="zh-CN" dirty="0">
                <a:solidFill>
                  <a:srgbClr val="FF0000"/>
                </a:solidFill>
              </a:rPr>
              <a:t>(</a:t>
            </a:r>
            <a:r>
              <a:rPr lang="zh-CN" altLang="en-US" dirty="0">
                <a:solidFill>
                  <a:srgbClr val="FF0000"/>
                </a:solidFill>
              </a:rPr>
              <a:t>离散）</a:t>
            </a:r>
            <a:endParaRPr lang="en-US" altLang="zh-CN" dirty="0">
              <a:solidFill>
                <a:srgbClr val="FF0000"/>
              </a:solidFill>
            </a:endParaRPr>
          </a:p>
          <a:p>
            <a:pPr lvl="1"/>
            <a:r>
              <a:rPr lang="zh-CN" altLang="en-US" dirty="0"/>
              <a:t>每一个具体的</a:t>
            </a:r>
            <a:r>
              <a:rPr lang="zh-CN" altLang="en-US" dirty="0">
                <a:solidFill>
                  <a:srgbClr val="FF0000"/>
                </a:solidFill>
              </a:rPr>
              <a:t>状态</a:t>
            </a:r>
            <a:r>
              <a:rPr lang="zh-CN" altLang="en-US" dirty="0"/>
              <a:t>是该空间的一个节点</a:t>
            </a:r>
            <a:endParaRPr lang="en-US" altLang="zh-CN" dirty="0"/>
          </a:p>
          <a:p>
            <a:pPr lvl="1"/>
            <a:r>
              <a:rPr lang="zh-CN" altLang="en-US" dirty="0"/>
              <a:t>搜索过程可以看成对由表示状态的</a:t>
            </a:r>
            <a:r>
              <a:rPr lang="zh-CN" altLang="en-US" dirty="0">
                <a:solidFill>
                  <a:srgbClr val="FF0000"/>
                </a:solidFill>
              </a:rPr>
              <a:t>节点</a:t>
            </a:r>
            <a:r>
              <a:rPr lang="zh-CN" altLang="en-US" dirty="0"/>
              <a:t>和表示状态转移（动作）的</a:t>
            </a:r>
            <a:r>
              <a:rPr lang="zh-CN" altLang="en-US" dirty="0">
                <a:solidFill>
                  <a:srgbClr val="FF0000"/>
                </a:solidFill>
              </a:rPr>
              <a:t>弧</a:t>
            </a:r>
            <a:r>
              <a:rPr lang="zh-CN" altLang="en-US" dirty="0"/>
              <a:t>所构成的</a:t>
            </a:r>
            <a:r>
              <a:rPr lang="zh-CN" altLang="en-US" dirty="0">
                <a:solidFill>
                  <a:srgbClr val="FF0000"/>
                </a:solidFill>
              </a:rPr>
              <a:t>有向图</a:t>
            </a:r>
            <a:r>
              <a:rPr lang="zh-CN" altLang="en-US" dirty="0"/>
              <a:t>遍历</a:t>
            </a:r>
            <a:endParaRPr lang="en-US" altLang="zh-CN" dirty="0"/>
          </a:p>
          <a:p>
            <a:r>
              <a:rPr lang="en-US" altLang="zh-CN" dirty="0"/>
              <a:t> </a:t>
            </a:r>
            <a:r>
              <a:rPr lang="zh-CN" altLang="en-US" dirty="0"/>
              <a:t>搜索方案（</a:t>
            </a:r>
            <a:r>
              <a:rPr lang="en-US" altLang="zh-CN" dirty="0"/>
              <a:t>solution</a:t>
            </a:r>
            <a:r>
              <a:rPr lang="zh-CN" altLang="en-US" dirty="0"/>
              <a:t>）</a:t>
            </a:r>
            <a:endParaRPr lang="zh-CN" altLang="en-US" dirty="0"/>
          </a:p>
          <a:p>
            <a:pPr lvl="1"/>
            <a:r>
              <a:rPr lang="zh-CN" altLang="en-US" sz="2800" dirty="0"/>
              <a:t>从初始状态到目标状态的一个动作序列</a:t>
            </a:r>
            <a:endParaRPr lang="en-US" altLang="zh-CN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4</a:t>
            </a:r>
            <a:r>
              <a:rPr lang="zh-CN" altLang="en-US"/>
              <a:t>皇后问题的状态空间（</a:t>
            </a:r>
            <a:r>
              <a:rPr lang="en-US" altLang="zh-CN"/>
              <a:t>4</a:t>
            </a:r>
            <a:r>
              <a:rPr lang="zh-CN" altLang="en-US"/>
              <a:t>叉树）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911225" y="1807845"/>
            <a:ext cx="7062470" cy="3241675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911225" y="5439727"/>
            <a:ext cx="6705600" cy="830997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 dirty="0">
                <a:sym typeface="+mn-ea"/>
              </a:rPr>
              <a:t>注意：该状态空间已经去除了部分非目标状态，比如同一行只能有一个皇后。</a:t>
            </a:r>
            <a:endParaRPr lang="zh-CN" altLang="en-US" sz="24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>
                <a:sym typeface="+mn-ea"/>
              </a:rPr>
              <a:t>树</a:t>
            </a:r>
            <a:r>
              <a:rPr lang="zh-CN" altLang="en-US"/>
              <a:t>搜索</a:t>
            </a:r>
            <a:r>
              <a:rPr lang="en-US" altLang="zh-CN"/>
              <a:t>(Tree-Search)</a:t>
            </a:r>
            <a:endParaRPr lang="en-US" altLang="zh-CN"/>
          </a:p>
        </p:txBody>
      </p:sp>
      <p:pic>
        <p:nvPicPr>
          <p:cNvPr id="20484" name="内容占位符 20483"/>
          <p:cNvPicPr>
            <a:picLocks noGrp="1" noChangeAspect="1"/>
          </p:cNvPicPr>
          <p:nvPr>
            <p:ph idx="1"/>
          </p:nvPr>
        </p:nvPicPr>
        <p:blipFill>
          <a:blip r:embed="rId1"/>
          <a:srcRect l="14844" t="37500" r="3125" b="28125"/>
          <a:stretch>
            <a:fillRect/>
          </a:stretch>
        </p:blipFill>
        <p:spPr>
          <a:xfrm>
            <a:off x="1370330" y="1523365"/>
            <a:ext cx="6244590" cy="285623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文本框 3"/>
          <p:cNvSpPr txBox="1"/>
          <p:nvPr/>
        </p:nvSpPr>
        <p:spPr>
          <a:xfrm>
            <a:off x="1118235" y="4900930"/>
            <a:ext cx="7209155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sz="2400">
                <a:sym typeface="+mn-ea"/>
              </a:rPr>
              <a:t>基本思路：通过生成已有状态的后继状态来</a:t>
            </a:r>
            <a:r>
              <a:rPr lang="zh-CN" altLang="en-US" sz="2400">
                <a:solidFill>
                  <a:srgbClr val="C00000"/>
                </a:solidFill>
                <a:sym typeface="+mn-ea"/>
              </a:rPr>
              <a:t>遍历状态空间</a:t>
            </a:r>
            <a:r>
              <a:rPr lang="zh-CN" altLang="en-US" sz="2400">
                <a:sym typeface="+mn-ea"/>
              </a:rPr>
              <a:t>，寻找解决方案（</a:t>
            </a:r>
            <a:r>
              <a:rPr lang="en-US" altLang="zh-CN" sz="2400">
                <a:sym typeface="+mn-ea"/>
              </a:rPr>
              <a:t>solution</a:t>
            </a:r>
            <a:r>
              <a:rPr lang="zh-CN" altLang="en-US" sz="2400">
                <a:sym typeface="+mn-ea"/>
              </a:rPr>
              <a:t>）。</a:t>
            </a:r>
            <a:r>
              <a:rPr lang="zh-CN" altLang="en-US" sz="2400" b="1">
                <a:sym typeface="+mn-ea"/>
              </a:rPr>
              <a:t>遍历</a:t>
            </a:r>
            <a:r>
              <a:rPr lang="en-US" altLang="zh-CN" sz="2400" b="1">
                <a:sym typeface="+mn-ea"/>
              </a:rPr>
              <a:t>=</a:t>
            </a:r>
            <a:r>
              <a:rPr lang="zh-CN" altLang="en-US" sz="2400" b="1">
                <a:sym typeface="+mn-ea"/>
              </a:rPr>
              <a:t>穷举</a:t>
            </a:r>
            <a:endParaRPr lang="en-US" altLang="zh-CN" sz="2400" b="1"/>
          </a:p>
          <a:p>
            <a:pPr lvl="1"/>
            <a:endParaRPr lang="zh-CN" altLang="en-US" sz="2400" b="1"/>
          </a:p>
        </p:txBody>
      </p:sp>
      <p:sp>
        <p:nvSpPr>
          <p:cNvPr id="3" name="矩形 2"/>
          <p:cNvSpPr/>
          <p:nvPr/>
        </p:nvSpPr>
        <p:spPr>
          <a:xfrm>
            <a:off x="2931795" y="2743200"/>
            <a:ext cx="1880870" cy="304800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5" name="文本框 4"/>
          <p:cNvSpPr txBox="1"/>
          <p:nvPr/>
        </p:nvSpPr>
        <p:spPr>
          <a:xfrm>
            <a:off x="685800" y="5867400"/>
            <a:ext cx="8174990" cy="8299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>
                <a:sym typeface="+mn-ea"/>
              </a:rPr>
              <a:t>注意：上述算法是先扩展状态，后续再判断状态是否</a:t>
            </a:r>
            <a:r>
              <a:rPr lang="zh-CN" altLang="en-US" sz="2400">
                <a:sym typeface="+mn-ea"/>
              </a:rPr>
              <a:t>目标。</a:t>
            </a:r>
            <a:endParaRPr lang="zh-CN" altLang="en-US" sz="2400">
              <a:sym typeface="+mn-ea"/>
            </a:endParaRPr>
          </a:p>
          <a:p>
            <a:r>
              <a:rPr lang="zh-CN" altLang="en-US" sz="2400">
                <a:sym typeface="+mn-ea"/>
              </a:rPr>
              <a:t>很多时候，我们希望在扩展之前先检查新的状态是否有</a:t>
            </a:r>
            <a:r>
              <a:rPr lang="zh-CN" altLang="en-US" sz="2400">
                <a:sym typeface="+mn-ea"/>
              </a:rPr>
              <a:t>价值。</a:t>
            </a:r>
            <a:endParaRPr lang="zh-CN" altLang="en-US" sz="2400">
              <a:sym typeface="+mn-ea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标题 215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Tree search example</a:t>
            </a:r>
            <a:endParaRPr lang="en-US" altLang="zh-CN"/>
          </a:p>
        </p:txBody>
      </p:sp>
      <p:pic>
        <p:nvPicPr>
          <p:cNvPr id="21508" name="图片 21507" descr="search-map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089660" y="1978660"/>
            <a:ext cx="6965315" cy="290068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5" name="文本框 4"/>
          <p:cNvSpPr txBox="1"/>
          <p:nvPr/>
        </p:nvSpPr>
        <p:spPr>
          <a:xfrm>
            <a:off x="422910" y="1646555"/>
            <a:ext cx="3204210" cy="368300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lstStyle/>
          <a:p>
            <a:r>
              <a:rPr lang="zh-CN" altLang="en-US">
                <a:sym typeface="+mn-ea"/>
              </a:rPr>
              <a:t>寻找从</a:t>
            </a:r>
            <a:r>
              <a:rPr lang="en-US" altLang="zh-CN">
                <a:sym typeface="+mn-ea"/>
              </a:rPr>
              <a:t>Arad </a:t>
            </a:r>
            <a:r>
              <a:rPr lang="zh-CN" altLang="en-US">
                <a:sym typeface="+mn-ea"/>
              </a:rPr>
              <a:t>到 </a:t>
            </a:r>
            <a:r>
              <a:rPr lang="en-US" altLang="zh-CN">
                <a:sym typeface="+mn-ea"/>
              </a:rPr>
              <a:t>Fagaras </a:t>
            </a:r>
            <a:r>
              <a:rPr lang="zh-CN" altLang="en-US">
                <a:sym typeface="+mn-ea"/>
              </a:rPr>
              <a:t>的路径 </a:t>
            </a:r>
            <a:endParaRPr lang="en-US" altLang="zh-CN">
              <a:sym typeface="+mn-ea"/>
            </a:endParaRPr>
          </a:p>
        </p:txBody>
      </p:sp>
      <p:cxnSp>
        <p:nvCxnSpPr>
          <p:cNvPr id="3" name="直线箭头连接符 2"/>
          <p:cNvCxnSpPr/>
          <p:nvPr/>
        </p:nvCxnSpPr>
        <p:spPr>
          <a:xfrm flipV="1">
            <a:off x="1676400" y="4267200"/>
            <a:ext cx="457200" cy="13716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780" name="内容占位符 75779" descr="search-map2c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582930" y="1824355"/>
            <a:ext cx="7432675" cy="2816225"/>
          </a:xfrm>
        </p:spPr>
      </p:pic>
      <p:sp>
        <p:nvSpPr>
          <p:cNvPr id="75778" name="标题 757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Tree search example</a:t>
            </a:r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6804" name="内容占位符 76803" descr="search-map3c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430530" y="1671955"/>
            <a:ext cx="7651115" cy="2921000"/>
          </a:xfrm>
        </p:spPr>
      </p:pic>
      <p:sp>
        <p:nvSpPr>
          <p:cNvPr id="76802" name="标题 7680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Tree search example</a:t>
            </a:r>
            <a:endParaRPr lang="en-US" altLang="zh-CN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树搜索的通用框架</a:t>
            </a:r>
            <a:endParaRPr lang="zh-CN" altLang="en-US"/>
          </a:p>
        </p:txBody>
      </p:sp>
      <p:pic>
        <p:nvPicPr>
          <p:cNvPr id="22532" name="内容占位符 22531"/>
          <p:cNvPicPr>
            <a:picLocks noGrp="1" noChangeAspect="1"/>
          </p:cNvPicPr>
          <p:nvPr>
            <p:ph idx="1"/>
          </p:nvPr>
        </p:nvPicPr>
        <p:blipFill>
          <a:blip r:embed="rId1"/>
          <a:srcRect l="14844" t="18750" r="3125" b="9375"/>
          <a:stretch>
            <a:fillRect/>
          </a:stretch>
        </p:blipFill>
        <p:spPr>
          <a:xfrm>
            <a:off x="1371600" y="1371600"/>
            <a:ext cx="6520180" cy="489077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" name="矩形 2"/>
          <p:cNvSpPr/>
          <p:nvPr/>
        </p:nvSpPr>
        <p:spPr>
          <a:xfrm>
            <a:off x="2030095" y="4648200"/>
            <a:ext cx="5323840" cy="799465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 23553"/>
          <p:cNvSpPr>
            <a:spLocks noGrp="1"/>
          </p:cNvSpPr>
          <p:nvPr>
            <p:ph type="title"/>
          </p:nvPr>
        </p:nvSpPr>
        <p:spPr>
          <a:xfrm>
            <a:off x="457200" y="0"/>
            <a:ext cx="8458200" cy="1143000"/>
          </a:xfrm>
        </p:spPr>
        <p:txBody>
          <a:bodyPr anchor="b"/>
          <a:lstStyle/>
          <a:p>
            <a:pPr algn="ctr"/>
            <a:r>
              <a:rPr lang="zh-CN" altLang="en-US" sz="3600"/>
              <a:t>实现细节</a:t>
            </a:r>
            <a:r>
              <a:rPr lang="en-US" altLang="zh-CN" sz="3600"/>
              <a:t>: states vs. nodes</a:t>
            </a:r>
            <a:endParaRPr lang="en-US" altLang="zh-CN" sz="3600"/>
          </a:p>
        </p:txBody>
      </p:sp>
      <p:sp>
        <p:nvSpPr>
          <p:cNvPr id="23555" name="文本占位符 23554"/>
          <p:cNvSpPr>
            <a:spLocks noGrp="1"/>
          </p:cNvSpPr>
          <p:nvPr>
            <p:ph type="body" idx="1"/>
          </p:nvPr>
        </p:nvSpPr>
        <p:spPr/>
        <p:txBody>
          <a:bodyPr>
            <a:normAutofit fontScale="90000" lnSpcReduction="10000"/>
          </a:bodyPr>
          <a:lstStyle/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state</a:t>
            </a:r>
            <a:r>
              <a:rPr lang="en-US" altLang="zh-CN" sz="2400"/>
              <a:t> </a:t>
            </a:r>
            <a:r>
              <a:rPr lang="zh-CN" altLang="en-US" sz="2400"/>
              <a:t>是对物理状况的一个描述</a:t>
            </a: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400">
                <a:solidFill>
                  <a:srgbClr val="FF0000"/>
                </a:solidFill>
              </a:rPr>
              <a:t>node</a:t>
            </a:r>
            <a:r>
              <a:rPr lang="zh-CN" altLang="en-US" sz="2400"/>
              <a:t>是一个数据结构，构成搜索树的基本单元，可能包括：</a:t>
            </a:r>
            <a:endParaRPr lang="zh-CN" altLang="en-US" sz="2400"/>
          </a:p>
          <a:p>
            <a:pPr lvl="1">
              <a:lnSpc>
                <a:spcPct val="80000"/>
              </a:lnSpc>
            </a:pPr>
            <a:r>
              <a:rPr lang="en-US" altLang="zh-CN" sz="2100"/>
              <a:t>state, parent node, action, path cost, depth</a:t>
            </a:r>
            <a:endParaRPr lang="en-US" altLang="zh-CN" sz="2100"/>
          </a:p>
          <a:p>
            <a:pPr>
              <a:lnSpc>
                <a:spcPct val="80000"/>
              </a:lnSpc>
            </a:pP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400">
              <a:solidFill>
                <a:srgbClr val="FF0000"/>
              </a:solidFill>
            </a:endParaRPr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endParaRPr lang="en-US" altLang="zh-CN" sz="2400"/>
          </a:p>
          <a:p>
            <a:pPr>
              <a:lnSpc>
                <a:spcPct val="80000"/>
              </a:lnSpc>
            </a:pPr>
            <a:r>
              <a:rPr lang="en-US" altLang="zh-CN" sz="2400"/>
              <a:t>
</a:t>
            </a:r>
            <a:endParaRPr lang="en-US" altLang="zh-CN" sz="2400"/>
          </a:p>
        </p:txBody>
      </p:sp>
      <p:pic>
        <p:nvPicPr>
          <p:cNvPr id="23556" name="图片 23555" descr="state-vs-nod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32305" y="3235960"/>
            <a:ext cx="4981575" cy="212407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盲搜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概念：</a:t>
            </a:r>
            <a:r>
              <a:rPr lang="en-US" altLang="zh-CN" dirty="0"/>
              <a:t>blind search or uninformed search</a:t>
            </a:r>
            <a:endParaRPr lang="en-US" altLang="zh-CN" dirty="0"/>
          </a:p>
          <a:p>
            <a:pPr lvl="1"/>
            <a:r>
              <a:rPr lang="zh-CN" altLang="en-US" sz="2800" dirty="0"/>
              <a:t>除问题定义之外，搜索策略不能获得状态的其他信息，只能通过产生新的状态并检测目标状态来解决问题。</a:t>
            </a:r>
            <a:endParaRPr lang="zh-CN" altLang="en-US" dirty="0"/>
          </a:p>
          <a:p>
            <a:r>
              <a:rPr lang="zh-CN" altLang="en-US" dirty="0"/>
              <a:t>策略分类</a:t>
            </a:r>
            <a:endParaRPr lang="zh-CN" altLang="en-US" dirty="0"/>
          </a:p>
          <a:p>
            <a:pPr lvl="1"/>
            <a:r>
              <a:rPr lang="zh-CN" altLang="en-US" dirty="0"/>
              <a:t>根据状态空间中节点展开的顺序来对盲搜策略分类</a:t>
            </a:r>
            <a:endParaRPr lang="zh-CN" altLang="en-US" dirty="0"/>
          </a:p>
          <a:p>
            <a:pPr lvl="2"/>
            <a:r>
              <a:rPr lang="zh-CN" altLang="en-US" dirty="0"/>
              <a:t>广度优先搜索，深度优先搜索，有深度限制的搜索，</a:t>
            </a:r>
            <a:r>
              <a:rPr lang="zh-CN" altLang="en-US" dirty="0">
                <a:sym typeface="+mn-ea"/>
              </a:rPr>
              <a:t>一致代价搜索，</a:t>
            </a:r>
            <a:r>
              <a:rPr lang="zh-CN" altLang="en-US" dirty="0"/>
              <a:t>迭代扩展深优搜索，双向搜索</a:t>
            </a:r>
            <a:endParaRPr lang="zh-CN" altLang="en-US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成绩</a:t>
            </a:r>
            <a:r>
              <a:rPr lang="zh-CN" altLang="en-US"/>
              <a:t>评判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fontScale="90000" lnSpcReduction="20000"/>
          </a:bodyPr>
          <a:p>
            <a:r>
              <a:rPr lang="zh-CN" altLang="en-US"/>
              <a:t>考勤</a:t>
            </a:r>
            <a:r>
              <a:rPr lang="en-US" altLang="zh-CN"/>
              <a:t> 20%</a:t>
            </a:r>
            <a:endParaRPr lang="en-US" altLang="zh-CN"/>
          </a:p>
          <a:p>
            <a:pPr lvl="1"/>
            <a:r>
              <a:rPr lang="zh-CN" altLang="en-US"/>
              <a:t>课堂提问、</a:t>
            </a:r>
            <a:r>
              <a:rPr lang="zh-CN" altLang="en-US"/>
              <a:t>每日上机</a:t>
            </a:r>
            <a:r>
              <a:rPr lang="zh-CN" altLang="en-US"/>
              <a:t>检查</a:t>
            </a:r>
            <a:endParaRPr lang="zh-CN" altLang="en-US"/>
          </a:p>
          <a:p>
            <a:r>
              <a:rPr lang="zh-CN" altLang="en-US"/>
              <a:t>小作业</a:t>
            </a:r>
            <a:r>
              <a:rPr lang="en-US" altLang="zh-CN"/>
              <a:t> 20%</a:t>
            </a:r>
            <a:r>
              <a:rPr lang="zh-CN" altLang="en-US"/>
              <a:t>，</a:t>
            </a:r>
            <a:r>
              <a:rPr lang="en-US" altLang="zh-CN"/>
              <a:t> </a:t>
            </a:r>
            <a:r>
              <a:rPr lang="en-US" altLang="zh-CN"/>
              <a:t>DDL 8.30</a:t>
            </a:r>
            <a:endParaRPr lang="en-US" altLang="zh-CN"/>
          </a:p>
          <a:p>
            <a:pPr lvl="1"/>
            <a:r>
              <a:rPr lang="zh-CN" altLang="en-US" sz="2800"/>
              <a:t>至少完成两个搜索作业：</a:t>
            </a:r>
            <a:r>
              <a:rPr lang="en-US" altLang="zh-CN" sz="2800"/>
              <a:t>1. </a:t>
            </a:r>
            <a:r>
              <a:rPr lang="zh-CN" altLang="en-US" sz="2800"/>
              <a:t>魔方（</a:t>
            </a:r>
            <a:r>
              <a:rPr lang="zh-CN" altLang="en-US" sz="2800"/>
              <a:t>必做）；</a:t>
            </a:r>
            <a:r>
              <a:rPr lang="en-US" altLang="zh-CN" sz="2800"/>
              <a:t> 2. </a:t>
            </a:r>
            <a:r>
              <a:rPr lang="zh-CN" altLang="en-US" sz="2800"/>
              <a:t>数独、八数码、青蛙跳河</a:t>
            </a:r>
            <a:r>
              <a:rPr lang="en-US" altLang="zh-CN" sz="2800"/>
              <a:t> </a:t>
            </a:r>
            <a:r>
              <a:rPr lang="zh-CN" altLang="en-US" sz="2800"/>
              <a:t>（三选一）</a:t>
            </a:r>
            <a:endParaRPr lang="zh-CN" altLang="en-US" sz="2800"/>
          </a:p>
          <a:p>
            <a:pPr lvl="1"/>
            <a:r>
              <a:rPr lang="zh-CN" altLang="en-US" sz="2800">
                <a:highlight>
                  <a:srgbClr val="00FF00"/>
                </a:highlight>
              </a:rPr>
              <a:t>可以使用大模型辅助，不查重</a:t>
            </a:r>
            <a:endParaRPr lang="zh-CN" altLang="en-US" sz="2800"/>
          </a:p>
          <a:p>
            <a:pPr lvl="1"/>
            <a:r>
              <a:rPr lang="zh-CN" altLang="en-US" sz="2800"/>
              <a:t>必须能够正确运行，且能解释代码</a:t>
            </a:r>
            <a:r>
              <a:rPr lang="en-US" altLang="zh-CN" sz="2800"/>
              <a:t> </a:t>
            </a:r>
            <a:endParaRPr lang="en-US" altLang="zh-CN"/>
          </a:p>
          <a:p>
            <a:r>
              <a:rPr lang="zh-CN" altLang="en-US"/>
              <a:t>笔试</a:t>
            </a:r>
            <a:r>
              <a:rPr lang="en-US" altLang="zh-CN"/>
              <a:t> 20%</a:t>
            </a:r>
            <a:r>
              <a:rPr lang="zh-CN" altLang="en-US"/>
              <a:t>，预计</a:t>
            </a:r>
            <a:r>
              <a:rPr lang="en-US" altLang="zh-CN"/>
              <a:t>9.2</a:t>
            </a:r>
            <a:r>
              <a:rPr lang="zh-CN" altLang="en-US"/>
              <a:t>上午</a:t>
            </a:r>
            <a:endParaRPr lang="en-US" altLang="zh-CN"/>
          </a:p>
          <a:p>
            <a:pPr lvl="1"/>
            <a:r>
              <a:rPr lang="zh-CN" altLang="en-US"/>
              <a:t>代码改错，读代码写结果等</a:t>
            </a:r>
            <a:endParaRPr lang="en-US" altLang="zh-CN"/>
          </a:p>
          <a:p>
            <a:r>
              <a:rPr lang="zh-CN" altLang="en-US"/>
              <a:t>大作业</a:t>
            </a:r>
            <a:r>
              <a:rPr lang="en-US" altLang="zh-CN"/>
              <a:t> 30%</a:t>
            </a:r>
            <a:r>
              <a:rPr lang="zh-CN" altLang="en-US"/>
              <a:t>，</a:t>
            </a:r>
            <a:r>
              <a:rPr lang="en-US" altLang="zh-CN"/>
              <a:t>9.3</a:t>
            </a:r>
            <a:r>
              <a:rPr lang="zh-CN" altLang="en-US"/>
              <a:t>上午检查，下午比赛</a:t>
            </a:r>
            <a:endParaRPr lang="en-US" altLang="zh-CN"/>
          </a:p>
          <a:p>
            <a:pPr lvl="1"/>
            <a:r>
              <a:rPr lang="zh-CN" altLang="en-US"/>
              <a:t>贪吃蛇</a:t>
            </a:r>
            <a:endParaRPr lang="zh-CN" altLang="en-US"/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C334BAEC-84FD-674E-9403-0BD1A57C7C4B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228600"/>
            <a:ext cx="7772400" cy="838200"/>
          </a:xfrm>
        </p:spPr>
        <p:txBody>
          <a:bodyPr/>
          <a:lstStyle/>
          <a:p>
            <a:pPr eaLnBrk="1" hangingPunct="1">
              <a:defRPr/>
            </a:pPr>
            <a:r>
              <a:rPr lang="zh-CN" altLang="en-US"/>
              <a:t>一些基本概念</a:t>
            </a:r>
            <a:endParaRPr lang="zh-CN" altLang="en-US"/>
          </a:p>
        </p:txBody>
      </p:sp>
      <p:sp>
        <p:nvSpPr>
          <p:cNvPr id="3379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219200"/>
            <a:ext cx="7772400" cy="4876800"/>
          </a:xfrm>
        </p:spPr>
        <p:txBody>
          <a:bodyPr/>
          <a:lstStyle/>
          <a:p>
            <a:pPr eaLnBrk="1" hangingPunct="1"/>
            <a:r>
              <a:rPr lang="zh-CN" altLang="en-US" dirty="0"/>
              <a:t>节点深度：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根节点深度</a:t>
            </a:r>
            <a:r>
              <a:rPr lang="en-US" altLang="zh-CN" dirty="0"/>
              <a:t>=0</a:t>
            </a:r>
            <a:endParaRPr lang="en-US" altLang="zh-CN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n-US" altLang="zh-CN" dirty="0"/>
              <a:t>	</a:t>
            </a:r>
            <a:r>
              <a:rPr lang="zh-CN" altLang="en-US" dirty="0"/>
              <a:t>其它节点深度</a:t>
            </a:r>
            <a:r>
              <a:rPr lang="en-US" altLang="zh-CN" dirty="0"/>
              <a:t>=</a:t>
            </a:r>
            <a:r>
              <a:rPr lang="zh-CN" altLang="en-US" dirty="0"/>
              <a:t>父节点深度</a:t>
            </a:r>
            <a:r>
              <a:rPr lang="en-US" altLang="zh-CN" dirty="0"/>
              <a:t>+1</a:t>
            </a:r>
            <a:endParaRPr lang="en-US" altLang="zh-CN" dirty="0"/>
          </a:p>
        </p:txBody>
      </p:sp>
      <p:sp>
        <p:nvSpPr>
          <p:cNvPr id="33797" name="Oval 4"/>
          <p:cNvSpPr>
            <a:spLocks noChangeArrowheads="1"/>
          </p:cNvSpPr>
          <p:nvPr/>
        </p:nvSpPr>
        <p:spPr bwMode="auto">
          <a:xfrm>
            <a:off x="4038600" y="35814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8" name="Oval 5"/>
          <p:cNvSpPr>
            <a:spLocks noChangeArrowheads="1"/>
          </p:cNvSpPr>
          <p:nvPr/>
        </p:nvSpPr>
        <p:spPr bwMode="auto">
          <a:xfrm>
            <a:off x="3276600" y="42672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799" name="Oval 6"/>
          <p:cNvSpPr>
            <a:spLocks noChangeArrowheads="1"/>
          </p:cNvSpPr>
          <p:nvPr/>
        </p:nvSpPr>
        <p:spPr bwMode="auto">
          <a:xfrm>
            <a:off x="4876800" y="42672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0" name="Oval 7"/>
          <p:cNvSpPr>
            <a:spLocks noChangeArrowheads="1"/>
          </p:cNvSpPr>
          <p:nvPr/>
        </p:nvSpPr>
        <p:spPr bwMode="auto">
          <a:xfrm>
            <a:off x="2971800" y="51816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1" name="Oval 8"/>
          <p:cNvSpPr>
            <a:spLocks noChangeArrowheads="1"/>
          </p:cNvSpPr>
          <p:nvPr/>
        </p:nvSpPr>
        <p:spPr bwMode="auto">
          <a:xfrm>
            <a:off x="5257800" y="51816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2" name="Oval 9"/>
          <p:cNvSpPr>
            <a:spLocks noChangeArrowheads="1"/>
          </p:cNvSpPr>
          <p:nvPr/>
        </p:nvSpPr>
        <p:spPr bwMode="auto">
          <a:xfrm>
            <a:off x="3657600" y="51816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3" name="Oval 10"/>
          <p:cNvSpPr>
            <a:spLocks noChangeArrowheads="1"/>
          </p:cNvSpPr>
          <p:nvPr/>
        </p:nvSpPr>
        <p:spPr bwMode="auto">
          <a:xfrm>
            <a:off x="6019800" y="51816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4" name="Oval 11"/>
          <p:cNvSpPr>
            <a:spLocks noChangeArrowheads="1"/>
          </p:cNvSpPr>
          <p:nvPr/>
        </p:nvSpPr>
        <p:spPr bwMode="auto">
          <a:xfrm>
            <a:off x="2057400" y="51816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5" name="Oval 12"/>
          <p:cNvSpPr>
            <a:spLocks noChangeArrowheads="1"/>
          </p:cNvSpPr>
          <p:nvPr/>
        </p:nvSpPr>
        <p:spPr bwMode="auto">
          <a:xfrm>
            <a:off x="4495800" y="51816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06" name="Line 13"/>
          <p:cNvSpPr>
            <a:spLocks noChangeShapeType="1"/>
          </p:cNvSpPr>
          <p:nvPr/>
        </p:nvSpPr>
        <p:spPr bwMode="auto">
          <a:xfrm flipH="1">
            <a:off x="3352800" y="38100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7" name="Line 14"/>
          <p:cNvSpPr>
            <a:spLocks noChangeShapeType="1"/>
          </p:cNvSpPr>
          <p:nvPr/>
        </p:nvSpPr>
        <p:spPr bwMode="auto">
          <a:xfrm>
            <a:off x="4114800" y="3810000"/>
            <a:ext cx="8382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8" name="Line 15"/>
          <p:cNvSpPr>
            <a:spLocks noChangeShapeType="1"/>
          </p:cNvSpPr>
          <p:nvPr/>
        </p:nvSpPr>
        <p:spPr bwMode="auto">
          <a:xfrm flipH="1">
            <a:off x="2133600" y="44958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09" name="Line 16"/>
          <p:cNvSpPr>
            <a:spLocks noChangeShapeType="1"/>
          </p:cNvSpPr>
          <p:nvPr/>
        </p:nvSpPr>
        <p:spPr bwMode="auto">
          <a:xfrm flipH="1">
            <a:off x="3048000" y="4495800"/>
            <a:ext cx="3048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0" name="Line 17"/>
          <p:cNvSpPr>
            <a:spLocks noChangeShapeType="1"/>
          </p:cNvSpPr>
          <p:nvPr/>
        </p:nvSpPr>
        <p:spPr bwMode="auto">
          <a:xfrm>
            <a:off x="3352800" y="4419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1" name="Line 18"/>
          <p:cNvSpPr>
            <a:spLocks noChangeShapeType="1"/>
          </p:cNvSpPr>
          <p:nvPr/>
        </p:nvSpPr>
        <p:spPr bwMode="auto">
          <a:xfrm flipH="1">
            <a:off x="4572000" y="4419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2" name="Line 19"/>
          <p:cNvSpPr>
            <a:spLocks noChangeShapeType="1"/>
          </p:cNvSpPr>
          <p:nvPr/>
        </p:nvSpPr>
        <p:spPr bwMode="auto">
          <a:xfrm>
            <a:off x="4953000" y="44196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3" name="Line 20"/>
          <p:cNvSpPr>
            <a:spLocks noChangeShapeType="1"/>
          </p:cNvSpPr>
          <p:nvPr/>
        </p:nvSpPr>
        <p:spPr bwMode="auto">
          <a:xfrm>
            <a:off x="5029200" y="44196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4" name="Oval 22"/>
          <p:cNvSpPr>
            <a:spLocks noChangeArrowheads="1"/>
          </p:cNvSpPr>
          <p:nvPr/>
        </p:nvSpPr>
        <p:spPr bwMode="auto">
          <a:xfrm>
            <a:off x="2743200" y="60960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5" name="Oval 23"/>
          <p:cNvSpPr>
            <a:spLocks noChangeArrowheads="1"/>
          </p:cNvSpPr>
          <p:nvPr/>
        </p:nvSpPr>
        <p:spPr bwMode="auto">
          <a:xfrm>
            <a:off x="3352800" y="6096000"/>
            <a:ext cx="152400" cy="152400"/>
          </a:xfrm>
          <a:prstGeom prst="ellipse">
            <a:avLst/>
          </a:prstGeom>
          <a:solidFill>
            <a:srgbClr val="FFFFFF"/>
          </a:solidFill>
          <a:ln w="9525">
            <a:solidFill>
              <a:schemeClr val="tx1"/>
            </a:solidFill>
            <a:round/>
          </a:ln>
        </p:spPr>
        <p:txBody>
          <a:bodyPr wrap="none" anchor="ctr"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endParaRPr lang="zh-CN" altLang="en-US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 flipH="1">
            <a:off x="2819400" y="5334000"/>
            <a:ext cx="2286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048000" y="5334000"/>
            <a:ext cx="381000" cy="762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33818" name="Text Box 27"/>
          <p:cNvSpPr txBox="1">
            <a:spLocks noChangeArrowheads="1"/>
          </p:cNvSpPr>
          <p:nvPr/>
        </p:nvSpPr>
        <p:spPr bwMode="auto">
          <a:xfrm>
            <a:off x="7086600" y="34290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0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33819" name="Text Box 28"/>
          <p:cNvSpPr txBox="1">
            <a:spLocks noChangeArrowheads="1"/>
          </p:cNvSpPr>
          <p:nvPr/>
        </p:nvSpPr>
        <p:spPr bwMode="auto">
          <a:xfrm>
            <a:off x="7086600" y="40386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1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33820" name="Text Box 29"/>
          <p:cNvSpPr txBox="1">
            <a:spLocks noChangeArrowheads="1"/>
          </p:cNvSpPr>
          <p:nvPr/>
        </p:nvSpPr>
        <p:spPr bwMode="auto">
          <a:xfrm>
            <a:off x="7086600" y="48768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2</a:t>
            </a:r>
            <a:endParaRPr lang="en-US" altLang="zh-CN">
              <a:solidFill>
                <a:schemeClr val="folHlink"/>
              </a:solidFill>
            </a:endParaRPr>
          </a:p>
        </p:txBody>
      </p:sp>
      <p:sp>
        <p:nvSpPr>
          <p:cNvPr id="33821" name="Text Box 30"/>
          <p:cNvSpPr txBox="1">
            <a:spLocks noChangeArrowheads="1"/>
          </p:cNvSpPr>
          <p:nvPr/>
        </p:nvSpPr>
        <p:spPr bwMode="auto">
          <a:xfrm>
            <a:off x="7086600" y="5867400"/>
            <a:ext cx="336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folHlink"/>
                </a:solidFill>
              </a:rPr>
              <a:t>3</a:t>
            </a:r>
            <a:endParaRPr lang="en-US" altLang="zh-CN">
              <a:solidFill>
                <a:schemeClr val="folHlink"/>
              </a:solidFill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5D6A94B2-6A2A-7541-9A40-E84C02DBBF97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一些基本概念（续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685800" y="1981200"/>
            <a:ext cx="8153400" cy="4114800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zh-CN" altLang="en-US" dirty="0"/>
              <a:t>路径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设一节点序列为</a:t>
            </a:r>
            <a:r>
              <a:rPr lang="en-US" altLang="zh-CN" dirty="0"/>
              <a:t>(n</a:t>
            </a:r>
            <a:r>
              <a:rPr lang="en-US" altLang="zh-CN" baseline="-25000" dirty="0"/>
              <a:t>0</a:t>
            </a:r>
            <a:r>
              <a:rPr lang="en-US" altLang="zh-CN" dirty="0"/>
              <a:t>, n</a:t>
            </a:r>
            <a:r>
              <a:rPr lang="en-US" altLang="zh-CN" baseline="-25000" dirty="0"/>
              <a:t>1</a:t>
            </a:r>
            <a:r>
              <a:rPr lang="en-US" altLang="zh-CN" dirty="0"/>
              <a:t>,…,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k</a:t>
            </a:r>
            <a:r>
              <a:rPr lang="en-US" altLang="zh-CN" dirty="0"/>
              <a:t>)</a:t>
            </a:r>
            <a:r>
              <a:rPr lang="zh-CN" altLang="en-US" dirty="0"/>
              <a:t>，对于</a:t>
            </a:r>
            <a:r>
              <a:rPr lang="en-US" altLang="zh-CN" dirty="0" err="1"/>
              <a:t>i</a:t>
            </a:r>
            <a:r>
              <a:rPr lang="en-US" altLang="zh-CN" dirty="0"/>
              <a:t>=1,…,k</a:t>
            </a:r>
            <a:r>
              <a:rPr lang="zh-CN" altLang="en-US" dirty="0"/>
              <a:t>，若节点</a:t>
            </a:r>
            <a:r>
              <a:rPr lang="en-US" altLang="zh-CN" dirty="0"/>
              <a:t>n</a:t>
            </a:r>
            <a:r>
              <a:rPr lang="en-US" altLang="zh-CN" baseline="-25000" dirty="0"/>
              <a:t>i-1</a:t>
            </a:r>
            <a:r>
              <a:rPr lang="zh-CN" altLang="en-US" dirty="0"/>
              <a:t>具有一个后继节点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zh-CN" altLang="en-US" dirty="0"/>
              <a:t>，则该序列称为从</a:t>
            </a:r>
            <a:r>
              <a:rPr lang="en-US" altLang="zh-CN" dirty="0"/>
              <a:t>n</a:t>
            </a:r>
            <a:r>
              <a:rPr lang="en-US" altLang="zh-CN" baseline="-25000" dirty="0"/>
              <a:t>0</a:t>
            </a:r>
            <a:r>
              <a:rPr lang="zh-CN" altLang="en-US" dirty="0"/>
              <a:t>到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k</a:t>
            </a:r>
            <a:r>
              <a:rPr lang="zh-CN" altLang="en-US" dirty="0"/>
              <a:t>的路径。</a:t>
            </a:r>
            <a:endParaRPr lang="zh-CN" altLang="en-US" dirty="0"/>
          </a:p>
          <a:p>
            <a:pPr eaLnBrk="1" hangingPunct="1">
              <a:lnSpc>
                <a:spcPct val="90000"/>
              </a:lnSpc>
            </a:pPr>
            <a:r>
              <a:rPr lang="zh-CN" altLang="en-US" dirty="0"/>
              <a:t>路径的耗散值</a:t>
            </a:r>
            <a:endParaRPr lang="zh-CN" altLang="en-US" dirty="0"/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r>
              <a:rPr lang="zh-CN" altLang="en-US" dirty="0"/>
              <a:t>	一条路径的耗散值等于连接这条路径各节点间所有耗散值的总和。用</a:t>
            </a:r>
            <a:r>
              <a:rPr lang="en-US" altLang="zh-CN" dirty="0"/>
              <a:t>C(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j</a:t>
            </a:r>
            <a:r>
              <a:rPr lang="en-US" altLang="zh-CN" dirty="0"/>
              <a:t>)</a:t>
            </a:r>
            <a:r>
              <a:rPr lang="zh-CN" altLang="zh-CN" dirty="0"/>
              <a:t>表示从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i</a:t>
            </a:r>
            <a:r>
              <a:rPr lang="zh-CN" altLang="en-US" dirty="0"/>
              <a:t>到</a:t>
            </a:r>
            <a:r>
              <a:rPr lang="en-US" altLang="zh-CN" dirty="0" err="1"/>
              <a:t>n</a:t>
            </a:r>
            <a:r>
              <a:rPr lang="en-US" altLang="zh-CN" baseline="-25000" dirty="0" err="1"/>
              <a:t>j</a:t>
            </a:r>
            <a:r>
              <a:rPr lang="zh-CN" altLang="en-US" dirty="0"/>
              <a:t>的路径的耗散值。</a:t>
            </a:r>
            <a:endParaRPr lang="zh-CN" altLang="en-US" baseline="-250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397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3971" grpId="0" autoUpdateAnimBg="0" build="p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灯片编号占位符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6B080AFF-A329-B140-A30D-2923DA44C709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zh-CN" altLang="en-US"/>
              <a:t>一些基本概念（续</a:t>
            </a:r>
            <a:r>
              <a:rPr lang="en-US" altLang="zh-CN"/>
              <a:t>1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84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zh-CN" altLang="en-US" dirty="0"/>
              <a:t>扩展一个节点</a:t>
            </a:r>
            <a:endParaRPr lang="zh-CN" altLang="en-US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zh-CN" altLang="en-US" dirty="0"/>
              <a:t>	生成出该节点的所有后继节点，并给出它们之间的耗散值。这一过程称为“扩展一个节点”。</a:t>
            </a:r>
            <a:endParaRPr lang="zh-CN" altLang="en-US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849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4995" grpId="0" autoUpdateAnimBg="0" build="p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2772" name="图片 32771" descr="dfs-progress0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5181600" cy="3011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2770" name="标题 32769"/>
          <p:cNvSpPr>
            <a:spLocks noGrp="1"/>
          </p:cNvSpPr>
          <p:nvPr>
            <p:ph type="title"/>
          </p:nvPr>
        </p:nvSpPr>
        <p:spPr/>
        <p:txBody>
          <a:bodyPr anchor="b">
            <a:normAutofit fontScale="90000"/>
          </a:bodyPr>
          <a:lstStyle/>
          <a:p>
            <a:r>
              <a:rPr lang="zh-CN" altLang="en-US"/>
              <a:t>深度优先搜索</a:t>
            </a:r>
            <a:br>
              <a:rPr lang="zh-CN" altLang="en-US"/>
            </a:br>
            <a:r>
              <a:rPr lang="en-US" altLang="zh-CN"/>
              <a:t>Depth-first search </a:t>
            </a:r>
            <a:r>
              <a:rPr lang="zh-CN" altLang="en-US"/>
              <a:t>（</a:t>
            </a:r>
            <a:r>
              <a:rPr lang="en-US" altLang="zh-CN"/>
              <a:t>DFS</a:t>
            </a:r>
            <a:r>
              <a:rPr lang="zh-CN" altLang="en-US"/>
              <a:t>）</a:t>
            </a:r>
            <a:endParaRPr lang="zh-CN" altLang="en-US"/>
          </a:p>
        </p:txBody>
      </p:sp>
      <p:sp>
        <p:nvSpPr>
          <p:cNvPr id="32771" name="文本占位符 3277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/>
              <a:t>
</a:t>
            </a:r>
            <a:endParaRPr lang="en-US" altLang="zh-CN" sz="28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标题 8704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87043" name="文本占位符 8704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800"/>
          </a:p>
          <a:p>
            <a:endParaRPr lang="en-US" altLang="zh-CN" sz="2400"/>
          </a:p>
        </p:txBody>
      </p:sp>
      <p:pic>
        <p:nvPicPr>
          <p:cNvPr id="87045" name="图片 87044" descr="dfs-progress02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69" name="图片 88068" descr="dfs-progress03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5181600" cy="2971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8066" name="标题 8806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88067" name="文本占位符 88066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8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3189" name="图片 93188" descr="dfs-progress04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5181600" cy="29130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3187" name="标题 93186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93188" name="文本占位符 93187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8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9093" name="图片 89092" descr="dfs-progress05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5181600" cy="301148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9090" name="标题 8908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89091" name="文本占位符 8909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r>
              <a:rPr lang="en-US" altLang="zh-CN" sz="2800"/>
              <a:t>
</a:t>
            </a:r>
            <a:endParaRPr lang="en-US" altLang="zh-CN" sz="2800"/>
          </a:p>
          <a:p>
            <a:endParaRPr lang="en-US" altLang="zh-CN" sz="2400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114" name="标题 9011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90115" name="文本占位符 9011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400"/>
          </a:p>
        </p:txBody>
      </p:sp>
      <p:pic>
        <p:nvPicPr>
          <p:cNvPr id="90118" name="图片 90117" descr="dfs-progress06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81200" y="3048000"/>
            <a:ext cx="5181600" cy="3027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标题 9113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91139" name="文本占位符 9113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400"/>
          </a:p>
        </p:txBody>
      </p:sp>
      <p:pic>
        <p:nvPicPr>
          <p:cNvPr id="91140" name="图片 91139" descr="dfs-progress0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1142" name="图片 91141" descr="dfs-progress07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大模型时代的</a:t>
            </a:r>
            <a:r>
              <a:rPr lang="zh-CN" altLang="en-US"/>
              <a:t>程序员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p>
            <a:r>
              <a:rPr lang="zh-CN" altLang="en-US"/>
              <a:t>一定是在大模型辅助下编写</a:t>
            </a:r>
            <a:r>
              <a:rPr lang="zh-CN" altLang="en-US"/>
              <a:t>代码</a:t>
            </a:r>
            <a:endParaRPr lang="zh-CN" altLang="en-US"/>
          </a:p>
          <a:p>
            <a:pPr lvl="1">
              <a:buFont typeface="Wingdings" panose="05000000000000000000" charset="0"/>
              <a:buChar char="l"/>
            </a:pPr>
            <a:r>
              <a:rPr lang="zh-CN" altLang="en-US"/>
              <a:t>首先被淘汰的就是不会用大模型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但是一定要能理解代码、调试</a:t>
            </a:r>
            <a:r>
              <a:rPr lang="zh-CN" altLang="en-US"/>
              <a:t>代码</a:t>
            </a:r>
            <a:endParaRPr lang="zh-CN" altLang="en-US"/>
          </a:p>
          <a:p>
            <a:pPr lvl="1" algn="l">
              <a:buFont typeface="Wingdings" panose="05000000000000000000" charset="0"/>
              <a:buChar char="l"/>
            </a:pPr>
            <a:r>
              <a:rPr lang="zh-CN" altLang="en-US"/>
              <a:t>第二批淘汰的就是完全依赖大模型</a:t>
            </a:r>
            <a:r>
              <a:rPr lang="zh-CN" altLang="en-US"/>
              <a:t>的</a:t>
            </a:r>
            <a:endParaRPr lang="zh-CN" altLang="en-US"/>
          </a:p>
          <a:p>
            <a:r>
              <a:rPr lang="zh-CN" altLang="en-US"/>
              <a:t>编程范式已经发生巨大改变，不再需要我们去敲代码，利好</a:t>
            </a:r>
            <a:r>
              <a:rPr lang="en-US" altLang="zh-CN"/>
              <a:t>“</a:t>
            </a:r>
            <a:r>
              <a:rPr lang="zh-CN" altLang="en-US"/>
              <a:t>动手能力不强</a:t>
            </a:r>
            <a:r>
              <a:rPr lang="en-US" altLang="zh-CN"/>
              <a:t>”</a:t>
            </a:r>
            <a:r>
              <a:rPr lang="zh-CN" altLang="en-US"/>
              <a:t>的</a:t>
            </a:r>
            <a:r>
              <a:rPr lang="zh-CN" altLang="en-US"/>
              <a:t>同学</a:t>
            </a:r>
            <a:endParaRPr lang="zh-CN" altLang="en-US"/>
          </a:p>
          <a:p>
            <a:r>
              <a:rPr lang="zh-CN" altLang="en-US"/>
              <a:t>一定要学习使用</a:t>
            </a:r>
            <a:r>
              <a:rPr lang="zh-CN" altLang="en-US"/>
              <a:t>大模型</a:t>
            </a:r>
            <a:endParaRPr lang="zh-CN" altLang="en-US"/>
          </a:p>
          <a:p>
            <a:r>
              <a:rPr lang="zh-CN" altLang="en-US"/>
              <a:t>一定不能完全相信</a:t>
            </a:r>
            <a:r>
              <a:rPr lang="zh-CN" altLang="en-US"/>
              <a:t>大模型</a:t>
            </a:r>
            <a:endParaRPr lang="zh-CN" altLang="en-US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标题 9216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92163" name="文本占位符 9216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400"/>
          </a:p>
        </p:txBody>
      </p:sp>
      <p:pic>
        <p:nvPicPr>
          <p:cNvPr id="92164" name="图片 92163" descr="dfs-progress0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2166" name="图片 92165" descr="dfs-progress08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210" name="标题 9420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94211" name="文本占位符 94210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400"/>
          </a:p>
        </p:txBody>
      </p:sp>
      <p:pic>
        <p:nvPicPr>
          <p:cNvPr id="94212" name="图片 94211" descr="dfs-progress0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4214" name="图片 94213" descr="dfs-progress09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181600" cy="3027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标题 9523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95235" name="文本占位符 9523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400"/>
          </a:p>
        </p:txBody>
      </p:sp>
      <p:pic>
        <p:nvPicPr>
          <p:cNvPr id="95236" name="图片 95235" descr="dfs-progress0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5238" name="图片 95237" descr="dfs-progress10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258" name="标题 9625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96259" name="文本占位符 96258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400"/>
          </a:p>
        </p:txBody>
      </p:sp>
      <p:pic>
        <p:nvPicPr>
          <p:cNvPr id="96260" name="图片 96259" descr="dfs-progress0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6262" name="图片 96261" descr="dfs-progress11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181600" cy="30099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标题 9728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Depth-first search</a:t>
            </a:r>
            <a:endParaRPr lang="en-US" altLang="zh-CN"/>
          </a:p>
        </p:txBody>
      </p:sp>
      <p:sp>
        <p:nvSpPr>
          <p:cNvPr id="97283" name="文本占位符 9728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z="2800" dirty="0">
                <a:sym typeface="+mn-ea"/>
              </a:rPr>
              <a:t>优先扩展和搜索在搜索树中处于最低层的节点</a:t>
            </a:r>
            <a:r>
              <a:rPr lang="en-US" altLang="zh-CN" sz="2800">
                <a:sym typeface="+mn-ea"/>
              </a:rPr>
              <a:t>
</a:t>
            </a:r>
            <a:endParaRPr lang="en-US" altLang="zh-CN" sz="2400"/>
          </a:p>
        </p:txBody>
      </p:sp>
      <p:pic>
        <p:nvPicPr>
          <p:cNvPr id="97284" name="图片 97283" descr="dfs-progress0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62200" y="3124200"/>
            <a:ext cx="4419600" cy="2568575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97286" name="图片 97285" descr="dfs-progress12c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81200" y="3048000"/>
            <a:ext cx="5181600" cy="302736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8</a:t>
            </a:r>
            <a:r>
              <a:rPr lang="zh-CN" altLang="en-US" dirty="0"/>
              <a:t>皇后深度优先搜索的简单实现</a:t>
            </a:r>
            <a:endParaRPr lang="zh-CN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20650" y="1417955"/>
            <a:ext cx="8718550" cy="316357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文本框 2"/>
          <p:cNvSpPr txBox="1"/>
          <p:nvPr/>
        </p:nvSpPr>
        <p:spPr>
          <a:xfrm>
            <a:off x="304800" y="5486400"/>
            <a:ext cx="393192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000" dirty="0">
                <a:solidFill>
                  <a:srgbClr val="FF0000"/>
                </a:solidFill>
              </a:rPr>
              <a:t>思考：这个多层循环如何搜索右侧的状态空间树？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32630" y="4815840"/>
            <a:ext cx="4154170" cy="1906270"/>
          </a:xfrm>
          <a:prstGeom prst="rect">
            <a:avLst/>
          </a:prstGeom>
        </p:spPr>
      </p:pic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Queens-Naive-ex.cpp</a:t>
            </a:r>
            <a:r>
              <a:rPr lang="zh-CN" altLang="en-US" dirty="0"/>
              <a:t>，解决</a:t>
            </a:r>
            <a:r>
              <a:rPr lang="en-US" altLang="zh-CN" dirty="0"/>
              <a:t>8</a:t>
            </a:r>
            <a:r>
              <a:rPr lang="zh-CN" altLang="en-US" dirty="0"/>
              <a:t>皇后问题</a:t>
            </a:r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  <a:r>
              <a:rPr kumimoji="1" lang="en-US" altLang="zh-CN" dirty="0"/>
              <a:t> stack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429000" y="2129448"/>
            <a:ext cx="2755900" cy="4179277"/>
          </a:xfrm>
          <a:prstGeom prst="rect">
            <a:avLst/>
          </a:prstGeom>
        </p:spPr>
      </p:pic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栈</a:t>
            </a:r>
            <a:r>
              <a:rPr kumimoji="1" lang="en-US" altLang="zh-CN" dirty="0"/>
              <a:t> stack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特点：</a:t>
            </a:r>
            <a:r>
              <a:rPr kumimoji="1" lang="en-US" altLang="zh-CN" dirty="0"/>
              <a:t>last in, first out (LIFO)</a:t>
            </a:r>
            <a:endParaRPr kumimoji="1" lang="en-US" altLang="zh-CN" dirty="0"/>
          </a:p>
          <a:p>
            <a:r>
              <a:rPr kumimoji="1" lang="en-US" altLang="zh-CN" dirty="0"/>
              <a:t> </a:t>
            </a:r>
            <a:r>
              <a:rPr kumimoji="1" lang="zh-CN" altLang="en-US" dirty="0"/>
              <a:t>操作</a:t>
            </a:r>
            <a:endParaRPr kumimoji="1" lang="zh-CN" altLang="en-US" dirty="0"/>
          </a:p>
          <a:p>
            <a:pPr lvl="1"/>
            <a:r>
              <a:rPr kumimoji="1" lang="en-US" altLang="zh-CN" dirty="0"/>
              <a:t>pop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push</a:t>
            </a:r>
            <a:endParaRPr kumimoji="1" lang="en-US" altLang="zh-CN" dirty="0"/>
          </a:p>
          <a:p>
            <a:pPr lvl="1"/>
            <a:r>
              <a:rPr kumimoji="1" lang="en-US" altLang="zh-CN" dirty="0"/>
              <a:t>top</a:t>
            </a:r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86000" y="2209800"/>
            <a:ext cx="6408436" cy="4476750"/>
          </a:xfrm>
          <a:prstGeom prst="rect">
            <a:avLst/>
          </a:prstGeom>
        </p:spPr>
      </p:pic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基于栈的</a:t>
            </a:r>
            <a:r>
              <a:rPr lang="en-US" altLang="zh-CN" dirty="0"/>
              <a:t>DFS</a:t>
            </a:r>
            <a:r>
              <a:rPr lang="zh-CN" altLang="en-US" dirty="0"/>
              <a:t>算法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352" y="1785480"/>
            <a:ext cx="8534400" cy="3884140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 lvl="1">
              <a:spcBef>
                <a:spcPct val="20000"/>
              </a:spcBef>
              <a:buClr>
                <a:srgbClr val="51848E"/>
              </a:buClr>
              <a:buSzPct val="50000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1.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将初始节点压入</a:t>
            </a:r>
            <a:r>
              <a:rPr lang="zh-CN" altLang="en-US" sz="2800" b="1" dirty="0">
                <a:solidFill>
                  <a:srgbClr val="FF0000"/>
                </a:solidFill>
              </a:rPr>
              <a:t>栈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内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rgbClr val="51848E"/>
              </a:buClr>
              <a:buSzPct val="50000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检查</a:t>
            </a:r>
            <a:r>
              <a:rPr lang="zh-CN" altLang="en-US" sz="2800" b="1" dirty="0">
                <a:solidFill>
                  <a:srgbClr val="FF0000"/>
                </a:solidFill>
              </a:rPr>
              <a:t>栈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是否为空。当</a:t>
            </a:r>
            <a:r>
              <a:rPr lang="zh-CN" altLang="en-US" sz="2800" b="1" dirty="0">
                <a:solidFill>
                  <a:srgbClr val="FF0000"/>
                </a:solidFill>
              </a:rPr>
              <a:t>栈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为空时停止搜索，否则弹出栈顶节点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rgbClr val="51848E"/>
              </a:buClr>
              <a:buSzPct val="50000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3.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检查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是否为目标节点。如果是，则输出结果，如果需要得到其他解则转第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步，否则终止搜索。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rgbClr val="51848E"/>
              </a:buClr>
              <a:buSzPct val="50000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4.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如果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w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不是目标节点，则扩展该节点，并将生成的新节点压入</a:t>
            </a:r>
            <a:r>
              <a:rPr lang="zh-CN" altLang="en-US" sz="2800" b="1" dirty="0">
                <a:solidFill>
                  <a:srgbClr val="FF0000"/>
                </a:solidFill>
              </a:rPr>
              <a:t>栈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中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  <a:p>
            <a:pPr lvl="1">
              <a:spcBef>
                <a:spcPct val="20000"/>
              </a:spcBef>
              <a:buClr>
                <a:srgbClr val="51848E"/>
              </a:buClr>
              <a:buSzPct val="50000"/>
            </a:pP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5. 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转到第</a:t>
            </a:r>
            <a:r>
              <a:rPr lang="en-US" altLang="zh-CN" sz="2800" dirty="0">
                <a:solidFill>
                  <a:schemeClr val="accent6">
                    <a:lumMod val="75000"/>
                  </a:schemeClr>
                </a:solidFill>
              </a:rPr>
              <a:t>2</a:t>
            </a:r>
            <a:r>
              <a:rPr lang="zh-CN" altLang="en-US" sz="2800" dirty="0">
                <a:solidFill>
                  <a:schemeClr val="accent6">
                    <a:lumMod val="75000"/>
                  </a:schemeClr>
                </a:solidFill>
              </a:rPr>
              <a:t>步</a:t>
            </a:r>
            <a:endParaRPr lang="en-US" altLang="zh-CN" sz="2800" dirty="0">
              <a:solidFill>
                <a:schemeClr val="accent6">
                  <a:lumMod val="75000"/>
                </a:schemeClr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作业</a:t>
            </a:r>
            <a:r>
              <a:rPr kumimoji="1" lang="zh-CN" altLang="en-US" dirty="0"/>
              <a:t>提交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76200" y="1600200"/>
            <a:ext cx="8229600" cy="5105400"/>
          </a:xfrm>
        </p:spPr>
        <p:txBody>
          <a:bodyPr>
            <a:normAutofit/>
          </a:bodyPr>
          <a:lstStyle/>
          <a:p>
            <a:r>
              <a:rPr kumimoji="1" lang="en-GB" altLang="zh-CN" dirty="0">
                <a:hlinkClick r:id="rId1"/>
              </a:rPr>
              <a:t>http://obe.ruc.edu.cn/</a:t>
            </a:r>
            <a:endParaRPr kumimoji="1" lang="en-GB" altLang="zh-CN" dirty="0"/>
          </a:p>
          <a:p>
            <a:r>
              <a:rPr kumimoji="1" lang="zh-CN" altLang="en-US" dirty="0"/>
              <a:t>课件、材料、作业、提交</a:t>
            </a:r>
            <a:endParaRPr kumimoji="1" lang="en-US" altLang="zh-CN" dirty="0"/>
          </a:p>
          <a:p>
            <a:endParaRPr kumimoji="1" lang="zh-CN" altLang="en-US" dirty="0"/>
          </a:p>
        </p:txBody>
      </p:sp>
    </p:spTree>
  </p:cSld>
  <p:clrMapOvr>
    <a:masterClrMapping/>
  </p:clrMapOvr>
  <p:transition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52400" y="228600"/>
            <a:ext cx="7628305" cy="4191000"/>
          </a:xfrm>
          <a:prstGeom prst="rect">
            <a:avLst/>
          </a:prstGeom>
        </p:spPr>
      </p:pic>
      <p:pic>
        <p:nvPicPr>
          <p:cNvPr id="5" name="图片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400" y="4648200"/>
            <a:ext cx="2177143" cy="1905000"/>
          </a:xfrm>
          <a:prstGeom prst="rect">
            <a:avLst/>
          </a:prstGeom>
        </p:spPr>
      </p:pic>
    </p:spTree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3400" y="381000"/>
            <a:ext cx="6905706" cy="5562600"/>
          </a:xfrm>
          <a:prstGeom prst="rect">
            <a:avLst/>
          </a:prstGeom>
        </p:spPr>
      </p:pic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C</a:t>
            </a:r>
            <a:r>
              <a:rPr lang="zh-CN" altLang="en-US" dirty="0"/>
              <a:t>版）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补充</a:t>
            </a:r>
            <a:r>
              <a:rPr lang="en-US" altLang="zh-CN" dirty="0"/>
              <a:t>QueensDFS-ex.cpp</a:t>
            </a:r>
            <a:r>
              <a:rPr lang="zh-CN" altLang="en-US" dirty="0"/>
              <a:t>中的代码，用</a:t>
            </a:r>
            <a:r>
              <a:rPr lang="en-US" altLang="zh-CN" dirty="0"/>
              <a:t>DFS</a:t>
            </a:r>
            <a:r>
              <a:rPr lang="zh-CN" altLang="en-US" dirty="0"/>
              <a:t>来解决</a:t>
            </a:r>
            <a:r>
              <a:rPr lang="en-US" altLang="zh-CN" dirty="0"/>
              <a:t>8</a:t>
            </a:r>
            <a:r>
              <a:rPr lang="zh-CN" altLang="en-US" dirty="0"/>
              <a:t>皇后问题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514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zh-CN" altLang="en-US" dirty="0"/>
              <a:t>下面几页的内容为</a:t>
            </a:r>
            <a:r>
              <a:rPr lang="en-US" altLang="zh-CN" dirty="0"/>
              <a:t>n</a:t>
            </a:r>
            <a:r>
              <a:rPr lang="zh-CN" altLang="en-US" dirty="0"/>
              <a:t>皇后的</a:t>
            </a:r>
            <a:r>
              <a:rPr lang="en-US" altLang="zh-CN" dirty="0"/>
              <a:t>C++</a:t>
            </a:r>
            <a:r>
              <a:rPr lang="zh-CN" altLang="en-US" dirty="0"/>
              <a:t>版本</a:t>
            </a:r>
            <a:endParaRPr lang="zh-CN" altLang="en-US" dirty="0"/>
          </a:p>
        </p:txBody>
      </p:sp>
    </p:spTree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152400" y="228600"/>
            <a:ext cx="8187055" cy="452310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class QueenState</a:t>
            </a:r>
            <a:endParaRPr lang="zh-CN" altLang="en-US" dirty="0"/>
          </a:p>
          <a:p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public:</a:t>
            </a:r>
            <a:endParaRPr lang="zh-CN" altLang="en-US" dirty="0"/>
          </a:p>
          <a:p>
            <a:r>
              <a:rPr lang="zh-CN" altLang="en-US" dirty="0"/>
              <a:t>    QueenState(int size);</a:t>
            </a:r>
            <a:endParaRPr lang="zh-CN" altLang="en-US" dirty="0"/>
          </a:p>
          <a:p>
            <a:r>
              <a:rPr lang="zh-CN" altLang="en-US" dirty="0"/>
              <a:t>    QueenState(const QueenState &amp; st);</a:t>
            </a:r>
            <a:endParaRPr lang="zh-CN" altLang="en-US" dirty="0"/>
          </a:p>
          <a:p>
            <a:r>
              <a:rPr lang="zh-CN" altLang="en-US" dirty="0"/>
              <a:t>    void placeQueen(int i, int j);//将第i行的皇后放在第j列</a:t>
            </a:r>
            <a:endParaRPr lang="zh-CN" altLang="en-US" dirty="0"/>
          </a:p>
          <a:p>
            <a:r>
              <a:rPr lang="zh-CN" altLang="en-US" dirty="0"/>
              <a:t>    void printState();//打印状态内容</a:t>
            </a:r>
            <a:endParaRPr lang="zh-CN" altLang="en-US" dirty="0"/>
          </a:p>
          <a:p>
            <a:r>
              <a:rPr lang="zh-CN" altLang="en-US" dirty="0"/>
              <a:t>    int getCrntQueenNum(); </a:t>
            </a:r>
            <a:r>
              <a:rPr lang="en-US" altLang="zh-CN" dirty="0"/>
              <a:t>//</a:t>
            </a:r>
            <a:r>
              <a:rPr lang="zh-CN" altLang="en-US" dirty="0"/>
              <a:t>当前棋盘上有多少个皇后</a:t>
            </a:r>
            <a:endParaRPr lang="zh-CN" altLang="en-US" dirty="0"/>
          </a:p>
          <a:p>
            <a:r>
              <a:rPr lang="zh-CN" altLang="en-US" dirty="0"/>
              <a:t>    bool conflict(int i, int j);//在第i行j列放入一个新的皇后，是否与现有皇后冲突</a:t>
            </a:r>
            <a:endParaRPr lang="zh-CN" altLang="en-US" dirty="0"/>
          </a:p>
          <a:p>
            <a:endParaRPr lang="zh-CN" altLang="en-US" dirty="0"/>
          </a:p>
          <a:p>
            <a:r>
              <a:rPr lang="zh-CN" altLang="en-US" dirty="0"/>
              <a:t>    ~QueenState();</a:t>
            </a:r>
            <a:endParaRPr lang="zh-CN" altLang="en-US" dirty="0"/>
          </a:p>
          <a:p>
            <a:r>
              <a:rPr lang="zh-CN" altLang="en-US" dirty="0"/>
              <a:t>private:</a:t>
            </a:r>
            <a:endParaRPr lang="zh-CN" altLang="en-US" dirty="0"/>
          </a:p>
          <a:p>
            <a:r>
              <a:rPr lang="zh-CN" altLang="en-US" dirty="0"/>
              <a:t>    int _size;//棋盘大小，即最多有多少皇后</a:t>
            </a:r>
            <a:endParaRPr lang="zh-CN" altLang="en-US" dirty="0"/>
          </a:p>
          <a:p>
            <a:r>
              <a:rPr lang="zh-CN" altLang="en-US" dirty="0"/>
              <a:t>    int _crntQueenNum;//当前棋盘上有多少皇后</a:t>
            </a:r>
            <a:endParaRPr lang="zh-CN" altLang="en-US" dirty="0"/>
          </a:p>
          <a:p>
            <a:r>
              <a:rPr lang="zh-CN" altLang="en-US" dirty="0"/>
              <a:t>    int * _sln;//皇后在棋盘上的摆放 _sln[i]=j, 表示第i行皇后在第j列</a:t>
            </a:r>
            <a:endParaRPr lang="zh-CN" altLang="en-US" dirty="0"/>
          </a:p>
          <a:p>
            <a:r>
              <a:rPr lang="zh-CN" altLang="en-US" dirty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/>
          <p:cNvSpPr/>
          <p:nvPr/>
        </p:nvSpPr>
        <p:spPr>
          <a:xfrm>
            <a:off x="381000" y="914400"/>
            <a:ext cx="78486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dirty="0"/>
              <a:t>class </a:t>
            </a:r>
            <a:r>
              <a:rPr lang="en-US" altLang="zh-CN" dirty="0" err="1"/>
              <a:t>QueenNode</a:t>
            </a:r>
            <a:endParaRPr lang="en-US" altLang="zh-CN" dirty="0"/>
          </a:p>
          <a:p>
            <a:r>
              <a:rPr lang="en-US" altLang="zh-CN" dirty="0"/>
              <a:t>{</a:t>
            </a:r>
            <a:endParaRPr lang="en-US" altLang="zh-CN" dirty="0"/>
          </a:p>
          <a:p>
            <a:r>
              <a:rPr lang="en-US" altLang="zh-CN" dirty="0"/>
              <a:t>public: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QueenNode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size);</a:t>
            </a:r>
            <a:endParaRPr lang="en-US" altLang="zh-CN" dirty="0"/>
          </a:p>
          <a:p>
            <a:r>
              <a:rPr lang="en-US" altLang="zh-CN" dirty="0"/>
              <a:t>    ~</a:t>
            </a:r>
            <a:r>
              <a:rPr lang="en-US" altLang="zh-CN" dirty="0" err="1"/>
              <a:t>QueenNode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QueenNode</a:t>
            </a:r>
            <a:r>
              <a:rPr lang="en-US" altLang="zh-CN" dirty="0"/>
              <a:t>(</a:t>
            </a:r>
            <a:r>
              <a:rPr lang="en-US" altLang="zh-CN" dirty="0" err="1"/>
              <a:t>const</a:t>
            </a:r>
            <a:r>
              <a:rPr lang="en-US" altLang="zh-CN" dirty="0"/>
              <a:t> </a:t>
            </a:r>
            <a:r>
              <a:rPr lang="en-US" altLang="zh-CN" dirty="0" err="1"/>
              <a:t>QueenNode</a:t>
            </a:r>
            <a:r>
              <a:rPr lang="en-US" altLang="zh-CN" dirty="0"/>
              <a:t> &amp; node);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QueenNode</a:t>
            </a:r>
            <a:r>
              <a:rPr lang="en-US" altLang="zh-CN" dirty="0"/>
              <a:t> </a:t>
            </a:r>
            <a:r>
              <a:rPr lang="en-US" altLang="zh-CN" dirty="0" err="1"/>
              <a:t>createChild</a:t>
            </a:r>
            <a:r>
              <a:rPr lang="en-US" altLang="zh-CN" dirty="0"/>
              <a:t>(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, </a:t>
            </a:r>
            <a:r>
              <a:rPr lang="en-US" altLang="zh-CN" dirty="0" err="1"/>
              <a:t>int</a:t>
            </a:r>
            <a:r>
              <a:rPr lang="en-US" altLang="zh-CN" dirty="0"/>
              <a:t> j);</a:t>
            </a:r>
            <a:endParaRPr lang="en-US" altLang="zh-CN" dirty="0"/>
          </a:p>
          <a:p>
            <a:r>
              <a:rPr lang="en-US" altLang="zh-CN" dirty="0"/>
              <a:t>        //</a:t>
            </a:r>
            <a:r>
              <a:rPr lang="zh-CN" altLang="en-US" dirty="0"/>
              <a:t>通过改变一个皇后的位置来得到一个新的节点</a:t>
            </a:r>
            <a:endParaRPr lang="zh-CN" altLang="en-US" dirty="0"/>
          </a:p>
          <a:p>
            <a:r>
              <a:rPr lang="zh-CN" altLang="en-US" dirty="0"/>
              <a:t>        </a:t>
            </a:r>
            <a:r>
              <a:rPr lang="en-US" altLang="zh-CN" dirty="0"/>
              <a:t>//</a:t>
            </a:r>
            <a:r>
              <a:rPr lang="zh-CN" altLang="en-US" dirty="0"/>
              <a:t>输入参数 </a:t>
            </a:r>
            <a:r>
              <a:rPr lang="en-US" altLang="zh-CN" dirty="0" err="1"/>
              <a:t>i</a:t>
            </a:r>
            <a:r>
              <a:rPr lang="en-US" altLang="zh-CN" dirty="0"/>
              <a:t>, j: </a:t>
            </a:r>
            <a:r>
              <a:rPr lang="zh-CN" altLang="en-US" dirty="0"/>
              <a:t>将第 </a:t>
            </a:r>
            <a:r>
              <a:rPr lang="en-US" altLang="zh-CN" dirty="0" err="1"/>
              <a:t>i</a:t>
            </a:r>
            <a:r>
              <a:rPr lang="en-US" altLang="zh-CN" dirty="0"/>
              <a:t> </a:t>
            </a:r>
            <a:r>
              <a:rPr lang="zh-CN" altLang="en-US" dirty="0"/>
              <a:t>行的皇后放在第 </a:t>
            </a:r>
            <a:r>
              <a:rPr lang="en-US" altLang="zh-CN" dirty="0"/>
              <a:t>j </a:t>
            </a:r>
            <a:r>
              <a:rPr lang="zh-CN" altLang="en-US" dirty="0"/>
              <a:t>列</a:t>
            </a:r>
            <a:endParaRPr lang="zh-CN" altLang="en-US" dirty="0"/>
          </a:p>
          <a:p>
            <a:r>
              <a:rPr lang="zh-CN" altLang="en-US" dirty="0"/>
              <a:t>    </a:t>
            </a:r>
            <a:r>
              <a:rPr lang="en-US" altLang="zh-CN" dirty="0" err="1"/>
              <a:t>QueenState</a:t>
            </a:r>
            <a:r>
              <a:rPr lang="en-US" altLang="zh-CN" dirty="0"/>
              <a:t> &amp; </a:t>
            </a:r>
            <a:r>
              <a:rPr lang="en-US" altLang="zh-CN" dirty="0" err="1"/>
              <a:t>getState</a:t>
            </a:r>
            <a:r>
              <a:rPr lang="en-US" altLang="zh-CN" dirty="0"/>
              <a:t>();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private: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QueenState</a:t>
            </a:r>
            <a:r>
              <a:rPr lang="en-US" altLang="zh-CN" dirty="0"/>
              <a:t> _state;</a:t>
            </a:r>
            <a:endParaRPr lang="en-US" altLang="zh-CN" dirty="0"/>
          </a:p>
          <a:p>
            <a:r>
              <a:rPr lang="en-US" altLang="zh-CN" dirty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/>
          <p:cNvSpPr txBox="1"/>
          <p:nvPr/>
        </p:nvSpPr>
        <p:spPr>
          <a:xfrm>
            <a:off x="629920" y="3967480"/>
            <a:ext cx="4830445" cy="203009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/>
              <a:t>class DFSQueenSolver : public QueenSolver</a:t>
            </a:r>
            <a:endParaRPr lang="zh-CN" altLang="en-US"/>
          </a:p>
          <a:p>
            <a:r>
              <a:rPr lang="zh-CN" altLang="en-US"/>
              <a:t>{</a:t>
            </a:r>
            <a:endParaRPr lang="zh-CN" altLang="en-US"/>
          </a:p>
          <a:p>
            <a:r>
              <a:rPr lang="zh-CN" altLang="en-US"/>
              <a:t>public:</a:t>
            </a:r>
            <a:endParaRPr lang="zh-CN" altLang="en-US"/>
          </a:p>
          <a:p>
            <a:r>
              <a:rPr lang="zh-CN" altLang="en-US"/>
              <a:t>    DFSQueenSolver(int size);</a:t>
            </a:r>
            <a:endParaRPr lang="zh-CN" altLang="en-US"/>
          </a:p>
          <a:p>
            <a:r>
              <a:rPr lang="zh-CN" altLang="en-US"/>
              <a:t>    ~DFSQueenSolver();</a:t>
            </a:r>
            <a:endParaRPr lang="zh-CN" altLang="en-US"/>
          </a:p>
          <a:p>
            <a:r>
              <a:rPr lang="zh-CN" altLang="en-US"/>
              <a:t>    void solve();</a:t>
            </a:r>
            <a:endParaRPr lang="zh-CN" altLang="en-US"/>
          </a:p>
          <a:p>
            <a:r>
              <a:rPr lang="zh-CN" altLang="en-US"/>
              <a:t>};</a:t>
            </a:r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629920" y="419100"/>
            <a:ext cx="5645150" cy="2585323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zh-CN" altLang="en-US" dirty="0"/>
              <a:t>class QueenSolver</a:t>
            </a:r>
            <a:endParaRPr lang="zh-CN" altLang="en-US" dirty="0"/>
          </a:p>
          <a:p>
            <a:r>
              <a:rPr lang="zh-CN" altLang="en-US" dirty="0"/>
              <a:t>{</a:t>
            </a:r>
            <a:endParaRPr lang="zh-CN" altLang="en-US" dirty="0"/>
          </a:p>
          <a:p>
            <a:r>
              <a:rPr lang="zh-CN" altLang="en-US" dirty="0"/>
              <a:t>public:</a:t>
            </a:r>
            <a:endParaRPr lang="zh-CN" altLang="en-US" dirty="0"/>
          </a:p>
          <a:p>
            <a:r>
              <a:rPr lang="zh-CN" altLang="en-US" dirty="0"/>
              <a:t>    QueenSolver(int size);</a:t>
            </a:r>
            <a:endParaRPr lang="zh-CN" altLang="en-US" dirty="0"/>
          </a:p>
          <a:p>
            <a:r>
              <a:rPr lang="zh-CN" altLang="en-US" dirty="0"/>
              <a:t>    ~QueenSolver();</a:t>
            </a:r>
            <a:endParaRPr lang="zh-CN" altLang="en-US" dirty="0"/>
          </a:p>
          <a:p>
            <a:r>
              <a:rPr lang="zh-CN" altLang="en-US" dirty="0"/>
              <a:t>    virtual void solve()=0;</a:t>
            </a:r>
            <a:endParaRPr lang="zh-CN" altLang="en-US" dirty="0"/>
          </a:p>
          <a:p>
            <a:r>
              <a:rPr lang="zh-CN" altLang="en-US" dirty="0"/>
              <a:t>protected:</a:t>
            </a:r>
            <a:endParaRPr lang="zh-CN" altLang="en-US" dirty="0"/>
          </a:p>
          <a:p>
            <a:r>
              <a:rPr lang="zh-CN" altLang="en-US" dirty="0"/>
              <a:t>    int _size;</a:t>
            </a:r>
            <a:endParaRPr lang="zh-CN" altLang="en-US" dirty="0"/>
          </a:p>
          <a:p>
            <a:r>
              <a:rPr lang="zh-CN" altLang="en-US" dirty="0"/>
              <a:t>};</a:t>
            </a:r>
            <a:endParaRPr lang="zh-CN" altLang="en-US" dirty="0"/>
          </a:p>
        </p:txBody>
      </p:sp>
    </p:spTree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1" y="228601"/>
            <a:ext cx="6400800" cy="6186309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dirty="0"/>
              <a:t>void </a:t>
            </a:r>
            <a:r>
              <a:rPr lang="en-US" altLang="zh-CN" dirty="0" err="1"/>
              <a:t>DFSQueenSolver</a:t>
            </a:r>
            <a:r>
              <a:rPr lang="en-US" altLang="zh-CN" dirty="0"/>
              <a:t>::solve(){</a:t>
            </a:r>
            <a:endParaRPr lang="en-US" altLang="zh-CN" dirty="0"/>
          </a:p>
          <a:p>
            <a:r>
              <a:rPr lang="en-US" altLang="zh-CN" dirty="0"/>
              <a:t>    stack&lt;</a:t>
            </a:r>
            <a:r>
              <a:rPr lang="en-US" altLang="zh-CN" dirty="0" err="1"/>
              <a:t>QueenNode</a:t>
            </a:r>
            <a:r>
              <a:rPr lang="en-US" altLang="zh-CN" dirty="0"/>
              <a:t>&gt; nodes;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QueenNode</a:t>
            </a:r>
            <a:r>
              <a:rPr lang="en-US" altLang="zh-CN" dirty="0"/>
              <a:t>  n0(this-&gt;_</a:t>
            </a:r>
            <a:r>
              <a:rPr lang="en-US" altLang="zh-CN" dirty="0" err="1"/>
              <a:t>num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</a:t>
            </a:r>
            <a:r>
              <a:rPr lang="en-US" altLang="zh-CN" dirty="0" err="1"/>
              <a:t>nodes.push</a:t>
            </a:r>
            <a:r>
              <a:rPr lang="en-US" altLang="zh-CN" dirty="0"/>
              <a:t>(n0);</a:t>
            </a:r>
            <a:endParaRPr lang="en-US" altLang="zh-CN" dirty="0"/>
          </a:p>
          <a:p>
            <a:r>
              <a:rPr lang="en-US" altLang="zh-CN" dirty="0"/>
              <a:t>    while(!</a:t>
            </a:r>
            <a:r>
              <a:rPr lang="en-US" altLang="zh-CN" dirty="0" err="1"/>
              <a:t>nodes.empty</a:t>
            </a:r>
            <a:r>
              <a:rPr lang="en-US" altLang="zh-CN" dirty="0"/>
              <a:t>()){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QueenNode</a:t>
            </a:r>
            <a:r>
              <a:rPr lang="en-US" altLang="zh-CN" dirty="0"/>
              <a:t> </a:t>
            </a:r>
            <a:r>
              <a:rPr lang="en-US" altLang="zh-CN" dirty="0" err="1"/>
              <a:t>crntNode</a:t>
            </a:r>
            <a:r>
              <a:rPr lang="en-US" altLang="zh-CN" dirty="0"/>
              <a:t> = </a:t>
            </a:r>
            <a:r>
              <a:rPr lang="en-US" altLang="zh-CN" dirty="0" err="1"/>
              <a:t>nodes.top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nodes.pop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QueenState</a:t>
            </a:r>
            <a:r>
              <a:rPr lang="en-US" altLang="zh-CN" dirty="0"/>
              <a:t> </a:t>
            </a:r>
            <a:r>
              <a:rPr lang="en-US" altLang="zh-CN" dirty="0" err="1"/>
              <a:t>st</a:t>
            </a:r>
            <a:r>
              <a:rPr lang="en-US" altLang="zh-CN" dirty="0"/>
              <a:t> = </a:t>
            </a:r>
            <a:r>
              <a:rPr lang="en-US" altLang="zh-CN" dirty="0" err="1"/>
              <a:t>crntNode.getState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if(</a:t>
            </a:r>
            <a:r>
              <a:rPr lang="en-US" altLang="zh-CN" dirty="0" err="1"/>
              <a:t>st.isTarget</a:t>
            </a:r>
            <a:r>
              <a:rPr lang="en-US" altLang="zh-CN" dirty="0"/>
              <a:t>()){</a:t>
            </a:r>
            <a:endParaRPr lang="en-US" altLang="zh-CN" dirty="0"/>
          </a:p>
          <a:p>
            <a:r>
              <a:rPr lang="en-US" altLang="zh-CN" dirty="0"/>
              <a:t>            </a:t>
            </a:r>
            <a:r>
              <a:rPr lang="en-US" altLang="zh-CN" dirty="0" err="1"/>
              <a:t>st.printState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    continue;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</a:t>
            </a:r>
            <a:r>
              <a:rPr lang="en-US" altLang="zh-CN" dirty="0" err="1"/>
              <a:t>int</a:t>
            </a:r>
            <a:r>
              <a:rPr lang="en-US" altLang="zh-CN" dirty="0"/>
              <a:t> </a:t>
            </a:r>
            <a:r>
              <a:rPr lang="en-US" altLang="zh-CN" dirty="0" err="1"/>
              <a:t>i</a:t>
            </a:r>
            <a:r>
              <a:rPr lang="en-US" altLang="zh-CN" dirty="0"/>
              <a:t> = </a:t>
            </a:r>
            <a:r>
              <a:rPr lang="en-US" altLang="zh-CN" dirty="0" err="1"/>
              <a:t>st.getCrntQueenNum</a:t>
            </a:r>
            <a:r>
              <a:rPr lang="en-US" altLang="zh-CN" dirty="0"/>
              <a:t>();</a:t>
            </a:r>
            <a:endParaRPr lang="en-US" altLang="zh-CN" dirty="0"/>
          </a:p>
          <a:p>
            <a:r>
              <a:rPr lang="en-US" altLang="zh-CN" dirty="0"/>
              <a:t>        for (</a:t>
            </a:r>
            <a:r>
              <a:rPr lang="en-US" altLang="zh-CN" dirty="0" err="1"/>
              <a:t>int</a:t>
            </a:r>
            <a:r>
              <a:rPr lang="en-US" altLang="zh-CN" dirty="0"/>
              <a:t> j=0;j&lt;this-&gt;_</a:t>
            </a:r>
            <a:r>
              <a:rPr lang="en-US" altLang="zh-CN" dirty="0" err="1"/>
              <a:t>num;j</a:t>
            </a:r>
            <a:r>
              <a:rPr lang="en-US" altLang="zh-CN" dirty="0"/>
              <a:t>++){</a:t>
            </a:r>
            <a:endParaRPr lang="en-US" altLang="zh-CN" dirty="0"/>
          </a:p>
          <a:p>
            <a:r>
              <a:rPr lang="en-US" altLang="zh-CN" dirty="0"/>
              <a:t>           if(!</a:t>
            </a:r>
            <a:r>
              <a:rPr lang="en-US" altLang="zh-CN" dirty="0" err="1"/>
              <a:t>st.conflict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)){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QueenNode</a:t>
            </a:r>
            <a:r>
              <a:rPr lang="en-US" altLang="zh-CN" dirty="0"/>
              <a:t> child = </a:t>
            </a:r>
            <a:r>
              <a:rPr lang="en-US" altLang="zh-CN" dirty="0" err="1"/>
              <a:t>crntNode.createChild</a:t>
            </a:r>
            <a:r>
              <a:rPr lang="en-US" altLang="zh-CN" dirty="0"/>
              <a:t>(</a:t>
            </a:r>
            <a:r>
              <a:rPr lang="en-US" altLang="zh-CN" dirty="0" err="1"/>
              <a:t>i,j</a:t>
            </a:r>
            <a:r>
              <a:rPr lang="en-US" altLang="zh-CN" dirty="0"/>
              <a:t>);</a:t>
            </a:r>
            <a:endParaRPr lang="en-US" altLang="zh-CN" dirty="0"/>
          </a:p>
          <a:p>
            <a:r>
              <a:rPr lang="en-US" altLang="zh-CN" dirty="0"/>
              <a:t>               </a:t>
            </a:r>
            <a:r>
              <a:rPr lang="en-US" altLang="zh-CN" dirty="0" err="1"/>
              <a:t>nodes.push</a:t>
            </a:r>
            <a:r>
              <a:rPr lang="en-US" altLang="zh-CN" dirty="0"/>
              <a:t>(child);</a:t>
            </a:r>
            <a:endParaRPr lang="en-US" altLang="zh-CN" dirty="0"/>
          </a:p>
          <a:p>
            <a:r>
              <a:rPr lang="en-US" altLang="zh-CN" dirty="0"/>
              <a:t>           }</a:t>
            </a:r>
            <a:endParaRPr lang="en-US" altLang="zh-CN" dirty="0"/>
          </a:p>
          <a:p>
            <a:r>
              <a:rPr lang="en-US" altLang="zh-CN" dirty="0"/>
              <a:t>        }</a:t>
            </a:r>
            <a:endParaRPr lang="en-US" altLang="zh-CN" dirty="0"/>
          </a:p>
          <a:p>
            <a:r>
              <a:rPr lang="en-US" altLang="zh-CN" dirty="0"/>
              <a:t>    }</a:t>
            </a:r>
            <a:endParaRPr lang="en-US" altLang="zh-CN" dirty="0"/>
          </a:p>
          <a:p>
            <a:r>
              <a:rPr lang="en-US" altLang="zh-CN" dirty="0"/>
              <a:t>}</a:t>
            </a:r>
            <a:endParaRPr lang="en-US" altLang="zh-CN" dirty="0"/>
          </a:p>
        </p:txBody>
      </p:sp>
    </p:spTree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课堂练习（</a:t>
            </a:r>
            <a:r>
              <a:rPr lang="en-US" altLang="zh-CN" dirty="0"/>
              <a:t>C++</a:t>
            </a:r>
            <a:r>
              <a:rPr lang="zh-CN" altLang="en-US" dirty="0"/>
              <a:t>版）</a:t>
            </a:r>
            <a:endParaRPr lang="en-US" altLang="zh-CN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实现</a:t>
            </a:r>
            <a:r>
              <a:rPr lang="en-US" altLang="zh-CN" dirty="0" err="1"/>
              <a:t>QueenState</a:t>
            </a:r>
            <a:r>
              <a:rPr lang="zh-CN" altLang="en-US" dirty="0"/>
              <a:t>，用</a:t>
            </a:r>
            <a:r>
              <a:rPr lang="en-US" altLang="zh-CN" dirty="0"/>
              <a:t>DFS</a:t>
            </a:r>
            <a:r>
              <a:rPr lang="zh-CN" altLang="en-US" dirty="0"/>
              <a:t>来解决</a:t>
            </a:r>
            <a:r>
              <a:rPr lang="en-US" altLang="zh-CN" dirty="0"/>
              <a:t>8</a:t>
            </a:r>
            <a:r>
              <a:rPr lang="zh-CN" altLang="en-US" dirty="0"/>
              <a:t>皇后问题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分析</a:t>
            </a:r>
            <a:r>
              <a:rPr lang="en-US" altLang="zh-CN" dirty="0"/>
              <a:t>DFS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zh-CN" altLang="en-US" dirty="0"/>
              <a:t>可能在</a:t>
            </a:r>
            <a:r>
              <a:rPr lang="zh-CN" altLang="en-US" dirty="0">
                <a:solidFill>
                  <a:srgbClr val="FF0000"/>
                </a:solidFill>
              </a:rPr>
              <a:t>初始阶段误入歧途</a:t>
            </a:r>
            <a:r>
              <a:rPr lang="zh-CN" altLang="en-US" dirty="0"/>
              <a:t>，直到搜索到该路径的终点，然后再对其他路径进行搜索</a:t>
            </a:r>
            <a:endParaRPr lang="en-US" altLang="zh-CN" dirty="0"/>
          </a:p>
          <a:p>
            <a:pPr lvl="1"/>
            <a:r>
              <a:rPr lang="zh-CN" altLang="en-US" dirty="0"/>
              <a:t>对于无限状态空间的问题，可能无法结束</a:t>
            </a:r>
            <a:endParaRPr lang="en-US" altLang="zh-CN" dirty="0"/>
          </a:p>
          <a:p>
            <a:pPr lvl="1"/>
            <a:r>
              <a:rPr lang="zh-CN" altLang="en-US" dirty="0"/>
              <a:t>状态空间有限，可能由于进入</a:t>
            </a:r>
            <a:r>
              <a:rPr lang="zh-CN" altLang="en-US" b="1" dirty="0">
                <a:solidFill>
                  <a:srgbClr val="FF0000"/>
                </a:solidFill>
              </a:rPr>
              <a:t>很深的无效路径</a:t>
            </a:r>
            <a:r>
              <a:rPr lang="zh-CN" altLang="en-US" dirty="0"/>
              <a:t>而效率很低</a:t>
            </a:r>
            <a:endParaRPr lang="en-US" altLang="zh-CN" dirty="0"/>
          </a:p>
          <a:p>
            <a:pPr lvl="1"/>
            <a:r>
              <a:rPr lang="zh-CN" altLang="en-US" dirty="0"/>
              <a:t>搜索路径或者结果不唯一时，</a:t>
            </a:r>
            <a:r>
              <a:rPr lang="zh-CN" altLang="en-US" dirty="0">
                <a:solidFill>
                  <a:srgbClr val="FF0000"/>
                </a:solidFill>
              </a:rPr>
              <a:t>不能保证</a:t>
            </a:r>
            <a:r>
              <a:rPr lang="zh-CN" altLang="en-US" dirty="0"/>
              <a:t>找到的结果是所有可能结果中具有</a:t>
            </a:r>
            <a:r>
              <a:rPr lang="zh-CN" altLang="en-US" dirty="0">
                <a:solidFill>
                  <a:srgbClr val="FF0000"/>
                </a:solidFill>
              </a:rPr>
              <a:t>最短搜索路径</a:t>
            </a:r>
            <a:r>
              <a:rPr lang="zh-CN" altLang="en-US" dirty="0"/>
              <a:t>的</a:t>
            </a:r>
            <a:endParaRPr lang="en-US" altLang="zh-CN" dirty="0"/>
          </a:p>
          <a:p>
            <a:r>
              <a:rPr lang="zh-CN" altLang="en-US" dirty="0"/>
              <a:t>适用情况</a:t>
            </a:r>
            <a:endParaRPr lang="en-US" altLang="zh-CN" dirty="0"/>
          </a:p>
          <a:p>
            <a:pPr lvl="1"/>
            <a:r>
              <a:rPr lang="zh-CN" altLang="en-US" dirty="0"/>
              <a:t>有限的状态空间</a:t>
            </a:r>
            <a:endParaRPr lang="en-US" altLang="zh-CN" dirty="0"/>
          </a:p>
          <a:p>
            <a:pPr lvl="1"/>
            <a:r>
              <a:rPr lang="zh-CN" altLang="en-US" dirty="0"/>
              <a:t>高度较为均衡的搜索树</a:t>
            </a:r>
            <a:endParaRPr lang="en-US" altLang="zh-CN" dirty="0"/>
          </a:p>
          <a:p>
            <a:pPr lvl="1"/>
            <a:r>
              <a:rPr lang="zh-CN" altLang="en-US" dirty="0"/>
              <a:t>需要对有限状态空间完全遍历的搜索</a:t>
            </a:r>
            <a:endParaRPr lang="en-US" altLang="zh-CN" dirty="0"/>
          </a:p>
          <a:p>
            <a:pPr lvl="1"/>
            <a:r>
              <a:rPr lang="zh-CN" altLang="en-US" dirty="0"/>
              <a:t>不要求寻找搜索步数最少的解的问题</a:t>
            </a:r>
            <a:endParaRPr lang="en-US" altLang="zh-CN" dirty="0"/>
          </a:p>
          <a:p>
            <a:pPr lvl="1"/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问题</a:t>
            </a:r>
            <a:r>
              <a:rPr lang="en-US" altLang="zh-CN"/>
              <a:t>0 </a:t>
            </a:r>
            <a:r>
              <a:rPr lang="zh-CN" altLang="en-US"/>
              <a:t>最短路径</a:t>
            </a:r>
            <a:endParaRPr lang="zh-CN" altLang="en-US"/>
          </a:p>
        </p:txBody>
      </p:sp>
      <p:pic>
        <p:nvPicPr>
          <p:cNvPr id="4" name="内容占位符 3"/>
          <p:cNvPicPr>
            <a:picLocks noGrp="1" noChangeAspect="1"/>
          </p:cNvPicPr>
          <p:nvPr>
            <p:ph idx="1"/>
          </p:nvPr>
        </p:nvPicPr>
        <p:blipFill>
          <a:blip r:embed="rId1"/>
          <a:stretch>
            <a:fillRect/>
          </a:stretch>
        </p:blipFill>
        <p:spPr>
          <a:xfrm>
            <a:off x="1700530" y="1931035"/>
            <a:ext cx="5742940" cy="3600450"/>
          </a:xfrm>
          <a:prstGeom prst="rect">
            <a:avLst/>
          </a:prstGeom>
        </p:spPr>
      </p:pic>
      <p:cxnSp>
        <p:nvCxnSpPr>
          <p:cNvPr id="5" name="直接连接符 4"/>
          <p:cNvCxnSpPr/>
          <p:nvPr/>
        </p:nvCxnSpPr>
        <p:spPr>
          <a:xfrm>
            <a:off x="2057400" y="3962400"/>
            <a:ext cx="1524000" cy="1143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 flipV="1">
            <a:off x="3733800" y="3962400"/>
            <a:ext cx="1752600" cy="11430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 flipV="1">
            <a:off x="5638800" y="2362200"/>
            <a:ext cx="228600" cy="1447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5943600" y="2362200"/>
            <a:ext cx="1066800" cy="144780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分析</a:t>
            </a:r>
            <a:r>
              <a:rPr kumimoji="1" lang="en-US" altLang="zh-CN" dirty="0"/>
              <a:t>DFS</a:t>
            </a:r>
            <a:endParaRPr kumimoji="1" lang="zh-CN" altLang="en-US" dirty="0"/>
          </a:p>
        </p:txBody>
      </p:sp>
      <p:pic>
        <p:nvPicPr>
          <p:cNvPr id="16386" name="Picture 2" descr="https://www.geeksforgeeks.org/wp-content/uploads/iddfs3.png"/>
          <p:cNvPicPr>
            <a:picLocks noChangeAspect="1" noChangeArrowheads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1752600"/>
            <a:ext cx="8465127" cy="346839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106" name="标题 4710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/>
              <a:t>Iterative deepening search</a:t>
            </a:r>
            <a:endParaRPr lang="en-US" altLang="zh-CN" dirty="0"/>
          </a:p>
        </p:txBody>
      </p:sp>
      <p:pic>
        <p:nvPicPr>
          <p:cNvPr id="47108" name="图片 47107"/>
          <p:cNvPicPr>
            <a:picLocks noChangeAspect="1"/>
          </p:cNvPicPr>
          <p:nvPr/>
        </p:nvPicPr>
        <p:blipFill>
          <a:blip r:embed="rId1"/>
          <a:srcRect l="14844" t="18750" r="3125" b="51042"/>
          <a:stretch>
            <a:fillRect/>
          </a:stretch>
        </p:blipFill>
        <p:spPr>
          <a:xfrm>
            <a:off x="762000" y="1600200"/>
            <a:ext cx="8001000" cy="22098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  <p:sp>
        <p:nvSpPr>
          <p:cNvPr id="2" name="矩形 1"/>
          <p:cNvSpPr/>
          <p:nvPr/>
        </p:nvSpPr>
        <p:spPr>
          <a:xfrm>
            <a:off x="762000" y="4469155"/>
            <a:ext cx="7848600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altLang="zh-CN" sz="2000">
                <a:solidFill>
                  <a:srgbClr val="222222"/>
                </a:solidFill>
                <a:latin typeface="Arial" panose="020B0604020202020204" pitchFamily="34" charset="0"/>
              </a:rPr>
              <a:t>Since iterative deepening 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</a:rPr>
              <a:t>visits states multiple times</a:t>
            </a:r>
            <a:r>
              <a:rPr lang="en-US" altLang="zh-CN" sz="2000">
                <a:solidFill>
                  <a:srgbClr val="222222"/>
                </a:solidFill>
                <a:latin typeface="Arial" panose="020B0604020202020204" pitchFamily="34" charset="0"/>
              </a:rPr>
              <a:t>, it may seem wasteful, but it turns out to be not so costly, since in a tree </a:t>
            </a:r>
            <a:r>
              <a:rPr lang="en-US" altLang="zh-CN" sz="2000">
                <a:solidFill>
                  <a:srgbClr val="C00000"/>
                </a:solidFill>
                <a:latin typeface="Arial" panose="020B0604020202020204" pitchFamily="34" charset="0"/>
              </a:rPr>
              <a:t>most of the nodes are in the bottom level</a:t>
            </a:r>
            <a:r>
              <a:rPr lang="en-US" altLang="zh-CN" sz="2000">
                <a:solidFill>
                  <a:srgbClr val="222222"/>
                </a:solidFill>
                <a:latin typeface="Arial" panose="020B0604020202020204" pitchFamily="34" charset="0"/>
              </a:rPr>
              <a:t>, so it does not matter much if the upper levels are visited multiple times</a:t>
            </a:r>
            <a:endParaRPr lang="zh-CN" altLang="en-US" sz="2000" dirty="0"/>
          </a:p>
        </p:txBody>
      </p:sp>
    </p:spTree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标题 4812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dirty="0"/>
              <a:t>Iterative deepening DF search </a:t>
            </a:r>
            <a:r>
              <a:rPr lang="en-US" altLang="zh-CN" sz="4000" i="1" dirty="0"/>
              <a:t>l </a:t>
            </a:r>
            <a:r>
              <a:rPr lang="en-US" altLang="zh-CN" sz="4000" dirty="0"/>
              <a:t>=0</a:t>
            </a:r>
            <a:endParaRPr lang="en-US" altLang="zh-CN" sz="4000" dirty="0"/>
          </a:p>
        </p:txBody>
      </p:sp>
      <p:pic>
        <p:nvPicPr>
          <p:cNvPr id="48132" name="图片 48131" descr="ids-progress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标题 49153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dirty="0"/>
              <a:t>Iterative deepening DF search </a:t>
            </a:r>
            <a:r>
              <a:rPr lang="en-US" altLang="zh-CN" sz="4000" i="1" dirty="0"/>
              <a:t>l </a:t>
            </a:r>
            <a:r>
              <a:rPr lang="en-US" altLang="zh-CN" sz="4000" dirty="0"/>
              <a:t>=1</a:t>
            </a:r>
            <a:endParaRPr lang="en-US" altLang="zh-CN" sz="4000" dirty="0"/>
          </a:p>
        </p:txBody>
      </p:sp>
      <p:pic>
        <p:nvPicPr>
          <p:cNvPr id="49156" name="图片 49155" descr="ids-progress2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标题 50177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dirty="0"/>
              <a:t>Iterative deepening DF search </a:t>
            </a:r>
            <a:r>
              <a:rPr lang="en-US" altLang="zh-CN" sz="4000" i="1" dirty="0"/>
              <a:t>l </a:t>
            </a:r>
            <a:r>
              <a:rPr lang="en-US" altLang="zh-CN" sz="4000" dirty="0"/>
              <a:t>=2</a:t>
            </a:r>
            <a:endParaRPr lang="en-US" altLang="zh-CN" sz="4000" dirty="0"/>
          </a:p>
        </p:txBody>
      </p:sp>
      <p:pic>
        <p:nvPicPr>
          <p:cNvPr id="50180" name="图片 50179" descr="ids-progress3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52588"/>
            <a:ext cx="7620000" cy="3552825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标题 5120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sz="4000" dirty="0"/>
              <a:t>Iterative deepening DF search </a:t>
            </a:r>
            <a:r>
              <a:rPr lang="en-US" altLang="zh-CN" sz="4000" i="1" dirty="0"/>
              <a:t>l </a:t>
            </a:r>
            <a:r>
              <a:rPr lang="en-US" altLang="zh-CN" sz="4000" dirty="0"/>
              <a:t>=3</a:t>
            </a:r>
            <a:endParaRPr lang="en-US" altLang="zh-CN" sz="4000" dirty="0"/>
          </a:p>
        </p:txBody>
      </p:sp>
      <p:pic>
        <p:nvPicPr>
          <p:cNvPr id="51204" name="图片 51203" descr="ids-progress4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62000" y="1657350"/>
            <a:ext cx="7620000" cy="35433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标题 522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 dirty="0"/>
              <a:t>Iterative deepening search</a:t>
            </a:r>
            <a:endParaRPr lang="en-US" altLang="zh-CN" dirty="0"/>
          </a:p>
        </p:txBody>
      </p:sp>
      <p:sp>
        <p:nvSpPr>
          <p:cNvPr id="52227" name="文本占位符 52226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sz="2400" dirty="0"/>
              <a:t>Number of nodes generated in a </a:t>
            </a:r>
            <a:r>
              <a:rPr lang="en-US" altLang="zh-CN" sz="2400" b="1" dirty="0"/>
              <a:t>depth-limited search</a:t>
            </a:r>
            <a:r>
              <a:rPr lang="zh-CN" altLang="en-US" sz="2400" b="1" dirty="0"/>
              <a:t> </a:t>
            </a:r>
            <a:r>
              <a:rPr lang="en-US" altLang="zh-CN" sz="2400" b="1" dirty="0"/>
              <a:t> </a:t>
            </a:r>
            <a:r>
              <a:rPr lang="en-US" altLang="zh-CN" sz="2400" dirty="0"/>
              <a:t>(DLS) to depth </a:t>
            </a:r>
            <a:r>
              <a:rPr lang="en-US" altLang="zh-CN" sz="2400" i="1" dirty="0"/>
              <a:t>d</a:t>
            </a:r>
            <a:r>
              <a:rPr lang="en-US" altLang="zh-CN" sz="2400" dirty="0"/>
              <a:t> with branching factor </a:t>
            </a:r>
            <a:r>
              <a:rPr lang="en-US" altLang="zh-CN" sz="2400" i="1" dirty="0"/>
              <a:t>b</a:t>
            </a:r>
            <a:r>
              <a:rPr lang="en-US" altLang="zh-CN" sz="2400" dirty="0"/>
              <a:t>: 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 algn="ctr">
              <a:lnSpc>
                <a:spcPct val="80000"/>
              </a:lnSpc>
              <a:buNone/>
            </a:pPr>
            <a:r>
              <a:rPr lang="en-US" altLang="zh-CN" sz="2400" i="1" dirty="0"/>
              <a:t>	N</a:t>
            </a:r>
            <a:r>
              <a:rPr lang="en-US" altLang="zh-CN" sz="2400" i="1" baseline="-25000" dirty="0"/>
              <a:t>DLS</a:t>
            </a:r>
            <a:r>
              <a:rPr lang="en-US" altLang="zh-CN" sz="2400" i="1" dirty="0"/>
              <a:t> = b</a:t>
            </a:r>
            <a:r>
              <a:rPr lang="en-US" altLang="zh-CN" sz="2400" i="1" baseline="30000" dirty="0">
                <a:latin typeface="r"/>
              </a:rPr>
              <a:t>0</a:t>
            </a:r>
            <a:r>
              <a:rPr lang="en-US" altLang="zh-CN" sz="2400" i="1" dirty="0"/>
              <a:t> + b</a:t>
            </a:r>
            <a:r>
              <a:rPr lang="en-US" altLang="zh-CN" sz="2400" i="1" baseline="30000" dirty="0">
                <a:latin typeface="r"/>
              </a:rPr>
              <a:t>1</a:t>
            </a:r>
            <a:r>
              <a:rPr lang="en-US" altLang="zh-CN" sz="2400" i="1" dirty="0"/>
              <a:t> + b</a:t>
            </a:r>
            <a:r>
              <a:rPr lang="en-US" altLang="zh-CN" sz="2400" i="1" baseline="30000" dirty="0">
                <a:latin typeface="r"/>
              </a:rPr>
              <a:t>2</a:t>
            </a:r>
            <a:r>
              <a:rPr lang="en-US" altLang="zh-CN" sz="2400" i="1" dirty="0"/>
              <a:t> + … + b</a:t>
            </a:r>
            <a:r>
              <a:rPr lang="en-US" altLang="zh-CN" sz="2400" i="1" baseline="30000" dirty="0">
                <a:latin typeface="r"/>
              </a:rPr>
              <a:t>d-2</a:t>
            </a:r>
            <a:r>
              <a:rPr lang="en-US" altLang="zh-CN" sz="2400" i="1" dirty="0"/>
              <a:t> + b</a:t>
            </a:r>
            <a:r>
              <a:rPr lang="en-US" altLang="zh-CN" sz="2400" i="1" baseline="30000" dirty="0">
                <a:latin typeface="r"/>
              </a:rPr>
              <a:t>d-1</a:t>
            </a:r>
            <a:r>
              <a:rPr lang="en-US" altLang="zh-CN" sz="2400" i="1" dirty="0"/>
              <a:t> + </a:t>
            </a:r>
            <a:r>
              <a:rPr lang="en-US" altLang="zh-CN" sz="2400" i="1" dirty="0" err="1"/>
              <a:t>b</a:t>
            </a:r>
            <a:r>
              <a:rPr lang="en-US" altLang="zh-CN" sz="2400" i="1" baseline="30000" dirty="0" err="1">
                <a:latin typeface="r"/>
              </a:rPr>
              <a:t>d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120000"/>
              </a:lnSpc>
            </a:pPr>
            <a:r>
              <a:rPr lang="en-US" altLang="zh-CN" sz="2400" dirty="0"/>
              <a:t>Number of nodes generated in </a:t>
            </a:r>
            <a:r>
              <a:rPr lang="en-US" altLang="zh-CN" sz="2400" b="1" dirty="0"/>
              <a:t>an iterative deepening search </a:t>
            </a:r>
            <a:r>
              <a:rPr lang="en-US" altLang="zh-CN" sz="2400" dirty="0"/>
              <a:t>(IDS) to depth </a:t>
            </a:r>
            <a:r>
              <a:rPr lang="en-US" altLang="zh-CN" sz="2400" i="1" dirty="0"/>
              <a:t>d</a:t>
            </a:r>
            <a:r>
              <a:rPr lang="en-US" altLang="zh-CN" sz="2400" dirty="0"/>
              <a:t> with branching factor </a:t>
            </a:r>
            <a:r>
              <a:rPr lang="en-US" altLang="zh-CN" sz="2400" i="1" dirty="0"/>
              <a:t>b</a:t>
            </a:r>
            <a:r>
              <a:rPr lang="en-US" altLang="zh-CN" sz="2400" dirty="0"/>
              <a:t>: </a:t>
            </a:r>
            <a:endParaRPr lang="zh-CN" altLang="en-US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 algn="ctr">
              <a:lnSpc>
                <a:spcPct val="80000"/>
              </a:lnSpc>
              <a:buNone/>
            </a:pPr>
            <a:r>
              <a:rPr lang="en-US" altLang="zh-CN" sz="2400" dirty="0"/>
              <a:t>N</a:t>
            </a:r>
            <a:r>
              <a:rPr lang="en-US" altLang="zh-CN" sz="2400" baseline="-25000" dirty="0"/>
              <a:t>IDS</a:t>
            </a:r>
            <a:r>
              <a:rPr lang="en-US" altLang="zh-CN" sz="2400" dirty="0"/>
              <a:t> = (d+1)b</a:t>
            </a:r>
            <a:r>
              <a:rPr lang="en-US" altLang="zh-CN" sz="2400" baseline="30000" dirty="0"/>
              <a:t>0</a:t>
            </a:r>
            <a:r>
              <a:rPr lang="en-US" altLang="zh-CN" sz="2400" dirty="0"/>
              <a:t> + d b^</a:t>
            </a:r>
            <a:r>
              <a:rPr lang="en-US" altLang="zh-CN" sz="2400" baseline="30000" dirty="0"/>
              <a:t>1</a:t>
            </a:r>
            <a:r>
              <a:rPr lang="en-US" altLang="zh-CN" sz="2400" dirty="0"/>
              <a:t> + (d-1)b^</a:t>
            </a:r>
            <a:r>
              <a:rPr lang="en-US" altLang="zh-CN" sz="2400" baseline="30000" dirty="0"/>
              <a:t>2</a:t>
            </a:r>
            <a:r>
              <a:rPr lang="en-US" altLang="zh-CN" sz="2400" dirty="0"/>
              <a:t> + … + 3b</a:t>
            </a:r>
            <a:r>
              <a:rPr lang="en-US" altLang="zh-CN" sz="2400" baseline="30000" dirty="0"/>
              <a:t>d-2</a:t>
            </a:r>
            <a:r>
              <a:rPr lang="en-US" altLang="zh-CN" sz="2400" dirty="0"/>
              <a:t> +2b</a:t>
            </a:r>
            <a:r>
              <a:rPr lang="en-US" altLang="zh-CN" sz="2400" baseline="30000" dirty="0"/>
              <a:t>d-1</a:t>
            </a:r>
            <a:r>
              <a:rPr lang="en-US" altLang="zh-CN" sz="2400" dirty="0"/>
              <a:t> + 1b</a:t>
            </a:r>
            <a:r>
              <a:rPr lang="en-US" altLang="zh-CN" sz="2400" baseline="30000" dirty="0"/>
              <a:t>d</a:t>
            </a:r>
            <a:r>
              <a:rPr lang="en-US" altLang="zh-CN" sz="2400" dirty="0"/>
              <a:t> </a:t>
            </a:r>
            <a:endParaRPr lang="en-US" altLang="zh-CN" sz="24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For </a:t>
            </a:r>
            <a:r>
              <a:rPr lang="en-US" altLang="zh-CN" sz="2400" i="1" dirty="0"/>
              <a:t>b = 10</a:t>
            </a:r>
            <a:r>
              <a:rPr lang="en-US" altLang="zh-CN" sz="2400" dirty="0"/>
              <a:t>, </a:t>
            </a:r>
            <a:r>
              <a:rPr lang="en-US" altLang="zh-CN" sz="2400" i="1" dirty="0"/>
              <a:t>d = 5</a:t>
            </a:r>
            <a:r>
              <a:rPr lang="en-US" altLang="zh-CN" sz="2400" dirty="0"/>
              <a:t>,
</a:t>
            </a:r>
            <a:endParaRPr lang="en-US" altLang="zh-CN" sz="24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N</a:t>
            </a:r>
            <a:r>
              <a:rPr lang="en-US" altLang="zh-CN" sz="2000" baseline="-25000" dirty="0"/>
              <a:t>DLS </a:t>
            </a:r>
            <a:r>
              <a:rPr lang="en-US" altLang="zh-CN" sz="2000" dirty="0"/>
              <a:t>= 1 + 10 + 100 + 1,000 + 10,000 + 100,000 = 111,111
</a:t>
            </a:r>
            <a:endParaRPr lang="en-US" altLang="zh-CN" sz="2000" dirty="0"/>
          </a:p>
          <a:p>
            <a:pPr lvl="1">
              <a:lnSpc>
                <a:spcPct val="80000"/>
              </a:lnSpc>
            </a:pPr>
            <a:r>
              <a:rPr lang="en-US" altLang="zh-CN" sz="2000" dirty="0"/>
              <a:t>N</a:t>
            </a:r>
            <a:r>
              <a:rPr lang="en-US" altLang="zh-CN" sz="2000" baseline="-25000" dirty="0"/>
              <a:t>IDS</a:t>
            </a:r>
            <a:r>
              <a:rPr lang="en-US" altLang="zh-CN" sz="2000" dirty="0"/>
              <a:t> = 6 + 50 + 400 + 3,000 + 20,000 + 100,000 = 123,456
</a:t>
            </a:r>
            <a:endParaRPr lang="en-US" altLang="zh-CN" sz="2000" dirty="0"/>
          </a:p>
          <a:p>
            <a:pPr>
              <a:lnSpc>
                <a:spcPct val="80000"/>
              </a:lnSpc>
            </a:pPr>
            <a:endParaRPr lang="en-US" altLang="zh-CN" sz="2400" dirty="0"/>
          </a:p>
          <a:p>
            <a:pPr>
              <a:lnSpc>
                <a:spcPct val="80000"/>
              </a:lnSpc>
            </a:pPr>
            <a:r>
              <a:rPr lang="en-US" altLang="zh-CN" sz="2400" dirty="0"/>
              <a:t>Overhead = (123,456 - 111,111)/111,111 = 11%</a:t>
            </a:r>
            <a:endParaRPr lang="en-US" altLang="zh-CN" sz="2400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buClr>
                <a:schemeClr val="bg1"/>
              </a:buClr>
            </a:pPr>
            <a:fld id="{9A0DB2DC-4C9A-4742-B13C-FB6460FD3503}" type="slidenum">
              <a:rPr lang="en-US"/>
            </a:fld>
            <a:endParaRPr lang="en-US"/>
          </a:p>
        </p:txBody>
      </p:sp>
    </p:spTree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重复节点的判断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八皇后问题在搜索过程中不会构成环，即搜索过程中不会出现重复的节点。</a:t>
            </a:r>
            <a:endParaRPr lang="en-US" altLang="zh-CN" dirty="0"/>
          </a:p>
          <a:p>
            <a:endParaRPr lang="en-US" dirty="0"/>
          </a:p>
          <a:p>
            <a:r>
              <a:rPr lang="zh-CN" altLang="en-US" dirty="0"/>
              <a:t>有些问题，其状态空间所构成的是带有圈的图，在搜索过程中可能生成出重复的节点。如果不处理，搜索会陷入圈中无法进展。</a:t>
            </a:r>
            <a:endParaRPr lang="en-US" altLang="zh-CN" dirty="0"/>
          </a:p>
          <a:p>
            <a:pPr lvl="1"/>
            <a:r>
              <a:rPr lang="zh-CN" altLang="en-US" dirty="0"/>
              <a:t>例如八数码问题</a:t>
            </a:r>
            <a:endParaRPr lang="en-US" dirty="0"/>
          </a:p>
        </p:txBody>
      </p:sp>
    </p:spTree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/>
          <p:cNvGraphicFramePr>
            <a:graphicFrameLocks noGrp="1"/>
          </p:cNvGraphicFramePr>
          <p:nvPr/>
        </p:nvGraphicFramePr>
        <p:xfrm>
          <a:off x="2133600" y="114300"/>
          <a:ext cx="1524000" cy="1314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381000" y="18669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69572" y="36195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286000" y="18669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343400" y="18669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0" y="36195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9" name="Table 8"/>
          <p:cNvGraphicFramePr>
            <a:graphicFrameLocks noGrp="1"/>
          </p:cNvGraphicFramePr>
          <p:nvPr/>
        </p:nvGraphicFramePr>
        <p:xfrm>
          <a:off x="6781800" y="7620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 flipH="1">
            <a:off x="1676400" y="1562100"/>
            <a:ext cx="5334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>
            <a:off x="2895600" y="1562100"/>
            <a:ext cx="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3657600" y="1562100"/>
            <a:ext cx="1219200" cy="228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16" name="Table 15"/>
          <p:cNvGraphicFramePr>
            <a:graphicFrameLocks noGrp="1"/>
          </p:cNvGraphicFramePr>
          <p:nvPr/>
        </p:nvGraphicFramePr>
        <p:xfrm>
          <a:off x="2180823" y="36195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17" name="Table 16"/>
          <p:cNvGraphicFramePr>
            <a:graphicFrameLocks noGrp="1"/>
          </p:cNvGraphicFramePr>
          <p:nvPr/>
        </p:nvGraphicFramePr>
        <p:xfrm>
          <a:off x="4114800" y="36195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cxnSp>
        <p:nvCxnSpPr>
          <p:cNvPr id="18" name="Straight Arrow Connector 17"/>
          <p:cNvCxnSpPr/>
          <p:nvPr/>
        </p:nvCxnSpPr>
        <p:spPr>
          <a:xfrm flipH="1">
            <a:off x="1524000" y="3238500"/>
            <a:ext cx="9144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>
            <a:endCxn id="16" idx="0"/>
          </p:cNvCxnSpPr>
          <p:nvPr/>
        </p:nvCxnSpPr>
        <p:spPr>
          <a:xfrm>
            <a:off x="2895600" y="3238500"/>
            <a:ext cx="47223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3657600" y="3238500"/>
            <a:ext cx="6858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3810000" y="3238500"/>
            <a:ext cx="2667000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aphicFrame>
        <p:nvGraphicFramePr>
          <p:cNvPr id="32" name="Table 31"/>
          <p:cNvGraphicFramePr>
            <a:graphicFrameLocks noGrp="1"/>
          </p:cNvGraphicFramePr>
          <p:nvPr/>
        </p:nvGraphicFramePr>
        <p:xfrm>
          <a:off x="2796862" y="53340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rgbClr val="00B050"/>
                    </a:solidFill>
                  </a:tcPr>
                </a:tc>
              </a:tr>
            </a:tbl>
          </a:graphicData>
        </a:graphic>
      </p:graphicFrame>
      <p:graphicFrame>
        <p:nvGraphicFramePr>
          <p:cNvPr id="33" name="Table 32"/>
          <p:cNvGraphicFramePr>
            <a:graphicFrameLocks noGrp="1"/>
          </p:cNvGraphicFramePr>
          <p:nvPr/>
        </p:nvGraphicFramePr>
        <p:xfrm>
          <a:off x="4980904" y="53340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34" name="Table 33"/>
          <p:cNvGraphicFramePr>
            <a:graphicFrameLocks noGrp="1"/>
          </p:cNvGraphicFramePr>
          <p:nvPr/>
        </p:nvGraphicFramePr>
        <p:xfrm>
          <a:off x="7162800" y="5401257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cxnSp>
        <p:nvCxnSpPr>
          <p:cNvPr id="35" name="Straight Arrow Connector 34"/>
          <p:cNvCxnSpPr/>
          <p:nvPr/>
        </p:nvCxnSpPr>
        <p:spPr>
          <a:xfrm flipH="1">
            <a:off x="3810000" y="5029200"/>
            <a:ext cx="457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>
            <a:off x="5029200" y="5029200"/>
            <a:ext cx="3048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>
            <a:off x="5638800" y="5029200"/>
            <a:ext cx="1981200" cy="304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/>
          <p:cNvSpPr txBox="1"/>
          <p:nvPr/>
        </p:nvSpPr>
        <p:spPr>
          <a:xfrm>
            <a:off x="81566" y="5638800"/>
            <a:ext cx="243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八数码：初始状态和部分搜索过程</a:t>
            </a:r>
            <a:endParaRPr lang="en-US" dirty="0"/>
          </a:p>
        </p:txBody>
      </p:sp>
      <p:sp>
        <p:nvSpPr>
          <p:cNvPr id="41" name="TextBox 40"/>
          <p:cNvSpPr txBox="1"/>
          <p:nvPr/>
        </p:nvSpPr>
        <p:spPr>
          <a:xfrm>
            <a:off x="7010400" y="2234416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目标状态</a:t>
            </a:r>
            <a:endParaRPr lang="en-US" dirty="0"/>
          </a:p>
        </p:txBody>
      </p:sp>
    </p:spTree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304800" y="228601"/>
            <a:ext cx="7467599" cy="6247864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lstStyle/>
          <a:p>
            <a:r>
              <a:rPr lang="en-US" altLang="zh-CN" sz="2000" dirty="0"/>
              <a:t>void </a:t>
            </a:r>
            <a:r>
              <a:rPr lang="en-US" altLang="zh-CN" sz="2000" dirty="0" err="1"/>
              <a:t>BSMSolver</a:t>
            </a:r>
            <a:r>
              <a:rPr lang="en-US" altLang="zh-CN" sz="2000" dirty="0"/>
              <a:t>::solve(){</a:t>
            </a:r>
            <a:endParaRPr lang="en-US" altLang="zh-CN" sz="2000" dirty="0"/>
          </a:p>
          <a:p>
            <a:r>
              <a:rPr lang="en-US" altLang="zh-CN" sz="2000" dirty="0"/>
              <a:t>    stack&lt;</a:t>
            </a:r>
            <a:r>
              <a:rPr lang="en-US" altLang="zh-CN" sz="2000" dirty="0" err="1"/>
              <a:t>BSMNode</a:t>
            </a:r>
            <a:r>
              <a:rPr lang="en-US" altLang="zh-CN" sz="2000" dirty="0"/>
              <a:t>&gt; nodes;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 err="1"/>
              <a:t>BSMNode</a:t>
            </a:r>
            <a:r>
              <a:rPr lang="en-US" altLang="zh-CN" sz="2000" dirty="0"/>
              <a:t>  n0(this-&gt;_</a:t>
            </a:r>
            <a:r>
              <a:rPr lang="en-US" altLang="zh-CN" sz="2000" dirty="0" err="1"/>
              <a:t>num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    </a:t>
            </a:r>
            <a:r>
              <a:rPr lang="en-US" altLang="zh-CN" sz="2000" dirty="0">
                <a:solidFill>
                  <a:srgbClr val="FF0000"/>
                </a:solidFill>
              </a:rPr>
              <a:t>vector&lt;</a:t>
            </a:r>
            <a:r>
              <a:rPr lang="en-US" altLang="zh-CN" sz="2000" dirty="0" err="1">
                <a:solidFill>
                  <a:srgbClr val="FF0000"/>
                </a:solidFill>
              </a:rPr>
              <a:t>queenstate</a:t>
            </a:r>
            <a:r>
              <a:rPr lang="en-US" altLang="zh-CN" sz="2000" dirty="0">
                <a:solidFill>
                  <a:srgbClr val="FF0000"/>
                </a:solidFill>
              </a:rPr>
              <a:t>&gt; </a:t>
            </a:r>
            <a:r>
              <a:rPr lang="en-US" altLang="zh-CN" sz="2000" dirty="0" err="1">
                <a:solidFill>
                  <a:srgbClr val="FF0000"/>
                </a:solidFill>
              </a:rPr>
              <a:t>existedNodes</a:t>
            </a:r>
            <a:r>
              <a:rPr lang="en-US" altLang="zh-CN" sz="2000" dirty="0">
                <a:solidFill>
                  <a:srgbClr val="FF0000"/>
                </a:solidFill>
              </a:rPr>
              <a:t>; //vector</a:t>
            </a:r>
            <a:r>
              <a:rPr lang="zh-CN" altLang="en-US" sz="2000" dirty="0">
                <a:solidFill>
                  <a:srgbClr val="FF0000"/>
                </a:solidFill>
              </a:rPr>
              <a:t>为动态数组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nodes.push</a:t>
            </a:r>
            <a:r>
              <a:rPr lang="en-US" altLang="zh-CN" sz="2000" dirty="0">
                <a:solidFill>
                  <a:srgbClr val="FF0000"/>
                </a:solidFill>
              </a:rPr>
              <a:t>(n0);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</a:t>
            </a:r>
            <a:r>
              <a:rPr lang="en-US" altLang="zh-CN" sz="2000" dirty="0" err="1">
                <a:solidFill>
                  <a:srgbClr val="FF0000"/>
                </a:solidFill>
              </a:rPr>
              <a:t>existedNodes</a:t>
            </a:r>
            <a:r>
              <a:rPr lang="en-US" altLang="zh-CN" sz="2000" dirty="0" err="1"/>
              <a:t>.pushback</a:t>
            </a:r>
            <a:r>
              <a:rPr lang="en-US" altLang="zh-CN" sz="2000" dirty="0"/>
              <a:t>(n0)</a:t>
            </a:r>
            <a:endParaRPr lang="en-US" altLang="zh-CN" sz="2000" dirty="0"/>
          </a:p>
          <a:p>
            <a:r>
              <a:rPr lang="en-US" altLang="zh-CN" sz="2000" dirty="0"/>
              <a:t>    while(!</a:t>
            </a:r>
            <a:r>
              <a:rPr lang="en-US" altLang="zh-CN" sz="2000" dirty="0" err="1"/>
              <a:t>nodes.empty</a:t>
            </a:r>
            <a:r>
              <a:rPr lang="en-US" altLang="zh-CN" sz="2000" dirty="0"/>
              <a:t>()){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BSMNode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crntNode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nodes.top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nodes.pop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r>
              <a:rPr lang="en-US" altLang="zh-CN" sz="2000" dirty="0"/>
              <a:t>        </a:t>
            </a:r>
            <a:r>
              <a:rPr lang="en-US" altLang="zh-CN" sz="2000" dirty="0" err="1"/>
              <a:t>BSMState</a:t>
            </a:r>
            <a:r>
              <a:rPr lang="en-US" altLang="zh-CN" sz="2000" dirty="0"/>
              <a:t> </a:t>
            </a:r>
            <a:r>
              <a:rPr lang="en-US" altLang="zh-CN" sz="2000" dirty="0" err="1"/>
              <a:t>st</a:t>
            </a:r>
            <a:r>
              <a:rPr lang="en-US" altLang="zh-CN" sz="2000" dirty="0"/>
              <a:t> = </a:t>
            </a:r>
            <a:r>
              <a:rPr lang="en-US" altLang="zh-CN" sz="2000" dirty="0" err="1"/>
              <a:t>crntNode.getState</a:t>
            </a:r>
            <a:r>
              <a:rPr lang="en-US" altLang="zh-CN" sz="2000" dirty="0"/>
              <a:t>();</a:t>
            </a:r>
            <a:endParaRPr lang="en-US" altLang="zh-CN" sz="2000" dirty="0"/>
          </a:p>
          <a:p>
            <a:r>
              <a:rPr lang="en-US" altLang="zh-CN" sz="2000" dirty="0"/>
              <a:t>        if(</a:t>
            </a:r>
            <a:r>
              <a:rPr lang="en-US" altLang="zh-CN" sz="2000" dirty="0" err="1"/>
              <a:t>st.isTarget</a:t>
            </a:r>
            <a:r>
              <a:rPr lang="en-US" altLang="zh-CN" sz="2000" dirty="0"/>
              <a:t>()){</a:t>
            </a:r>
            <a:endParaRPr lang="en-US" altLang="zh-CN" sz="2000" dirty="0"/>
          </a:p>
          <a:p>
            <a:r>
              <a:rPr lang="en-US" altLang="zh-CN" sz="2000" dirty="0"/>
              <a:t>              </a:t>
            </a:r>
            <a:r>
              <a:rPr lang="en-US" altLang="zh-CN" sz="2000" dirty="0" err="1"/>
              <a:t>printSolution</a:t>
            </a:r>
            <a:r>
              <a:rPr lang="en-US" altLang="zh-CN" sz="2000" dirty="0"/>
              <a:t>(</a:t>
            </a:r>
            <a:r>
              <a:rPr lang="en-US" altLang="zh-CN" sz="2000" dirty="0" err="1"/>
              <a:t>st</a:t>
            </a:r>
            <a:r>
              <a:rPr lang="en-US" altLang="zh-CN" sz="2000" dirty="0"/>
              <a:t>);</a:t>
            </a:r>
            <a:endParaRPr lang="en-US" altLang="zh-CN" sz="2000" dirty="0"/>
          </a:p>
          <a:p>
            <a:r>
              <a:rPr lang="en-US" altLang="zh-CN" sz="2000" dirty="0"/>
              <a:t>              break;</a:t>
            </a:r>
            <a:endParaRPr lang="en-US" altLang="zh-CN" sz="2000" dirty="0"/>
          </a:p>
          <a:p>
            <a:r>
              <a:rPr lang="en-US" altLang="zh-CN" sz="2000" dirty="0"/>
              <a:t>        }</a:t>
            </a:r>
            <a:endParaRPr lang="en-US" altLang="zh-CN" sz="2000" dirty="0"/>
          </a:p>
          <a:p>
            <a:r>
              <a:rPr lang="en-US" altLang="zh-CN" sz="2000" dirty="0"/>
              <a:t>       for (</a:t>
            </a:r>
            <a:r>
              <a:rPr lang="en-US" altLang="zh-CN" sz="2000" dirty="0">
                <a:solidFill>
                  <a:srgbClr val="FF0000"/>
                </a:solidFill>
              </a:rPr>
              <a:t>each child of </a:t>
            </a:r>
            <a:r>
              <a:rPr lang="en-US" altLang="zh-CN" sz="2000" dirty="0" err="1">
                <a:solidFill>
                  <a:srgbClr val="FF0000"/>
                </a:solidFill>
              </a:rPr>
              <a:t>crntNode.children</a:t>
            </a:r>
            <a:r>
              <a:rPr lang="en-US" altLang="zh-CN" sz="2000" dirty="0"/>
              <a:t>){</a:t>
            </a:r>
            <a:endParaRPr lang="en-US" altLang="zh-CN" sz="2000" dirty="0"/>
          </a:p>
          <a:p>
            <a:r>
              <a:rPr lang="en-US" altLang="zh-CN" sz="2000" dirty="0"/>
              <a:t>	</a:t>
            </a:r>
            <a:r>
              <a:rPr lang="en-US" altLang="zh-CN" sz="2000" dirty="0">
                <a:solidFill>
                  <a:srgbClr val="FF0000"/>
                </a:solidFill>
              </a:rPr>
              <a:t>if(!</a:t>
            </a:r>
            <a:r>
              <a:rPr lang="en-US" altLang="zh-CN" sz="2000" dirty="0" err="1">
                <a:solidFill>
                  <a:srgbClr val="FF0000"/>
                </a:solidFill>
              </a:rPr>
              <a:t>checkifrepeat</a:t>
            </a:r>
            <a:r>
              <a:rPr lang="en-US" altLang="zh-CN" sz="2000" dirty="0">
                <a:solidFill>
                  <a:srgbClr val="FF0000"/>
                </a:solidFill>
              </a:rPr>
              <a:t>(</a:t>
            </a:r>
            <a:r>
              <a:rPr lang="en-US" altLang="zh-CN" sz="2000" dirty="0" err="1">
                <a:solidFill>
                  <a:srgbClr val="FF0000"/>
                </a:solidFill>
              </a:rPr>
              <a:t>existedNodes</a:t>
            </a:r>
            <a:r>
              <a:rPr lang="en-US" altLang="zh-CN" sz="2000" dirty="0">
                <a:solidFill>
                  <a:srgbClr val="FF0000"/>
                </a:solidFill>
              </a:rPr>
              <a:t>, child)){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       </a:t>
            </a:r>
            <a:r>
              <a:rPr lang="en-US" altLang="zh-CN" sz="2000" dirty="0" err="1">
                <a:solidFill>
                  <a:srgbClr val="FF0000"/>
                </a:solidFill>
              </a:rPr>
              <a:t>existedNodes.pushback</a:t>
            </a:r>
            <a:r>
              <a:rPr lang="en-US" altLang="zh-CN" sz="2000" dirty="0">
                <a:solidFill>
                  <a:srgbClr val="FF0000"/>
                </a:solidFill>
              </a:rPr>
              <a:t>(child);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	       </a:t>
            </a:r>
            <a:r>
              <a:rPr lang="en-US" altLang="zh-CN" sz="2000" dirty="0" err="1">
                <a:solidFill>
                  <a:srgbClr val="FF0000"/>
                </a:solidFill>
              </a:rPr>
              <a:t>nodes.push</a:t>
            </a:r>
            <a:r>
              <a:rPr lang="en-US" altLang="zh-CN" sz="2000" dirty="0">
                <a:solidFill>
                  <a:srgbClr val="FF0000"/>
                </a:solidFill>
              </a:rPr>
              <a:t>(child)	                 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>
                <a:solidFill>
                  <a:srgbClr val="FF0000"/>
                </a:solidFill>
              </a:rPr>
              <a:t>                }</a:t>
            </a:r>
            <a:endParaRPr lang="en-US" altLang="zh-CN" sz="2000" dirty="0">
              <a:solidFill>
                <a:srgbClr val="FF0000"/>
              </a:solidFill>
            </a:endParaRPr>
          </a:p>
          <a:p>
            <a:r>
              <a:rPr lang="en-US" altLang="zh-CN" sz="2000" dirty="0"/>
              <a:t>        }}</a:t>
            </a:r>
            <a:endParaRPr lang="en-US" altLang="zh-CN" sz="20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1</a:t>
            </a:r>
            <a:r>
              <a:rPr lang="zh-CN" altLang="en-US" dirty="0"/>
              <a:t>    </a:t>
            </a:r>
            <a:r>
              <a:rPr lang="en-US" altLang="zh-CN" dirty="0"/>
              <a:t>0/1</a:t>
            </a:r>
            <a:r>
              <a:rPr lang="zh-CN" altLang="en-US" dirty="0"/>
              <a:t>背包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有一背包，最多可承重</a:t>
            </a:r>
            <a:r>
              <a:rPr lang="en-US" altLang="zh-CN" dirty="0"/>
              <a:t>W</a:t>
            </a:r>
            <a:endParaRPr lang="en-US" altLang="zh-CN" dirty="0"/>
          </a:p>
          <a:p>
            <a:r>
              <a:rPr lang="zh-CN" altLang="en-US" dirty="0"/>
              <a:t>有</a:t>
            </a:r>
            <a:r>
              <a:rPr lang="en-US" altLang="zh-CN" dirty="0"/>
              <a:t>n</a:t>
            </a:r>
            <a:r>
              <a:rPr lang="zh-CN" altLang="en-US" dirty="0"/>
              <a:t>个货物</a:t>
            </a:r>
            <a:endParaRPr lang="en-US" altLang="zh-CN" dirty="0"/>
          </a:p>
          <a:p>
            <a:pPr lvl="1"/>
            <a:r>
              <a:rPr lang="zh-CN" altLang="en-US" dirty="0"/>
              <a:t>各自的重量分别为</a:t>
            </a:r>
            <a:r>
              <a:rPr lang="en-US" altLang="zh-CN" dirty="0"/>
              <a:t>w</a:t>
            </a:r>
            <a:r>
              <a:rPr lang="en-US" altLang="zh-CN" baseline="-25000" dirty="0"/>
              <a:t>0</a:t>
            </a:r>
            <a:r>
              <a:rPr lang="en-US" altLang="zh-CN" dirty="0"/>
              <a:t>, ......, w</a:t>
            </a:r>
            <a:r>
              <a:rPr lang="en-US" altLang="zh-CN" baseline="-25000" dirty="0"/>
              <a:t>n-1</a:t>
            </a:r>
            <a:endParaRPr lang="en-US" altLang="zh-CN" dirty="0"/>
          </a:p>
          <a:p>
            <a:pPr lvl="1"/>
            <a:r>
              <a:rPr lang="zh-CN" altLang="en-US" dirty="0"/>
              <a:t>各自的价值分别为</a:t>
            </a:r>
            <a:r>
              <a:rPr lang="en-US" altLang="zh-CN" dirty="0"/>
              <a:t>v</a:t>
            </a:r>
            <a:r>
              <a:rPr lang="en-US" altLang="zh-CN" baseline="-25000" dirty="0"/>
              <a:t>0</a:t>
            </a:r>
            <a:r>
              <a:rPr lang="en-US" altLang="zh-CN" dirty="0"/>
              <a:t>, ......, v</a:t>
            </a:r>
            <a:r>
              <a:rPr lang="en-US" altLang="zh-CN" baseline="-25000" dirty="0"/>
              <a:t>n-1</a:t>
            </a:r>
            <a:endParaRPr lang="en-US" altLang="zh-CN" dirty="0"/>
          </a:p>
          <a:p>
            <a:r>
              <a:rPr lang="zh-CN" altLang="en-US" dirty="0"/>
              <a:t>选择哪些货物放入背包，在不超重的情况下，使得背包内货物总价值最大？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073489" y="1143000"/>
            <a:ext cx="3070511" cy="2659062"/>
          </a:xfrm>
          <a:prstGeom prst="rect">
            <a:avLst/>
          </a:prstGeom>
        </p:spPr>
      </p:pic>
    </p:spTree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lang="zh-CN" altLang="en-US"/>
              <a:t>如何判断重复</a:t>
            </a:r>
            <a:r>
              <a:rPr lang="zh-CN" altLang="en-US"/>
              <a:t>节点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zh-CN" altLang="en-US"/>
              <a:t>所有</a:t>
            </a:r>
            <a:r>
              <a:rPr lang="zh-CN" altLang="en-US">
                <a:solidFill>
                  <a:srgbClr val="FF0000"/>
                </a:solidFill>
              </a:rPr>
              <a:t>被扩展</a:t>
            </a:r>
            <a:r>
              <a:rPr lang="zh-CN" altLang="en-US"/>
              <a:t>的节点都需要存</a:t>
            </a:r>
            <a:r>
              <a:rPr lang="zh-CN" altLang="en-US"/>
              <a:t>下来</a:t>
            </a:r>
            <a:endParaRPr lang="zh-CN" altLang="en-US"/>
          </a:p>
          <a:p>
            <a:r>
              <a:rPr lang="zh-CN" altLang="en-US"/>
              <a:t>每次</a:t>
            </a:r>
            <a:r>
              <a:rPr lang="zh-CN" altLang="en-US">
                <a:solidFill>
                  <a:srgbClr val="FF0000"/>
                </a:solidFill>
              </a:rPr>
              <a:t>尝试扩展</a:t>
            </a:r>
            <a:r>
              <a:rPr lang="zh-CN" altLang="en-US"/>
              <a:t>一个新的节点时，都需要确认这个节点和之前被扩展的节点不</a:t>
            </a:r>
            <a:r>
              <a:rPr lang="zh-CN" altLang="en-US"/>
              <a:t>重复</a:t>
            </a:r>
            <a:endParaRPr lang="zh-CN" altLang="en-US"/>
          </a:p>
          <a:p>
            <a:r>
              <a:rPr lang="zh-CN" altLang="en-US"/>
              <a:t>所谓重复，指</a:t>
            </a:r>
            <a:r>
              <a:rPr lang="zh-CN" altLang="en-US">
                <a:solidFill>
                  <a:srgbClr val="FF0000"/>
                </a:solidFill>
              </a:rPr>
              <a:t>状态相同</a:t>
            </a:r>
            <a:endParaRPr lang="zh-CN" altLang="en-US"/>
          </a:p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重复节点的判断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0000"/>
          </a:bodyPr>
          <a:lstStyle/>
          <a:p>
            <a:r>
              <a:rPr lang="zh-CN" altLang="en-US" dirty="0"/>
              <a:t>如何进行两个节点状态之间的比较</a:t>
            </a:r>
            <a:endParaRPr lang="en-US" altLang="zh-CN" dirty="0"/>
          </a:p>
          <a:p>
            <a:pPr lvl="1"/>
            <a:r>
              <a:rPr lang="zh-CN" altLang="en-US" dirty="0"/>
              <a:t>大部分问题，比较容易，逐一比较状态的属性即可</a:t>
            </a:r>
            <a:endParaRPr lang="en-US" altLang="zh-CN" dirty="0"/>
          </a:p>
          <a:p>
            <a:pPr lvl="1"/>
            <a:r>
              <a:rPr lang="zh-CN" altLang="en-US" dirty="0"/>
              <a:t>部分问题，状态描述比较复杂，需要选择适当的方法或采用适当</a:t>
            </a:r>
            <a:r>
              <a:rPr lang="zh-CN" altLang="en-US" dirty="0">
                <a:solidFill>
                  <a:srgbClr val="C00000"/>
                </a:solidFill>
              </a:rPr>
              <a:t>编码</a:t>
            </a:r>
            <a:r>
              <a:rPr lang="zh-CN" altLang="en-US" dirty="0"/>
              <a:t>技术</a:t>
            </a:r>
            <a:endParaRPr lang="en-US" altLang="zh-CN" dirty="0"/>
          </a:p>
          <a:p>
            <a:r>
              <a:rPr lang="zh-CN" altLang="en-US" dirty="0"/>
              <a:t>如何快速判断是否存在重复？</a:t>
            </a:r>
            <a:endParaRPr lang="zh-CN" altLang="en-US" dirty="0"/>
          </a:p>
          <a:p>
            <a:pPr lvl="1"/>
            <a:r>
              <a:rPr lang="zh-CN" altLang="en-US" dirty="0"/>
              <a:t>二分</a:t>
            </a:r>
            <a:r>
              <a:rPr lang="zh-CN" altLang="en-US" dirty="0"/>
              <a:t>查找</a:t>
            </a:r>
            <a:endParaRPr lang="zh-CN" altLang="en-US" dirty="0"/>
          </a:p>
          <a:p>
            <a:pPr lvl="1"/>
            <a:r>
              <a:rPr lang="en-US" altLang="zh-CN" dirty="0"/>
              <a:t>B-</a:t>
            </a:r>
            <a:r>
              <a:rPr lang="zh-CN" altLang="en-US" dirty="0"/>
              <a:t>树、</a:t>
            </a:r>
            <a:r>
              <a:rPr lang="en-US" altLang="zh-CN" dirty="0">
                <a:sym typeface="+mn-ea"/>
              </a:rPr>
              <a:t>Hash</a:t>
            </a:r>
            <a:r>
              <a:rPr lang="zh-CN" altLang="en-US" dirty="0"/>
              <a:t>等</a:t>
            </a:r>
            <a:r>
              <a:rPr lang="zh-CN" altLang="en-US" dirty="0"/>
              <a:t>索引，</a:t>
            </a:r>
            <a:endParaRPr lang="en-US" altLang="zh-CN" dirty="0"/>
          </a:p>
          <a:p>
            <a:pPr lvl="0"/>
            <a:r>
              <a:rPr lang="zh-CN" altLang="en-US" dirty="0"/>
              <a:t>青蛙跳河问题，如果有百万青蛙大军，如何表示节点的</a:t>
            </a:r>
            <a:r>
              <a:rPr lang="zh-CN" altLang="en-US" dirty="0"/>
              <a:t>状态？</a:t>
            </a:r>
            <a:endParaRPr lang="zh-CN" altLang="en-US" dirty="0"/>
          </a:p>
          <a:p>
            <a:pPr lvl="1"/>
            <a:endParaRPr lang="zh-CN" altLang="en-US" dirty="0"/>
          </a:p>
        </p:txBody>
      </p:sp>
      <p:sp>
        <p:nvSpPr>
          <p:cNvPr id="8" name="笑脸 7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solidFill>
            <a:srgbClr val="FFC000"/>
          </a:solidFill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kumimoji="1"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914400" y="5867400"/>
            <a:ext cx="580263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zh-CN" altLang="en-US" sz="2400" dirty="0">
                <a:sym typeface="+mn-ea"/>
              </a:rPr>
              <a:t>采用</a:t>
            </a:r>
            <a:r>
              <a:rPr lang="en-US" altLang="zh-CN" sz="2400" dirty="0">
                <a:sym typeface="+mn-ea"/>
              </a:rPr>
              <a:t>C</a:t>
            </a:r>
            <a:r>
              <a:rPr lang="zh-CN" altLang="en-US" sz="2400" dirty="0">
                <a:sym typeface="+mn-ea"/>
              </a:rPr>
              <a:t>语言的位操作；数据压缩技术</a:t>
            </a:r>
            <a:endParaRPr lang="zh-CN" altLang="en-US" sz="2400" dirty="0">
              <a:sym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6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1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4" grpId="1"/>
    </p:bld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课后作业（选作）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用</a:t>
            </a:r>
            <a:r>
              <a:rPr lang="en-US" altLang="zh-CN" dirty="0"/>
              <a:t>DFS</a:t>
            </a:r>
            <a:r>
              <a:rPr lang="zh-CN" altLang="en-US" dirty="0"/>
              <a:t>求解八</a:t>
            </a:r>
            <a:r>
              <a:rPr lang="zh-CN" altLang="en-US"/>
              <a:t>数码问题，注意剔除重复节点</a:t>
            </a:r>
            <a:endParaRPr lang="zh-CN" altLang="en-US" dirty="0"/>
          </a:p>
        </p:txBody>
      </p:sp>
    </p:spTree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广度优先搜索（</a:t>
            </a:r>
            <a:r>
              <a:rPr lang="en-US" altLang="zh-CN" dirty="0"/>
              <a:t>BFS</a:t>
            </a:r>
            <a:r>
              <a:rPr lang="zh-CN" altLang="en-US" dirty="0"/>
              <a:t>）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节点的生成和扩展是按层次顺序进行的，处于搜索树较浅层次的节点总是先被检查和扩展</a:t>
            </a:r>
            <a:endParaRPr lang="en-US" altLang="zh-CN" dirty="0"/>
          </a:p>
          <a:p>
            <a:r>
              <a:rPr lang="zh-CN" altLang="en-US" dirty="0"/>
              <a:t>节点搜索的先后顺序与它们生成顺序一致</a:t>
            </a:r>
            <a:endParaRPr lang="en-US" altLang="zh-CN" dirty="0"/>
          </a:p>
          <a:p>
            <a:r>
              <a:rPr lang="zh-CN" altLang="en-US" dirty="0"/>
              <a:t>一般使用队列作为存储</a:t>
            </a:r>
            <a:endParaRPr lang="en-US" dirty="0"/>
          </a:p>
        </p:txBody>
      </p:sp>
    </p:spTree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标题 2662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Breadth-first search</a:t>
            </a:r>
            <a:endParaRPr lang="en-US" altLang="zh-CN"/>
          </a:p>
        </p:txBody>
      </p:sp>
      <p:pic>
        <p:nvPicPr>
          <p:cNvPr id="26628" name="图片 26627" descr="bfs-progress1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438400" y="2170430"/>
            <a:ext cx="4267200" cy="28178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" name="文本框 1"/>
          <p:cNvSpPr txBox="1"/>
          <p:nvPr/>
        </p:nvSpPr>
        <p:spPr>
          <a:xfrm>
            <a:off x="1624715" y="5540980"/>
            <a:ext cx="162736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/>
              <a:t>状态队列：</a:t>
            </a:r>
            <a:r>
              <a:rPr kumimoji="1" lang="en-US" altLang="zh-CN" sz="2000" dirty="0"/>
              <a:t>A</a:t>
            </a:r>
            <a:endParaRPr kumimoji="1" lang="zh-CN" altLang="en-US" sz="2000" dirty="0"/>
          </a:p>
        </p:txBody>
      </p:sp>
    </p:spTree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973" name="内容占位符 83972" descr="bfs-progress2c"/>
          <p:cNvPicPr>
            <a:picLocks noGrp="1" noChangeAspect="1"/>
          </p:cNvPicPr>
          <p:nvPr>
            <p:ph sz="half" idx="2"/>
          </p:nvPr>
        </p:nvPicPr>
        <p:blipFill>
          <a:blip r:embed="rId1"/>
          <a:stretch>
            <a:fillRect/>
          </a:stretch>
        </p:blipFill>
        <p:spPr>
          <a:xfrm>
            <a:off x="2400300" y="2552065"/>
            <a:ext cx="4343400" cy="2800350"/>
          </a:xfrm>
        </p:spPr>
      </p:pic>
      <p:sp>
        <p:nvSpPr>
          <p:cNvPr id="83970" name="标题 83969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Breadth-first search</a:t>
            </a:r>
            <a:endParaRPr lang="en-US" altLang="zh-CN"/>
          </a:p>
        </p:txBody>
      </p:sp>
      <p:sp>
        <p:nvSpPr>
          <p:cNvPr id="4" name="文本框 3"/>
          <p:cNvSpPr txBox="1"/>
          <p:nvPr/>
        </p:nvSpPr>
        <p:spPr>
          <a:xfrm>
            <a:off x="1624715" y="5540980"/>
            <a:ext cx="300915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800" dirty="0"/>
              <a:t>状态队列：</a:t>
            </a:r>
            <a:r>
              <a:rPr kumimoji="1" lang="en-US" altLang="zh-CN" sz="2800" dirty="0"/>
              <a:t> C, B, </a:t>
            </a:r>
            <a:r>
              <a:rPr kumimoji="1" lang="en-US" altLang="zh-CN" sz="2800" strike="dblStrike" dirty="0"/>
              <a:t>A</a:t>
            </a:r>
            <a:endParaRPr kumimoji="1" lang="zh-CN" altLang="en-US" sz="2800" strike="dblStrike" dirty="0"/>
          </a:p>
        </p:txBody>
      </p:sp>
      <p:sp>
        <p:nvSpPr>
          <p:cNvPr id="2" name="文本框 1"/>
          <p:cNvSpPr txBox="1"/>
          <p:nvPr/>
        </p:nvSpPr>
        <p:spPr>
          <a:xfrm>
            <a:off x="3770472" y="63021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front</a:t>
            </a:r>
            <a:endParaRPr kumimoji="1" lang="zh-CN" altLang="en-US" dirty="0"/>
          </a:p>
        </p:txBody>
      </p:sp>
      <p:cxnSp>
        <p:nvCxnSpPr>
          <p:cNvPr id="5" name="直线箭头连接符 4"/>
          <p:cNvCxnSpPr/>
          <p:nvPr/>
        </p:nvCxnSpPr>
        <p:spPr>
          <a:xfrm flipV="1">
            <a:off x="4038600" y="6064200"/>
            <a:ext cx="0" cy="23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25" name="图片 81924" descr="bfs-progress3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96795" y="2275205"/>
            <a:ext cx="4343400" cy="2855913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22" name="标题 81921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Breadth-first search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381000" y="5540980"/>
            <a:ext cx="371947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状态队列：</a:t>
            </a:r>
            <a:r>
              <a:rPr kumimoji="1" lang="en-US" altLang="zh-CN" sz="2800" dirty="0"/>
              <a:t> E, D, C, </a:t>
            </a:r>
            <a:r>
              <a:rPr kumimoji="1" lang="en-US" altLang="zh-CN" sz="2800" strike="dblStrike" dirty="0"/>
              <a:t>B</a:t>
            </a:r>
            <a:r>
              <a:rPr kumimoji="1" lang="en-US" altLang="zh-CN" sz="2800" dirty="0"/>
              <a:t>, </a:t>
            </a:r>
            <a:r>
              <a:rPr kumimoji="1" lang="en-US" altLang="zh-CN" sz="2800" strike="dblStrike" dirty="0"/>
              <a:t>A</a:t>
            </a:r>
            <a:endParaRPr kumimoji="1" lang="zh-CN" altLang="en-US" sz="2800" strike="dblStrike" dirty="0"/>
          </a:p>
        </p:txBody>
      </p:sp>
      <p:sp>
        <p:nvSpPr>
          <p:cNvPr id="6" name="文本框 5"/>
          <p:cNvSpPr txBox="1"/>
          <p:nvPr/>
        </p:nvSpPr>
        <p:spPr>
          <a:xfrm>
            <a:off x="2932272" y="63021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front</a:t>
            </a:r>
            <a:endParaRPr kumimoji="1" lang="zh-CN" altLang="en-US" dirty="0"/>
          </a:p>
        </p:txBody>
      </p:sp>
      <p:cxnSp>
        <p:nvCxnSpPr>
          <p:cNvPr id="7" name="直线箭头连接符 6"/>
          <p:cNvCxnSpPr/>
          <p:nvPr/>
        </p:nvCxnSpPr>
        <p:spPr>
          <a:xfrm flipV="1">
            <a:off x="3200400" y="6064200"/>
            <a:ext cx="0" cy="23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文本框 7"/>
          <p:cNvSpPr txBox="1"/>
          <p:nvPr/>
        </p:nvSpPr>
        <p:spPr>
          <a:xfrm>
            <a:off x="4368600" y="5540980"/>
            <a:ext cx="47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状态队列：</a:t>
            </a:r>
            <a:r>
              <a:rPr kumimoji="1" lang="en-US" altLang="zh-CN" sz="2800" dirty="0"/>
              <a:t> G, F, E, D, </a:t>
            </a:r>
            <a:r>
              <a:rPr kumimoji="1" lang="en-US" altLang="zh-CN" sz="2800" strike="dblStrike" dirty="0"/>
              <a:t>C, B</a:t>
            </a:r>
            <a:r>
              <a:rPr kumimoji="1" lang="en-US" altLang="zh-CN" sz="2800" dirty="0"/>
              <a:t>, </a:t>
            </a:r>
            <a:r>
              <a:rPr kumimoji="1" lang="en-US" altLang="zh-CN" sz="2800" strike="dblStrike" dirty="0"/>
              <a:t>A</a:t>
            </a:r>
            <a:endParaRPr kumimoji="1" lang="zh-CN" altLang="en-US" sz="2800" strike="dblStrike" dirty="0"/>
          </a:p>
        </p:txBody>
      </p:sp>
      <p:sp>
        <p:nvSpPr>
          <p:cNvPr id="9" name="文本框 8"/>
          <p:cNvSpPr txBox="1"/>
          <p:nvPr/>
        </p:nvSpPr>
        <p:spPr>
          <a:xfrm>
            <a:off x="7171812" y="6302176"/>
            <a:ext cx="6767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/>
              <a:t>front</a:t>
            </a:r>
            <a:endParaRPr kumimoji="1" lang="zh-CN" altLang="en-US" dirty="0"/>
          </a:p>
        </p:txBody>
      </p:sp>
      <p:cxnSp>
        <p:nvCxnSpPr>
          <p:cNvPr id="10" name="直线箭头连接符 9"/>
          <p:cNvCxnSpPr/>
          <p:nvPr/>
        </p:nvCxnSpPr>
        <p:spPr>
          <a:xfrm flipV="1">
            <a:off x="7439940" y="6064200"/>
            <a:ext cx="0" cy="23797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2949" name="图片 82948" descr="bfs-progress4c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247900" y="2235835"/>
            <a:ext cx="4648200" cy="27892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2946" name="标题 82945"/>
          <p:cNvSpPr>
            <a:spLocks noGrp="1"/>
          </p:cNvSpPr>
          <p:nvPr>
            <p:ph type="title"/>
          </p:nvPr>
        </p:nvSpPr>
        <p:spPr/>
        <p:txBody>
          <a:bodyPr anchor="b"/>
          <a:lstStyle/>
          <a:p>
            <a:r>
              <a:rPr lang="en-US" altLang="zh-CN"/>
              <a:t>Breadth-first search</a:t>
            </a:r>
            <a:endParaRPr lang="en-US" altLang="zh-CN"/>
          </a:p>
        </p:txBody>
      </p:sp>
      <p:sp>
        <p:nvSpPr>
          <p:cNvPr id="5" name="文本框 4"/>
          <p:cNvSpPr txBox="1"/>
          <p:nvPr/>
        </p:nvSpPr>
        <p:spPr>
          <a:xfrm>
            <a:off x="2252565" y="5320050"/>
            <a:ext cx="47754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zh-CN" altLang="en-US" sz="2800" dirty="0"/>
              <a:t>状态队列：</a:t>
            </a:r>
            <a:r>
              <a:rPr kumimoji="1" lang="en-US" altLang="zh-CN" sz="2800" dirty="0"/>
              <a:t> G, F, E, D, </a:t>
            </a:r>
            <a:r>
              <a:rPr kumimoji="1" lang="en-US" altLang="zh-CN" sz="2800" strike="dblStrike" dirty="0"/>
              <a:t>C, B</a:t>
            </a:r>
            <a:r>
              <a:rPr kumimoji="1" lang="en-US" altLang="zh-CN" sz="2800" dirty="0"/>
              <a:t>, </a:t>
            </a:r>
            <a:r>
              <a:rPr kumimoji="1" lang="en-US" altLang="zh-CN" sz="2800" strike="dblStrike" dirty="0"/>
              <a:t>A</a:t>
            </a:r>
            <a:endParaRPr kumimoji="1" lang="zh-CN" altLang="en-US" sz="2800" strike="dblStrike" dirty="0"/>
          </a:p>
        </p:txBody>
      </p:sp>
      <p:sp>
        <p:nvSpPr>
          <p:cNvPr id="2" name="矩形 1"/>
          <p:cNvSpPr/>
          <p:nvPr/>
        </p:nvSpPr>
        <p:spPr>
          <a:xfrm>
            <a:off x="4150413" y="5843270"/>
            <a:ext cx="255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/>
              <a:t>G, F, E, </a:t>
            </a:r>
            <a:r>
              <a:rPr kumimoji="1" lang="en-US" altLang="zh-CN" sz="2800" strike="dblStrike" dirty="0"/>
              <a:t>D, C, B</a:t>
            </a:r>
            <a:r>
              <a:rPr kumimoji="1" lang="en-US" altLang="zh-CN" sz="2800" dirty="0"/>
              <a:t>, </a:t>
            </a:r>
            <a:r>
              <a:rPr kumimoji="1" lang="en-US" altLang="zh-CN" sz="2800" strike="dblStrike" dirty="0"/>
              <a:t>A</a:t>
            </a:r>
            <a:endParaRPr kumimoji="1" lang="zh-CN" altLang="en-US" sz="2800" strike="dblStrike" dirty="0"/>
          </a:p>
        </p:txBody>
      </p:sp>
      <p:sp>
        <p:nvSpPr>
          <p:cNvPr id="9" name="矩形 8"/>
          <p:cNvSpPr/>
          <p:nvPr/>
        </p:nvSpPr>
        <p:spPr>
          <a:xfrm>
            <a:off x="4150413" y="6294152"/>
            <a:ext cx="25551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kumimoji="1" lang="en-US" altLang="zh-CN" sz="2800" dirty="0"/>
              <a:t>G, F, </a:t>
            </a:r>
            <a:r>
              <a:rPr kumimoji="1" lang="en-US" altLang="zh-CN" sz="2800" strike="dblStrike" dirty="0"/>
              <a:t>E, D, C, B</a:t>
            </a:r>
            <a:r>
              <a:rPr kumimoji="1" lang="en-US" altLang="zh-CN" sz="2800" dirty="0"/>
              <a:t>, </a:t>
            </a:r>
            <a:r>
              <a:rPr kumimoji="1" lang="en-US" altLang="zh-CN" sz="2800" strike="dblStrike" dirty="0"/>
              <a:t>A</a:t>
            </a:r>
            <a:endParaRPr kumimoji="1" lang="zh-CN" altLang="en-US" sz="2800" strike="dblStrike" dirty="0"/>
          </a:p>
        </p:txBody>
      </p:sp>
    </p:spTree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</a:t>
            </a:r>
            <a:r>
              <a:rPr kumimoji="1" lang="en-US" altLang="zh-CN" dirty="0"/>
              <a:t> 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71675" y="2667000"/>
            <a:ext cx="5200650" cy="2857500"/>
          </a:xfrm>
          <a:prstGeom prst="rect">
            <a:avLst/>
          </a:prstGeom>
        </p:spPr>
      </p:pic>
    </p:spTree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队列 </a:t>
            </a:r>
            <a:r>
              <a:rPr kumimoji="1" lang="en-US" altLang="zh-CN" dirty="0"/>
              <a:t>queue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特点：先进先出 </a:t>
            </a:r>
            <a:r>
              <a:rPr kumimoji="1" lang="en-US" altLang="zh-CN" dirty="0"/>
              <a:t>first in first out (FIFO)</a:t>
            </a:r>
            <a:endParaRPr kumimoji="1" lang="en-US" altLang="zh-CN" dirty="0"/>
          </a:p>
          <a:p>
            <a:r>
              <a:rPr kumimoji="1" lang="zh-CN" altLang="en-US" dirty="0"/>
              <a:t>操作</a:t>
            </a:r>
            <a:endParaRPr kumimoji="1" lang="zh-CN" altLang="en-US" dirty="0"/>
          </a:p>
          <a:p>
            <a:pPr lvl="1"/>
            <a:r>
              <a:rPr kumimoji="1" lang="en-US" altLang="zh-CN" dirty="0" err="1"/>
              <a:t>enqueue</a:t>
            </a:r>
            <a:endParaRPr kumimoji="1" lang="en-US" altLang="zh-CN" dirty="0"/>
          </a:p>
          <a:p>
            <a:pPr lvl="1"/>
            <a:r>
              <a:rPr kumimoji="1" lang="en-US" altLang="zh-CN" dirty="0" err="1"/>
              <a:t>dequeue</a:t>
            </a:r>
            <a:endParaRPr kumimoji="1" lang="en-US" altLang="zh-CN" dirty="0"/>
          </a:p>
          <a:p>
            <a:pPr lvl="1"/>
            <a:endParaRPr kumimoji="1"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971800" y="2667000"/>
            <a:ext cx="5715000" cy="3810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2 </a:t>
            </a:r>
            <a:r>
              <a:rPr lang="zh-CN" altLang="en-US" dirty="0"/>
              <a:t>青蛙跳河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36077" y="1600200"/>
            <a:ext cx="6462346" cy="13716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876300" y="3581400"/>
            <a:ext cx="758190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目标：请让左右两边河墩上的青蛙交换位置。</a:t>
            </a:r>
            <a:endParaRPr lang="en-US" altLang="zh-CN" sz="2800" dirty="0"/>
          </a:p>
          <a:p>
            <a:r>
              <a:rPr lang="zh-CN" altLang="en-US" sz="2800" dirty="0"/>
              <a:t>规则：</a:t>
            </a:r>
            <a:endParaRPr lang="en-US" altLang="zh-CN" sz="2800" dirty="0"/>
          </a:p>
          <a:p>
            <a:r>
              <a:rPr lang="en-US" altLang="zh-CN" sz="2800" dirty="0"/>
              <a:t>1. </a:t>
            </a:r>
            <a:r>
              <a:rPr lang="zh-CN" altLang="en-US" sz="2800" dirty="0"/>
              <a:t>前面的一个河墩为空，青蛙可直接跳过去；</a:t>
            </a:r>
            <a:endParaRPr lang="en-US" altLang="zh-CN" sz="2800" dirty="0"/>
          </a:p>
          <a:p>
            <a:r>
              <a:rPr lang="en-US" altLang="zh-CN" sz="2800" dirty="0"/>
              <a:t>2. </a:t>
            </a:r>
            <a:r>
              <a:rPr lang="zh-CN" altLang="en-US" sz="2800" dirty="0"/>
              <a:t>前面河墩隔一个是空的，不论隔的是哪种颜色的青蛙，可从它头上跳过去到达空位。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广度优先搜索算法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4800600"/>
            <a:ext cx="8229600" cy="1325563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dirty="0"/>
              <a:t>与</a:t>
            </a:r>
            <a:r>
              <a:rPr lang="en-US" altLang="zh-CN" dirty="0"/>
              <a:t>DFS</a:t>
            </a:r>
            <a:r>
              <a:rPr lang="zh-CN" altLang="en-US" dirty="0"/>
              <a:t>算法非常相似，所不同的只是使用队列作为节点的存储结构</a:t>
            </a:r>
            <a:endParaRPr lang="en-US" altLang="zh-CN" dirty="0"/>
          </a:p>
          <a:p>
            <a:r>
              <a:rPr lang="zh-CN" altLang="en-US" dirty="0"/>
              <a:t>搜索按节点生成的层次进行</a:t>
            </a:r>
            <a:endParaRPr lang="en-US" altLang="zh-CN" dirty="0"/>
          </a:p>
          <a:p>
            <a:r>
              <a:rPr lang="zh-CN" altLang="en-US" dirty="0"/>
              <a:t>保证搜索到的结果具有最短的搜索路径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7200" y="1295400"/>
            <a:ext cx="8382000" cy="3046988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2400" dirty="0"/>
              <a:t>1. </a:t>
            </a:r>
            <a:r>
              <a:rPr lang="zh-CN" altLang="en-US" sz="2400" dirty="0"/>
              <a:t>选择初始节点并保存到队列的尾部</a:t>
            </a:r>
            <a:endParaRPr lang="en-US" altLang="zh-CN" sz="2400" dirty="0"/>
          </a:p>
          <a:p>
            <a:r>
              <a:rPr lang="en-US" sz="2400" dirty="0"/>
              <a:t>2. </a:t>
            </a:r>
            <a:r>
              <a:rPr lang="zh-CN" altLang="en-US" sz="2400" dirty="0"/>
              <a:t>判断队列是否为空，当队列为空时，停止搜索，否则从队列的头部中取出节点</a:t>
            </a:r>
            <a:r>
              <a:rPr lang="en-US" altLang="zh-CN" sz="2400" dirty="0"/>
              <a:t>h</a:t>
            </a:r>
            <a:r>
              <a:rPr lang="zh-CN" altLang="en-US" sz="2400" dirty="0"/>
              <a:t>（即出队操作）</a:t>
            </a:r>
            <a:endParaRPr lang="en-US" altLang="zh-CN" sz="2400" dirty="0"/>
          </a:p>
          <a:p>
            <a:r>
              <a:rPr lang="en-US" sz="2400" dirty="0"/>
              <a:t>3. </a:t>
            </a:r>
            <a:r>
              <a:rPr lang="zh-CN" altLang="en-US" sz="2400" dirty="0"/>
              <a:t>检查</a:t>
            </a:r>
            <a:r>
              <a:rPr lang="en-US" altLang="zh-CN" sz="2400" dirty="0"/>
              <a:t>h</a:t>
            </a:r>
            <a:r>
              <a:rPr lang="zh-CN" altLang="en-US" sz="2400" dirty="0"/>
              <a:t>是否为目标节点。如果</a:t>
            </a:r>
            <a:r>
              <a:rPr lang="en-US" altLang="zh-CN" sz="2400" dirty="0"/>
              <a:t>h</a:t>
            </a:r>
            <a:r>
              <a:rPr lang="zh-CN" altLang="en-US" sz="2400" dirty="0"/>
              <a:t>是目标节点，则输出结果。如果要得到其他解则转到第</a:t>
            </a:r>
            <a:r>
              <a:rPr lang="en-US" altLang="zh-CN" sz="2400" dirty="0"/>
              <a:t>2</a:t>
            </a:r>
            <a:r>
              <a:rPr lang="zh-CN" altLang="en-US" sz="2400" dirty="0"/>
              <a:t>步，否则终止搜索</a:t>
            </a:r>
            <a:endParaRPr lang="en-US" altLang="zh-CN" sz="2400" dirty="0"/>
          </a:p>
          <a:p>
            <a:r>
              <a:rPr lang="en-US" sz="2400" dirty="0"/>
              <a:t>4. </a:t>
            </a:r>
            <a:r>
              <a:rPr lang="zh-CN" altLang="en-US" sz="2400" dirty="0"/>
              <a:t>如果</a:t>
            </a:r>
            <a:r>
              <a:rPr lang="en-US" altLang="zh-CN" sz="2400" dirty="0"/>
              <a:t>h</a:t>
            </a:r>
            <a:r>
              <a:rPr lang="zh-CN" altLang="en-US" sz="2400" dirty="0"/>
              <a:t>不是目标节点，则扩展该节点，将所生成的新节点保存到队列的尾部（即入队操作）</a:t>
            </a:r>
            <a:endParaRPr lang="en-US" altLang="zh-CN" sz="2400" dirty="0"/>
          </a:p>
          <a:p>
            <a:r>
              <a:rPr lang="en-US" altLang="zh-CN" sz="2400" dirty="0"/>
              <a:t>5. </a:t>
            </a:r>
            <a:r>
              <a:rPr lang="zh-CN" altLang="en-US" sz="2400" dirty="0"/>
              <a:t>转到第</a:t>
            </a:r>
            <a:r>
              <a:rPr lang="en-US" altLang="zh-CN" sz="2400" dirty="0"/>
              <a:t>2</a:t>
            </a:r>
            <a:r>
              <a:rPr lang="zh-CN" altLang="en-US" sz="2400" dirty="0"/>
              <a:t>步</a:t>
            </a:r>
            <a:endParaRPr lang="en-US" altLang="zh-CN" sz="2400" dirty="0"/>
          </a:p>
        </p:txBody>
      </p:sp>
    </p:spTree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八皇后问题的</a:t>
            </a:r>
            <a:r>
              <a:rPr lang="en-US" altLang="zh-CN" dirty="0"/>
              <a:t>BFS</a:t>
            </a:r>
            <a:r>
              <a:rPr lang="zh-CN" altLang="en-US" dirty="0"/>
              <a:t>解法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/>
              <a:t>与八皇后的</a:t>
            </a:r>
            <a:r>
              <a:rPr lang="en-US" altLang="zh-CN" dirty="0"/>
              <a:t>DFS</a:t>
            </a:r>
            <a:r>
              <a:rPr lang="zh-CN" altLang="en-US" dirty="0"/>
              <a:t>算法非常类似，所不同的是节点的存取放式 </a:t>
            </a:r>
            <a:endParaRPr lang="zh-CN" altLang="en-US" dirty="0"/>
          </a:p>
          <a:p>
            <a:endParaRPr lang="zh-CN" altLang="en-US" dirty="0"/>
          </a:p>
          <a:p>
            <a:r>
              <a:rPr lang="fr-FR" altLang="zh-CN" dirty="0" err="1"/>
              <a:t> </a:t>
            </a:r>
            <a:endParaRPr lang="en-US" altLang="zh-CN" dirty="0"/>
          </a:p>
        </p:txBody>
      </p:sp>
    </p:spTree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-51582" y="228600"/>
            <a:ext cx="6905706" cy="556260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4267200" y="1447800"/>
            <a:ext cx="42672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 dirty="0">
                <a:solidFill>
                  <a:srgbClr val="FF0000"/>
                </a:solidFill>
              </a:rPr>
              <a:t>怎么修改为广度优先？</a:t>
            </a:r>
            <a:endParaRPr lang="zh-CN" altLang="en-US" sz="2800" b="1" dirty="0">
              <a:solidFill>
                <a:srgbClr val="FF0000"/>
              </a:solidFill>
            </a:endParaRPr>
          </a:p>
        </p:txBody>
      </p:sp>
      <p:cxnSp>
        <p:nvCxnSpPr>
          <p:cNvPr id="7" name="直接连接符 6"/>
          <p:cNvCxnSpPr/>
          <p:nvPr/>
        </p:nvCxnSpPr>
        <p:spPr>
          <a:xfrm>
            <a:off x="990600" y="1600200"/>
            <a:ext cx="16764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直接连接符 7"/>
          <p:cNvCxnSpPr/>
          <p:nvPr/>
        </p:nvCxnSpPr>
        <p:spPr>
          <a:xfrm>
            <a:off x="762000" y="1828800"/>
            <a:ext cx="1143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直接连接符 9"/>
          <p:cNvCxnSpPr/>
          <p:nvPr/>
        </p:nvCxnSpPr>
        <p:spPr>
          <a:xfrm>
            <a:off x="1143000" y="4648200"/>
            <a:ext cx="1143000" cy="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课堂练习</a:t>
            </a:r>
            <a:endParaRPr lang="en-US" altLang="zh-CN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参考以下关于队列的实现，修改</a:t>
            </a:r>
            <a:r>
              <a:rPr lang="en-US" altLang="zh-CN" dirty="0"/>
              <a:t>QueensDFS-ex.cpp</a:t>
            </a:r>
            <a:r>
              <a:rPr lang="zh-CN" altLang="en-US" dirty="0"/>
              <a:t>。用</a:t>
            </a:r>
            <a:r>
              <a:rPr lang="en-US" altLang="zh-CN" dirty="0"/>
              <a:t>BFS</a:t>
            </a:r>
            <a:r>
              <a:rPr lang="zh-CN" altLang="en-US" dirty="0"/>
              <a:t>来解决</a:t>
            </a:r>
            <a:r>
              <a:rPr lang="en-US" altLang="zh-CN" dirty="0"/>
              <a:t>8</a:t>
            </a:r>
            <a:r>
              <a:rPr lang="zh-CN" altLang="en-US" dirty="0"/>
              <a:t>皇后问题</a:t>
            </a:r>
            <a:endParaRPr lang="zh-CN" altLang="en-US" dirty="0"/>
          </a:p>
          <a:p>
            <a:endParaRPr lang="zh-CN" altLang="en-US" dirty="0"/>
          </a:p>
          <a:p>
            <a:endParaRPr lang="zh-CN" altLang="en-US" dirty="0"/>
          </a:p>
        </p:txBody>
      </p:sp>
      <p:sp>
        <p:nvSpPr>
          <p:cNvPr id="4" name="笑脸 3"/>
          <p:cNvSpPr/>
          <p:nvPr/>
        </p:nvSpPr>
        <p:spPr>
          <a:xfrm>
            <a:off x="75565" y="89853"/>
            <a:ext cx="685800" cy="635000"/>
          </a:xfrm>
          <a:prstGeom prst="smileyFace">
            <a:avLst/>
          </a:prstGeom>
          <a:ln>
            <a:solidFill>
              <a:schemeClr val="accent4">
                <a:lumMod val="20000"/>
                <a:lumOff val="80000"/>
              </a:schemeClr>
            </a:solidFill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57848" y="3352800"/>
            <a:ext cx="4143375" cy="1885950"/>
          </a:xfrm>
          <a:prstGeom prst="rect">
            <a:avLst/>
          </a:prstGeom>
        </p:spPr>
      </p:pic>
    </p:spTree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八皇后问题</a:t>
            </a:r>
            <a:r>
              <a:rPr lang="en-US" altLang="zh-CN" dirty="0"/>
              <a:t>BFS</a:t>
            </a:r>
            <a:r>
              <a:rPr lang="zh-CN" altLang="en-US" dirty="0"/>
              <a:t>算法分析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r>
              <a:rPr lang="zh-CN" altLang="en-US" dirty="0"/>
              <a:t>分析队列</a:t>
            </a:r>
            <a:r>
              <a:rPr dirty="0">
                <a:solidFill>
                  <a:srgbClr val="FF0000"/>
                </a:solidFill>
                <a:sym typeface="+mn-ea"/>
              </a:rPr>
              <a:t>queue</a:t>
            </a:r>
            <a:r>
              <a:rPr lang="en-US" dirty="0">
                <a:solidFill>
                  <a:srgbClr val="FF0000"/>
                </a:solidFill>
                <a:sym typeface="+mn-ea"/>
              </a:rPr>
              <a:t>[MAX_NODES]</a:t>
            </a:r>
            <a:r>
              <a:rPr lang="zh-CN" altLang="en-US" dirty="0"/>
              <a:t>的大小</a:t>
            </a:r>
            <a:endParaRPr lang="en-US" altLang="zh-CN" dirty="0"/>
          </a:p>
          <a:p>
            <a:r>
              <a:rPr lang="zh-CN" altLang="en-US" dirty="0"/>
              <a:t>可见与</a:t>
            </a:r>
            <a:r>
              <a:rPr lang="en-US" altLang="zh-CN" dirty="0"/>
              <a:t>DFS</a:t>
            </a:r>
            <a:r>
              <a:rPr lang="zh-CN" altLang="en-US" dirty="0"/>
              <a:t>相比，</a:t>
            </a:r>
            <a:r>
              <a:rPr lang="en-US" altLang="zh-CN" dirty="0"/>
              <a:t>BFS</a:t>
            </a:r>
            <a:r>
              <a:rPr lang="zh-CN" altLang="en-US" dirty="0"/>
              <a:t>使用的</a:t>
            </a:r>
            <a:r>
              <a:rPr lang="zh-CN" altLang="en-US" dirty="0">
                <a:solidFill>
                  <a:srgbClr val="FF0000"/>
                </a:solidFill>
              </a:rPr>
              <a:t>内存空间较大</a:t>
            </a:r>
            <a:r>
              <a:rPr lang="zh-CN" altLang="en-US" dirty="0"/>
              <a:t>，因为对各层节点都同时展开</a:t>
            </a:r>
            <a:endParaRPr lang="zh-CN" altLang="en-US" dirty="0"/>
          </a:p>
          <a:p>
            <a:pPr lvl="1"/>
            <a:r>
              <a:rPr lang="en-US" altLang="zh-CN" dirty="0"/>
              <a:t>DFS</a:t>
            </a:r>
            <a:r>
              <a:rPr lang="zh-CN" altLang="en-US" dirty="0"/>
              <a:t>：空间复杂度</a:t>
            </a:r>
            <a:r>
              <a:rPr lang="en-US" altLang="zh-CN" dirty="0"/>
              <a:t>o(d)</a:t>
            </a:r>
            <a:r>
              <a:rPr lang="zh-CN" altLang="en-US" dirty="0"/>
              <a:t>，</a:t>
            </a:r>
            <a:r>
              <a:rPr lang="en-US" altLang="zh-CN" dirty="0"/>
              <a:t>d</a:t>
            </a:r>
            <a:r>
              <a:rPr lang="zh-CN" altLang="en-US" dirty="0"/>
              <a:t>为搜索树的深度</a:t>
            </a:r>
            <a:endParaRPr lang="en-US" altLang="zh-CN" dirty="0"/>
          </a:p>
          <a:p>
            <a:pPr lvl="1"/>
            <a:r>
              <a:rPr lang="en-US" altLang="zh-CN" dirty="0"/>
              <a:t>BFS</a:t>
            </a:r>
            <a:r>
              <a:rPr lang="zh-CN" altLang="en-US" dirty="0"/>
              <a:t>：空间复杂度</a:t>
            </a:r>
            <a:r>
              <a:rPr lang="en-US" altLang="zh-CN" dirty="0"/>
              <a:t>o(n)</a:t>
            </a:r>
            <a:r>
              <a:rPr lang="zh-CN" altLang="en-US" dirty="0"/>
              <a:t>，</a:t>
            </a:r>
            <a:r>
              <a:rPr lang="en-US" altLang="zh-CN" dirty="0"/>
              <a:t>n</a:t>
            </a:r>
            <a:r>
              <a:rPr lang="zh-CN" altLang="en-US" dirty="0"/>
              <a:t>为搜索树的节点个数</a:t>
            </a:r>
            <a:endParaRPr lang="en-US" altLang="zh-CN" dirty="0"/>
          </a:p>
          <a:p>
            <a:r>
              <a:rPr lang="zh-CN" altLang="en-US" dirty="0"/>
              <a:t>对于复杂、状态空间大的问题，使用</a:t>
            </a:r>
            <a:r>
              <a:rPr lang="en-US" altLang="zh-CN" dirty="0"/>
              <a:t>BFS</a:t>
            </a:r>
            <a:r>
              <a:rPr lang="zh-CN" altLang="en-US" dirty="0"/>
              <a:t>时有可能由于</a:t>
            </a:r>
            <a:r>
              <a:rPr lang="zh-CN" altLang="en-US" dirty="0">
                <a:solidFill>
                  <a:srgbClr val="FF0000"/>
                </a:solidFill>
              </a:rPr>
              <a:t>组合爆炸</a:t>
            </a:r>
            <a:r>
              <a:rPr lang="zh-CN" altLang="en-US" dirty="0"/>
              <a:t>而产生大量的内存消耗，以致超出计算平台资源的限制，引起搜索失败</a:t>
            </a:r>
            <a:endParaRPr lang="zh-CN" altLang="en-US" dirty="0"/>
          </a:p>
          <a:p>
            <a:r>
              <a:rPr kumimoji="1" lang="zh-CN" altLang="en-US" dirty="0">
                <a:sym typeface="+mn-ea"/>
              </a:rPr>
              <a:t>因此，需要控制</a:t>
            </a:r>
            <a:r>
              <a:rPr kumimoji="1" lang="en-US" altLang="zh-CN" dirty="0">
                <a:sym typeface="+mn-ea"/>
              </a:rPr>
              <a:t>BFS</a:t>
            </a:r>
            <a:r>
              <a:rPr kumimoji="1" lang="zh-CN" altLang="en-US" dirty="0">
                <a:sym typeface="+mn-ea"/>
              </a:rPr>
              <a:t>的搜索深度</a:t>
            </a:r>
            <a:endParaRPr lang="zh-CN" altLang="en-US"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zh-CN" altLang="en-US" dirty="0"/>
              <a:t>课堂练习：八数码</a:t>
            </a:r>
            <a:endParaRPr kumimoji="1"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zh-CN" altLang="en-US" dirty="0"/>
              <a:t>思考：如何</a:t>
            </a:r>
            <a:r>
              <a:rPr kumimoji="1" lang="zh-CN" altLang="en-US"/>
              <a:t>求解八数码问题？</a:t>
            </a:r>
            <a:endParaRPr kumimoji="1" lang="zh-CN" altLang="en-US" dirty="0"/>
          </a:p>
        </p:txBody>
      </p:sp>
      <p:graphicFrame>
        <p:nvGraphicFramePr>
          <p:cNvPr id="4" name="Table 1"/>
          <p:cNvGraphicFramePr>
            <a:graphicFrameLocks noGrp="1"/>
          </p:cNvGraphicFramePr>
          <p:nvPr/>
        </p:nvGraphicFramePr>
        <p:xfrm>
          <a:off x="1828800" y="3622860"/>
          <a:ext cx="1524000" cy="1314026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0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>
                    <a:solidFill>
                      <a:schemeClr val="bg2">
                        <a:lumMod val="50000"/>
                      </a:schemeClr>
                    </a:solidFill>
                  </a:tcPr>
                </a:tc>
              </a:tr>
            </a:tbl>
          </a:graphicData>
        </a:graphic>
      </p:graphicFrame>
      <p:graphicFrame>
        <p:nvGraphicFramePr>
          <p:cNvPr id="5" name="Table 8"/>
          <p:cNvGraphicFramePr>
            <a:graphicFrameLocks noGrp="1"/>
          </p:cNvGraphicFramePr>
          <p:nvPr/>
        </p:nvGraphicFramePr>
        <p:xfrm>
          <a:off x="5334000" y="3505200"/>
          <a:ext cx="1524000" cy="1422399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08000"/>
                <a:gridCol w="508000"/>
                <a:gridCol w="508000"/>
              </a:tblGrid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2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3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8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4</a:t>
                      </a:r>
                      <a:endParaRPr lang="en-US" dirty="0"/>
                    </a:p>
                  </a:txBody>
                  <a:tcPr/>
                </a:tc>
              </a:tr>
              <a:tr h="474133"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7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6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dirty="0"/>
                        <a:t>5</a:t>
                      </a:r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40"/>
          <p:cNvSpPr txBox="1"/>
          <p:nvPr/>
        </p:nvSpPr>
        <p:spPr>
          <a:xfrm>
            <a:off x="5638800" y="5193185"/>
            <a:ext cx="14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目标状态</a:t>
            </a:r>
            <a:endParaRPr lang="en-US" dirty="0"/>
          </a:p>
        </p:txBody>
      </p:sp>
      <p:sp>
        <p:nvSpPr>
          <p:cNvPr id="7" name="TextBox 40"/>
          <p:cNvSpPr txBox="1"/>
          <p:nvPr/>
        </p:nvSpPr>
        <p:spPr>
          <a:xfrm>
            <a:off x="1257300" y="5119448"/>
            <a:ext cx="26670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/>
              <a:t>初始状态</a:t>
            </a:r>
            <a:r>
              <a:rPr lang="zh-CN" altLang="en-US"/>
              <a:t>（随机分配）</a:t>
            </a:r>
            <a:endParaRPr lang="en-US" dirty="0"/>
          </a:p>
        </p:txBody>
      </p:sp>
    </p:spTree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课堂练习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思考，如何设计一个网络爬虫？</a:t>
            </a:r>
            <a:endParaRPr lang="zh-CN" altLang="en-US" dirty="0"/>
          </a:p>
        </p:txBody>
      </p:sp>
      <p:sp>
        <p:nvSpPr>
          <p:cNvPr id="4" name="矩形 3"/>
          <p:cNvSpPr/>
          <p:nvPr/>
        </p:nvSpPr>
        <p:spPr>
          <a:xfrm>
            <a:off x="914400" y="2819400"/>
            <a:ext cx="541020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/>
              <a:t>&lt;a href="https://www.ruc.edu.cn/scienceandtechnology"&gt;理工学部&lt;/a&gt;</a:t>
            </a:r>
            <a:endParaRPr lang="zh-CN" altLang="en-US" sz="2800" dirty="0"/>
          </a:p>
        </p:txBody>
      </p:sp>
    </p:spTree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矩形 15"/>
          <p:cNvSpPr/>
          <p:nvPr/>
        </p:nvSpPr>
        <p:spPr>
          <a:xfrm>
            <a:off x="1981200" y="2667000"/>
            <a:ext cx="4114800" cy="34290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" name="灯片编号占位符 5"/>
          <p:cNvSpPr>
            <a:spLocks noGrp="1"/>
          </p:cNvSpPr>
          <p:nvPr>
            <p:ph type="sldNum" sz="quarter" idx="12"/>
          </p:nvPr>
        </p:nvSpPr>
        <p:spPr>
          <a:xfrm>
            <a:off x="6553200" y="6248400"/>
            <a:ext cx="1905000" cy="457200"/>
          </a:xfr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9A1D51B3-DE89-4B45-BE45-40B5985D379D}" type="slidenum">
              <a:rPr kumimoji="0" lang="en-US" altLang="zh-CN" sz="1400"/>
            </a:fld>
            <a:endParaRPr kumimoji="0" lang="en-US" altLang="zh-CN" sz="1400"/>
          </a:p>
        </p:txBody>
      </p:sp>
      <p:sp>
        <p:nvSpPr>
          <p:cNvPr id="13" name="Rectangle 2"/>
          <p:cNvSpPr txBox="1">
            <a:spLocks noChangeArrowheads="1"/>
          </p:cNvSpPr>
          <p:nvPr/>
        </p:nvSpPr>
        <p:spPr>
          <a:xfrm>
            <a:off x="685800" y="609600"/>
            <a:ext cx="7772400" cy="1143000"/>
          </a:xfrm>
          <a:prstGeom prst="rect">
            <a:avLst/>
          </a:prstGeom>
        </p:spPr>
        <p:txBody>
          <a:bodyPr vert="horz" rtlCol="0" anchor="ctr">
            <a:normAutofit/>
          </a:bodyPr>
          <a:lstStyle>
            <a:lvl1pPr algn="ctr" rtl="0" eaLnBrk="1" latinLnBrk="0" hangingPunct="1">
              <a:spcBef>
                <a:spcPct val="0"/>
              </a:spcBef>
              <a:buNone/>
              <a:defRPr kumimoji="0" sz="4400" kern="12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eaLnBrk="1" latinLnBrk="0" hangingPunct="1">
              <a:defRPr kumimoji="0">
                <a:solidFill>
                  <a:schemeClr val="tx2"/>
                </a:solidFill>
              </a:defRPr>
            </a:lvl2pPr>
            <a:lvl3pPr eaLnBrk="1" latinLnBrk="0" hangingPunct="1">
              <a:defRPr kumimoji="0">
                <a:solidFill>
                  <a:schemeClr val="tx2"/>
                </a:solidFill>
              </a:defRPr>
            </a:lvl3pPr>
            <a:lvl4pPr eaLnBrk="1" latinLnBrk="0" hangingPunct="1">
              <a:defRPr kumimoji="0">
                <a:solidFill>
                  <a:schemeClr val="tx2"/>
                </a:solidFill>
              </a:defRPr>
            </a:lvl4pPr>
            <a:lvl5pPr eaLnBrk="1" latinLnBrk="0" hangingPunct="1">
              <a:defRPr kumimoji="0">
                <a:solidFill>
                  <a:schemeClr val="tx2"/>
                </a:solidFill>
              </a:defRPr>
            </a:lvl5pPr>
            <a:lvl6pPr eaLnBrk="1" latinLnBrk="0" hangingPunct="1">
              <a:defRPr kumimoji="0">
                <a:solidFill>
                  <a:schemeClr val="tx2"/>
                </a:solidFill>
              </a:defRPr>
            </a:lvl6pPr>
            <a:lvl7pPr eaLnBrk="1" latinLnBrk="0" hangingPunct="1">
              <a:defRPr kumimoji="0">
                <a:solidFill>
                  <a:schemeClr val="tx2"/>
                </a:solidFill>
              </a:defRPr>
            </a:lvl7pPr>
            <a:lvl8pPr eaLnBrk="1" latinLnBrk="0" hangingPunct="1">
              <a:defRPr kumimoji="0">
                <a:solidFill>
                  <a:schemeClr val="tx2"/>
                </a:solidFill>
              </a:defRPr>
            </a:lvl8pPr>
            <a:lvl9pPr eaLnBrk="1" latinLnBrk="0" hangingPunct="1">
              <a:defRPr kumimoji="0">
                <a:solidFill>
                  <a:schemeClr val="tx2"/>
                </a:solidFill>
              </a:defRPr>
            </a:lvl9pPr>
          </a:lstStyle>
          <a:p>
            <a:pPr>
              <a:defRPr/>
            </a:pPr>
            <a:r>
              <a:rPr lang="zh-CN" altLang="en-US" dirty="0"/>
              <a:t>回溯</a:t>
            </a:r>
            <a:endParaRPr lang="zh-CN" altLang="en-US" dirty="0"/>
          </a:p>
        </p:txBody>
      </p:sp>
      <p:sp>
        <p:nvSpPr>
          <p:cNvPr id="14" name="Rectangle 3"/>
          <p:cNvSpPr txBox="1">
            <a:spLocks noChangeArrowheads="1"/>
          </p:cNvSpPr>
          <p:nvPr/>
        </p:nvSpPr>
        <p:spPr>
          <a:xfrm>
            <a:off x="685800" y="1981200"/>
            <a:ext cx="7696200" cy="4114800"/>
          </a:xfrm>
          <a:prstGeom prst="rect">
            <a:avLst/>
          </a:prstGeom>
        </p:spPr>
        <p:txBody>
          <a:bodyPr vert="horz" rtlCol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50000"/>
              <a:buFont typeface="Wingdings 2" panose="05020102010507070707"/>
              <a:buChar char=""/>
              <a:defRPr kumimoji="0"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2"/>
              </a:buClr>
              <a:buSzPct val="50000"/>
              <a:buFont typeface="Wingdings 2" panose="05020102010507070707"/>
              <a:buChar char="³"/>
              <a:defRPr kumimoji="0"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3"/>
              </a:buClr>
              <a:buSzPct val="60000"/>
              <a:buFont typeface="Wingdings 2" panose="05020102010507070707"/>
              <a:buChar char="®"/>
              <a:defRPr kumimoji="0"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5"/>
              </a:buClr>
              <a:buSzPct val="45000"/>
              <a:buFont typeface="Wingdings 2" panose="05020102010507070707"/>
              <a:buChar char="¯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6"/>
              </a:buClr>
              <a:buFont typeface="Wingdings 2" panose="05020102010507070707"/>
              <a:buChar char="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Font typeface="Arial" panose="020B0604020202020204"/>
              <a:buChar char="•"/>
              <a:defRPr kumimoji="0"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zh-CN" altLang="en-US"/>
              <a:t>例：皇后问题</a:t>
            </a:r>
            <a:endParaRPr lang="zh-CN" altLang="en-US"/>
          </a:p>
        </p:txBody>
      </p:sp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2292350" y="2819400"/>
          <a:ext cx="3881438" cy="33528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5470" name="文档" r:id="rId1" imgW="43376850" imgH="26384250" progId="Word.Document.8">
                  <p:embed/>
                </p:oleObj>
              </mc:Choice>
              <mc:Fallback>
                <p:oleObj name="文档" r:id="rId1" imgW="43376850" imgH="26384250" progId="Word.Document.8">
                  <p:embed/>
                  <p:pic>
                    <p:nvPicPr>
                      <p:cNvPr id="0" name="图片 1546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92350" y="2819400"/>
                        <a:ext cx="3881438" cy="33528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utoUpdateAnimBg="0" build="p"/>
    </p:bld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205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D176F98-2021-2C49-92BF-A3810BC3EA64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2050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494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1649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2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6" name="文本框 5"/>
          <p:cNvSpPr txBox="1"/>
          <p:nvPr/>
        </p:nvSpPr>
        <p:spPr>
          <a:xfrm>
            <a:off x="315059" y="21904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采用逐行放皇后</a:t>
            </a:r>
            <a:r>
              <a:rPr kumimoji="1" lang="zh-CN" altLang="en-US" sz="2000"/>
              <a:t>的搜索策略</a:t>
            </a:r>
            <a:endParaRPr kumimoji="1" lang="zh-CN" altLang="en-US" sz="2000"/>
          </a:p>
        </p:txBody>
      </p:sp>
    </p:spTree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307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E60BAFA4-B725-5E42-9B0F-1C2339C3F644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3074" name="Object 6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7518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1751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6" name="Text Box 7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3077" name="Text Box 8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3078" name="Text Box 9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((1,1))</a:t>
            </a:r>
            <a:endParaRPr lang="en-US" altLang="zh-CN"/>
          </a:p>
        </p:txBody>
      </p:sp>
      <p:sp>
        <p:nvSpPr>
          <p:cNvPr id="3079" name="Line 10"/>
          <p:cNvSpPr>
            <a:spLocks noChangeShapeType="1"/>
          </p:cNvSpPr>
          <p:nvPr/>
        </p:nvSpPr>
        <p:spPr bwMode="auto">
          <a:xfrm flipH="1">
            <a:off x="838200" y="12954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15059" y="21904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采用逐行放皇后</a:t>
            </a:r>
            <a:r>
              <a:rPr kumimoji="1" lang="zh-CN" altLang="en-US" sz="2000"/>
              <a:t>的搜索策略</a:t>
            </a:r>
            <a:endParaRPr kumimoji="1" lang="zh-CN" altLang="en-US" sz="20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问题</a:t>
            </a:r>
            <a:r>
              <a:rPr lang="en-US" altLang="zh-CN" dirty="0"/>
              <a:t>3 </a:t>
            </a:r>
            <a:r>
              <a:rPr lang="zh-CN" altLang="en-US" dirty="0"/>
              <a:t>五子棋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57200" y="1600200"/>
            <a:ext cx="3657600" cy="4525963"/>
          </a:xfrm>
        </p:spPr>
        <p:txBody>
          <a:bodyPr/>
          <a:lstStyle/>
          <a:p>
            <a:r>
              <a:rPr lang="zh-CN" altLang="en-US" dirty="0"/>
              <a:t>设计一个人机对抗的五子棋游戏</a:t>
            </a:r>
            <a:endParaRPr lang="zh-CN" altLang="en-US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4800600" y="1524000"/>
            <a:ext cx="3276600" cy="401383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ransition/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409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AE3AEAD-BCB7-7A47-B4E9-85068835F30C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4098" name="Object 8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8542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1854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4100" name="Text Box 9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4101" name="Text Box 10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4102" name="Text Box 12"/>
          <p:cNvSpPr txBox="1">
            <a:spLocks noChangeArrowheads="1"/>
          </p:cNvSpPr>
          <p:nvPr/>
        </p:nvSpPr>
        <p:spPr bwMode="auto">
          <a:xfrm>
            <a:off x="6324600" y="83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4103" name="Text Box 13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4104" name="Line 14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4105" name="Text Box 15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((1,1) (2,3))</a:t>
            </a:r>
            <a:endParaRPr lang="en-US" altLang="zh-CN"/>
          </a:p>
        </p:txBody>
      </p:sp>
      <p:sp>
        <p:nvSpPr>
          <p:cNvPr id="4106" name="Line 16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2" name="文本框 1"/>
          <p:cNvSpPr txBox="1"/>
          <p:nvPr/>
        </p:nvSpPr>
        <p:spPr>
          <a:xfrm>
            <a:off x="381000" y="3657600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FAIL</a:t>
            </a:r>
            <a:endParaRPr kumimoji="1" lang="zh-CN" altLang="en-US" dirty="0"/>
          </a:p>
        </p:txBody>
      </p:sp>
      <p:sp>
        <p:nvSpPr>
          <p:cNvPr id="13" name="文本框 12"/>
          <p:cNvSpPr txBox="1"/>
          <p:nvPr/>
        </p:nvSpPr>
        <p:spPr>
          <a:xfrm>
            <a:off x="315059" y="219045"/>
            <a:ext cx="326243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zh-CN" altLang="en-US" sz="2000" dirty="0"/>
              <a:t>采用逐行放皇后</a:t>
            </a:r>
            <a:r>
              <a:rPr kumimoji="1" lang="zh-CN" altLang="en-US" sz="2000"/>
              <a:t>的搜索策略</a:t>
            </a:r>
            <a:endParaRPr kumimoji="1" lang="zh-CN" altLang="en-US" sz="2000"/>
          </a:p>
        </p:txBody>
      </p:sp>
    </p:spTree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 10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512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DA67D39-1D04-E240-8167-BADB24E02B61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5122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9566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1956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5124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5125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5126" name="Text Box 6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5127" name="Line 7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28" name="Text Box 8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5129" name="Line 9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5130" name="Line 10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614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0B93A7E1-EB8A-154D-8678-9019CEF802DE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6146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90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2058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8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6149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6150" name="Text Box 5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6151" name="Text Box 6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6152" name="Line 7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3" name="Text Box 8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6154" name="Line 9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5" name="Line 10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6156" name="Text Box 11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((1,1) (2,4))</a:t>
            </a:r>
            <a:endParaRPr lang="en-US" altLang="zh-CN"/>
          </a:p>
        </p:txBody>
      </p:sp>
      <p:sp>
        <p:nvSpPr>
          <p:cNvPr id="6157" name="Line 12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717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71673291-1439-764B-BF39-0BDFF0AA1CE8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7170" name="Object 8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1614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2161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7172" name="Text Box 9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7173" name="Text Box 10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7174" name="Text Box 11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7175" name="Text Box 12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7176" name="Line 13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7" name="Text Box 14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7178" name="Line 15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79" name="Line 16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0" name="Text Box 17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(2,4))</a:t>
            </a:r>
            <a:endParaRPr lang="en-US" altLang="zh-CN"/>
          </a:p>
        </p:txBody>
      </p:sp>
      <p:sp>
        <p:nvSpPr>
          <p:cNvPr id="7181" name="Line 18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7182" name="Text Box 19"/>
          <p:cNvSpPr txBox="1">
            <a:spLocks noChangeArrowheads="1"/>
          </p:cNvSpPr>
          <p:nvPr/>
        </p:nvSpPr>
        <p:spPr bwMode="auto">
          <a:xfrm>
            <a:off x="5715000" y="1371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7183" name="Text Box 20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((1,1) (2,4) (3.2))</a:t>
            </a:r>
            <a:endParaRPr lang="en-US" altLang="zh-CN"/>
          </a:p>
        </p:txBody>
      </p:sp>
      <p:sp>
        <p:nvSpPr>
          <p:cNvPr id="7184" name="Line 21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8" name="文本框 17"/>
          <p:cNvSpPr txBox="1"/>
          <p:nvPr/>
        </p:nvSpPr>
        <p:spPr>
          <a:xfrm>
            <a:off x="853934" y="4768334"/>
            <a:ext cx="63543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zh-CN" dirty="0"/>
              <a:t>FAIL</a:t>
            </a:r>
            <a:endParaRPr kumimoji="1" lang="zh-CN" altLang="en-US" dirty="0"/>
          </a:p>
        </p:txBody>
      </p:sp>
    </p:spTree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819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29C6570A-420E-1348-9ABD-32E8E61D47EA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8194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2638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2263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196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8197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8198" name="Text Box 5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8199" name="Text Box 6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8200" name="Line 7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1" name="Text Box 8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8202" name="Line 9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3" name="Line 10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4" name="Text Box 11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(2,4))</a:t>
            </a:r>
            <a:endParaRPr lang="en-US" altLang="zh-CN"/>
          </a:p>
        </p:txBody>
      </p:sp>
      <p:sp>
        <p:nvSpPr>
          <p:cNvPr id="8205" name="Line 12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6" name="Text Box 14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 (3.2))</a:t>
            </a:r>
            <a:endParaRPr lang="en-US" altLang="zh-CN"/>
          </a:p>
        </p:txBody>
      </p:sp>
      <p:sp>
        <p:nvSpPr>
          <p:cNvPr id="8207" name="Line 15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8208" name="Line 16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9219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129D823A-E8DA-D040-ABA7-0676876C9863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9218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3662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23661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0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9221" name="Text Box 4"/>
          <p:cNvSpPr txBox="1">
            <a:spLocks noChangeArrowheads="1"/>
          </p:cNvSpPr>
          <p:nvPr/>
        </p:nvSpPr>
        <p:spPr bwMode="auto">
          <a:xfrm>
            <a:off x="51054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9222" name="Text Box 6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9223" name="Line 7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4" name="Text Box 8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9225" name="Line 9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6" name="Line 10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7" name="Text Box 11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(2,4))</a:t>
            </a:r>
            <a:endParaRPr lang="en-US" altLang="zh-CN"/>
          </a:p>
        </p:txBody>
      </p:sp>
      <p:sp>
        <p:nvSpPr>
          <p:cNvPr id="9228" name="Line 12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29" name="Text Box 14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 (3.2))</a:t>
            </a:r>
            <a:endParaRPr lang="en-US" altLang="zh-CN"/>
          </a:p>
        </p:txBody>
      </p:sp>
      <p:sp>
        <p:nvSpPr>
          <p:cNvPr id="9230" name="Line 15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1" name="Line 16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9232" name="Line 17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0243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3EC1E8F3-F754-9E4F-8EF3-4B0C32978EB5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10242" name="Object 15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4686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2468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4" name="Text Box 16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10245" name="Text Box 18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10246" name="Line 19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7" name="Text Box 20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10248" name="Line 21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49" name="Line 22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0" name="Text Box 23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(2,4))</a:t>
            </a:r>
            <a:endParaRPr lang="en-US" altLang="zh-CN"/>
          </a:p>
        </p:txBody>
      </p:sp>
      <p:sp>
        <p:nvSpPr>
          <p:cNvPr id="10251" name="Line 24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2" name="Text Box 25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 (3.2))</a:t>
            </a:r>
            <a:endParaRPr lang="en-US" altLang="zh-CN"/>
          </a:p>
        </p:txBody>
      </p:sp>
      <p:sp>
        <p:nvSpPr>
          <p:cNvPr id="10253" name="Line 26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4" name="Line 27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5" name="Line 28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0256" name="Line 29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2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1267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B0DDD402-E76E-814B-9A2D-7BF668D40D6B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11266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5710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25709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268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11269" name="Text Box 4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11270" name="Line 5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1" name="Text Box 6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11272" name="Line 7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3" name="Line 8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4" name="Text Box 9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(2,4))</a:t>
            </a:r>
            <a:endParaRPr lang="en-US" altLang="zh-CN"/>
          </a:p>
        </p:txBody>
      </p:sp>
      <p:sp>
        <p:nvSpPr>
          <p:cNvPr id="11275" name="Line 10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6" name="Text Box 11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 (3.2))</a:t>
            </a:r>
            <a:endParaRPr lang="en-US" altLang="zh-CN"/>
          </a:p>
        </p:txBody>
      </p:sp>
      <p:sp>
        <p:nvSpPr>
          <p:cNvPr id="11277" name="Line 12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8" name="Line 13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79" name="Line 14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0" name="Line 15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1281" name="Text Box 16"/>
          <p:cNvSpPr txBox="1">
            <a:spLocks noChangeArrowheads="1"/>
          </p:cNvSpPr>
          <p:nvPr/>
        </p:nvSpPr>
        <p:spPr bwMode="auto">
          <a:xfrm>
            <a:off x="57150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1282" name="Text Box 17"/>
          <p:cNvSpPr txBox="1">
            <a:spLocks noChangeArrowheads="1"/>
          </p:cNvSpPr>
          <p:nvPr/>
        </p:nvSpPr>
        <p:spPr bwMode="auto">
          <a:xfrm>
            <a:off x="3276600" y="18288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((1,2))</a:t>
            </a:r>
            <a:endParaRPr lang="en-US" altLang="zh-CN"/>
          </a:p>
        </p:txBody>
      </p:sp>
      <p:sp>
        <p:nvSpPr>
          <p:cNvPr id="11283" name="Line 18"/>
          <p:cNvSpPr>
            <a:spLocks noChangeShapeType="1"/>
          </p:cNvSpPr>
          <p:nvPr/>
        </p:nvSpPr>
        <p:spPr bwMode="auto">
          <a:xfrm>
            <a:off x="1981200" y="1371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矩形 22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2291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AC7E2E16-B296-1448-B053-B002A152466E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12290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6734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2673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292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12293" name="Text Box 4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5" name="Text Box 6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12296" name="Line 7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7" name="Line 8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(2,4))</a:t>
            </a:r>
            <a:endParaRPr lang="en-US" altLang="zh-CN"/>
          </a:p>
        </p:txBody>
      </p:sp>
      <p:sp>
        <p:nvSpPr>
          <p:cNvPr id="12299" name="Line 10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0" name="Text Box 11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 (3.2))</a:t>
            </a:r>
            <a:endParaRPr lang="en-US" altLang="zh-CN"/>
          </a:p>
        </p:txBody>
      </p:sp>
      <p:sp>
        <p:nvSpPr>
          <p:cNvPr id="12301" name="Line 12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2" name="Line 13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3" name="Line 14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4" name="Line 15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5" name="Text Box 16"/>
          <p:cNvSpPr txBox="1">
            <a:spLocks noChangeArrowheads="1"/>
          </p:cNvSpPr>
          <p:nvPr/>
        </p:nvSpPr>
        <p:spPr bwMode="auto">
          <a:xfrm>
            <a:off x="57150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2306" name="Text Box 17"/>
          <p:cNvSpPr txBox="1">
            <a:spLocks noChangeArrowheads="1"/>
          </p:cNvSpPr>
          <p:nvPr/>
        </p:nvSpPr>
        <p:spPr bwMode="auto">
          <a:xfrm>
            <a:off x="3276600" y="18288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((1,2))</a:t>
            </a:r>
            <a:endParaRPr lang="en-US" altLang="zh-CN"/>
          </a:p>
        </p:txBody>
      </p:sp>
      <p:sp>
        <p:nvSpPr>
          <p:cNvPr id="12307" name="Line 18"/>
          <p:cNvSpPr>
            <a:spLocks noChangeShapeType="1"/>
          </p:cNvSpPr>
          <p:nvPr/>
        </p:nvSpPr>
        <p:spPr bwMode="auto">
          <a:xfrm>
            <a:off x="1981200" y="1371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2308" name="Text Box 19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2309" name="Text Box 20"/>
          <p:cNvSpPr txBox="1">
            <a:spLocks noChangeArrowheads="1"/>
          </p:cNvSpPr>
          <p:nvPr/>
        </p:nvSpPr>
        <p:spPr bwMode="auto">
          <a:xfrm>
            <a:off x="4114800" y="32004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((1,2) (2,4))</a:t>
            </a:r>
            <a:endParaRPr lang="en-US" altLang="zh-CN"/>
          </a:p>
        </p:txBody>
      </p:sp>
      <p:sp>
        <p:nvSpPr>
          <p:cNvPr id="12310" name="Line 21"/>
          <p:cNvSpPr>
            <a:spLocks noChangeShapeType="1"/>
          </p:cNvSpPr>
          <p:nvPr/>
        </p:nvSpPr>
        <p:spPr bwMode="auto">
          <a:xfrm>
            <a:off x="39624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矩形 25"/>
          <p:cNvSpPr/>
          <p:nvPr/>
        </p:nvSpPr>
        <p:spPr>
          <a:xfrm>
            <a:off x="4724400" y="152400"/>
            <a:ext cx="3200400" cy="25146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  <p:sp>
        <p:nvSpPr>
          <p:cNvPr id="13315" name="灯片编号占位符 3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eaLnBrk="1" hangingPunct="1"/>
            <a:fld id="{8849FB9F-D403-2D4D-8838-BEDDC8CB026E}" type="slidenum">
              <a:rPr kumimoji="0" lang="en-US" altLang="zh-CN" sz="1400"/>
            </a:fld>
            <a:endParaRPr kumimoji="0" lang="en-US" altLang="zh-CN" sz="1400"/>
          </a:p>
        </p:txBody>
      </p:sp>
      <p:graphicFrame>
        <p:nvGraphicFramePr>
          <p:cNvPr id="13314" name="Object 2"/>
          <p:cNvGraphicFramePr>
            <a:graphicFrameLocks noChangeAspect="1"/>
          </p:cNvGraphicFramePr>
          <p:nvPr/>
        </p:nvGraphicFramePr>
        <p:xfrm>
          <a:off x="4956175" y="300038"/>
          <a:ext cx="2874963" cy="25955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7758" name="文档" r:id="rId1" imgW="44329350" imgH="28908375" progId="Word.Document.8">
                  <p:embed/>
                </p:oleObj>
              </mc:Choice>
              <mc:Fallback>
                <p:oleObj name="文档" r:id="rId1" imgW="44329350" imgH="28908375" progId="Word.Document.8">
                  <p:embed/>
                  <p:pic>
                    <p:nvPicPr>
                      <p:cNvPr id="0" name="图片 2775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6175" y="300038"/>
                        <a:ext cx="2874963" cy="259556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accent2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3316" name="Text Box 3"/>
          <p:cNvSpPr txBox="1">
            <a:spLocks noChangeArrowheads="1"/>
          </p:cNvSpPr>
          <p:nvPr/>
        </p:nvSpPr>
        <p:spPr bwMode="auto">
          <a:xfrm>
            <a:off x="1482725" y="876300"/>
            <a:ext cx="463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 )</a:t>
            </a:r>
            <a:endParaRPr lang="en-US" altLang="zh-CN"/>
          </a:p>
        </p:txBody>
      </p:sp>
      <p:sp>
        <p:nvSpPr>
          <p:cNvPr id="13317" name="Text Box 4"/>
          <p:cNvSpPr txBox="1">
            <a:spLocks noChangeArrowheads="1"/>
          </p:cNvSpPr>
          <p:nvPr/>
        </p:nvSpPr>
        <p:spPr bwMode="auto">
          <a:xfrm>
            <a:off x="215900" y="17526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((1,1))</a:t>
            </a:r>
            <a:endParaRPr lang="en-US" altLang="zh-CN"/>
          </a:p>
        </p:txBody>
      </p:sp>
      <p:sp>
        <p:nvSpPr>
          <p:cNvPr id="13318" name="Line 5"/>
          <p:cNvSpPr>
            <a:spLocks noChangeShapeType="1"/>
          </p:cNvSpPr>
          <p:nvPr/>
        </p:nvSpPr>
        <p:spPr bwMode="auto">
          <a:xfrm flipH="1">
            <a:off x="762000" y="1295400"/>
            <a:ext cx="7620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19" name="Text Box 6"/>
          <p:cNvSpPr txBox="1">
            <a:spLocks noChangeArrowheads="1"/>
          </p:cNvSpPr>
          <p:nvPr/>
        </p:nvSpPr>
        <p:spPr bwMode="auto">
          <a:xfrm>
            <a:off x="0" y="29718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(2,3))</a:t>
            </a:r>
            <a:endParaRPr lang="en-US" altLang="zh-CN"/>
          </a:p>
        </p:txBody>
      </p:sp>
      <p:sp>
        <p:nvSpPr>
          <p:cNvPr id="13320" name="Line 7"/>
          <p:cNvSpPr>
            <a:spLocks noChangeShapeType="1"/>
          </p:cNvSpPr>
          <p:nvPr/>
        </p:nvSpPr>
        <p:spPr bwMode="auto">
          <a:xfrm>
            <a:off x="609600" y="2286000"/>
            <a:ext cx="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1" name="Line 8"/>
          <p:cNvSpPr>
            <a:spLocks noChangeShapeType="1"/>
          </p:cNvSpPr>
          <p:nvPr/>
        </p:nvSpPr>
        <p:spPr bwMode="auto">
          <a:xfrm flipV="1">
            <a:off x="838200" y="2209800"/>
            <a:ext cx="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2" name="Text Box 9"/>
          <p:cNvSpPr txBox="1">
            <a:spLocks noChangeArrowheads="1"/>
          </p:cNvSpPr>
          <p:nvPr/>
        </p:nvSpPr>
        <p:spPr bwMode="auto">
          <a:xfrm>
            <a:off x="1981200" y="30480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(2,4))</a:t>
            </a:r>
            <a:endParaRPr lang="en-US" altLang="zh-CN"/>
          </a:p>
        </p:txBody>
      </p:sp>
      <p:sp>
        <p:nvSpPr>
          <p:cNvPr id="13323" name="Line 10"/>
          <p:cNvSpPr>
            <a:spLocks noChangeShapeType="1"/>
          </p:cNvSpPr>
          <p:nvPr/>
        </p:nvSpPr>
        <p:spPr bwMode="auto">
          <a:xfrm>
            <a:off x="1066800" y="2209800"/>
            <a:ext cx="12954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4" name="Text Box 11"/>
          <p:cNvSpPr txBox="1">
            <a:spLocks noChangeArrowheads="1"/>
          </p:cNvSpPr>
          <p:nvPr/>
        </p:nvSpPr>
        <p:spPr bwMode="auto">
          <a:xfrm>
            <a:off x="76200" y="41910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((1,1) (2,4) (3.2))</a:t>
            </a:r>
            <a:endParaRPr lang="en-US" altLang="zh-CN"/>
          </a:p>
        </p:txBody>
      </p:sp>
      <p:sp>
        <p:nvSpPr>
          <p:cNvPr id="13325" name="Line 12"/>
          <p:cNvSpPr>
            <a:spLocks noChangeShapeType="1"/>
          </p:cNvSpPr>
          <p:nvPr/>
        </p:nvSpPr>
        <p:spPr bwMode="auto">
          <a:xfrm flipH="1">
            <a:off x="1143000" y="3581400"/>
            <a:ext cx="12954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6" name="Line 13"/>
          <p:cNvSpPr>
            <a:spLocks noChangeShapeType="1"/>
          </p:cNvSpPr>
          <p:nvPr/>
        </p:nvSpPr>
        <p:spPr bwMode="auto">
          <a:xfrm flipV="1">
            <a:off x="1752600" y="3657600"/>
            <a:ext cx="99060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7" name="Line 14"/>
          <p:cNvSpPr>
            <a:spLocks noChangeShapeType="1"/>
          </p:cNvSpPr>
          <p:nvPr/>
        </p:nvSpPr>
        <p:spPr bwMode="auto">
          <a:xfrm flipH="1" flipV="1">
            <a:off x="1295400" y="2133600"/>
            <a:ext cx="12192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8" name="Line 15"/>
          <p:cNvSpPr>
            <a:spLocks noChangeShapeType="1"/>
          </p:cNvSpPr>
          <p:nvPr/>
        </p:nvSpPr>
        <p:spPr bwMode="auto">
          <a:xfrm flipV="1">
            <a:off x="1143000" y="1447800"/>
            <a:ext cx="457200" cy="304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29" name="Text Box 16"/>
          <p:cNvSpPr txBox="1">
            <a:spLocks noChangeArrowheads="1"/>
          </p:cNvSpPr>
          <p:nvPr/>
        </p:nvSpPr>
        <p:spPr bwMode="auto">
          <a:xfrm>
            <a:off x="5715000" y="3048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3330" name="Text Box 17"/>
          <p:cNvSpPr txBox="1">
            <a:spLocks noChangeArrowheads="1"/>
          </p:cNvSpPr>
          <p:nvPr/>
        </p:nvSpPr>
        <p:spPr bwMode="auto">
          <a:xfrm>
            <a:off x="3276600" y="1828800"/>
            <a:ext cx="9715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((1,2))</a:t>
            </a:r>
            <a:endParaRPr lang="en-US" altLang="zh-CN"/>
          </a:p>
        </p:txBody>
      </p:sp>
      <p:sp>
        <p:nvSpPr>
          <p:cNvPr id="13331" name="Line 18"/>
          <p:cNvSpPr>
            <a:spLocks noChangeShapeType="1"/>
          </p:cNvSpPr>
          <p:nvPr/>
        </p:nvSpPr>
        <p:spPr bwMode="auto">
          <a:xfrm>
            <a:off x="1981200" y="1371600"/>
            <a:ext cx="1447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2" name="Text Box 19"/>
          <p:cNvSpPr txBox="1">
            <a:spLocks noChangeArrowheads="1"/>
          </p:cNvSpPr>
          <p:nvPr/>
        </p:nvSpPr>
        <p:spPr bwMode="auto">
          <a:xfrm>
            <a:off x="6934200" y="8382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3333" name="Text Box 20"/>
          <p:cNvSpPr txBox="1">
            <a:spLocks noChangeArrowheads="1"/>
          </p:cNvSpPr>
          <p:nvPr/>
        </p:nvSpPr>
        <p:spPr bwMode="auto">
          <a:xfrm>
            <a:off x="4114800" y="3200400"/>
            <a:ext cx="16319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/>
              <a:t>((1,2) (2,4))</a:t>
            </a:r>
            <a:endParaRPr lang="en-US" altLang="zh-CN"/>
          </a:p>
        </p:txBody>
      </p:sp>
      <p:sp>
        <p:nvSpPr>
          <p:cNvPr id="13334" name="Line 21"/>
          <p:cNvSpPr>
            <a:spLocks noChangeShapeType="1"/>
          </p:cNvSpPr>
          <p:nvPr/>
        </p:nvSpPr>
        <p:spPr bwMode="auto">
          <a:xfrm>
            <a:off x="3962400" y="2362200"/>
            <a:ext cx="9906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  <p:sp>
        <p:nvSpPr>
          <p:cNvPr id="13335" name="Text Box 22"/>
          <p:cNvSpPr txBox="1">
            <a:spLocks noChangeArrowheads="1"/>
          </p:cNvSpPr>
          <p:nvPr/>
        </p:nvSpPr>
        <p:spPr bwMode="auto">
          <a:xfrm>
            <a:off x="5105400" y="1371600"/>
            <a:ext cx="4381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rgbClr val="FF0000"/>
                </a:solidFill>
                <a:latin typeface="Arial Black" panose="020B0A04020102020204" pitchFamily="34" charset="0"/>
              </a:rPr>
              <a:t>Q</a:t>
            </a:r>
            <a:endParaRPr lang="en-US" altLang="zh-CN"/>
          </a:p>
        </p:txBody>
      </p:sp>
      <p:sp>
        <p:nvSpPr>
          <p:cNvPr id="13336" name="Text Box 23"/>
          <p:cNvSpPr txBox="1">
            <a:spLocks noChangeArrowheads="1"/>
          </p:cNvSpPr>
          <p:nvPr/>
        </p:nvSpPr>
        <p:spPr bwMode="auto">
          <a:xfrm>
            <a:off x="3784600" y="4267200"/>
            <a:ext cx="22923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黑体" panose="02010609060101010101" pitchFamily="49" charset="-122"/>
              </a:defRPr>
            </a:lvl9pPr>
          </a:lstStyle>
          <a:p>
            <a:pPr algn="ctr" eaLnBrk="1" hangingPunct="1">
              <a:spcBef>
                <a:spcPct val="50000"/>
              </a:spcBef>
            </a:pPr>
            <a:r>
              <a:rPr lang="en-US" altLang="zh-CN">
                <a:solidFill>
                  <a:schemeClr val="tx2"/>
                </a:solidFill>
              </a:rPr>
              <a:t>((1,2) (2,4) (3,1))</a:t>
            </a:r>
            <a:endParaRPr lang="en-US" altLang="zh-CN"/>
          </a:p>
        </p:txBody>
      </p:sp>
      <p:sp>
        <p:nvSpPr>
          <p:cNvPr id="13337" name="Line 24"/>
          <p:cNvSpPr>
            <a:spLocks noChangeShapeType="1"/>
          </p:cNvSpPr>
          <p:nvPr/>
        </p:nvSpPr>
        <p:spPr bwMode="auto">
          <a:xfrm>
            <a:off x="4953000" y="3733800"/>
            <a:ext cx="0" cy="533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zh-CN" altLang="en-US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10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11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12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13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14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15.xml><?xml version="1.0" encoding="utf-8"?>
<p:tagLst xmlns:p="http://schemas.openxmlformats.org/presentationml/2006/main">
  <p:tag name="commondata" val="eyJoZGlkIjoiYzFiMmY5NjgwNzk1ZWQ4YjczNmJjOGRhMTg3Mzg1NjcifQ=="/>
</p:tagLst>
</file>

<file path=ppt/tags/tag2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3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4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5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6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7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8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ags/tag9.xml><?xml version="1.0" encoding="utf-8"?>
<p:tagLst xmlns:p="http://schemas.openxmlformats.org/presentationml/2006/main">
  <p:tag name="KSO_WM_DIAGRAM_VIRTUALLY_FRAME" val="{&quot;height&quot;:300.6,&quot;left&quot;:258,&quot;top&quot;:66,&quot;width&quot;:452.65}"/>
</p:tagLst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Dragon">
  <a:themeElements>
    <a:clrScheme name="Dragon">
      <a:dk1>
        <a:sysClr val="windowText" lastClr="000000"/>
      </a:dk1>
      <a:lt1>
        <a:sysClr val="window" lastClr="FFFFFF"/>
      </a:lt1>
      <a:dk2>
        <a:srgbClr val="001B36"/>
      </a:dk2>
      <a:lt2>
        <a:srgbClr val="EDF8FE"/>
      </a:lt2>
      <a:accent1>
        <a:srgbClr val="477AB1"/>
      </a:accent1>
      <a:accent2>
        <a:srgbClr val="51848E"/>
      </a:accent2>
      <a:accent3>
        <a:srgbClr val="7B9B57"/>
      </a:accent3>
      <a:accent4>
        <a:srgbClr val="8B8D8C"/>
      </a:accent4>
      <a:accent5>
        <a:srgbClr val="8B7396"/>
      </a:accent5>
      <a:accent6>
        <a:srgbClr val="E89A53"/>
      </a:accent6>
      <a:hlink>
        <a:srgbClr val="0080FF"/>
      </a:hlink>
      <a:folHlink>
        <a:srgbClr val="FF00FF"/>
      </a:folHlink>
    </a:clrScheme>
    <a:fontScheme name="Dragon">
      <a:majorFont>
        <a:latin typeface="Maiandra GD"/>
        <a:ea typeface=""/>
        <a:cs typeface=""/>
        <a:font script="CYRL" typeface="Times New Roman"/>
        <a:font script="GREK" typeface="Times New Roman"/>
        <a:font script="Jpan" typeface="ＭＳ Ｐゴシック"/>
        <a:font script="Hang" typeface="HY중고딕"/>
        <a:font script="Hans" typeface="隶书"/>
        <a:font script="Hant" typeface="微軟正黑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mbria"/>
        <a:ea typeface=""/>
        <a:cs typeface=""/>
        <a:font script="Jpan" typeface="ＭＳ Ｐ明朝"/>
        <a:font script="Hang" typeface="HY견명조"/>
        <a:font script="Hans" typeface="华文楷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Dragon">
      <a: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phClr">
                <a:tint val="100000"/>
                <a:shade val="50000"/>
                <a:hueMod val="100000"/>
                <a:satMod val="250000"/>
              </a:schemeClr>
            </a:gs>
            <a:gs pos="75000">
              <a:schemeClr val="phClr">
                <a:tint val="80000"/>
                <a:shade val="100000"/>
                <a:hueMod val="100000"/>
                <a:satMod val="375000"/>
              </a:schemeClr>
            </a:gs>
            <a:gs pos="100000">
              <a:schemeClr val="phClr">
                <a:tint val="50000"/>
                <a:shade val="100000"/>
                <a:hueMod val="100000"/>
                <a:satMod val="50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tint val="100000"/>
                <a:shade val="50000"/>
                <a:hueMod val="100000"/>
                <a:satMod val="100000"/>
              </a:schemeClr>
              <a:schemeClr val="phClr">
                <a:tint val="100000"/>
                <a:shade val="75000"/>
                <a:hueMod val="100000"/>
                <a:satMod val="100000"/>
              </a:schemeClr>
            </a:duotone>
          </a:blip>
          <a:tile tx="0" ty="0" sx="50000" sy="50000" flip="none" algn="ctr"/>
        </a:blipFill>
      </a:fillStyleLst>
      <a:lnStyleLst>
        <a:ln w="1270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</a:effectLst>
          <a:scene3d>
            <a:camera prst="orthographicFront" fov="0">
              <a:rot lat="0" lon="0" rev="0"/>
            </a:camera>
            <a:lightRig rig="threePt" dir="tl">
              <a:rot lat="0" lon="0" rev="0"/>
            </a:lightRig>
          </a:scene3d>
          <a:sp3d prstMaterial="metal">
            <a:bevelT w="12700" h="12700" prst="relaxedInset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glow>
              <a:schemeClr val="phClr">
                <a:tint val="100000"/>
                <a:shade val="100000"/>
                <a:hueMod val="100000"/>
                <a:satMod val="100000"/>
              </a:schemeClr>
            </a:glow>
            <a:outerShdw blurRad="44450" dist="50800" dir="3300000" sx="99000" sy="99000" algn="tl" rotWithShape="0">
              <a:srgbClr val="000000">
                <a:alpha val="55000"/>
              </a:srgbClr>
            </a:outerShdw>
          </a:effectLst>
          <a:scene3d>
            <a:camera prst="orthographicFront">
              <a:rot lat="0" lon="0" rev="0"/>
            </a:camera>
            <a:lightRig rig="contrasting" dir="tl">
              <a:rot lat="0" lon="0" rev="14220000"/>
            </a:lightRig>
          </a:scene3d>
          <a:sp3d prstMaterial="dkEdge">
            <a:bevelT w="63500" h="63500"/>
            <a:bevelB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</a:effectStyleLst>
      <a:bgFillStyleLst>
        <a:solidFill>
          <a:schemeClr val="phClr">
            <a:tint val="100000"/>
            <a:shade val="100000"/>
            <a:hueMod val="100000"/>
            <a:satMod val="100000"/>
          </a:schemeClr>
        </a:solidFill>
        <a:gradFill rotWithShape="1">
          <a:gsLst>
            <a:gs pos="0">
              <a:schemeClr val="bg1">
                <a:tint val="100000"/>
                <a:shade val="100000"/>
                <a:hueMod val="100000"/>
                <a:satMod val="150000"/>
              </a:schemeClr>
            </a:gs>
            <a:gs pos="55000">
              <a:schemeClr val="bg1">
                <a:tint val="100000"/>
                <a:shade val="90000"/>
                <a:hueMod val="100000"/>
                <a:satMod val="375000"/>
              </a:schemeClr>
            </a:gs>
            <a:gs pos="100000">
              <a:schemeClr val="phClr">
                <a:tint val="88000"/>
                <a:shade val="100000"/>
                <a:hueMod val="100000"/>
                <a:satMod val="500000"/>
              </a:schemeClr>
            </a:gs>
          </a:gsLst>
          <a:lin ang="5400000" scaled="1"/>
        </a:gradFill>
        <a:blipFill>
          <a:blip xmlns:r="http://schemas.openxmlformats.org/officeDocument/2006/relationships" r:embed="rId2">
            <a:duotone>
              <a:schemeClr val="phClr">
                <a:shade val="30000"/>
                <a:satMod val="555000"/>
              </a:schemeClr>
              <a:schemeClr val="phClr">
                <a:tint val="96000"/>
                <a:satMod val="120000"/>
              </a:schemeClr>
            </a:duotone>
          </a:blip>
          <a:stretch>
            <a:fillRect/>
          </a:stretch>
        </a:blip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Dragon</Template>
  <TotalTime>0</TotalTime>
  <Words>9261</Words>
  <Application>WPS 演示</Application>
  <PresentationFormat>全屏显示(4:3)</PresentationFormat>
  <Paragraphs>1149</Paragraphs>
  <Slides>106</Slides>
  <Notes>14</Notes>
  <HiddenSlides>0</HiddenSlides>
  <MMClips>0</MMClips>
  <ScaleCrop>false</ScaleCrop>
  <HeadingPairs>
    <vt:vector size="8" baseType="variant">
      <vt:variant>
        <vt:lpstr>已用的字体</vt:lpstr>
      </vt:variant>
      <vt:variant>
        <vt:i4>21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14</vt:i4>
      </vt:variant>
      <vt:variant>
        <vt:lpstr>幻灯片标题</vt:lpstr>
      </vt:variant>
      <vt:variant>
        <vt:i4>106</vt:i4>
      </vt:variant>
    </vt:vector>
  </HeadingPairs>
  <TitlesOfParts>
    <vt:vector size="142" baseType="lpstr">
      <vt:lpstr>Arial</vt:lpstr>
      <vt:lpstr>宋体</vt:lpstr>
      <vt:lpstr>Wingdings</vt:lpstr>
      <vt:lpstr>Wingdings 2</vt:lpstr>
      <vt:lpstr>Arial</vt:lpstr>
      <vt:lpstr>Wingdings</vt:lpstr>
      <vt:lpstr>隶书</vt:lpstr>
      <vt:lpstr>Maiandra GD</vt:lpstr>
      <vt:lpstr>华文楷体</vt:lpstr>
      <vt:lpstr>Cambria</vt:lpstr>
      <vt:lpstr>微软雅黑</vt:lpstr>
      <vt:lpstr>Arial Unicode MS</vt:lpstr>
      <vt:lpstr>Calibri</vt:lpstr>
      <vt:lpstr>Times New Roman</vt:lpstr>
      <vt:lpstr>黑体</vt:lpstr>
      <vt:lpstr>r</vt:lpstr>
      <vt:lpstr>Segoe Print</vt:lpstr>
      <vt:lpstr>Wingdings</vt:lpstr>
      <vt:lpstr>楷体_GB2312</vt:lpstr>
      <vt:lpstr>新宋体</vt:lpstr>
      <vt:lpstr>Arial Black</vt:lpstr>
      <vt:lpstr>Dragon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Word.Document.8</vt:lpstr>
      <vt:lpstr>搜索问题第1讲</vt:lpstr>
      <vt:lpstr>综合设计课程简介</vt:lpstr>
      <vt:lpstr>成绩评判</vt:lpstr>
      <vt:lpstr>大模型时代的程序员</vt:lpstr>
      <vt:lpstr>作业提交</vt:lpstr>
      <vt:lpstr>问题0 最短路径</vt:lpstr>
      <vt:lpstr>问题1    0/1背包</vt:lpstr>
      <vt:lpstr>问题2 青蛙跳河</vt:lpstr>
      <vt:lpstr>问题3 五子棋</vt:lpstr>
      <vt:lpstr>形形色色的问题</vt:lpstr>
      <vt:lpstr>搜索问题</vt:lpstr>
      <vt:lpstr>搜索</vt:lpstr>
      <vt:lpstr>思维方法的转变</vt:lpstr>
      <vt:lpstr>搜索：模型定义</vt:lpstr>
      <vt:lpstr>最短路径问题</vt:lpstr>
      <vt:lpstr>四皇后问题</vt:lpstr>
      <vt:lpstr>课堂练习</vt:lpstr>
      <vt:lpstr>PowerPoint 演示文稿</vt:lpstr>
      <vt:lpstr>课堂练习</vt:lpstr>
      <vt:lpstr>中国象棋问题建模</vt:lpstr>
      <vt:lpstr>搜索的过程</vt:lpstr>
      <vt:lpstr>4皇后问题的状态空间（4叉树）</vt:lpstr>
      <vt:lpstr>树搜索(Tree-Search)</vt:lpstr>
      <vt:lpstr>Tree search example</vt:lpstr>
      <vt:lpstr>Tree search example</vt:lpstr>
      <vt:lpstr>Tree search example</vt:lpstr>
      <vt:lpstr>树搜索的通用框架</vt:lpstr>
      <vt:lpstr>实现细节: states vs. nodes</vt:lpstr>
      <vt:lpstr>盲搜</vt:lpstr>
      <vt:lpstr>一些基本概念</vt:lpstr>
      <vt:lpstr>一些基本概念（续1）</vt:lpstr>
      <vt:lpstr>一些基本概念（续1）</vt:lpstr>
      <vt:lpstr>深度优先搜索 Depth-first search （DFS）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Depth-first search</vt:lpstr>
      <vt:lpstr>8皇后深度优先搜索的简单实现</vt:lpstr>
      <vt:lpstr>课堂练习</vt:lpstr>
      <vt:lpstr>栈 stack</vt:lpstr>
      <vt:lpstr>栈 stack</vt:lpstr>
      <vt:lpstr>基于栈的DFS算法</vt:lpstr>
      <vt:lpstr>PowerPoint 演示文稿</vt:lpstr>
      <vt:lpstr>PowerPoint 演示文稿</vt:lpstr>
      <vt:lpstr>课堂练习（C版）</vt:lpstr>
      <vt:lpstr>下面几页的内容为n皇后的C++版本</vt:lpstr>
      <vt:lpstr>PowerPoint 演示文稿</vt:lpstr>
      <vt:lpstr>PowerPoint 演示文稿</vt:lpstr>
      <vt:lpstr>PowerPoint 演示文稿</vt:lpstr>
      <vt:lpstr>PowerPoint 演示文稿</vt:lpstr>
      <vt:lpstr>课堂练习（C++版）</vt:lpstr>
      <vt:lpstr>分析DFS</vt:lpstr>
      <vt:lpstr>分析DFS</vt:lpstr>
      <vt:lpstr>Iterative deepening search</vt:lpstr>
      <vt:lpstr>Iterative deepening DF search l =0</vt:lpstr>
      <vt:lpstr>Iterative deepening DF search l =1</vt:lpstr>
      <vt:lpstr>Iterative deepening DF search l =2</vt:lpstr>
      <vt:lpstr>Iterative deepening DF search l =3</vt:lpstr>
      <vt:lpstr>Iterative deepening search</vt:lpstr>
      <vt:lpstr>重复节点的判断</vt:lpstr>
      <vt:lpstr>PowerPoint 演示文稿</vt:lpstr>
      <vt:lpstr>PowerPoint 演示文稿</vt:lpstr>
      <vt:lpstr>PowerPoint 演示文稿</vt:lpstr>
      <vt:lpstr>重复节点的判断</vt:lpstr>
      <vt:lpstr>课后作业（选作）</vt:lpstr>
      <vt:lpstr>广度优先搜索（BFS）</vt:lpstr>
      <vt:lpstr>Breadth-first search</vt:lpstr>
      <vt:lpstr>Breadth-first search</vt:lpstr>
      <vt:lpstr>Breadth-first search</vt:lpstr>
      <vt:lpstr>Breadth-first search</vt:lpstr>
      <vt:lpstr>队列 queue</vt:lpstr>
      <vt:lpstr>队列 queue</vt:lpstr>
      <vt:lpstr>广度优先搜索算法</vt:lpstr>
      <vt:lpstr>八皇后问题的BFS解法</vt:lpstr>
      <vt:lpstr>PowerPoint 演示文稿</vt:lpstr>
      <vt:lpstr>课堂练习</vt:lpstr>
      <vt:lpstr>八皇后问题BFS算法分析</vt:lpstr>
      <vt:lpstr>课堂练习：八数码</vt:lpstr>
      <vt:lpstr>课堂练习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递归的思想</vt:lpstr>
      <vt:lpstr>回溯搜索</vt:lpstr>
      <vt:lpstr>回溯搜索的编程</vt:lpstr>
      <vt:lpstr>回溯搜索求解N皇后</vt:lpstr>
      <vt:lpstr>递归存在的问题</vt:lpstr>
      <vt:lpstr> 递归 vs. 图搜索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Pebble</dc:creator>
  <cp:lastModifiedBy>陈晋川</cp:lastModifiedBy>
  <cp:revision>761</cp:revision>
  <dcterms:created xsi:type="dcterms:W3CDTF">2006-08-16T00:00:00Z</dcterms:created>
  <dcterms:modified xsi:type="dcterms:W3CDTF">2025-08-27T23:58:04Z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2052-12.1.0.21915</vt:lpwstr>
  </property>
  <property fmtid="{D5CDD505-2E9C-101B-9397-08002B2CF9AE}" pid="3" name="ICV">
    <vt:lpwstr>CF373A932FE84FF48C139D79E17A04B7_12</vt:lpwstr>
  </property>
</Properties>
</file>