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3"/>
    <p:sldId id="257" r:id="rId4"/>
    <p:sldId id="273" r:id="rId6"/>
    <p:sldId id="259" r:id="rId7"/>
    <p:sldId id="270" r:id="rId8"/>
    <p:sldId id="274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83" autoAdjust="0"/>
    <p:restoredTop sz="94697"/>
  </p:normalViewPr>
  <p:slideViewPr>
    <p:cSldViewPr snapToGrid="0">
      <p:cViewPr varScale="1">
        <p:scale>
          <a:sx n="113" d="100"/>
          <a:sy n="113" d="100"/>
        </p:scale>
        <p:origin x="1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A487B7-ED9C-7348-88EF-9C526C2C1F63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A1CF8E-5EDC-C44B-BBA7-40E15C46E82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1CF8E-5EDC-C44B-BBA7-40E15C46E82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A1CF8E-5EDC-C44B-BBA7-40E15C46E82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AC8E-8DF8-46AA-B5CE-90796D844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D9B9-521E-4E33-AADD-91523577E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AC8E-8DF8-46AA-B5CE-90796D844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D9B9-521E-4E33-AADD-91523577E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AC8E-8DF8-46AA-B5CE-90796D844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D9B9-521E-4E33-AADD-91523577E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AC8E-8DF8-46AA-B5CE-90796D844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D9B9-521E-4E33-AADD-91523577E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AC8E-8DF8-46AA-B5CE-90796D844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D9B9-521E-4E33-AADD-91523577E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AC8E-8DF8-46AA-B5CE-90796D844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D9B9-521E-4E33-AADD-91523577E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AC8E-8DF8-46AA-B5CE-90796D844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D9B9-521E-4E33-AADD-91523577E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AC8E-8DF8-46AA-B5CE-90796D844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D9B9-521E-4E33-AADD-91523577E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AC8E-8DF8-46AA-B5CE-90796D844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D9B9-521E-4E33-AADD-91523577E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AC8E-8DF8-46AA-B5CE-90796D844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D9B9-521E-4E33-AADD-91523577E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3AC8E-8DF8-46AA-B5CE-90796D844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DFD9B9-521E-4E33-AADD-91523577E7C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3AC8E-8DF8-46AA-B5CE-90796D84464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FD9B9-521E-4E33-AADD-91523577E7C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数独问题求解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深度优先、宽度优先搜索的练习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2025</a:t>
            </a:r>
            <a:r>
              <a:rPr lang="zh-CN" altLang="en-US" dirty="0"/>
              <a:t>暑期课程</a:t>
            </a:r>
            <a:endParaRPr lang="zh-CN" altLang="en-US" dirty="0"/>
          </a:p>
        </p:txBody>
      </p:sp>
      <p:sp>
        <p:nvSpPr>
          <p:cNvPr id="100" name="文本框 99"/>
          <p:cNvSpPr txBox="1"/>
          <p:nvPr/>
        </p:nvSpPr>
        <p:spPr>
          <a:xfrm>
            <a:off x="3740150" y="5044440"/>
            <a:ext cx="5080000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indent="0"/>
            <a:endParaRPr lang="zh-CN" altLang="en-US" sz="2400" b="0">
              <a:latin typeface="Cambria" panose="02040503050406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数独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929086" y="1517650"/>
            <a:ext cx="3873500" cy="382270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838200" y="1109562"/>
            <a:ext cx="5334070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/>
              <a:t>数独是源自</a:t>
            </a:r>
            <a:r>
              <a:rPr lang="en-US" altLang="zh-CN" sz="2400" dirty="0"/>
              <a:t>18</a:t>
            </a:r>
            <a:r>
              <a:rPr lang="zh-CN" altLang="en-US" sz="2400" dirty="0"/>
              <a:t>世纪瑞士的一种数学游戏。是一种运用纸、笔进行演算的逻辑游戏。玩家需要根据</a:t>
            </a:r>
            <a:r>
              <a:rPr lang="en-US" altLang="zh-CN" sz="2400" dirty="0"/>
              <a:t>9×9</a:t>
            </a:r>
            <a:r>
              <a:rPr lang="zh-CN" altLang="en-US" sz="2400" dirty="0"/>
              <a:t>盘面上的已知数字，推理出所有剩余空格的数字，并满足每一行、每一列、每一个粗线宫（</a:t>
            </a:r>
            <a:r>
              <a:rPr lang="en-US" altLang="zh-CN" sz="2400" dirty="0"/>
              <a:t>3×3</a:t>
            </a:r>
            <a:r>
              <a:rPr lang="zh-CN" altLang="en-US" sz="2400" dirty="0"/>
              <a:t>）内的数字均含</a:t>
            </a:r>
            <a:r>
              <a:rPr lang="en-US" altLang="zh-CN" sz="2400" dirty="0"/>
              <a:t>1-9</a:t>
            </a:r>
            <a:r>
              <a:rPr lang="zh-CN" altLang="en-US" sz="2400" dirty="0"/>
              <a:t>，不重复。</a:t>
            </a:r>
            <a:endParaRPr lang="en-US" altLang="zh-CN" sz="2400" dirty="0"/>
          </a:p>
          <a:p>
            <a:endParaRPr lang="zh-CN" altLang="en-US" sz="2400" dirty="0"/>
          </a:p>
          <a:p>
            <a:r>
              <a:rPr lang="zh-CN" altLang="en-US" sz="2400" dirty="0"/>
              <a:t>数独盘面是个九宫，每一宫又分为九个小格。在这八十一格中给出一定的已知数字，利用逻辑和推理，</a:t>
            </a:r>
            <a:r>
              <a:rPr lang="zh-CN" altLang="en-US" sz="2400" b="1" dirty="0">
                <a:solidFill>
                  <a:srgbClr val="FF0000"/>
                </a:solidFill>
              </a:rPr>
              <a:t>在其他的空格上填入</a:t>
            </a:r>
            <a:r>
              <a:rPr lang="en-US" altLang="zh-CN" sz="2400" b="1" dirty="0">
                <a:solidFill>
                  <a:srgbClr val="FF0000"/>
                </a:solidFill>
              </a:rPr>
              <a:t>1-9</a:t>
            </a:r>
            <a:r>
              <a:rPr lang="zh-CN" altLang="en-US" sz="2400" b="1" dirty="0">
                <a:solidFill>
                  <a:srgbClr val="FF0000"/>
                </a:solidFill>
              </a:rPr>
              <a:t>的数字</a:t>
            </a:r>
            <a:r>
              <a:rPr lang="zh-CN" altLang="en-US" sz="2400" dirty="0"/>
              <a:t>。</a:t>
            </a:r>
            <a:r>
              <a:rPr lang="zh-CN" altLang="en-US" sz="2400" b="1" dirty="0">
                <a:solidFill>
                  <a:srgbClr val="FF0000"/>
                </a:solidFill>
              </a:rPr>
              <a:t>使</a:t>
            </a:r>
            <a:r>
              <a:rPr lang="en-US" altLang="zh-CN" sz="2400" b="1" dirty="0">
                <a:solidFill>
                  <a:srgbClr val="FF0000"/>
                </a:solidFill>
              </a:rPr>
              <a:t>1-9</a:t>
            </a:r>
            <a:r>
              <a:rPr lang="zh-CN" altLang="en-US" sz="2400" b="1" dirty="0">
                <a:solidFill>
                  <a:srgbClr val="FF0000"/>
                </a:solidFill>
              </a:rPr>
              <a:t>每个数字在每一行、每一列和每一宫中都只出现一次</a:t>
            </a:r>
            <a:r>
              <a:rPr lang="zh-CN" altLang="en-US" sz="2400" dirty="0"/>
              <a:t>，所以又称“九宫格”。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问题描述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1623508" y="1870533"/>
            <a:ext cx="7864736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600" dirty="0"/>
              <a:t>输入格式：</a:t>
            </a:r>
            <a:r>
              <a:rPr lang="en-US" altLang="zh-CN" sz="2600" dirty="0"/>
              <a:t>9</a:t>
            </a:r>
            <a:r>
              <a:rPr lang="zh-CN" altLang="en-US" sz="2600" dirty="0"/>
              <a:t>*</a:t>
            </a:r>
            <a:r>
              <a:rPr lang="en-US" altLang="zh-CN" sz="2600" dirty="0"/>
              <a:t>9</a:t>
            </a:r>
            <a:r>
              <a:rPr lang="zh-CN" altLang="en-US" sz="2600" dirty="0"/>
              <a:t>的二维数组。</a:t>
            </a:r>
            <a:r>
              <a:rPr lang="en-US" altLang="zh-CN" sz="2600" dirty="0"/>
              <a:t>0</a:t>
            </a:r>
            <a:r>
              <a:rPr lang="zh-CN" altLang="en-US" sz="2600" dirty="0"/>
              <a:t>代表初始时没有数字，</a:t>
            </a:r>
            <a:r>
              <a:rPr lang="en-US" altLang="zh-CN" sz="2600" dirty="0"/>
              <a:t>1-9</a:t>
            </a:r>
            <a:r>
              <a:rPr lang="zh-CN" altLang="en-US" sz="2600" dirty="0"/>
              <a:t>代表初始时已知的数字</a:t>
            </a:r>
            <a:endParaRPr lang="en-US" altLang="zh-CN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600" dirty="0"/>
              <a:t>输出格式：</a:t>
            </a:r>
            <a:r>
              <a:rPr lang="en-US" altLang="zh-CN" sz="2600" dirty="0"/>
              <a:t>9*9</a:t>
            </a:r>
            <a:r>
              <a:rPr lang="zh-CN" altLang="en-US" sz="2600" dirty="0"/>
              <a:t>的非零二维数组。</a:t>
            </a:r>
            <a:r>
              <a:rPr lang="zh-CN" altLang="en-US" sz="2800" dirty="0"/>
              <a:t>每个数字在每个小九宫格内只能出现一次，每个数字在每行、每列也只能出现一次</a:t>
            </a:r>
            <a:endParaRPr lang="en-US" altLang="zh-CN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2600" dirty="0"/>
              <a:t>动作要求：在空格处放置</a:t>
            </a:r>
            <a:r>
              <a:rPr lang="en-US" altLang="zh-CN" sz="2600" dirty="0"/>
              <a:t>1-9</a:t>
            </a:r>
            <a:r>
              <a:rPr lang="zh-CN" altLang="en-US" sz="2600" dirty="0"/>
              <a:t>之间的一个数</a:t>
            </a:r>
            <a:endParaRPr lang="zh-CN" altLang="en-US" sz="2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样例输入和输出</a:t>
            </a:r>
            <a:endParaRPr lang="zh-CN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1784873" y="1599212"/>
            <a:ext cx="3260464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{</a:t>
            </a:r>
            <a:endParaRPr lang="en-US" altLang="zh-CN" sz="2400" dirty="0"/>
          </a:p>
          <a:p>
            <a:r>
              <a:rPr lang="en-US" altLang="zh-CN" sz="2400" dirty="0"/>
              <a:t>   {0,0,0,3,9,0,0,0,5},</a:t>
            </a:r>
            <a:endParaRPr lang="en-US" altLang="zh-CN" sz="2400" dirty="0"/>
          </a:p>
          <a:p>
            <a:r>
              <a:rPr lang="en-US" altLang="zh-CN" sz="2400" dirty="0"/>
              <a:t>   {9,0,0,0,0,0,0,4,1},</a:t>
            </a:r>
            <a:endParaRPr lang="en-US" altLang="zh-CN" sz="2400" dirty="0"/>
          </a:p>
          <a:p>
            <a:r>
              <a:rPr lang="en-US" altLang="zh-CN" sz="2400" dirty="0"/>
              <a:t>   {0,0,8,0,4,6,9,0,3},</a:t>
            </a:r>
            <a:endParaRPr lang="en-US" altLang="zh-CN" sz="2400" dirty="0"/>
          </a:p>
          <a:p>
            <a:r>
              <a:rPr lang="en-US" altLang="zh-CN" sz="2400" dirty="0"/>
              <a:t>   {4,7,6,0,0,0,0,5,0},</a:t>
            </a:r>
            <a:endParaRPr lang="en-US" altLang="zh-CN" sz="2400" dirty="0"/>
          </a:p>
          <a:p>
            <a:r>
              <a:rPr lang="en-US" altLang="zh-CN" sz="2400" dirty="0"/>
              <a:t>   {0,0,2,6,0,3,4,0,0},</a:t>
            </a:r>
            <a:endParaRPr lang="en-US" altLang="zh-CN" sz="2400" dirty="0"/>
          </a:p>
          <a:p>
            <a:r>
              <a:rPr lang="en-US" altLang="zh-CN" sz="2400" dirty="0"/>
              <a:t>   {0,8,0,0,0,0,2,1,6},</a:t>
            </a:r>
            <a:endParaRPr lang="en-US" altLang="zh-CN" sz="2400" dirty="0"/>
          </a:p>
          <a:p>
            <a:r>
              <a:rPr lang="en-US" altLang="zh-CN" sz="2400" dirty="0"/>
              <a:t>   {8,0,4,5,1,0,7,0,0},</a:t>
            </a:r>
            <a:endParaRPr lang="en-US" altLang="zh-CN" sz="2400" dirty="0"/>
          </a:p>
          <a:p>
            <a:r>
              <a:rPr lang="en-US" altLang="zh-CN" sz="2400" dirty="0"/>
              <a:t>   {2,1,0,0,0,0,0,0,4},</a:t>
            </a:r>
            <a:endParaRPr lang="en-US" altLang="zh-CN" sz="2400" dirty="0"/>
          </a:p>
          <a:p>
            <a:r>
              <a:rPr lang="en-US" altLang="zh-CN" sz="2400" dirty="0"/>
              <a:t>   {6,0,0,0,3,7,0,0,0}</a:t>
            </a:r>
            <a:endParaRPr lang="en-US" altLang="zh-CN" sz="2400" dirty="0"/>
          </a:p>
          <a:p>
            <a:r>
              <a:rPr lang="en-US" altLang="zh-CN" sz="2400" dirty="0"/>
              <a:t>};</a:t>
            </a:r>
            <a:endParaRPr lang="zh-CN" altLang="en-US" sz="2400" dirty="0"/>
          </a:p>
        </p:txBody>
      </p:sp>
      <p:sp>
        <p:nvSpPr>
          <p:cNvPr id="19" name="矩形 18"/>
          <p:cNvSpPr/>
          <p:nvPr/>
        </p:nvSpPr>
        <p:spPr>
          <a:xfrm>
            <a:off x="6476999" y="1870256"/>
            <a:ext cx="251639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7 4 1 3 9 8 6 2 5 </a:t>
            </a:r>
            <a:endParaRPr lang="en-US" altLang="zh-CN" sz="2400" dirty="0"/>
          </a:p>
          <a:p>
            <a:r>
              <a:rPr lang="en-US" altLang="zh-CN" sz="2400" dirty="0"/>
              <a:t>9 6 3 2 7 5 8 4 1 </a:t>
            </a:r>
            <a:endParaRPr lang="en-US" altLang="zh-CN" sz="2400" dirty="0"/>
          </a:p>
          <a:p>
            <a:r>
              <a:rPr lang="en-US" altLang="zh-CN" sz="2400" dirty="0"/>
              <a:t>5 2 8 1 4 6 9 7 3 </a:t>
            </a:r>
            <a:endParaRPr lang="en-US" altLang="zh-CN" sz="2400" dirty="0"/>
          </a:p>
          <a:p>
            <a:r>
              <a:rPr lang="en-US" altLang="zh-CN" sz="2400" dirty="0"/>
              <a:t>4 7 6 9 2 1 3 5 8 </a:t>
            </a:r>
            <a:endParaRPr lang="en-US" altLang="zh-CN" sz="2400" dirty="0"/>
          </a:p>
          <a:p>
            <a:r>
              <a:rPr lang="en-US" altLang="zh-CN" sz="2400" dirty="0"/>
              <a:t>1 5 2 6 8 3 4 9 7 </a:t>
            </a:r>
            <a:endParaRPr lang="en-US" altLang="zh-CN" sz="2400" dirty="0"/>
          </a:p>
          <a:p>
            <a:r>
              <a:rPr lang="en-US" altLang="zh-CN" sz="2400" dirty="0"/>
              <a:t>3 8 9 7 5 4 2 1 6 </a:t>
            </a:r>
            <a:endParaRPr lang="en-US" altLang="zh-CN" sz="2400" dirty="0"/>
          </a:p>
          <a:p>
            <a:r>
              <a:rPr lang="en-US" altLang="zh-CN" sz="2400" dirty="0"/>
              <a:t>8 3 4 5 1 2 7 6 9 </a:t>
            </a:r>
            <a:endParaRPr lang="en-US" altLang="zh-CN" sz="2400" dirty="0"/>
          </a:p>
          <a:p>
            <a:r>
              <a:rPr lang="en-US" altLang="zh-CN" sz="2400" dirty="0"/>
              <a:t>2 1 7 8 6 9 5 3 4 </a:t>
            </a:r>
            <a:endParaRPr lang="en-US" altLang="zh-CN" sz="2400" dirty="0"/>
          </a:p>
          <a:p>
            <a:r>
              <a:rPr lang="en-US" altLang="zh-CN" sz="2400" dirty="0"/>
              <a:t>6 9 5 4 3 7 1 8 2 </a:t>
            </a:r>
            <a:endParaRPr lang="zh-CN" altLang="en-US" sz="2400" dirty="0"/>
          </a:p>
        </p:txBody>
      </p:sp>
      <p:sp>
        <p:nvSpPr>
          <p:cNvPr id="20" name="矩形 19"/>
          <p:cNvSpPr/>
          <p:nvPr/>
        </p:nvSpPr>
        <p:spPr>
          <a:xfrm>
            <a:off x="2495773" y="1137547"/>
            <a:ext cx="1430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样例输入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6834693" y="1137546"/>
            <a:ext cx="14307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070C0"/>
                </a:solidFill>
              </a:rPr>
              <a:t>样例输出</a:t>
            </a:r>
            <a:endParaRPr lang="zh-CN" altLang="en-US" sz="2400" b="1" dirty="0">
              <a:solidFill>
                <a:srgbClr val="0070C0"/>
              </a:solidFill>
            </a:endParaRPr>
          </a:p>
        </p:txBody>
      </p:sp>
      <p:cxnSp>
        <p:nvCxnSpPr>
          <p:cNvPr id="24" name="直线连接符 23"/>
          <p:cNvCxnSpPr/>
          <p:nvPr/>
        </p:nvCxnSpPr>
        <p:spPr>
          <a:xfrm>
            <a:off x="1871831" y="3108960"/>
            <a:ext cx="2614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直线连接符 24"/>
          <p:cNvCxnSpPr/>
          <p:nvPr/>
        </p:nvCxnSpPr>
        <p:spPr>
          <a:xfrm>
            <a:off x="1871831" y="4218791"/>
            <a:ext cx="2614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线连接符 25"/>
          <p:cNvCxnSpPr/>
          <p:nvPr/>
        </p:nvCxnSpPr>
        <p:spPr>
          <a:xfrm>
            <a:off x="2884843" y="1724220"/>
            <a:ext cx="0" cy="369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直线连接符 29"/>
          <p:cNvCxnSpPr/>
          <p:nvPr/>
        </p:nvCxnSpPr>
        <p:spPr>
          <a:xfrm>
            <a:off x="3553611" y="1724220"/>
            <a:ext cx="0" cy="369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直线连接符 30"/>
          <p:cNvCxnSpPr/>
          <p:nvPr/>
        </p:nvCxnSpPr>
        <p:spPr>
          <a:xfrm>
            <a:off x="7264999" y="1730584"/>
            <a:ext cx="0" cy="369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直线连接符 31"/>
          <p:cNvCxnSpPr/>
          <p:nvPr/>
        </p:nvCxnSpPr>
        <p:spPr>
          <a:xfrm>
            <a:off x="7975003" y="1745736"/>
            <a:ext cx="0" cy="369144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3" name="直线连接符 32"/>
          <p:cNvCxnSpPr/>
          <p:nvPr/>
        </p:nvCxnSpPr>
        <p:spPr>
          <a:xfrm>
            <a:off x="6336253" y="3003177"/>
            <a:ext cx="2614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4" name="直线连接符 33"/>
          <p:cNvCxnSpPr/>
          <p:nvPr/>
        </p:nvCxnSpPr>
        <p:spPr>
          <a:xfrm>
            <a:off x="6336253" y="4089699"/>
            <a:ext cx="26141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实现提示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00579"/>
            <a:ext cx="10515600" cy="487638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zh-CN" dirty="0"/>
              <a:t>1</a:t>
            </a:r>
            <a:r>
              <a:rPr lang="zh-CN" altLang="en-US" dirty="0"/>
              <a:t>，节点、状态描述</a:t>
            </a:r>
            <a:endParaRPr lang="en-US" altLang="zh-CN" dirty="0"/>
          </a:p>
          <a:p>
            <a:pPr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2</a:t>
            </a:r>
            <a:r>
              <a:rPr lang="zh-CN" altLang="en-US" dirty="0"/>
              <a:t>，节点扩展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在某一个空格上放置</a:t>
            </a:r>
            <a:r>
              <a:rPr lang="en-US" altLang="zh-CN" dirty="0"/>
              <a:t>1-9</a:t>
            </a:r>
            <a:r>
              <a:rPr lang="zh-CN" altLang="en-US" dirty="0"/>
              <a:t>之间的一个数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/>
              <a:t>3</a:t>
            </a:r>
            <a:r>
              <a:rPr lang="zh-CN" altLang="en-US" dirty="0"/>
              <a:t>，深度优先标准算法或者宽度优先标准算法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给定初始状态（</a:t>
            </a:r>
            <a:r>
              <a:rPr lang="en-US" altLang="zh-CN" dirty="0"/>
              <a:t>9</a:t>
            </a:r>
            <a:r>
              <a:rPr lang="zh-CN" altLang="en-US" dirty="0"/>
              <a:t>*</a:t>
            </a:r>
            <a:r>
              <a:rPr lang="en-US" altLang="zh-CN" dirty="0"/>
              <a:t>9</a:t>
            </a:r>
            <a:r>
              <a:rPr lang="zh-CN" altLang="en-US" dirty="0"/>
              <a:t>二维数组，</a:t>
            </a:r>
            <a:r>
              <a:rPr lang="en-US" altLang="zh-CN" dirty="0"/>
              <a:t>0</a:t>
            </a:r>
            <a:r>
              <a:rPr lang="zh-CN" altLang="en-US" dirty="0"/>
              <a:t>表示空格，参看初始状态样例）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zh-CN" altLang="en-US" dirty="0"/>
              <a:t>求出符合要求的状态（</a:t>
            </a:r>
            <a:r>
              <a:rPr lang="en-US" altLang="zh-CN" dirty="0"/>
              <a:t>9</a:t>
            </a:r>
            <a:r>
              <a:rPr lang="zh-CN" altLang="en-US" dirty="0"/>
              <a:t>*</a:t>
            </a:r>
            <a:r>
              <a:rPr lang="en-US" altLang="zh-CN" dirty="0"/>
              <a:t>9</a:t>
            </a:r>
            <a:r>
              <a:rPr lang="zh-CN" altLang="en-US" dirty="0"/>
              <a:t>非零二维数组，每个数字在每个小九宫格内只能出现一次，每个数字在每行、每列也只能出现一次）</a:t>
            </a:r>
            <a:endParaRPr lang="en-US" altLang="zh-CN" dirty="0"/>
          </a:p>
          <a:p>
            <a:pPr marL="457200" lvl="1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55807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初始状态样例</a:t>
            </a:r>
            <a:endParaRPr lang="zh-CN" altLang="en-US" dirty="0"/>
          </a:p>
        </p:txBody>
      </p:sp>
      <p:sp>
        <p:nvSpPr>
          <p:cNvPr id="6" name="矩形 5"/>
          <p:cNvSpPr/>
          <p:nvPr/>
        </p:nvSpPr>
        <p:spPr>
          <a:xfrm>
            <a:off x="8334488" y="1690062"/>
            <a:ext cx="2675068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{</a:t>
            </a:r>
            <a:endParaRPr lang="zh-CN" altLang="en-US" sz="2200" dirty="0"/>
          </a:p>
          <a:p>
            <a:r>
              <a:rPr lang="zh-CN" altLang="en-US" sz="2200" dirty="0"/>
              <a:t>   {8,0,0,0,0,0,0,0,0},</a:t>
            </a:r>
            <a:endParaRPr lang="zh-CN" altLang="en-US" sz="2200" dirty="0"/>
          </a:p>
          <a:p>
            <a:r>
              <a:rPr lang="zh-CN" altLang="en-US" sz="2200" dirty="0"/>
              <a:t>   {0,0,3,6,0,0,0,0,0},</a:t>
            </a:r>
            <a:endParaRPr lang="zh-CN" altLang="en-US" sz="2200" dirty="0"/>
          </a:p>
          <a:p>
            <a:r>
              <a:rPr lang="zh-CN" altLang="en-US" sz="2200" dirty="0"/>
              <a:t>   {0,7,0,0,9,0,2,0,0},</a:t>
            </a:r>
            <a:endParaRPr lang="zh-CN" altLang="en-US" sz="2200" dirty="0"/>
          </a:p>
          <a:p>
            <a:r>
              <a:rPr lang="zh-CN" altLang="en-US" sz="2200" dirty="0"/>
              <a:t>   {0,5,0,0,0,7,0,0,0},</a:t>
            </a:r>
            <a:endParaRPr lang="zh-CN" altLang="en-US" sz="2200" dirty="0"/>
          </a:p>
          <a:p>
            <a:r>
              <a:rPr lang="zh-CN" altLang="en-US" sz="2200" dirty="0"/>
              <a:t>   {0,0,0,0,4,5,7,0,0},</a:t>
            </a:r>
            <a:endParaRPr lang="zh-CN" altLang="en-US" sz="2200" dirty="0"/>
          </a:p>
          <a:p>
            <a:r>
              <a:rPr lang="zh-CN" altLang="en-US" sz="2200" dirty="0"/>
              <a:t>   {0,0,0,1,0,0,0,3,0},</a:t>
            </a:r>
            <a:endParaRPr lang="zh-CN" altLang="en-US" sz="2200" dirty="0"/>
          </a:p>
          <a:p>
            <a:r>
              <a:rPr lang="zh-CN" altLang="en-US" sz="2200" dirty="0"/>
              <a:t>   {0,0,1,0,0,0,0,6,8},</a:t>
            </a:r>
            <a:endParaRPr lang="zh-CN" altLang="en-US" sz="2200" dirty="0"/>
          </a:p>
          <a:p>
            <a:r>
              <a:rPr lang="zh-CN" altLang="en-US" sz="2200" dirty="0"/>
              <a:t>   {0,0,8,5,0,0,0,1,0},</a:t>
            </a:r>
            <a:endParaRPr lang="zh-CN" altLang="en-US" sz="2200" dirty="0"/>
          </a:p>
          <a:p>
            <a:r>
              <a:rPr lang="zh-CN" altLang="en-US" sz="2200" dirty="0"/>
              <a:t>   {0,9,0,0,0,0,4,0,0}</a:t>
            </a:r>
            <a:endParaRPr lang="en-US" altLang="zh-CN" sz="2200" dirty="0"/>
          </a:p>
          <a:p>
            <a:r>
              <a:rPr lang="zh-CN" altLang="en-US" sz="2200" dirty="0"/>
              <a:t>};</a:t>
            </a:r>
            <a:endParaRPr lang="zh-CN" altLang="en-US" sz="2200" dirty="0"/>
          </a:p>
        </p:txBody>
      </p:sp>
      <p:sp>
        <p:nvSpPr>
          <p:cNvPr id="7" name="矩形 6"/>
          <p:cNvSpPr/>
          <p:nvPr/>
        </p:nvSpPr>
        <p:spPr>
          <a:xfrm>
            <a:off x="4326964" y="1690062"/>
            <a:ext cx="2933251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{</a:t>
            </a:r>
            <a:endParaRPr lang="zh-CN" altLang="en-US" sz="2200" dirty="0"/>
          </a:p>
          <a:p>
            <a:r>
              <a:rPr lang="zh-CN" altLang="en-US" sz="2200" dirty="0"/>
              <a:t>    {0,2,0,0,0,9,0,1,0},</a:t>
            </a:r>
            <a:endParaRPr lang="zh-CN" altLang="en-US" sz="2200" dirty="0"/>
          </a:p>
          <a:p>
            <a:r>
              <a:rPr lang="zh-CN" altLang="en-US" sz="2200" dirty="0"/>
              <a:t>    {5,0,6,0,0,0,3,0,9},</a:t>
            </a:r>
            <a:endParaRPr lang="zh-CN" altLang="en-US" sz="2200" dirty="0"/>
          </a:p>
          <a:p>
            <a:r>
              <a:rPr lang="zh-CN" altLang="en-US" sz="2200" dirty="0"/>
              <a:t>    {0,8,0,5,0,2,0,6,0},</a:t>
            </a:r>
            <a:endParaRPr lang="zh-CN" altLang="en-US" sz="2200" dirty="0"/>
          </a:p>
          <a:p>
            <a:r>
              <a:rPr lang="zh-CN" altLang="en-US" sz="2200" dirty="0"/>
              <a:t>    {0,0,5,0,7,0,1,0,0},</a:t>
            </a:r>
            <a:endParaRPr lang="zh-CN" altLang="en-US" sz="2200" dirty="0"/>
          </a:p>
          <a:p>
            <a:r>
              <a:rPr lang="zh-CN" altLang="en-US" sz="2200" dirty="0"/>
              <a:t>    {0,0,0,2,0,8,0,0,0},</a:t>
            </a:r>
            <a:endParaRPr lang="zh-CN" altLang="en-US" sz="2200" dirty="0"/>
          </a:p>
          <a:p>
            <a:r>
              <a:rPr lang="zh-CN" altLang="en-US" sz="2200" dirty="0"/>
              <a:t>    {0,0,4,0,1,0,8,0,0},</a:t>
            </a:r>
            <a:endParaRPr lang="zh-CN" altLang="en-US" sz="2200" dirty="0"/>
          </a:p>
          <a:p>
            <a:r>
              <a:rPr lang="zh-CN" altLang="en-US" sz="2200" dirty="0"/>
              <a:t>    {0,5,0,8,0,7,0,3,0},</a:t>
            </a:r>
            <a:endParaRPr lang="zh-CN" altLang="en-US" sz="2200" dirty="0"/>
          </a:p>
          <a:p>
            <a:r>
              <a:rPr lang="zh-CN" altLang="en-US" sz="2200" dirty="0"/>
              <a:t>    {7,0,2,3,0,0,4,0,5},</a:t>
            </a:r>
            <a:endParaRPr lang="zh-CN" altLang="en-US" sz="2200" dirty="0"/>
          </a:p>
          <a:p>
            <a:r>
              <a:rPr lang="zh-CN" altLang="en-US" sz="2200" dirty="0"/>
              <a:t>    {0,4,0,0,0,0,0,7,0}</a:t>
            </a:r>
            <a:endParaRPr lang="en-US" altLang="zh-CN" sz="2200" dirty="0"/>
          </a:p>
          <a:p>
            <a:r>
              <a:rPr lang="zh-CN" altLang="en-US" sz="2200" dirty="0"/>
              <a:t>};</a:t>
            </a:r>
            <a:endParaRPr lang="zh-CN" altLang="en-US" sz="2200" dirty="0"/>
          </a:p>
        </p:txBody>
      </p:sp>
      <p:sp>
        <p:nvSpPr>
          <p:cNvPr id="8" name="矩形 7"/>
          <p:cNvSpPr/>
          <p:nvPr/>
        </p:nvSpPr>
        <p:spPr>
          <a:xfrm>
            <a:off x="838200" y="1690062"/>
            <a:ext cx="3019314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200" dirty="0"/>
              <a:t>{</a:t>
            </a:r>
            <a:endParaRPr lang="zh-CN" altLang="en-US" sz="2200" dirty="0"/>
          </a:p>
          <a:p>
            <a:r>
              <a:rPr lang="zh-CN" altLang="en-US" sz="2200" dirty="0"/>
              <a:t>    {0,6,0,5,9,3,0,0,0},</a:t>
            </a:r>
            <a:endParaRPr lang="zh-CN" altLang="en-US" sz="2200" dirty="0"/>
          </a:p>
          <a:p>
            <a:r>
              <a:rPr lang="zh-CN" altLang="en-US" sz="2200" dirty="0"/>
              <a:t>    {9,0,1,0,0,0,5,0,0},</a:t>
            </a:r>
            <a:endParaRPr lang="zh-CN" altLang="en-US" sz="2200" dirty="0"/>
          </a:p>
          <a:p>
            <a:r>
              <a:rPr lang="zh-CN" altLang="en-US" sz="2200" dirty="0"/>
              <a:t>    {0,3,0,4,0,0,0,9,0},</a:t>
            </a:r>
            <a:endParaRPr lang="zh-CN" altLang="en-US" sz="2200" dirty="0"/>
          </a:p>
          <a:p>
            <a:r>
              <a:rPr lang="zh-CN" altLang="en-US" sz="2200" dirty="0"/>
              <a:t>    {1,0,8,0,2,0,0,0,4},</a:t>
            </a:r>
            <a:endParaRPr lang="zh-CN" altLang="en-US" sz="2200" dirty="0"/>
          </a:p>
          <a:p>
            <a:r>
              <a:rPr lang="zh-CN" altLang="en-US" sz="2200" dirty="0"/>
              <a:t>    {4,0,0,3,0,9,0,0,1},</a:t>
            </a:r>
            <a:endParaRPr lang="zh-CN" altLang="en-US" sz="2200" dirty="0"/>
          </a:p>
          <a:p>
            <a:r>
              <a:rPr lang="zh-CN" altLang="en-US" sz="2200" dirty="0"/>
              <a:t>    {2,0,0,0,1,0,6,0,9},</a:t>
            </a:r>
            <a:endParaRPr lang="zh-CN" altLang="en-US" sz="2200" dirty="0"/>
          </a:p>
          <a:p>
            <a:r>
              <a:rPr lang="zh-CN" altLang="en-US" sz="2200" dirty="0"/>
              <a:t>    {0,8,0,0,0,6,0,2,0},</a:t>
            </a:r>
            <a:endParaRPr lang="zh-CN" altLang="en-US" sz="2200" dirty="0"/>
          </a:p>
          <a:p>
            <a:r>
              <a:rPr lang="zh-CN" altLang="en-US" sz="2200" dirty="0"/>
              <a:t>    {0,0,4,0,0,0,8,0,7},</a:t>
            </a:r>
            <a:endParaRPr lang="zh-CN" altLang="en-US" sz="2200" dirty="0"/>
          </a:p>
          <a:p>
            <a:r>
              <a:rPr lang="zh-CN" altLang="en-US" sz="2200" dirty="0"/>
              <a:t>    {0,0,0,7,8,5,0,1,0}</a:t>
            </a:r>
            <a:endParaRPr lang="en-US" altLang="zh-CN" sz="2200" dirty="0"/>
          </a:p>
          <a:p>
            <a:r>
              <a:rPr lang="zh-CN" altLang="en-US" sz="2200" dirty="0"/>
              <a:t>};</a:t>
            </a:r>
            <a:endParaRPr lang="zh-CN" altLang="en-US" sz="2200" dirty="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PP_MARK_KEY" val="fea1d7f7-bd57-4798-888a-f821f29a7c08"/>
  <p:tag name="COMMONDATA" val="eyJoZGlkIjoiYzFiMmY5NjgwNzk1ZWQ4YjczNmJjOGRhMTg3Mzg1Njc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1528</Words>
  <Application>WPS 演示</Application>
  <PresentationFormat>宽屏</PresentationFormat>
  <Paragraphs>97</Paragraphs>
  <Slides>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6" baseType="lpstr">
      <vt:lpstr>Arial</vt:lpstr>
      <vt:lpstr>宋体</vt:lpstr>
      <vt:lpstr>Wingdings</vt:lpstr>
      <vt:lpstr>Cambria</vt:lpstr>
      <vt:lpstr>Times New Roman</vt:lpstr>
      <vt:lpstr>等线 Light</vt:lpstr>
      <vt:lpstr>等线</vt:lpstr>
      <vt:lpstr>微软雅黑</vt:lpstr>
      <vt:lpstr>Arial Unicode MS</vt:lpstr>
      <vt:lpstr>Office 主题​​</vt:lpstr>
      <vt:lpstr>数独问题求解</vt:lpstr>
      <vt:lpstr>数独</vt:lpstr>
      <vt:lpstr>问题描述</vt:lpstr>
      <vt:lpstr>样例输入和输出</vt:lpstr>
      <vt:lpstr>实现提示</vt:lpstr>
      <vt:lpstr>初始状态样例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陈晋川</cp:lastModifiedBy>
  <cp:revision>92</cp:revision>
  <dcterms:created xsi:type="dcterms:W3CDTF">2021-06-21T09:26:00Z</dcterms:created>
  <dcterms:modified xsi:type="dcterms:W3CDTF">2025-08-27T02:43:55Z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69C2976DEB584F80A5BDAD0274AE48B1_12</vt:lpwstr>
  </property>
  <property fmtid="{D5CDD505-2E9C-101B-9397-08002B2CF9AE}" pid="3" name="KSOProductBuildVer">
    <vt:lpwstr>2052-12.1.0.21915</vt:lpwstr>
  </property>
</Properties>
</file>