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3" r:id="rId2"/>
    <p:sldId id="267" r:id="rId3"/>
    <p:sldId id="280" r:id="rId4"/>
    <p:sldId id="281" r:id="rId5"/>
    <p:sldId id="284" r:id="rId6"/>
    <p:sldId id="285" r:id="rId7"/>
    <p:sldId id="286" r:id="rId8"/>
    <p:sldId id="287" r:id="rId9"/>
    <p:sldId id="275" r:id="rId10"/>
    <p:sldId id="288" r:id="rId11"/>
    <p:sldId id="289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nis G" initials="DG" lastIdx="1" clrIdx="0">
    <p:extLst>
      <p:ext uri="{19B8F6BF-5375-455C-9EA6-DF929625EA0E}">
        <p15:presenceInfo xmlns:p15="http://schemas.microsoft.com/office/powerpoint/2012/main" userId="7162790a852922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187" autoAdjust="0"/>
  </p:normalViewPr>
  <p:slideViewPr>
    <p:cSldViewPr snapToGrid="0">
      <p:cViewPr varScale="1">
        <p:scale>
          <a:sx n="101" d="100"/>
          <a:sy n="101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C165E-15F5-4935-BBD1-A9D451E9120B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4F272-B815-443A-A9C1-BA10F95335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23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Audience</a:t>
            </a:r>
            <a:r>
              <a:rPr lang="de-DE" dirty="0"/>
              <a:t> Question: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cuircit</a:t>
            </a:r>
            <a:r>
              <a:rPr lang="de-DE" dirty="0"/>
              <a:t> design, </a:t>
            </a:r>
            <a:r>
              <a:rPr lang="de-DE" dirty="0" err="1"/>
              <a:t>webpage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>, </a:t>
            </a:r>
            <a:r>
              <a:rPr lang="de-DE" dirty="0" err="1"/>
              <a:t>portfolio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and </a:t>
            </a:r>
            <a:r>
              <a:rPr lang="de-DE" dirty="0" err="1"/>
              <a:t>quadratic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all </a:t>
            </a:r>
            <a:r>
              <a:rPr lang="de-DE" dirty="0" err="1"/>
              <a:t>have</a:t>
            </a:r>
            <a:r>
              <a:rPr lang="de-DE" dirty="0"/>
              <a:t> in </a:t>
            </a:r>
            <a:r>
              <a:rPr lang="de-DE" dirty="0" err="1"/>
              <a:t>common</a:t>
            </a:r>
            <a:r>
              <a:rPr lang="de-DE" dirty="0"/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954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tackle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linear </a:t>
            </a:r>
            <a:r>
              <a:rPr lang="de-DE" dirty="0" err="1"/>
              <a:t>systems</a:t>
            </a:r>
            <a:r>
              <a:rPr lang="de-DE" dirty="0"/>
              <a:t>. And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concretly</a:t>
            </a:r>
            <a:r>
              <a:rPr lang="de-DE" dirty="0"/>
              <a:t> ,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enormous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sparse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linear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millions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entries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entries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beeing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</a:t>
            </a:r>
            <a:endParaRPr lang="de-DE" sz="1200" b="0" i="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graphical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representation</a:t>
            </a:r>
            <a:endParaRPr lang="de-DE" sz="1200" b="0" i="1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766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Daisy Chain: Financial Portfolio Optimization (2009). Optimizing a financial portfolio leads to a graph with many branches, each depicting a possible future economic scenario. Which path will your portfolio take?</a:t>
            </a:r>
          </a:p>
          <a:p>
            <a:r>
              <a:rPr lang="en-US" i="1" dirty="0"/>
              <a:t>Web Poppies (2009) You like a web page and I like it too. 512 people like 394,792 web pages, do you like them too</a:t>
            </a:r>
          </a:p>
          <a:p>
            <a:r>
              <a:rPr lang="en-US" i="1" dirty="0"/>
              <a:t> reddish-orange frequency-domain circuit simulation matrix constructed via the harmonic-balance method</a:t>
            </a:r>
          </a:p>
          <a:p>
            <a:r>
              <a:rPr lang="de-DE" i="1" dirty="0"/>
              <a:t> </a:t>
            </a:r>
            <a:r>
              <a:rPr lang="de-DE" i="1" dirty="0" err="1"/>
              <a:t>Convex</a:t>
            </a:r>
            <a:r>
              <a:rPr lang="de-DE" i="1" dirty="0"/>
              <a:t> </a:t>
            </a:r>
            <a:r>
              <a:rPr lang="de-DE" i="1" dirty="0" err="1"/>
              <a:t>Quadratic</a:t>
            </a:r>
            <a:r>
              <a:rPr lang="de-DE" i="1" dirty="0"/>
              <a:t> </a:t>
            </a:r>
            <a:r>
              <a:rPr lang="de-DE" i="1" dirty="0" err="1"/>
              <a:t>Programming</a:t>
            </a:r>
            <a:r>
              <a:rPr lang="de-DE" i="1" dirty="0"/>
              <a:t> (2009)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617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slow-&gt; iterative </a:t>
            </a:r>
            <a:r>
              <a:rPr lang="de-DE" dirty="0" err="1"/>
              <a:t>solvers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an </a:t>
            </a:r>
            <a:r>
              <a:rPr lang="de-DE" dirty="0" err="1"/>
              <a:t>approximate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.</a:t>
            </a:r>
            <a:r>
              <a:rPr lang="de-DE" dirty="0" err="1"/>
              <a:t>They</a:t>
            </a:r>
            <a:r>
              <a:rPr lang="de-DE" dirty="0"/>
              <a:t> will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initial </a:t>
            </a:r>
            <a:r>
              <a:rPr lang="de-DE" dirty="0" err="1"/>
              <a:t>guess</a:t>
            </a:r>
            <a:r>
              <a:rPr lang="de-DE" dirty="0"/>
              <a:t> and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iteration</a:t>
            </a:r>
            <a:r>
              <a:rPr lang="de-DE" dirty="0"/>
              <a:t> will </a:t>
            </a:r>
            <a:r>
              <a:rPr lang="de-DE" dirty="0" err="1"/>
              <a:t>calculate</a:t>
            </a:r>
            <a:r>
              <a:rPr lang="de-DE" dirty="0"/>
              <a:t> an </a:t>
            </a:r>
            <a:r>
              <a:rPr lang="de-DE" dirty="0" err="1"/>
              <a:t>approximate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iteration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. The </a:t>
            </a:r>
            <a:r>
              <a:rPr lang="de-DE" dirty="0" err="1"/>
              <a:t>solver</a:t>
            </a:r>
            <a:r>
              <a:rPr lang="de-DE" dirty="0"/>
              <a:t> will </a:t>
            </a:r>
            <a:r>
              <a:rPr lang="de-DE" dirty="0" err="1"/>
              <a:t>stop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stopping</a:t>
            </a:r>
            <a:r>
              <a:rPr lang="de-DE" dirty="0"/>
              <a:t> </a:t>
            </a:r>
            <a:r>
              <a:rPr lang="de-DE" dirty="0" err="1"/>
              <a:t>criteria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a maximum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iterations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met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508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But a linear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differ</a:t>
            </a:r>
            <a:r>
              <a:rPr lang="de-DE" dirty="0"/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substantially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linear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cuircuit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consequence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solvers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different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But </a:t>
            </a:r>
            <a:r>
              <a:rPr lang="de-DE" dirty="0" err="1"/>
              <a:t>determing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solver</a:t>
            </a:r>
            <a:r>
              <a:rPr lang="de-DE" dirty="0"/>
              <a:t> will </a:t>
            </a:r>
            <a:r>
              <a:rPr lang="de-DE" dirty="0" err="1"/>
              <a:t>solve</a:t>
            </a:r>
            <a:r>
              <a:rPr lang="de-DE" dirty="0"/>
              <a:t> a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fastest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generally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obvious</a:t>
            </a:r>
            <a:r>
              <a:rPr lang="de-DE" dirty="0"/>
              <a:t>. And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involved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99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220B4-D657-4D1C-94FA-45DF6455F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AF24BD-772B-429A-BFA8-EB1D19A5C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83878A-3C93-4452-8E4A-B040D4794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D2B0-35BA-48CC-B465-2997EEC1297B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0B9B05-75CD-466B-8178-A3BB4499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A146A4-F6A5-4C05-9DDC-6922F8B1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26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EEB029-5DEE-4D7D-A453-3CAA99FAE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C5AE7D-A7AA-4C68-8482-F9F8B597B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2EC19A-D7B3-443F-BB6E-0F624999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D2B0-35BA-48CC-B465-2997EEC1297B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4CABF1-1F84-42CF-907E-05B13DC7A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41F0D5-0CFD-4B8A-91DE-F7B03111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20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BD7F552-4A1C-40C5-B628-B6C7DD4C4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F59641-6F18-40D3-8155-C779D4171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C28A1E-2565-4BCC-8B19-1DBF21BC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D2B0-35BA-48CC-B465-2997EEC1297B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DFBB6F-06C6-4731-9562-6664D7F20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5DD766-9454-46F1-811F-830BDD8C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7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BBBE2-306D-4CE7-9296-1254C3A3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E18DAA-B958-4041-A1AC-66BBF5842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5C5F6A-40C4-4284-81DE-C879D06F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D2B0-35BA-48CC-B465-2997EEC1297B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AA65AF-9CD7-4A43-BBDB-9B489330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8021A2-A9CF-4C37-87E8-61808393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37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FBC7BF-8819-408A-8C16-C4710858B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80A938-B7FA-4E47-8712-C1EEF698C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BE4A4-D24D-4804-A8F4-4195AABD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D2B0-35BA-48CC-B465-2997EEC1297B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2864FA-F7AD-4F8E-ABAC-CB7F89DA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7BAD6B-C8D9-4D82-9CCB-B4778660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28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07AFD-7694-4747-BD79-7D1D669AF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8CFD4B-EC8C-4809-8F91-E4EF27148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524DF7F-04D5-42E5-A28C-FFC0FDB6D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81C7AB-9127-4AEA-AFAD-E0C48ED0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D2B0-35BA-48CC-B465-2997EEC1297B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0C899E-A36E-43EB-82EE-2D3A5DBC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FBADCC-23CE-46DD-9EA8-655A3489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39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E3AC3-7691-4269-A7DA-1314D3411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6C6535-487B-4F5C-8CE5-E76369DBD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06DFA3-DE6D-4BD3-8C80-2B658B580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8E36A13-E465-4FA0-9A47-917DB7696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59375E6-58EB-4481-8AFD-5E7674E58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7F6CC4B-9CB6-4888-A447-C3E69F94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D2B0-35BA-48CC-B465-2997EEC1297B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F7F9065-98DC-406F-8681-6DAA80D3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F71C586-5515-4FB8-B56A-8309EC66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98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562EA-01D1-447A-8219-ABDCEB84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ADC3C61-217D-49BA-AF68-9433E9C38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D2B0-35BA-48CC-B465-2997EEC1297B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770195-07C4-40FF-8711-18670A4C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8E58E1-9B9A-4B4E-8F22-E9DEE39C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18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B6A781-D35E-4172-82E4-74DDCD89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D2B0-35BA-48CC-B465-2997EEC1297B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0420E7-7EE1-457B-A8C7-F8B7BF37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3194FF-9705-4F2F-8043-58728D64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44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14983-C6FF-455F-86E7-8380589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C18E1C-6A74-4447-85BE-8BF8D846B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D0CEC8-726A-45D1-AADA-84EDFD4B1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90122B-14A1-45D5-A287-3C64630C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D2B0-35BA-48CC-B465-2997EEC1297B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24451C-89DC-4853-ACD6-AC620959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448283-89EE-4399-B904-388DFFA0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52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69F881-D0D4-4763-BD57-591A5A587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BF5ADF-A6F4-4534-BF5C-7B5EC0E92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6CBAAC-7900-463C-B138-BD4E31EB1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97ED5C-4216-4EED-9EFA-2317433B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D2B0-35BA-48CC-B465-2997EEC1297B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574463-D41C-403A-94BC-E23E8854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217C42-A1A4-410B-BF2B-2DABF806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30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16DB62-6E80-4925-8023-05F2210A7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EEAB34-B426-4D84-88A4-91EB90BC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8F5BFC-E0DD-42B7-99D8-567F9A1DD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1D2B0-35BA-48CC-B465-2997EEC1297B}" type="datetimeFigureOut">
              <a:rPr lang="de-DE" smtClean="0"/>
              <a:t>17.03.2019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7C8FA5-EBDD-4957-8324-6C5E2D598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782417-6EBB-46A8-AFE3-5ABED2D38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46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8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96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33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arse.tamu.edu/files/HB/beacxc.png">
            <a:extLst>
              <a:ext uri="{FF2B5EF4-FFF2-40B4-BE49-F238E27FC236}">
                <a16:creationId xmlns:a16="http://schemas.microsoft.com/office/drawing/2014/main" id="{23A3DD72-3ACF-4F41-8817-04E9BD45C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00240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sparse.tamu.edu/files/HB/bcsstk13.png">
            <a:extLst>
              <a:ext uri="{FF2B5EF4-FFF2-40B4-BE49-F238E27FC236}">
                <a16:creationId xmlns:a16="http://schemas.microsoft.com/office/drawing/2014/main" id="{5D86790B-36C5-4BEF-A358-A001DF487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00240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8827A970-0086-4C13-B84D-83F8529A3BE6}"/>
              </a:ext>
            </a:extLst>
          </p:cNvPr>
          <p:cNvSpPr/>
          <p:nvPr/>
        </p:nvSpPr>
        <p:spPr>
          <a:xfrm>
            <a:off x="1714119" y="5227088"/>
            <a:ext cx="388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Computational Fluid Dynamics Problem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6802268-6F79-4DC6-AF0E-42083C38EBE6}"/>
              </a:ext>
            </a:extLst>
          </p:cNvPr>
          <p:cNvSpPr/>
          <p:nvPr/>
        </p:nvSpPr>
        <p:spPr>
          <a:xfrm>
            <a:off x="7567212" y="5227088"/>
            <a:ext cx="1934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Economic</a:t>
            </a:r>
            <a:r>
              <a:rPr lang="de-DE" dirty="0"/>
              <a:t> Problem</a:t>
            </a:r>
          </a:p>
        </p:txBody>
      </p:sp>
    </p:spTree>
    <p:extLst>
      <p:ext uri="{BB962C8B-B14F-4D97-AF65-F5344CB8AC3E}">
        <p14:creationId xmlns:p14="http://schemas.microsoft.com/office/powerpoint/2010/main" val="2572047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42A9C1-2686-4E0D-ACEA-A4055588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..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solves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issue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E60318-F47D-4E07-A291-C5DE8DA2B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product</a:t>
            </a:r>
            <a:r>
              <a:rPr lang="de-DE" dirty="0"/>
              <a:t> </a:t>
            </a:r>
          </a:p>
          <a:p>
            <a:r>
              <a:rPr lang="de-DE" dirty="0"/>
              <a:t>The 4 </a:t>
            </a:r>
            <a:r>
              <a:rPr lang="de-DE" dirty="0" err="1"/>
              <a:t>modules</a:t>
            </a:r>
            <a:endParaRPr lang="de-DE" dirty="0"/>
          </a:p>
          <a:p>
            <a:r>
              <a:rPr lang="de-DE" dirty="0" err="1"/>
              <a:t>Overview</a:t>
            </a:r>
            <a:r>
              <a:rPr lang="de-DE" dirty="0"/>
              <a:t>(</a:t>
            </a:r>
            <a:r>
              <a:rPr lang="de-DE" dirty="0" err="1"/>
              <a:t>picture</a:t>
            </a:r>
            <a:r>
              <a:rPr lang="de-DE" dirty="0"/>
              <a:t>)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ginkgo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06845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3D15C-127C-4343-B19C-94ECCED4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collector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8C24B9-EA82-44CC-84C9-D159A9397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1600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D9E32-2C6F-407D-B345-E6AB558A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´</a:t>
            </a:r>
            <a:r>
              <a:rPr lang="de-DE" dirty="0" err="1"/>
              <a:t>labeling</a:t>
            </a:r>
            <a:r>
              <a:rPr lang="de-DE" dirty="0"/>
              <a:t> </a:t>
            </a:r>
            <a:r>
              <a:rPr lang="de-DE" dirty="0" err="1"/>
              <a:t>module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36060-4FDA-4834-B05D-0841012EE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339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52B4E-481D-441F-B0BC-7D838FEF4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Traning</a:t>
            </a:r>
            <a:r>
              <a:rPr lang="de-DE" dirty="0"/>
              <a:t> </a:t>
            </a:r>
            <a:r>
              <a:rPr lang="de-DE" dirty="0" err="1"/>
              <a:t>module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EA1BBA-2CE4-49C6-8663-AD1B3BC3A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633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58542-279E-434B-BC32-D044D864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Classifier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F37A03-C172-46A9-B08F-11B327252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071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C21EB-7DBC-4C6F-86B1-94AE1AF8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time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7297F6-6264-4921-83BD-3E2B06542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Output </a:t>
            </a:r>
            <a:r>
              <a:rPr lang="de-DE" dirty="0" err="1"/>
              <a:t>service</a:t>
            </a:r>
            <a:r>
              <a:rPr lang="de-DE" dirty="0"/>
              <a:t> </a:t>
            </a:r>
          </a:p>
          <a:p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 err="1"/>
              <a:t>Statistics</a:t>
            </a:r>
            <a:r>
              <a:rPr lang="de-DE" dirty="0"/>
              <a:t>(</a:t>
            </a:r>
            <a:r>
              <a:rPr lang="de-DE" dirty="0" err="1"/>
              <a:t>loc,coverage,accuracy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nn</a:t>
            </a:r>
            <a:r>
              <a:rPr lang="de-DE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4175341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77195-AB61-4654-9227-16F6C8FE3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reflection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13207E-8AE4-4E84-85B7-EDBCD454F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Challenges</a:t>
            </a:r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solved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mandetory</a:t>
            </a:r>
            <a:r>
              <a:rPr lang="de-DE" dirty="0"/>
              <a:t>/optional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achieved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6122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D6057-9AD6-4A17-8E35-B0AF4E68F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outlook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AE3E85-5952-4FCC-A5BE-B1BC7E36C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add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229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DEE7F32-2FE3-4894-9D03-30A7178F7B64}"/>
              </a:ext>
            </a:extLst>
          </p:cNvPr>
          <p:cNvSpPr/>
          <p:nvPr/>
        </p:nvSpPr>
        <p:spPr>
          <a:xfrm>
            <a:off x="1272072" y="317241"/>
            <a:ext cx="4478694" cy="298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utoShape 6" descr="Bildergebnis fÃ¼r Quadratic programming">
            <a:extLst>
              <a:ext uri="{FF2B5EF4-FFF2-40B4-BE49-F238E27FC236}">
                <a16:creationId xmlns:a16="http://schemas.microsoft.com/office/drawing/2014/main" id="{DB59D097-587B-4879-9901-761CEBA044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976328" cy="497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108" name="Picture 12" descr="Bildergebnis fÃ¼r circuit">
            <a:extLst>
              <a:ext uri="{FF2B5EF4-FFF2-40B4-BE49-F238E27FC236}">
                <a16:creationId xmlns:a16="http://schemas.microsoft.com/office/drawing/2014/main" id="{82D03DF6-E7BA-4A37-A66F-47DC2DF5D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17241"/>
            <a:ext cx="4478693" cy="2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25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DEE7F32-2FE3-4894-9D03-30A7178F7B64}"/>
              </a:ext>
            </a:extLst>
          </p:cNvPr>
          <p:cNvSpPr/>
          <p:nvPr/>
        </p:nvSpPr>
        <p:spPr>
          <a:xfrm>
            <a:off x="1272072" y="317241"/>
            <a:ext cx="4478694" cy="298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8" name="Picture 2" descr="Bildergebnis fÃ¼r webpage">
            <a:extLst>
              <a:ext uri="{FF2B5EF4-FFF2-40B4-BE49-F238E27FC236}">
                <a16:creationId xmlns:a16="http://schemas.microsoft.com/office/drawing/2014/main" id="{EDB986C9-D082-4B2A-B453-3C8B53A0C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5" y="304023"/>
            <a:ext cx="4478693" cy="29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6" descr="Bildergebnis fÃ¼r Quadratic programming">
            <a:extLst>
              <a:ext uri="{FF2B5EF4-FFF2-40B4-BE49-F238E27FC236}">
                <a16:creationId xmlns:a16="http://schemas.microsoft.com/office/drawing/2014/main" id="{DB59D097-587B-4879-9901-761CEBA044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976328" cy="497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108" name="Picture 12" descr="Bildergebnis fÃ¼r circuit">
            <a:extLst>
              <a:ext uri="{FF2B5EF4-FFF2-40B4-BE49-F238E27FC236}">
                <a16:creationId xmlns:a16="http://schemas.microsoft.com/office/drawing/2014/main" id="{82D03DF6-E7BA-4A37-A66F-47DC2DF5D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17241"/>
            <a:ext cx="4478693" cy="2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13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DEE7F32-2FE3-4894-9D03-30A7178F7B64}"/>
              </a:ext>
            </a:extLst>
          </p:cNvPr>
          <p:cNvSpPr/>
          <p:nvPr/>
        </p:nvSpPr>
        <p:spPr>
          <a:xfrm>
            <a:off x="1272072" y="317241"/>
            <a:ext cx="4478694" cy="298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F3B08D9-8EA4-4625-ADF6-EB8A865F4846}"/>
              </a:ext>
            </a:extLst>
          </p:cNvPr>
          <p:cNvSpPr/>
          <p:nvPr/>
        </p:nvSpPr>
        <p:spPr>
          <a:xfrm>
            <a:off x="1272072" y="3657600"/>
            <a:ext cx="4478694" cy="298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2" descr="Bildergebnis fÃ¼r stock">
            <a:extLst>
              <a:ext uri="{FF2B5EF4-FFF2-40B4-BE49-F238E27FC236}">
                <a16:creationId xmlns:a16="http://schemas.microsoft.com/office/drawing/2014/main" id="{2D45B5F0-253A-4953-85AE-E63E0F5C0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657601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Bildergebnis fÃ¼r webpage">
            <a:extLst>
              <a:ext uri="{FF2B5EF4-FFF2-40B4-BE49-F238E27FC236}">
                <a16:creationId xmlns:a16="http://schemas.microsoft.com/office/drawing/2014/main" id="{EDB986C9-D082-4B2A-B453-3C8B53A0C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5" y="317242"/>
            <a:ext cx="4478693" cy="29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6" descr="Bildergebnis fÃ¼r Quadratic programming">
            <a:extLst>
              <a:ext uri="{FF2B5EF4-FFF2-40B4-BE49-F238E27FC236}">
                <a16:creationId xmlns:a16="http://schemas.microsoft.com/office/drawing/2014/main" id="{DB59D097-587B-4879-9901-761CEBA044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976328" cy="497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108" name="Picture 12" descr="Bildergebnis fÃ¼r circuit">
            <a:extLst>
              <a:ext uri="{FF2B5EF4-FFF2-40B4-BE49-F238E27FC236}">
                <a16:creationId xmlns:a16="http://schemas.microsoft.com/office/drawing/2014/main" id="{82D03DF6-E7BA-4A37-A66F-47DC2DF5D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17241"/>
            <a:ext cx="4478693" cy="2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04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DEE7F32-2FE3-4894-9D03-30A7178F7B64}"/>
              </a:ext>
            </a:extLst>
          </p:cNvPr>
          <p:cNvSpPr/>
          <p:nvPr/>
        </p:nvSpPr>
        <p:spPr>
          <a:xfrm>
            <a:off x="1272072" y="317241"/>
            <a:ext cx="4478694" cy="298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F3B08D9-8EA4-4625-ADF6-EB8A865F4846}"/>
              </a:ext>
            </a:extLst>
          </p:cNvPr>
          <p:cNvSpPr/>
          <p:nvPr/>
        </p:nvSpPr>
        <p:spPr>
          <a:xfrm>
            <a:off x="1272072" y="3657600"/>
            <a:ext cx="4478694" cy="298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2" descr="Bildergebnis fÃ¼r stock">
            <a:extLst>
              <a:ext uri="{FF2B5EF4-FFF2-40B4-BE49-F238E27FC236}">
                <a16:creationId xmlns:a16="http://schemas.microsoft.com/office/drawing/2014/main" id="{2D45B5F0-253A-4953-85AE-E63E0F5C0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657601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Bildergebnis fÃ¼r webpage">
            <a:extLst>
              <a:ext uri="{FF2B5EF4-FFF2-40B4-BE49-F238E27FC236}">
                <a16:creationId xmlns:a16="http://schemas.microsoft.com/office/drawing/2014/main" id="{EDB986C9-D082-4B2A-B453-3C8B53A0C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17242"/>
            <a:ext cx="4478693" cy="29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6" descr="Bildergebnis fÃ¼r Quadratic programming">
            <a:extLst>
              <a:ext uri="{FF2B5EF4-FFF2-40B4-BE49-F238E27FC236}">
                <a16:creationId xmlns:a16="http://schemas.microsoft.com/office/drawing/2014/main" id="{DB59D097-587B-4879-9901-761CEBA044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976328" cy="497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104" name="Picture 8" descr="Ãhnliches Foto">
            <a:extLst>
              <a:ext uri="{FF2B5EF4-FFF2-40B4-BE49-F238E27FC236}">
                <a16:creationId xmlns:a16="http://schemas.microsoft.com/office/drawing/2014/main" id="{3DF9AC50-3149-4EAB-BAA4-1092BDF6F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657600"/>
            <a:ext cx="4478693" cy="300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Bildergebnis fÃ¼r circuit">
            <a:extLst>
              <a:ext uri="{FF2B5EF4-FFF2-40B4-BE49-F238E27FC236}">
                <a16:creationId xmlns:a16="http://schemas.microsoft.com/office/drawing/2014/main" id="{82D03DF6-E7BA-4A37-A66F-47DC2DF5D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17241"/>
            <a:ext cx="4478693" cy="2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853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DEE7F32-2FE3-4894-9D03-30A7178F7B64}"/>
              </a:ext>
            </a:extLst>
          </p:cNvPr>
          <p:cNvSpPr/>
          <p:nvPr/>
        </p:nvSpPr>
        <p:spPr>
          <a:xfrm>
            <a:off x="1272072" y="317241"/>
            <a:ext cx="4478694" cy="298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F3B08D9-8EA4-4625-ADF6-EB8A865F4846}"/>
              </a:ext>
            </a:extLst>
          </p:cNvPr>
          <p:cNvSpPr/>
          <p:nvPr/>
        </p:nvSpPr>
        <p:spPr>
          <a:xfrm>
            <a:off x="1272072" y="3657600"/>
            <a:ext cx="4478694" cy="298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2" descr="Bildergebnis fÃ¼r stock">
            <a:extLst>
              <a:ext uri="{FF2B5EF4-FFF2-40B4-BE49-F238E27FC236}">
                <a16:creationId xmlns:a16="http://schemas.microsoft.com/office/drawing/2014/main" id="{2D45B5F0-253A-4953-85AE-E63E0F5C0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657601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Bildergebnis fÃ¼r webpage">
            <a:extLst>
              <a:ext uri="{FF2B5EF4-FFF2-40B4-BE49-F238E27FC236}">
                <a16:creationId xmlns:a16="http://schemas.microsoft.com/office/drawing/2014/main" id="{EDB986C9-D082-4B2A-B453-3C8B53A0C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17242"/>
            <a:ext cx="4478693" cy="29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6" descr="Bildergebnis fÃ¼r Quadratic programming">
            <a:extLst>
              <a:ext uri="{FF2B5EF4-FFF2-40B4-BE49-F238E27FC236}">
                <a16:creationId xmlns:a16="http://schemas.microsoft.com/office/drawing/2014/main" id="{DB59D097-587B-4879-9901-761CEBA044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976328" cy="497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104" name="Picture 8" descr="Ãhnliches Foto">
            <a:extLst>
              <a:ext uri="{FF2B5EF4-FFF2-40B4-BE49-F238E27FC236}">
                <a16:creationId xmlns:a16="http://schemas.microsoft.com/office/drawing/2014/main" id="{3DF9AC50-3149-4EAB-BAA4-1092BDF6F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657600"/>
            <a:ext cx="4478693" cy="300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faculty.cse.tamu.edu/davis/matrices_files/net25_and_pre2.jpg">
            <a:extLst>
              <a:ext uri="{FF2B5EF4-FFF2-40B4-BE49-F238E27FC236}">
                <a16:creationId xmlns:a16="http://schemas.microsoft.com/office/drawing/2014/main" id="{4EA83C6A-E100-4F83-BBF4-1AD297F825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3"/>
          <a:stretch/>
        </p:blipFill>
        <p:spPr bwMode="auto">
          <a:xfrm>
            <a:off x="1272073" y="317241"/>
            <a:ext cx="4495816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97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DEE7F32-2FE3-4894-9D03-30A7178F7B64}"/>
              </a:ext>
            </a:extLst>
          </p:cNvPr>
          <p:cNvSpPr/>
          <p:nvPr/>
        </p:nvSpPr>
        <p:spPr>
          <a:xfrm>
            <a:off x="1272072" y="317241"/>
            <a:ext cx="4478694" cy="298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F3B08D9-8EA4-4625-ADF6-EB8A865F4846}"/>
              </a:ext>
            </a:extLst>
          </p:cNvPr>
          <p:cNvSpPr/>
          <p:nvPr/>
        </p:nvSpPr>
        <p:spPr>
          <a:xfrm>
            <a:off x="1272072" y="3657600"/>
            <a:ext cx="4478694" cy="298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2" descr="Bildergebnis fÃ¼r stock">
            <a:extLst>
              <a:ext uri="{FF2B5EF4-FFF2-40B4-BE49-F238E27FC236}">
                <a16:creationId xmlns:a16="http://schemas.microsoft.com/office/drawing/2014/main" id="{2D45B5F0-253A-4953-85AE-E63E0F5C0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657601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Bildergebnis fÃ¼r webpage">
            <a:extLst>
              <a:ext uri="{FF2B5EF4-FFF2-40B4-BE49-F238E27FC236}">
                <a16:creationId xmlns:a16="http://schemas.microsoft.com/office/drawing/2014/main" id="{EDB986C9-D082-4B2A-B453-3C8B53A0C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17242"/>
            <a:ext cx="4478693" cy="29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6" descr="Bildergebnis fÃ¼r Quadratic programming">
            <a:extLst>
              <a:ext uri="{FF2B5EF4-FFF2-40B4-BE49-F238E27FC236}">
                <a16:creationId xmlns:a16="http://schemas.microsoft.com/office/drawing/2014/main" id="{DB59D097-587B-4879-9901-761CEBA044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976328" cy="497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104" name="Picture 8" descr="Ãhnliches Foto">
            <a:extLst>
              <a:ext uri="{FF2B5EF4-FFF2-40B4-BE49-F238E27FC236}">
                <a16:creationId xmlns:a16="http://schemas.microsoft.com/office/drawing/2014/main" id="{3DF9AC50-3149-4EAB-BAA4-1092BDF6F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657600"/>
            <a:ext cx="4478693" cy="300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faculty.cse.tamu.edu/davis/matrices_files/net25_and_pre2.jpg">
            <a:extLst>
              <a:ext uri="{FF2B5EF4-FFF2-40B4-BE49-F238E27FC236}">
                <a16:creationId xmlns:a16="http://schemas.microsoft.com/office/drawing/2014/main" id="{4EA83C6A-E100-4F83-BBF4-1AD297F825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3"/>
          <a:stretch/>
        </p:blipFill>
        <p:spPr bwMode="auto">
          <a:xfrm>
            <a:off x="1272073" y="317241"/>
            <a:ext cx="4495816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faculty.cse.tamu.edu/davis/matrices_files/Buss%40connectus.jpg">
            <a:extLst>
              <a:ext uri="{FF2B5EF4-FFF2-40B4-BE49-F238E27FC236}">
                <a16:creationId xmlns:a16="http://schemas.microsoft.com/office/drawing/2014/main" id="{E47E536E-8909-41FE-BBF5-E469E442B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17866"/>
            <a:ext cx="4478693" cy="299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12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DEE7F32-2FE3-4894-9D03-30A7178F7B64}"/>
              </a:ext>
            </a:extLst>
          </p:cNvPr>
          <p:cNvSpPr/>
          <p:nvPr/>
        </p:nvSpPr>
        <p:spPr>
          <a:xfrm>
            <a:off x="1272072" y="317241"/>
            <a:ext cx="4478694" cy="298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F3B08D9-8EA4-4625-ADF6-EB8A865F4846}"/>
              </a:ext>
            </a:extLst>
          </p:cNvPr>
          <p:cNvSpPr/>
          <p:nvPr/>
        </p:nvSpPr>
        <p:spPr>
          <a:xfrm>
            <a:off x="1272072" y="3657600"/>
            <a:ext cx="4478694" cy="298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2" descr="Bildergebnis fÃ¼r stock">
            <a:extLst>
              <a:ext uri="{FF2B5EF4-FFF2-40B4-BE49-F238E27FC236}">
                <a16:creationId xmlns:a16="http://schemas.microsoft.com/office/drawing/2014/main" id="{2D45B5F0-253A-4953-85AE-E63E0F5C0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657601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Bildergebnis fÃ¼r webpage">
            <a:extLst>
              <a:ext uri="{FF2B5EF4-FFF2-40B4-BE49-F238E27FC236}">
                <a16:creationId xmlns:a16="http://schemas.microsoft.com/office/drawing/2014/main" id="{EDB986C9-D082-4B2A-B453-3C8B53A0C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17242"/>
            <a:ext cx="4478693" cy="29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6" descr="Bildergebnis fÃ¼r Quadratic programming">
            <a:extLst>
              <a:ext uri="{FF2B5EF4-FFF2-40B4-BE49-F238E27FC236}">
                <a16:creationId xmlns:a16="http://schemas.microsoft.com/office/drawing/2014/main" id="{DB59D097-587B-4879-9901-761CEBA044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976328" cy="497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104" name="Picture 8" descr="Ãhnliches Foto">
            <a:extLst>
              <a:ext uri="{FF2B5EF4-FFF2-40B4-BE49-F238E27FC236}">
                <a16:creationId xmlns:a16="http://schemas.microsoft.com/office/drawing/2014/main" id="{3DF9AC50-3149-4EAB-BAA4-1092BDF6F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657600"/>
            <a:ext cx="4478693" cy="300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faculty.cse.tamu.edu/davis/matrices_files/net25_and_pre2.jpg">
            <a:extLst>
              <a:ext uri="{FF2B5EF4-FFF2-40B4-BE49-F238E27FC236}">
                <a16:creationId xmlns:a16="http://schemas.microsoft.com/office/drawing/2014/main" id="{4EA83C6A-E100-4F83-BBF4-1AD297F825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3"/>
          <a:stretch/>
        </p:blipFill>
        <p:spPr bwMode="auto">
          <a:xfrm>
            <a:off x="1272073" y="317241"/>
            <a:ext cx="4495816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faculty.cse.tamu.edu/davis/matrices_files/Buss%40connectus.jpg">
            <a:extLst>
              <a:ext uri="{FF2B5EF4-FFF2-40B4-BE49-F238E27FC236}">
                <a16:creationId xmlns:a16="http://schemas.microsoft.com/office/drawing/2014/main" id="{E47E536E-8909-41FE-BBF5-E469E442B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17866"/>
            <a:ext cx="4478693" cy="299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faculty.cse.tamu.edu/davis/matrices_files/GHS_psdef%40finance256.jpg">
            <a:extLst>
              <a:ext uri="{FF2B5EF4-FFF2-40B4-BE49-F238E27FC236}">
                <a16:creationId xmlns:a16="http://schemas.microsoft.com/office/drawing/2014/main" id="{C2162F5B-2394-46C7-A737-DC5C65484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657599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32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DEE7F32-2FE3-4894-9D03-30A7178F7B64}"/>
              </a:ext>
            </a:extLst>
          </p:cNvPr>
          <p:cNvSpPr/>
          <p:nvPr/>
        </p:nvSpPr>
        <p:spPr>
          <a:xfrm>
            <a:off x="1272072" y="317241"/>
            <a:ext cx="4478694" cy="298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DE2C732-B352-4842-B99D-CDC85719EA27}"/>
              </a:ext>
            </a:extLst>
          </p:cNvPr>
          <p:cNvSpPr/>
          <p:nvPr/>
        </p:nvSpPr>
        <p:spPr>
          <a:xfrm>
            <a:off x="6441234" y="317241"/>
            <a:ext cx="4478694" cy="298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F3B08D9-8EA4-4625-ADF6-EB8A865F4846}"/>
              </a:ext>
            </a:extLst>
          </p:cNvPr>
          <p:cNvSpPr/>
          <p:nvPr/>
        </p:nvSpPr>
        <p:spPr>
          <a:xfrm>
            <a:off x="1272072" y="3657600"/>
            <a:ext cx="4478694" cy="298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56097F6-CF95-4FB8-A223-ABB0946893DE}"/>
              </a:ext>
            </a:extLst>
          </p:cNvPr>
          <p:cNvSpPr/>
          <p:nvPr/>
        </p:nvSpPr>
        <p:spPr>
          <a:xfrm>
            <a:off x="6441234" y="3657600"/>
            <a:ext cx="4478694" cy="298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Picture 2" descr="http://faculty.cse.tamu.edu/davis/matrices_files/GHS_psdef%40finance256.jpg">
            <a:extLst>
              <a:ext uri="{FF2B5EF4-FFF2-40B4-BE49-F238E27FC236}">
                <a16:creationId xmlns:a16="http://schemas.microsoft.com/office/drawing/2014/main" id="{61DFCF7A-E0E2-407C-9205-1044D2A6C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657600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faculty.cse.tamu.edu/davis/matrices_files/Buss%40connectus.jpg">
            <a:extLst>
              <a:ext uri="{FF2B5EF4-FFF2-40B4-BE49-F238E27FC236}">
                <a16:creationId xmlns:a16="http://schemas.microsoft.com/office/drawing/2014/main" id="{BCAF3CDB-5626-4BD9-A0CE-FE06AC74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17866"/>
            <a:ext cx="4478693" cy="299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faculty.cse.tamu.edu/davis/matrices_files/GHS_psdef%40cvxbqp1.jpg">
            <a:extLst>
              <a:ext uri="{FF2B5EF4-FFF2-40B4-BE49-F238E27FC236}">
                <a16:creationId xmlns:a16="http://schemas.microsoft.com/office/drawing/2014/main" id="{54722D13-9088-492B-9567-7A15DB124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648039"/>
            <a:ext cx="4478693" cy="299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faculty.cse.tamu.edu/davis/matrices_files/net25_and_pre2.jpg">
            <a:extLst>
              <a:ext uri="{FF2B5EF4-FFF2-40B4-BE49-F238E27FC236}">
                <a16:creationId xmlns:a16="http://schemas.microsoft.com/office/drawing/2014/main" id="{D76272FE-3BED-4E3A-AF62-F47267354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3"/>
          <a:stretch/>
        </p:blipFill>
        <p:spPr bwMode="auto">
          <a:xfrm>
            <a:off x="1272073" y="317241"/>
            <a:ext cx="4495816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76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Microsoft Office PowerPoint</Application>
  <PresentationFormat>Breitbild</PresentationFormat>
  <Paragraphs>38</Paragraphs>
  <Slides>19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.. Our approach solves this issue</vt:lpstr>
      <vt:lpstr>collector</vt:lpstr>
      <vt:lpstr>´labeling module</vt:lpstr>
      <vt:lpstr>Traning module</vt:lpstr>
      <vt:lpstr>Classifier</vt:lpstr>
      <vt:lpstr>Now we can get into details if we have time</vt:lpstr>
      <vt:lpstr>reflection</vt:lpstr>
      <vt:lpstr>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meets ML</dc:title>
  <dc:creator>Dennis G</dc:creator>
  <cp:lastModifiedBy>Dennis G</cp:lastModifiedBy>
  <cp:revision>13</cp:revision>
  <dcterms:created xsi:type="dcterms:W3CDTF">2019-03-07T16:02:16Z</dcterms:created>
  <dcterms:modified xsi:type="dcterms:W3CDTF">2019-03-17T13:49:36Z</dcterms:modified>
</cp:coreProperties>
</file>