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1"/>
  </p:notesMasterIdLst>
  <p:sldIdLst>
    <p:sldId id="276" r:id="rId2"/>
    <p:sldId id="257" r:id="rId3"/>
    <p:sldId id="273" r:id="rId4"/>
    <p:sldId id="259" r:id="rId5"/>
    <p:sldId id="260" r:id="rId6"/>
    <p:sldId id="258" r:id="rId7"/>
    <p:sldId id="262" r:id="rId8"/>
    <p:sldId id="269" r:id="rId9"/>
    <p:sldId id="263" r:id="rId10"/>
    <p:sldId id="266" r:id="rId11"/>
    <p:sldId id="270" r:id="rId12"/>
    <p:sldId id="277" r:id="rId13"/>
    <p:sldId id="264" r:id="rId14"/>
    <p:sldId id="267" r:id="rId15"/>
    <p:sldId id="271" r:id="rId16"/>
    <p:sldId id="265" r:id="rId17"/>
    <p:sldId id="268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5373" autoAdjust="0"/>
  </p:normalViewPr>
  <p:slideViewPr>
    <p:cSldViewPr snapToGrid="0">
      <p:cViewPr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6FDC-94AF-49C4-8CCE-372AB5BCFEE9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A8A2-5E23-4C5A-A0E7-D0AE6A30F7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6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(Global test cases showed</a:t>
            </a:r>
            <a:r>
              <a:rPr lang="en-US" baseline="0" noProof="0" dirty="0" smtClean="0"/>
              <a:t> with) command line:</a:t>
            </a:r>
          </a:p>
          <a:p>
            <a:r>
              <a:rPr lang="en-US" baseline="0" noProof="0" dirty="0" smtClean="0"/>
              <a:t>Error statements:</a:t>
            </a:r>
          </a:p>
          <a:p>
            <a:r>
              <a:rPr lang="en-US" baseline="0" noProof="0" dirty="0" smtClean="0"/>
              <a:t>-remote </a:t>
            </a:r>
            <a:r>
              <a:rPr lang="en-US" b="1" baseline="0" noProof="0" dirty="0" smtClean="0"/>
              <a:t>fetching</a:t>
            </a:r>
            <a:r>
              <a:rPr lang="en-US" baseline="0" noProof="0" dirty="0" smtClean="0"/>
              <a:t> of matrices did result an error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-arguments invalid/missing</a:t>
            </a:r>
          </a:p>
          <a:p>
            <a:r>
              <a:rPr lang="en-US" baseline="0" noProof="0" dirty="0" smtClean="0"/>
              <a:t>-name is already taken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-not a valid path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6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Functional requirements:</a:t>
            </a:r>
          </a:p>
          <a:p>
            <a:r>
              <a:rPr lang="en-US" noProof="0" dirty="0" smtClean="0"/>
              <a:t>-</a:t>
            </a:r>
            <a:r>
              <a:rPr lang="en-US" b="1" noProof="0" dirty="0" smtClean="0"/>
              <a:t>randomizing</a:t>
            </a:r>
            <a:r>
              <a:rPr lang="en-US" baseline="0" noProof="0" dirty="0" smtClean="0"/>
              <a:t> matrices -&gt; different order</a:t>
            </a:r>
          </a:p>
          <a:p>
            <a:r>
              <a:rPr lang="en-US" baseline="0" noProof="0" dirty="0" smtClean="0"/>
              <a:t>-</a:t>
            </a:r>
            <a:r>
              <a:rPr lang="en-US" b="1" baseline="0" noProof="0" dirty="0" smtClean="0"/>
              <a:t>more training </a:t>
            </a:r>
            <a:r>
              <a:rPr lang="en-US" baseline="0" noProof="0" dirty="0" smtClean="0"/>
              <a:t>than test data -&gt; </a:t>
            </a:r>
            <a:r>
              <a:rPr lang="en-US" b="1" baseline="0" noProof="0" dirty="0" smtClean="0"/>
              <a:t>separation</a:t>
            </a:r>
            <a:r>
              <a:rPr lang="en-US" baseline="0" noProof="0" dirty="0" smtClean="0"/>
              <a:t> (testing on test and training on train data)</a:t>
            </a:r>
          </a:p>
          <a:p>
            <a:r>
              <a:rPr lang="en-US" baseline="0" noProof="0" dirty="0" smtClean="0"/>
              <a:t>- Neural network </a:t>
            </a:r>
            <a:r>
              <a:rPr lang="en-US" b="1" baseline="0" noProof="0" dirty="0" smtClean="0"/>
              <a:t>saved after every iteration</a:t>
            </a:r>
          </a:p>
          <a:p>
            <a:endParaRPr lang="en-US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45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Global test cases showed</a:t>
            </a:r>
            <a:r>
              <a:rPr lang="en-US" baseline="0" noProof="0" dirty="0" smtClean="0"/>
              <a:t> with command line: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Error statements: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Matrices have </a:t>
            </a:r>
            <a:r>
              <a:rPr lang="en-US" b="1" baseline="0" noProof="0" dirty="0" smtClean="0"/>
              <a:t>wrong format </a:t>
            </a:r>
            <a:r>
              <a:rPr lang="en-US" baseline="0" noProof="0" dirty="0" smtClean="0"/>
              <a:t>or are not labeled</a:t>
            </a:r>
          </a:p>
          <a:p>
            <a:pPr marL="171450" indent="-171450">
              <a:buFontTx/>
              <a:buChar char="-"/>
            </a:pPr>
            <a:endParaRPr lang="en-US" baseline="0" noProof="0" dirty="0" smtClean="0"/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Name is already taken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Not a valid path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noProof="0" dirty="0" smtClean="0"/>
              <a:t>Arguments are missing/invalid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noProof="0" dirty="0" smtClean="0"/>
              <a:t>Print: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Accuracy/loss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Histogram</a:t>
            </a:r>
          </a:p>
          <a:p>
            <a:pPr marL="171450" indent="-171450">
              <a:buFontTx/>
              <a:buChar char="-"/>
            </a:pPr>
            <a:endParaRPr lang="en-US" baseline="0" noProof="0" dirty="0" smtClean="0"/>
          </a:p>
          <a:p>
            <a:pPr marL="171450" indent="-171450">
              <a:buFontTx/>
              <a:buChar char="-"/>
            </a:pPr>
            <a:endParaRPr lang="en-US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65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29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Functional requirements:</a:t>
            </a:r>
          </a:p>
          <a:p>
            <a:pPr marL="171450" indent="-171450">
              <a:buFontTx/>
              <a:buChar char="-"/>
            </a:pPr>
            <a:r>
              <a:rPr lang="en-US" b="1" noProof="0" dirty="0" smtClean="0"/>
              <a:t>Creating a grayscale sparsity pattern image</a:t>
            </a:r>
            <a:r>
              <a:rPr lang="en-US" noProof="0" dirty="0" smtClean="0"/>
              <a:t> of the input matrix </a:t>
            </a:r>
          </a:p>
          <a:p>
            <a:pPr marL="171450" indent="-171450">
              <a:buFontTx/>
              <a:buChar char="-"/>
            </a:pPr>
            <a:r>
              <a:rPr lang="en-US" b="1" noProof="0" dirty="0" smtClean="0"/>
              <a:t>Loading neural network</a:t>
            </a:r>
          </a:p>
          <a:p>
            <a:pPr marL="171450" indent="-171450">
              <a:buFontTx/>
              <a:buChar char="-"/>
            </a:pPr>
            <a:r>
              <a:rPr lang="en-US" noProof="0" dirty="0" smtClean="0"/>
              <a:t>Classification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5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Global test cases showed</a:t>
            </a:r>
            <a:r>
              <a:rPr lang="en-US" baseline="0" noProof="0" dirty="0" smtClean="0"/>
              <a:t> with command line:</a:t>
            </a:r>
          </a:p>
          <a:p>
            <a:r>
              <a:rPr lang="en-US" noProof="0" dirty="0" smtClean="0"/>
              <a:t>Error-statements:</a:t>
            </a:r>
          </a:p>
          <a:p>
            <a:r>
              <a:rPr lang="en-US" noProof="0" dirty="0" smtClean="0"/>
              <a:t>-</a:t>
            </a:r>
            <a:r>
              <a:rPr lang="en-US" b="1" noProof="0" dirty="0" smtClean="0"/>
              <a:t>wrong matrix</a:t>
            </a:r>
            <a:r>
              <a:rPr lang="en-US" b="1" baseline="0" noProof="0" dirty="0" smtClean="0"/>
              <a:t> format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-NN path is wrong</a:t>
            </a:r>
            <a:endParaRPr lang="en-US" noProof="0" dirty="0" smtClean="0"/>
          </a:p>
          <a:p>
            <a:r>
              <a:rPr lang="en-US" noProof="0" dirty="0" smtClean="0"/>
              <a:t>-arguments are missing or invalid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55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4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employing neural networks for the linear system,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3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Linux, Windows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94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Four </a:t>
            </a:r>
            <a:r>
              <a:rPr lang="en-US" noProof="0" dirty="0" smtClean="0"/>
              <a:t>individual </a:t>
            </a:r>
            <a:r>
              <a:rPr lang="en-US" noProof="0" dirty="0" smtClean="0"/>
              <a:t>modules, main module: classifier -&gt; receive</a:t>
            </a:r>
            <a:r>
              <a:rPr lang="en-US" baseline="0" noProof="0" dirty="0" smtClean="0"/>
              <a:t> fastest iterative </a:t>
            </a:r>
            <a:r>
              <a:rPr lang="en-US" baseline="0" noProof="0" dirty="0" smtClean="0"/>
              <a:t>solver</a:t>
            </a:r>
          </a:p>
          <a:p>
            <a:pPr marL="228600" indent="-228600">
              <a:buAutoNum type="arabicPeriod"/>
            </a:pPr>
            <a:r>
              <a:rPr lang="en-US" b="1" baseline="0" noProof="0" dirty="0" smtClean="0"/>
              <a:t>generate or generate and fetch </a:t>
            </a:r>
          </a:p>
          <a:p>
            <a:pPr marL="228600" indent="-228600">
              <a:buAutoNum type="arabicPeriod"/>
            </a:pPr>
            <a:r>
              <a:rPr lang="de-DE" b="1" baseline="0" noProof="0" dirty="0" err="1" smtClean="0"/>
              <a:t>Greyscale</a:t>
            </a:r>
            <a:r>
              <a:rPr lang="de-DE" b="1" baseline="0" noProof="0" dirty="0" smtClean="0"/>
              <a:t> </a:t>
            </a:r>
            <a:r>
              <a:rPr lang="de-DE" b="1" baseline="0" noProof="0" dirty="0" err="1" smtClean="0"/>
              <a:t>image</a:t>
            </a:r>
            <a:endParaRPr lang="de-DE" b="1" baseline="0" noProof="0" dirty="0" smtClean="0"/>
          </a:p>
          <a:p>
            <a:pPr marL="228600" indent="-228600">
              <a:buAutoNum type="arabicPeriod"/>
            </a:pPr>
            <a:r>
              <a:rPr lang="de-DE" b="1" baseline="0" noProof="0" dirty="0" err="1" smtClean="0"/>
              <a:t>Randomizing</a:t>
            </a:r>
            <a:r>
              <a:rPr lang="de-DE" b="1" baseline="0" noProof="0" dirty="0" smtClean="0"/>
              <a:t>, </a:t>
            </a:r>
            <a:r>
              <a:rPr lang="de-DE" b="1" baseline="0" noProof="0" dirty="0" err="1" smtClean="0"/>
              <a:t>more</a:t>
            </a:r>
            <a:r>
              <a:rPr lang="de-DE" b="1" baseline="0" noProof="0" dirty="0" smtClean="0"/>
              <a:t> </a:t>
            </a:r>
            <a:r>
              <a:rPr lang="de-DE" b="1" baseline="0" noProof="0" dirty="0" err="1" smtClean="0"/>
              <a:t>traing</a:t>
            </a:r>
            <a:r>
              <a:rPr lang="de-DE" b="1" baseline="0" noProof="0" dirty="0" smtClean="0"/>
              <a:t> </a:t>
            </a:r>
            <a:r>
              <a:rPr lang="de-DE" b="1" baseline="0" noProof="0" dirty="0" err="1" smtClean="0"/>
              <a:t>and</a:t>
            </a:r>
            <a:r>
              <a:rPr lang="de-DE" b="1" baseline="0" noProof="0" dirty="0" smtClean="0"/>
              <a:t> </a:t>
            </a:r>
            <a:r>
              <a:rPr lang="de-DE" b="1" baseline="0" noProof="0" dirty="0" err="1" smtClean="0"/>
              <a:t>test</a:t>
            </a:r>
            <a:r>
              <a:rPr lang="de-DE" b="1" baseline="0" noProof="0" dirty="0" smtClean="0"/>
              <a:t> </a:t>
            </a:r>
            <a:r>
              <a:rPr lang="de-DE" b="1" baseline="0" noProof="0" dirty="0" err="1" smtClean="0"/>
              <a:t>data</a:t>
            </a:r>
            <a:endParaRPr lang="de-DE" b="1" baseline="0" noProof="0" dirty="0" smtClean="0"/>
          </a:p>
          <a:p>
            <a:pPr marL="228600" indent="-228600">
              <a:buAutoNum type="arabicPeriod"/>
            </a:pPr>
            <a:r>
              <a:rPr lang="de-DE" b="1" baseline="0" noProof="0" dirty="0" err="1" smtClean="0"/>
              <a:t>Greyscale</a:t>
            </a:r>
            <a:r>
              <a:rPr lang="de-DE" b="1" baseline="0" noProof="0" dirty="0" smtClean="0"/>
              <a:t> </a:t>
            </a:r>
            <a:r>
              <a:rPr lang="de-DE" b="1" baseline="0" noProof="0" dirty="0" err="1" smtClean="0"/>
              <a:t>image</a:t>
            </a:r>
            <a:r>
              <a:rPr lang="de-DE" b="1" baseline="0" noProof="0" dirty="0" smtClean="0"/>
              <a:t> </a:t>
            </a:r>
            <a:r>
              <a:rPr lang="de-DE" b="1" baseline="0" noProof="0" dirty="0" err="1" smtClean="0"/>
              <a:t>again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71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85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Collector: suite sparse and artificial generated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28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Functional</a:t>
            </a:r>
            <a:r>
              <a:rPr lang="de-DE" baseline="0" dirty="0" smtClean="0"/>
              <a:t> </a:t>
            </a:r>
            <a:r>
              <a:rPr lang="en-US" baseline="0" noProof="0" dirty="0" smtClean="0"/>
              <a:t>requirements</a:t>
            </a:r>
            <a:r>
              <a:rPr lang="de-DE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de-DE" b="1" baseline="0" dirty="0" smtClean="0"/>
              <a:t>Generation</a:t>
            </a:r>
            <a:r>
              <a:rPr lang="de-DE" baseline="0" dirty="0" smtClean="0"/>
              <a:t> </a:t>
            </a:r>
            <a:r>
              <a:rPr lang="en-US" baseline="0" noProof="0" dirty="0" smtClean="0"/>
              <a:t>of</a:t>
            </a:r>
            <a:r>
              <a:rPr lang="de-DE" baseline="0" dirty="0" smtClean="0"/>
              <a:t> </a:t>
            </a:r>
            <a:r>
              <a:rPr lang="en-US" baseline="0" noProof="0" dirty="0" smtClean="0"/>
              <a:t>matrices</a:t>
            </a:r>
            <a:r>
              <a:rPr lang="de-DE" baseline="0" dirty="0" smtClean="0"/>
              <a:t> </a:t>
            </a:r>
            <a:r>
              <a:rPr lang="en-US" baseline="0" noProof="0" dirty="0" smtClean="0"/>
              <a:t>by</a:t>
            </a:r>
            <a:r>
              <a:rPr lang="de-DE" baseline="0" dirty="0" smtClean="0"/>
              <a:t> </a:t>
            </a:r>
            <a:r>
              <a:rPr lang="en-US" baseline="0" noProof="0" dirty="0" smtClean="0"/>
              <a:t>a</a:t>
            </a:r>
            <a:r>
              <a:rPr lang="de-DE" baseline="0" dirty="0" smtClean="0"/>
              <a:t> </a:t>
            </a:r>
            <a:r>
              <a:rPr lang="en-US" baseline="0" noProof="0" dirty="0" smtClean="0"/>
              <a:t>given</a:t>
            </a:r>
            <a:r>
              <a:rPr lang="de-DE" baseline="0" dirty="0" smtClean="0"/>
              <a:t> </a:t>
            </a:r>
            <a:r>
              <a:rPr lang="en-US" b="1" baseline="0" noProof="0" dirty="0" smtClean="0"/>
              <a:t>sparsity</a:t>
            </a:r>
            <a:r>
              <a:rPr lang="de-DE" b="1" baseline="0" dirty="0" smtClean="0"/>
              <a:t> </a:t>
            </a:r>
            <a:r>
              <a:rPr lang="en-US" b="1" baseline="0" noProof="0" dirty="0" smtClean="0"/>
              <a:t>level</a:t>
            </a:r>
            <a:r>
              <a:rPr lang="de-DE" b="1" baseline="0" dirty="0" smtClean="0"/>
              <a:t> </a:t>
            </a:r>
            <a:r>
              <a:rPr lang="en-US" b="1" baseline="0" noProof="0" dirty="0" smtClean="0"/>
              <a:t>and</a:t>
            </a:r>
            <a:r>
              <a:rPr lang="de-DE" b="1" baseline="0" dirty="0" smtClean="0"/>
              <a:t> </a:t>
            </a:r>
            <a:r>
              <a:rPr lang="en-US" b="1" baseline="0" noProof="0" dirty="0" smtClean="0"/>
              <a:t>size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Choice to either </a:t>
            </a:r>
            <a:r>
              <a:rPr lang="en-US" b="1" baseline="0" noProof="0" dirty="0" smtClean="0"/>
              <a:t>generate or generate and fetch </a:t>
            </a:r>
            <a:r>
              <a:rPr lang="en-US" baseline="0" noProof="0" dirty="0" smtClean="0"/>
              <a:t>from Suite Sparse collection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53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Global test cases showed</a:t>
            </a:r>
            <a:r>
              <a:rPr lang="en-US" baseline="0" noProof="0" dirty="0" smtClean="0"/>
              <a:t> with command line:</a:t>
            </a:r>
          </a:p>
          <a:p>
            <a:r>
              <a:rPr lang="en-US" baseline="0" noProof="0" dirty="0" smtClean="0"/>
              <a:t>Error statements: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Arguments are </a:t>
            </a:r>
            <a:r>
              <a:rPr lang="en-US" b="1" baseline="0" noProof="0" dirty="0" smtClean="0"/>
              <a:t>missing or invalid </a:t>
            </a:r>
            <a:r>
              <a:rPr lang="en-US" baseline="0" noProof="0" dirty="0" smtClean="0"/>
              <a:t>(especially size)</a:t>
            </a:r>
          </a:p>
          <a:p>
            <a:pPr marL="628650" lvl="1" indent="-171450">
              <a:buFontTx/>
              <a:buChar char="-"/>
            </a:pPr>
            <a:r>
              <a:rPr lang="en-US" baseline="0" noProof="0" dirty="0" smtClean="0"/>
              <a:t>Right size and sparsity</a:t>
            </a:r>
          </a:p>
          <a:p>
            <a:pPr marL="628650" lvl="1" indent="-171450">
              <a:buFontTx/>
              <a:buChar char="-"/>
            </a:pPr>
            <a:r>
              <a:rPr lang="en-US" baseline="0" noProof="0" dirty="0" smtClean="0"/>
              <a:t>Squared matrix</a:t>
            </a:r>
          </a:p>
          <a:p>
            <a:pPr marL="628650" lvl="1" indent="-171450">
              <a:buFontTx/>
              <a:buChar char="-"/>
            </a:pPr>
            <a:endParaRPr lang="en-US" baseline="0" noProof="0" dirty="0" smtClean="0"/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Specific </a:t>
            </a:r>
            <a:r>
              <a:rPr lang="en-US" b="1" baseline="0" noProof="0" dirty="0" smtClean="0"/>
              <a:t>name</a:t>
            </a:r>
            <a:r>
              <a:rPr lang="en-US" baseline="0" noProof="0" dirty="0" smtClean="0"/>
              <a:t> is </a:t>
            </a:r>
            <a:r>
              <a:rPr lang="en-US" b="1" baseline="0" noProof="0" dirty="0" smtClean="0"/>
              <a:t>already taken</a:t>
            </a:r>
          </a:p>
          <a:p>
            <a:pPr marL="171450" indent="-171450">
              <a:buFontTx/>
              <a:buChar char="-"/>
            </a:pPr>
            <a:r>
              <a:rPr lang="en-US" b="1" baseline="0" noProof="0" dirty="0" smtClean="0"/>
              <a:t>No internet connection </a:t>
            </a:r>
            <a:r>
              <a:rPr lang="en-US" baseline="0" noProof="0" dirty="0" smtClean="0"/>
              <a:t>but –g is set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Path is </a:t>
            </a:r>
            <a:r>
              <a:rPr lang="en-US" b="1" baseline="0" noProof="0" dirty="0" smtClean="0"/>
              <a:t>not a valid path</a:t>
            </a:r>
            <a:endParaRPr lang="en-US" b="1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8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Functional</a:t>
            </a:r>
            <a:r>
              <a:rPr lang="en-US" baseline="0" noProof="0" dirty="0" smtClean="0"/>
              <a:t> requirements:</a:t>
            </a:r>
          </a:p>
          <a:p>
            <a:r>
              <a:rPr lang="de-DE" baseline="0" dirty="0" smtClean="0"/>
              <a:t>-</a:t>
            </a:r>
            <a:r>
              <a:rPr lang="en-GB" b="1" baseline="0" dirty="0" smtClean="0"/>
              <a:t>Determination</a:t>
            </a:r>
            <a:r>
              <a:rPr lang="en-GB" baseline="0" dirty="0" smtClean="0"/>
              <a:t> of the </a:t>
            </a:r>
            <a:r>
              <a:rPr lang="en-GB" b="1" baseline="0" dirty="0" smtClean="0"/>
              <a:t>best solving algorithm by time</a:t>
            </a:r>
            <a:r>
              <a:rPr lang="en-GB" baseline="0" dirty="0" smtClean="0"/>
              <a:t> (optional custom algorithms)</a:t>
            </a:r>
          </a:p>
          <a:p>
            <a:r>
              <a:rPr lang="en-GB" baseline="0" dirty="0" smtClean="0"/>
              <a:t>-creating </a:t>
            </a:r>
            <a:r>
              <a:rPr lang="en-GB" b="1" baseline="0" dirty="0" smtClean="0"/>
              <a:t>grayscale sparsity pattern image </a:t>
            </a:r>
            <a:r>
              <a:rPr lang="en-GB" baseline="0" dirty="0" smtClean="0"/>
              <a:t>(all the </a:t>
            </a:r>
            <a:r>
              <a:rPr lang="en-GB" b="1" baseline="0" dirty="0" smtClean="0"/>
              <a:t>same siz</a:t>
            </a:r>
            <a:r>
              <a:rPr lang="en-GB" baseline="0" dirty="0" smtClean="0"/>
              <a:t>e!)</a:t>
            </a:r>
          </a:p>
          <a:p>
            <a:r>
              <a:rPr lang="en-GB" baseline="0" dirty="0" smtClean="0"/>
              <a:t>-</a:t>
            </a:r>
            <a:r>
              <a:rPr lang="en-GB" b="1" baseline="0" dirty="0" smtClean="0"/>
              <a:t>saving</a:t>
            </a:r>
            <a:r>
              <a:rPr lang="en-GB" baseline="0" dirty="0" smtClean="0"/>
              <a:t> image with label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4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64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5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77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11/21/2018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E93F3-7A83-4EF4-8AF1-A21F4B241154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Numerical Linear Algebra meets Machine Learning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Fabian </a:t>
            </a:r>
            <a:r>
              <a:rPr lang="en-US" dirty="0" err="1" smtClean="0"/>
              <a:t>Koffer</a:t>
            </a:r>
            <a:r>
              <a:rPr lang="en-US" dirty="0" smtClean="0"/>
              <a:t>, Simon </a:t>
            </a:r>
            <a:r>
              <a:rPr lang="en-US" dirty="0" err="1" smtClean="0"/>
              <a:t>Hanselmann</a:t>
            </a:r>
            <a:r>
              <a:rPr lang="en-US" dirty="0" smtClean="0"/>
              <a:t>, </a:t>
            </a:r>
            <a:r>
              <a:rPr lang="en-US" dirty="0" err="1" smtClean="0"/>
              <a:t>Yannick</a:t>
            </a:r>
            <a:r>
              <a:rPr lang="en-US" dirty="0" smtClean="0"/>
              <a:t> Funk, </a:t>
            </a:r>
          </a:p>
          <a:p>
            <a:r>
              <a:rPr lang="en-US" dirty="0" smtClean="0"/>
              <a:t>Dennis </a:t>
            </a:r>
            <a:r>
              <a:rPr lang="en-US" dirty="0"/>
              <a:t>Leon </a:t>
            </a:r>
            <a:r>
              <a:rPr lang="en-US" dirty="0" err="1" smtClean="0"/>
              <a:t>Grötzinger</a:t>
            </a:r>
            <a:r>
              <a:rPr lang="en-US" dirty="0" smtClean="0"/>
              <a:t>, Anna Ricker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" y="227070"/>
            <a:ext cx="6853687" cy="64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9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command-line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labeler</a:t>
            </a:r>
            <a:r>
              <a:rPr lang="en-GB" dirty="0" smtClean="0"/>
              <a:t> label </a:t>
            </a:r>
            <a:r>
              <a:rPr lang="en-GB" dirty="0"/>
              <a:t>-p &lt;path&gt; -n &lt;name&gt; </a:t>
            </a:r>
            <a:r>
              <a:rPr lang="en-GB" dirty="0" smtClean="0"/>
              <a:t>-s &lt;saving path&gt;</a:t>
            </a:r>
          </a:p>
          <a:p>
            <a:endParaRPr lang="en-GB" dirty="0"/>
          </a:p>
          <a:p>
            <a:endParaRPr lang="de-DE" dirty="0" smtClean="0"/>
          </a:p>
          <a:p>
            <a:r>
              <a:rPr lang="en-US" b="1" dirty="0" smtClean="0"/>
              <a:t>label </a:t>
            </a:r>
            <a:r>
              <a:rPr lang="en-US" dirty="0" smtClean="0"/>
              <a:t>(command) If set, enter labeling mode</a:t>
            </a:r>
            <a:endParaRPr lang="en-US" b="1" dirty="0" smtClean="0"/>
          </a:p>
          <a:p>
            <a:r>
              <a:rPr lang="en-US" dirty="0" smtClean="0"/>
              <a:t>-p </a:t>
            </a:r>
            <a:r>
              <a:rPr lang="en-US" b="1" dirty="0" smtClean="0"/>
              <a:t>path</a:t>
            </a:r>
            <a:r>
              <a:rPr lang="en-US" dirty="0" smtClean="0"/>
              <a:t> </a:t>
            </a:r>
            <a:r>
              <a:rPr lang="en-US" dirty="0" smtClean="0"/>
              <a:t>to the matrices in the local storage the user wants to have labeled</a:t>
            </a:r>
          </a:p>
          <a:p>
            <a:r>
              <a:rPr lang="en-US" dirty="0" smtClean="0"/>
              <a:t>-n </a:t>
            </a:r>
            <a:r>
              <a:rPr lang="en-US" b="1" dirty="0" smtClean="0"/>
              <a:t>name</a:t>
            </a:r>
            <a:r>
              <a:rPr lang="en-US" dirty="0" smtClean="0"/>
              <a:t> under which the labeled matrices will be saved</a:t>
            </a:r>
          </a:p>
          <a:p>
            <a:r>
              <a:rPr lang="en-US" dirty="0" smtClean="0"/>
              <a:t>-g </a:t>
            </a:r>
            <a:r>
              <a:rPr lang="en-US" b="1" dirty="0" smtClean="0"/>
              <a:t>saving</a:t>
            </a:r>
            <a:r>
              <a:rPr lang="en-US" dirty="0" smtClean="0"/>
              <a:t> </a:t>
            </a:r>
            <a:r>
              <a:rPr lang="en-US" b="1" dirty="0" smtClean="0"/>
              <a:t>path</a:t>
            </a:r>
            <a:r>
              <a:rPr lang="en-US" dirty="0" smtClean="0"/>
              <a:t> </a:t>
            </a:r>
            <a:r>
              <a:rPr lang="en-US" dirty="0" smtClean="0"/>
              <a:t>(optional) where </a:t>
            </a:r>
            <a:r>
              <a:rPr lang="en-US" dirty="0" smtClean="0"/>
              <a:t>the labeled matrices will be saved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Other </a:t>
            </a:r>
            <a:r>
              <a:rPr lang="en-US" dirty="0" smtClean="0"/>
              <a:t>commands (optional)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labeler list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Prints a list of available and used algorithms</a:t>
            </a:r>
          </a:p>
          <a:p>
            <a:pPr lvl="1"/>
            <a:endParaRPr lang="en-US" dirty="0" smtClean="0"/>
          </a:p>
          <a:p>
            <a:r>
              <a:rPr lang="en-US" b="1" dirty="0"/>
              <a:t>label add </a:t>
            </a:r>
            <a:r>
              <a:rPr lang="en-US" dirty="0"/>
              <a:t>&lt;algorithm</a:t>
            </a:r>
            <a:r>
              <a:rPr lang="en-US" dirty="0" smtClean="0"/>
              <a:t>&gt;:</a:t>
            </a:r>
          </a:p>
          <a:p>
            <a:pPr lvl="1"/>
            <a:r>
              <a:rPr lang="en-US" dirty="0" smtClean="0"/>
              <a:t>Adds an algorithm that will be used for labeling matrices</a:t>
            </a:r>
          </a:p>
          <a:p>
            <a:pPr lvl="1"/>
            <a:endParaRPr lang="en-US" dirty="0" smtClean="0"/>
          </a:p>
          <a:p>
            <a:r>
              <a:rPr lang="en-US" b="1" dirty="0"/>
              <a:t>label remove </a:t>
            </a:r>
            <a:r>
              <a:rPr lang="en-US" dirty="0"/>
              <a:t>&lt;algorithm</a:t>
            </a:r>
            <a:r>
              <a:rPr lang="en-US" dirty="0" smtClean="0"/>
              <a:t>&gt;:</a:t>
            </a:r>
          </a:p>
          <a:p>
            <a:pPr lvl="1"/>
            <a:r>
              <a:rPr lang="en-US" dirty="0" smtClean="0"/>
              <a:t>Removes an algorithm from the list of used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3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821" y="609600"/>
            <a:ext cx="9229193" cy="1320800"/>
          </a:xfrm>
        </p:spPr>
        <p:txBody>
          <a:bodyPr/>
          <a:lstStyle/>
          <a:p>
            <a:pPr algn="ctr"/>
            <a:r>
              <a:rPr lang="en-US" b="1" dirty="0" smtClean="0"/>
              <a:t>Deep neural network Training and Testing</a:t>
            </a:r>
            <a:endParaRPr lang="en-US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2" y="2822993"/>
            <a:ext cx="9398565" cy="193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4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91" y="239340"/>
            <a:ext cx="6828739" cy="641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command-line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-p &lt;path&gt; -n &lt;name&gt; -t &lt;train&gt; -s &lt;saving path&gt;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-p </a:t>
            </a:r>
            <a:r>
              <a:rPr lang="en-US" b="1" dirty="0" smtClean="0"/>
              <a:t>path</a:t>
            </a:r>
            <a:r>
              <a:rPr lang="en-US" dirty="0" smtClean="0"/>
              <a:t> to the labeled matrices on the local storage</a:t>
            </a:r>
          </a:p>
          <a:p>
            <a:r>
              <a:rPr lang="en-US" dirty="0" smtClean="0"/>
              <a:t>-n </a:t>
            </a:r>
            <a:r>
              <a:rPr lang="en-US" b="1" dirty="0" smtClean="0"/>
              <a:t>name</a:t>
            </a:r>
            <a:r>
              <a:rPr lang="en-US" dirty="0" smtClean="0"/>
              <a:t> under which the neural networks will be saved after training has finished</a:t>
            </a:r>
          </a:p>
          <a:p>
            <a:r>
              <a:rPr lang="en-US" dirty="0" smtClean="0"/>
              <a:t>-t </a:t>
            </a:r>
            <a:r>
              <a:rPr lang="en-US" b="1" dirty="0" smtClean="0"/>
              <a:t>train</a:t>
            </a:r>
            <a:r>
              <a:rPr lang="en-US" dirty="0" smtClean="0"/>
              <a:t> </a:t>
            </a:r>
            <a:r>
              <a:rPr lang="en-US" dirty="0" smtClean="0"/>
              <a:t>(optional) (float </a:t>
            </a:r>
            <a:r>
              <a:rPr lang="en-US" dirty="0" smtClean="0"/>
              <a:t>between 0 and 1</a:t>
            </a:r>
            <a:r>
              <a:rPr lang="en-US" dirty="0" smtClean="0"/>
              <a:t>) </a:t>
            </a:r>
            <a:r>
              <a:rPr lang="en-US" dirty="0" smtClean="0"/>
              <a:t>percentage of matrices used for training</a:t>
            </a:r>
          </a:p>
          <a:p>
            <a:r>
              <a:rPr lang="en-US" dirty="0" smtClean="0"/>
              <a:t>-s </a:t>
            </a:r>
            <a:r>
              <a:rPr lang="en-US" b="1" dirty="0" smtClean="0"/>
              <a:t>saving</a:t>
            </a:r>
            <a:r>
              <a:rPr lang="en-US" dirty="0" smtClean="0"/>
              <a:t> </a:t>
            </a:r>
            <a:r>
              <a:rPr lang="en-US" b="1" dirty="0" smtClean="0"/>
              <a:t>path </a:t>
            </a:r>
            <a:r>
              <a:rPr lang="en-US" dirty="0" smtClean="0"/>
              <a:t>(optional) </a:t>
            </a:r>
            <a:r>
              <a:rPr lang="en-US" dirty="0" smtClean="0"/>
              <a:t>where the neural network state will be saved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Matrix classification</a:t>
            </a:r>
            <a:endParaRPr lang="en-US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23" y="3068788"/>
            <a:ext cx="9730011" cy="138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65" y="294432"/>
            <a:ext cx="6688904" cy="62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command-line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classify -p &lt;path&gt; -n &lt;network&gt; -</a:t>
            </a:r>
            <a:r>
              <a:rPr lang="en-GB" dirty="0" smtClean="0"/>
              <a:t>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-p </a:t>
            </a:r>
            <a:r>
              <a:rPr lang="en-GB" b="1" dirty="0" smtClean="0"/>
              <a:t>path</a:t>
            </a:r>
            <a:r>
              <a:rPr lang="en-GB" dirty="0" smtClean="0"/>
              <a:t> to the matrix the user wants to classify</a:t>
            </a:r>
          </a:p>
          <a:p>
            <a:r>
              <a:rPr lang="en-GB" dirty="0" smtClean="0"/>
              <a:t>-n </a:t>
            </a:r>
            <a:r>
              <a:rPr lang="en-GB" b="1" dirty="0" smtClean="0"/>
              <a:t>network</a:t>
            </a:r>
            <a:r>
              <a:rPr lang="en-GB" dirty="0" smtClean="0"/>
              <a:t> (optional) path to the trained neural networks</a:t>
            </a:r>
          </a:p>
          <a:p>
            <a:r>
              <a:rPr lang="en-GB" dirty="0" smtClean="0"/>
              <a:t>-s (optional) </a:t>
            </a:r>
            <a:r>
              <a:rPr lang="en-GB" dirty="0" smtClean="0"/>
              <a:t>(flag) if </a:t>
            </a:r>
            <a:r>
              <a:rPr lang="en-GB" dirty="0" smtClean="0"/>
              <a:t>set matrix will also be solved after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2561" y="2366651"/>
            <a:ext cx="8596668" cy="3880773"/>
          </a:xfrm>
        </p:spPr>
        <p:txBody>
          <a:bodyPr/>
          <a:lstStyle/>
          <a:p>
            <a:endParaRPr lang="en-US" b="1" dirty="0" smtClean="0"/>
          </a:p>
          <a:p>
            <a:r>
              <a:rPr lang="en-US" sz="3200" b="1" dirty="0" smtClean="0"/>
              <a:t>Collect</a:t>
            </a:r>
            <a:r>
              <a:rPr lang="en-US" b="1" dirty="0" smtClean="0"/>
              <a:t> </a:t>
            </a:r>
            <a:r>
              <a:rPr lang="en-US" dirty="0" smtClean="0"/>
              <a:t>matrices</a:t>
            </a:r>
            <a:endParaRPr lang="en-US" b="1" dirty="0" smtClean="0"/>
          </a:p>
          <a:p>
            <a:r>
              <a:rPr lang="en-US" sz="3200" b="1" dirty="0" smtClean="0"/>
              <a:t>Label</a:t>
            </a:r>
            <a:r>
              <a:rPr lang="en-US" b="1" dirty="0" smtClean="0"/>
              <a:t> </a:t>
            </a:r>
            <a:r>
              <a:rPr lang="en-US" dirty="0" smtClean="0"/>
              <a:t>the collected matrices</a:t>
            </a:r>
            <a:endParaRPr lang="en-US" b="1" dirty="0" smtClean="0"/>
          </a:p>
          <a:p>
            <a:r>
              <a:rPr lang="en-US" sz="3200" b="1" dirty="0" smtClean="0"/>
              <a:t>Train</a:t>
            </a:r>
            <a:r>
              <a:rPr lang="en-US" b="1" dirty="0" smtClean="0"/>
              <a:t> </a:t>
            </a:r>
            <a:r>
              <a:rPr lang="en-US" dirty="0" smtClean="0"/>
              <a:t>a neural network with labeled matrices</a:t>
            </a:r>
            <a:endParaRPr lang="en-US" b="1" dirty="0" smtClean="0"/>
          </a:p>
          <a:p>
            <a:r>
              <a:rPr lang="en-US" sz="3200" b="1" dirty="0" smtClean="0"/>
              <a:t>Classify</a:t>
            </a:r>
            <a:r>
              <a:rPr lang="en-US" dirty="0" smtClean="0"/>
              <a:t> given matrices based on the neural network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71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2399" y="3065943"/>
            <a:ext cx="9094694" cy="1906272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Goal</a:t>
            </a:r>
            <a:r>
              <a:rPr lang="en-US" sz="3200" dirty="0" smtClean="0"/>
              <a:t>: using </a:t>
            </a:r>
            <a:r>
              <a:rPr lang="en-US" sz="3200" b="1" dirty="0" smtClean="0"/>
              <a:t>Machine Learning </a:t>
            </a:r>
            <a:r>
              <a:rPr lang="en-US" sz="3200" dirty="0" smtClean="0"/>
              <a:t>to </a:t>
            </a:r>
            <a:r>
              <a:rPr lang="en-US" sz="3200" b="1" dirty="0" smtClean="0"/>
              <a:t>classify</a:t>
            </a:r>
            <a:r>
              <a:rPr lang="en-US" sz="3200" dirty="0" smtClean="0"/>
              <a:t> the best solving algorithm for the given matrix</a:t>
            </a:r>
          </a:p>
        </p:txBody>
      </p:sp>
    </p:spTree>
    <p:extLst>
      <p:ext uri="{BB962C8B-B14F-4D97-AF65-F5344CB8AC3E}">
        <p14:creationId xmlns:p14="http://schemas.microsoft.com/office/powerpoint/2010/main" val="29693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Most </a:t>
            </a:r>
            <a:r>
              <a:rPr lang="en-US" b="1" dirty="0" smtClean="0"/>
              <a:t>important</a:t>
            </a:r>
            <a:r>
              <a:rPr lang="de-DE" b="1" dirty="0" smtClean="0"/>
              <a:t> </a:t>
            </a:r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438885"/>
            <a:ext cx="8596668" cy="3880773"/>
          </a:xfrm>
        </p:spPr>
        <p:txBody>
          <a:bodyPr/>
          <a:lstStyle/>
          <a:p>
            <a:pPr lvl="1"/>
            <a:r>
              <a:rPr lang="de-DE" sz="2800" dirty="0" smtClean="0"/>
              <a:t>Cross-</a:t>
            </a:r>
            <a:r>
              <a:rPr lang="en-US" sz="2800" dirty="0" smtClean="0"/>
              <a:t>platform</a:t>
            </a:r>
            <a:r>
              <a:rPr lang="de-DE" sz="2800" dirty="0" smtClean="0"/>
              <a:t> </a:t>
            </a:r>
            <a:r>
              <a:rPr lang="en-US" sz="2800" b="1" dirty="0"/>
              <a:t>compatible</a:t>
            </a:r>
          </a:p>
          <a:p>
            <a:pPr lvl="1"/>
            <a:r>
              <a:rPr lang="en-GB" sz="2800" dirty="0" smtClean="0"/>
              <a:t>Using a </a:t>
            </a:r>
            <a:r>
              <a:rPr lang="en-GB" sz="2800" b="1" dirty="0"/>
              <a:t>deep neural network</a:t>
            </a:r>
            <a:r>
              <a:rPr lang="en-GB" sz="2800" dirty="0"/>
              <a:t> for the </a:t>
            </a:r>
            <a:r>
              <a:rPr lang="en-GB" sz="2800" dirty="0" smtClean="0"/>
              <a:t>classification</a:t>
            </a:r>
          </a:p>
          <a:p>
            <a:pPr lvl="1"/>
            <a:r>
              <a:rPr lang="en-GB" sz="2800" dirty="0"/>
              <a:t>Multiple </a:t>
            </a:r>
            <a:r>
              <a:rPr lang="en-GB" sz="2800" b="1" dirty="0" smtClean="0"/>
              <a:t>access points </a:t>
            </a:r>
            <a:r>
              <a:rPr lang="en-GB" sz="2800" b="1" dirty="0"/>
              <a:t>to the various levels</a:t>
            </a:r>
            <a:r>
              <a:rPr lang="en-GB" sz="2800" dirty="0"/>
              <a:t> of </a:t>
            </a:r>
            <a:r>
              <a:rPr lang="en-GB" sz="2800" dirty="0" smtClean="0"/>
              <a:t>our software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411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The </a:t>
            </a:r>
            <a:r>
              <a:rPr lang="en-US" b="1" dirty="0" smtClean="0"/>
              <a:t>four</a:t>
            </a:r>
            <a:r>
              <a:rPr lang="de-DE" b="1" dirty="0" smtClean="0"/>
              <a:t> </a:t>
            </a:r>
            <a:r>
              <a:rPr lang="en-US" b="1" dirty="0" smtClean="0"/>
              <a:t>components</a:t>
            </a:r>
            <a:endParaRPr lang="en-US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01" y="2800350"/>
            <a:ext cx="9613758" cy="195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Demarcation criteria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740025"/>
            <a:ext cx="9572812" cy="2333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</a:t>
            </a:r>
            <a:r>
              <a:rPr lang="de-DE" sz="2800" dirty="0" smtClean="0"/>
              <a:t> </a:t>
            </a:r>
            <a:r>
              <a:rPr lang="en-US" sz="2800" dirty="0" smtClean="0"/>
              <a:t>other</a:t>
            </a:r>
            <a:r>
              <a:rPr lang="de-DE" sz="2800" dirty="0" smtClean="0"/>
              <a:t> </a:t>
            </a:r>
            <a:r>
              <a:rPr lang="en-US" sz="2800" dirty="0" smtClean="0"/>
              <a:t>than</a:t>
            </a:r>
            <a:r>
              <a:rPr lang="de-DE" sz="2800" dirty="0" smtClean="0"/>
              <a:t> </a:t>
            </a:r>
            <a:r>
              <a:rPr lang="en-US" sz="2800" b="1" dirty="0" smtClean="0"/>
              <a:t>square</a:t>
            </a:r>
            <a:r>
              <a:rPr lang="de-DE" sz="2800" b="1" dirty="0" smtClean="0"/>
              <a:t> </a:t>
            </a:r>
            <a:r>
              <a:rPr lang="en-US" sz="2800" b="1" dirty="0" smtClean="0"/>
              <a:t>matrices</a:t>
            </a:r>
            <a:r>
              <a:rPr lang="de-DE" sz="2800" b="1" dirty="0" smtClean="0"/>
              <a:t> </a:t>
            </a:r>
            <a:r>
              <a:rPr lang="de-DE" sz="2800" dirty="0" smtClean="0"/>
              <a:t>will </a:t>
            </a:r>
            <a:r>
              <a:rPr lang="en-US" sz="2800" dirty="0" smtClean="0"/>
              <a:t>be</a:t>
            </a:r>
            <a:r>
              <a:rPr lang="de-DE" sz="2800" dirty="0" smtClean="0"/>
              <a:t> </a:t>
            </a:r>
            <a:r>
              <a:rPr lang="en-US" sz="2800" dirty="0" smtClean="0"/>
              <a:t>supported</a:t>
            </a:r>
          </a:p>
          <a:p>
            <a:r>
              <a:rPr lang="en-US" sz="2800" dirty="0" smtClean="0"/>
              <a:t>Only</a:t>
            </a:r>
            <a:r>
              <a:rPr lang="de-DE" sz="2800" dirty="0" smtClean="0"/>
              <a:t> </a:t>
            </a:r>
            <a:r>
              <a:rPr lang="en-US" sz="2800" b="1" dirty="0" smtClean="0"/>
              <a:t>existing</a:t>
            </a:r>
            <a:r>
              <a:rPr lang="de-DE" sz="2800" b="1" dirty="0" smtClean="0"/>
              <a:t> </a:t>
            </a:r>
            <a:r>
              <a:rPr lang="en-US" sz="2800" b="1" dirty="0" smtClean="0"/>
              <a:t>algorithms</a:t>
            </a:r>
            <a:r>
              <a:rPr lang="de-DE" sz="2800" b="1" dirty="0" smtClean="0"/>
              <a:t> </a:t>
            </a:r>
            <a:r>
              <a:rPr lang="en-US" sz="2800" dirty="0" smtClean="0"/>
              <a:t>are</a:t>
            </a:r>
            <a:r>
              <a:rPr lang="de-DE" sz="2800" dirty="0" smtClean="0"/>
              <a:t> </a:t>
            </a:r>
            <a:r>
              <a:rPr lang="en-US" sz="2800" dirty="0" smtClean="0"/>
              <a:t>available</a:t>
            </a:r>
          </a:p>
          <a:p>
            <a:r>
              <a:rPr lang="en-US" sz="2800" dirty="0" smtClean="0"/>
              <a:t>Just the collection of </a:t>
            </a:r>
            <a:r>
              <a:rPr lang="en-US" sz="2800" b="1" dirty="0" smtClean="0"/>
              <a:t>Suite Sparse matrices </a:t>
            </a:r>
            <a:r>
              <a:rPr lang="en-US" sz="2800" dirty="0" smtClean="0"/>
              <a:t>and </a:t>
            </a:r>
            <a:r>
              <a:rPr lang="en-US" sz="2800" b="1" dirty="0" smtClean="0"/>
              <a:t>artificial generated matrices </a:t>
            </a:r>
            <a:r>
              <a:rPr lang="en-US" sz="2800" dirty="0" smtClean="0"/>
              <a:t>are supported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0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Matrix collection</a:t>
            </a:r>
            <a:endParaRPr lang="en-US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6" y="1503219"/>
            <a:ext cx="8224060" cy="46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8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8" y="204041"/>
            <a:ext cx="7015795" cy="6529450"/>
          </a:xfrm>
        </p:spPr>
      </p:pic>
    </p:spTree>
    <p:extLst>
      <p:ext uri="{BB962C8B-B14F-4D97-AF65-F5344CB8AC3E}">
        <p14:creationId xmlns:p14="http://schemas.microsoft.com/office/powerpoint/2010/main" val="33294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command-line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 -a &lt;amount&gt; -n &lt;name&gt; -s &lt;size&gt; -d &lt;density&gt; -p &lt;path&gt; -</a:t>
            </a:r>
            <a:r>
              <a:rPr lang="en-GB" dirty="0" smtClean="0"/>
              <a:t>g</a:t>
            </a:r>
            <a:endParaRPr lang="en-GB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en-US" dirty="0" smtClean="0"/>
              <a:t>-a </a:t>
            </a:r>
            <a:r>
              <a:rPr lang="en-US" b="1" dirty="0" smtClean="0"/>
              <a:t>amount</a:t>
            </a:r>
            <a:r>
              <a:rPr lang="en-US" dirty="0" smtClean="0"/>
              <a:t> of matrices the user wants to generate</a:t>
            </a:r>
          </a:p>
          <a:p>
            <a:r>
              <a:rPr lang="en-US" dirty="0" smtClean="0"/>
              <a:t>-n </a:t>
            </a:r>
            <a:r>
              <a:rPr lang="en-US" b="1" dirty="0" smtClean="0"/>
              <a:t>name </a:t>
            </a:r>
            <a:r>
              <a:rPr lang="en-US" dirty="0" smtClean="0"/>
              <a:t>under which the matrices will be saved</a:t>
            </a:r>
          </a:p>
          <a:p>
            <a:r>
              <a:rPr lang="en-US" dirty="0" smtClean="0"/>
              <a:t>-s </a:t>
            </a:r>
            <a:r>
              <a:rPr lang="en-US" b="1" dirty="0" smtClean="0"/>
              <a:t>size</a:t>
            </a:r>
            <a:r>
              <a:rPr lang="en-US" dirty="0" smtClean="0"/>
              <a:t> (optional) the generated square matrices should have</a:t>
            </a:r>
          </a:p>
          <a:p>
            <a:r>
              <a:rPr lang="en-US" dirty="0" smtClean="0"/>
              <a:t>-d </a:t>
            </a:r>
            <a:r>
              <a:rPr lang="en-US" b="1" dirty="0" smtClean="0"/>
              <a:t>density</a:t>
            </a:r>
            <a:r>
              <a:rPr lang="en-US" dirty="0" smtClean="0"/>
              <a:t> </a:t>
            </a:r>
            <a:r>
              <a:rPr lang="en-US" dirty="0" smtClean="0"/>
              <a:t>(optional) level </a:t>
            </a:r>
            <a:r>
              <a:rPr lang="en-US" dirty="0" smtClean="0"/>
              <a:t>of matrices (float between 0 and 1)</a:t>
            </a:r>
          </a:p>
          <a:p>
            <a:r>
              <a:rPr lang="en-US" dirty="0" smtClean="0"/>
              <a:t>-p </a:t>
            </a:r>
            <a:r>
              <a:rPr lang="en-US" b="1" dirty="0" smtClean="0"/>
              <a:t>path </a:t>
            </a:r>
            <a:r>
              <a:rPr lang="en-US" dirty="0" smtClean="0"/>
              <a:t>(optional)</a:t>
            </a:r>
            <a:r>
              <a:rPr lang="en-US" b="1" dirty="0" smtClean="0"/>
              <a:t> </a:t>
            </a:r>
            <a:r>
              <a:rPr lang="en-US" dirty="0" smtClean="0"/>
              <a:t>where </a:t>
            </a:r>
            <a:r>
              <a:rPr lang="en-US" dirty="0" smtClean="0"/>
              <a:t>the created/downloaded matrices will be saved</a:t>
            </a:r>
          </a:p>
          <a:p>
            <a:r>
              <a:rPr lang="en-US" dirty="0" smtClean="0"/>
              <a:t>-g (optional</a:t>
            </a:r>
            <a:r>
              <a:rPr lang="en-US" dirty="0" smtClean="0"/>
              <a:t>) (flag) </a:t>
            </a:r>
            <a:r>
              <a:rPr lang="en-US" dirty="0" smtClean="0"/>
              <a:t>If set it downloads as many matrices of that size as possible from Suite Sparse matrix collection</a:t>
            </a:r>
          </a:p>
        </p:txBody>
      </p:sp>
    </p:spTree>
    <p:extLst>
      <p:ext uri="{BB962C8B-B14F-4D97-AF65-F5344CB8AC3E}">
        <p14:creationId xmlns:p14="http://schemas.microsoft.com/office/powerpoint/2010/main" val="22199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Matrix Labeling</a:t>
            </a:r>
            <a:endParaRPr lang="en-US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8" y="2776451"/>
            <a:ext cx="9429580" cy="194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7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810</Words>
  <Application>Microsoft Office PowerPoint</Application>
  <PresentationFormat>Breitbild</PresentationFormat>
  <Paragraphs>139</Paragraphs>
  <Slides>19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Facette</vt:lpstr>
      <vt:lpstr>Numerical Linear Algebra meets Machine Learning</vt:lpstr>
      <vt:lpstr>Overview</vt:lpstr>
      <vt:lpstr>Most important features</vt:lpstr>
      <vt:lpstr>The four components</vt:lpstr>
      <vt:lpstr>Demarcation criteria</vt:lpstr>
      <vt:lpstr>Matrix collection</vt:lpstr>
      <vt:lpstr>PowerPoint-Präsentation</vt:lpstr>
      <vt:lpstr>The command-line</vt:lpstr>
      <vt:lpstr>Matrix Labeling</vt:lpstr>
      <vt:lpstr>PowerPoint-Präsentation</vt:lpstr>
      <vt:lpstr>The command-line</vt:lpstr>
      <vt:lpstr>Other commands (optional)</vt:lpstr>
      <vt:lpstr>Deep neural network Training and Testing</vt:lpstr>
      <vt:lpstr>PowerPoint-Präsentation</vt:lpstr>
      <vt:lpstr>The command-line</vt:lpstr>
      <vt:lpstr>Matrix classification</vt:lpstr>
      <vt:lpstr>PowerPoint-Präsentation</vt:lpstr>
      <vt:lpstr>The command-line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Ricker</dc:creator>
  <cp:lastModifiedBy>Anna Ricker</cp:lastModifiedBy>
  <cp:revision>132</cp:revision>
  <dcterms:created xsi:type="dcterms:W3CDTF">2018-11-20T11:53:56Z</dcterms:created>
  <dcterms:modified xsi:type="dcterms:W3CDTF">2018-11-21T16:14:17Z</dcterms:modified>
</cp:coreProperties>
</file>