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752"/>
    <a:srgbClr val="199B69"/>
    <a:srgbClr val="3EE2A7"/>
    <a:srgbClr val="1CB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13775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D5E4B1-D853-22DB-3A6C-FC30877FF765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63B18B7-6CC6-7613-4586-28378CACCF74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B5EF02-E5E2-52E5-B50F-8A05F079FFA9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42E6FD5-C356-5DAD-EA06-EEDAF5060B6F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199B69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E59F4A3B-A39A-5000-4177-4FE7733EACCB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E2A7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E4976F2-5E80-C4E3-1725-37C3A70FB0F9}"/>
                </a:ext>
              </a:extLst>
            </p:cNvPr>
            <p:cNvSpPr/>
            <p:nvPr/>
          </p:nvSpPr>
          <p:spPr>
            <a:xfrm>
              <a:off x="9274002" y="3048000"/>
              <a:ext cx="2917998" cy="3810000"/>
            </a:xfrm>
            <a:prstGeom prst="triangle">
              <a:avLst>
                <a:gd name="adj" fmla="val 100000"/>
              </a:avLst>
            </a:prstGeom>
            <a:solidFill>
              <a:srgbClr val="137752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E26E2E03-EFB4-AA43-206E-D5A908117CBE}"/>
                </a:ext>
              </a:extLst>
            </p:cNvPr>
            <p:cNvSpPr/>
            <p:nvPr/>
          </p:nvSpPr>
          <p:spPr>
            <a:xfrm>
              <a:off x="10089262" y="-8467"/>
              <a:ext cx="2099563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752">
                <a:alpha val="6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F71433D-B33C-91C2-0E49-78DC5CF0E272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CBA8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9D71C0A-8A69-772B-2892-FCA1EE76A35D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199B69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E3B4935-65AB-7946-3508-1296B141C62D}"/>
              </a:ext>
            </a:extLst>
          </p:cNvPr>
          <p:cNvSpPr txBox="1"/>
          <p:nvPr userDrawn="1"/>
        </p:nvSpPr>
        <p:spPr>
          <a:xfrm>
            <a:off x="10052065" y="6092794"/>
            <a:ext cx="1820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TheSmartScanner.com</a:t>
            </a:r>
          </a:p>
        </p:txBody>
      </p:sp>
    </p:spTree>
    <p:extLst>
      <p:ext uri="{BB962C8B-B14F-4D97-AF65-F5344CB8AC3E}">
        <p14:creationId xmlns:p14="http://schemas.microsoft.com/office/powerpoint/2010/main" val="382940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3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90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5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0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5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5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199B69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E2A7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274002" y="3048000"/>
              <a:ext cx="2917998" cy="3810000"/>
            </a:xfrm>
            <a:prstGeom prst="triangle">
              <a:avLst>
                <a:gd name="adj" fmla="val 100000"/>
              </a:avLst>
            </a:prstGeom>
            <a:solidFill>
              <a:srgbClr val="137752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089262" y="-8467"/>
              <a:ext cx="2099563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7752">
                <a:alpha val="6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CBA80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199B69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8D93E-0DA0-41D9-A4CC-ED2847D7F1F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2E35F6-496A-4420-B9FC-E1EE7CA1D1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0611E-D1A1-60F9-3827-A9489C5D53D1}"/>
              </a:ext>
            </a:extLst>
          </p:cNvPr>
          <p:cNvSpPr txBox="1"/>
          <p:nvPr userDrawn="1"/>
        </p:nvSpPr>
        <p:spPr>
          <a:xfrm>
            <a:off x="10052065" y="6092794"/>
            <a:ext cx="1820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TheSmartScanner.com</a:t>
            </a:r>
          </a:p>
        </p:txBody>
      </p:sp>
    </p:spTree>
    <p:extLst>
      <p:ext uri="{BB962C8B-B14F-4D97-AF65-F5344CB8AC3E}">
        <p14:creationId xmlns:p14="http://schemas.microsoft.com/office/powerpoint/2010/main" val="414213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13775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1CBA80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1CBA80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CBA80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CBA8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1CBA80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smartscanner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6598-07E4-A7FB-9A91-904B6C21A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Acronyms Glossary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338B-D96C-D521-C9B1-F62C4EED3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 Used Acronyms in Cyber Security Industry</a:t>
            </a:r>
          </a:p>
        </p:txBody>
      </p:sp>
    </p:spTree>
    <p:extLst>
      <p:ext uri="{BB962C8B-B14F-4D97-AF65-F5344CB8AC3E}">
        <p14:creationId xmlns:p14="http://schemas.microsoft.com/office/powerpoint/2010/main" val="259517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SSRF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 that the attacker can abuse functionality on the server to read or update internal resources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318701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SSI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of security attack that exploits the Service-side Includes features of a web server</a:t>
            </a:r>
          </a:p>
          <a:p>
            <a:r>
              <a:rPr lang="en-US" dirty="0"/>
              <a:t>The Server-side includes are tags in HTML files</a:t>
            </a:r>
          </a:p>
          <a:p>
            <a:r>
              <a:rPr lang="en-US" dirty="0"/>
              <a:t>The web server executes these tags to add dynamic contents to the page before sending it to the user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Server-Side Includes Injection</a:t>
            </a:r>
          </a:p>
        </p:txBody>
      </p:sp>
    </p:spTree>
    <p:extLst>
      <p:ext uri="{BB962C8B-B14F-4D97-AF65-F5344CB8AC3E}">
        <p14:creationId xmlns:p14="http://schemas.microsoft.com/office/powerpoint/2010/main" val="360625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RFI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the web application downloads and executes a remote file</a:t>
            </a:r>
          </a:p>
          <a:p>
            <a:r>
              <a:rPr lang="en-US" dirty="0"/>
              <a:t>This remote file is usually controlled by an attacker and is passed as a request parameter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Remote File Inclusion</a:t>
            </a:r>
          </a:p>
        </p:txBody>
      </p:sp>
    </p:spTree>
    <p:extLst>
      <p:ext uri="{BB962C8B-B14F-4D97-AF65-F5344CB8AC3E}">
        <p14:creationId xmlns:p14="http://schemas.microsoft.com/office/powerpoint/2010/main" val="134385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LFI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remote file inclusion vulnerability, but only local files on the server can be included for execution</a:t>
            </a:r>
          </a:p>
          <a:p>
            <a:r>
              <a:rPr lang="en-US" dirty="0"/>
              <a:t>It does not mean the LFI is less dangerous than RFI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File Inclusion</a:t>
            </a:r>
          </a:p>
        </p:txBody>
      </p:sp>
    </p:spTree>
    <p:extLst>
      <p:ext uri="{BB962C8B-B14F-4D97-AF65-F5344CB8AC3E}">
        <p14:creationId xmlns:p14="http://schemas.microsoft.com/office/powerpoint/2010/main" val="194676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LFD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LFI</a:t>
            </a:r>
          </a:p>
          <a:p>
            <a:r>
              <a:rPr lang="en-US" dirty="0"/>
              <a:t>The difference is that the local file is only opened and sent back to the user</a:t>
            </a:r>
          </a:p>
          <a:p>
            <a:r>
              <a:rPr lang="en-US" dirty="0"/>
              <a:t>The contents of file is not executed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File Download or Disclosure</a:t>
            </a:r>
          </a:p>
        </p:txBody>
      </p:sp>
    </p:spTree>
    <p:extLst>
      <p:ext uri="{BB962C8B-B14F-4D97-AF65-F5344CB8AC3E}">
        <p14:creationId xmlns:p14="http://schemas.microsoft.com/office/powerpoint/2010/main" val="17720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vulnerability that occurs when a reference to an internal object, such as a file or directory, is retrieved from user-supplied input</a:t>
            </a:r>
          </a:p>
          <a:p>
            <a:r>
              <a:rPr lang="en-US" dirty="0"/>
              <a:t>If no proper authorization is implemented, an attacker can abuse this reference to access every object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Insecure Direct Object Reference</a:t>
            </a:r>
          </a:p>
        </p:txBody>
      </p:sp>
    </p:spTree>
    <p:extLst>
      <p:ext uri="{BB962C8B-B14F-4D97-AF65-F5344CB8AC3E}">
        <p14:creationId xmlns:p14="http://schemas.microsoft.com/office/powerpoint/2010/main" val="25568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CVE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provides a mechanism for referencing publicly known security vulnerabilities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Common Vulnerabilities and Exposures</a:t>
            </a:r>
          </a:p>
        </p:txBody>
      </p:sp>
    </p:spTree>
    <p:extLst>
      <p:ext uri="{BB962C8B-B14F-4D97-AF65-F5344CB8AC3E}">
        <p14:creationId xmlns:p14="http://schemas.microsoft.com/office/powerpoint/2010/main" val="192185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CWE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category system for hardware and software weaknesses and vulnerabilities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Common Weakness Enumeration</a:t>
            </a:r>
          </a:p>
        </p:txBody>
      </p:sp>
    </p:spTree>
    <p:extLst>
      <p:ext uri="{BB962C8B-B14F-4D97-AF65-F5344CB8AC3E}">
        <p14:creationId xmlns:p14="http://schemas.microsoft.com/office/powerpoint/2010/main" val="265849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BF2-BA17-0686-9380-7E31E49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SmartScanner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7AFB8-D8FB-0B75-5223-5BD605219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your Web Application For Security 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C4D03-3308-7FB3-E9DF-C0045771C303}"/>
              </a:ext>
            </a:extLst>
          </p:cNvPr>
          <p:cNvSpPr txBox="1"/>
          <p:nvPr/>
        </p:nvSpPr>
        <p:spPr>
          <a:xfrm>
            <a:off x="710208" y="5282211"/>
            <a:ext cx="424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https://www.TheSmartScanner.com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2C452-5E2D-F977-BCB4-87FD3ACD1C15}"/>
              </a:ext>
            </a:extLst>
          </p:cNvPr>
          <p:cNvSpPr txBox="1"/>
          <p:nvPr/>
        </p:nvSpPr>
        <p:spPr>
          <a:xfrm>
            <a:off x="568171" y="363983"/>
            <a:ext cx="4829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</a:t>
            </a:r>
            <a:r>
              <a:rPr lang="en-US" sz="6600" dirty="0"/>
              <a:t>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538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OWASP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nonprofit foundation that works to improve the security of software</a:t>
            </a:r>
          </a:p>
          <a:p>
            <a:r>
              <a:rPr lang="en-US" dirty="0"/>
              <a:t>The OWASP Top 10 is one their popular projects.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 Web Application Security Project</a:t>
            </a:r>
          </a:p>
        </p:txBody>
      </p:sp>
    </p:spTree>
    <p:extLst>
      <p:ext uri="{BB962C8B-B14F-4D97-AF65-F5344CB8AC3E}">
        <p14:creationId xmlns:p14="http://schemas.microsoft.com/office/powerpoint/2010/main" val="21246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stands for Cross-Site Scripting</a:t>
            </a:r>
          </a:p>
          <a:p>
            <a:r>
              <a:rPr lang="en-US" dirty="0"/>
              <a:t>An X is used instead of the C to prevent confusion with Cascading Style Sheets (CSS)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Cross Site Scripting</a:t>
            </a:r>
          </a:p>
        </p:txBody>
      </p:sp>
    </p:spTree>
    <p:extLst>
      <p:ext uri="{BB962C8B-B14F-4D97-AF65-F5344CB8AC3E}">
        <p14:creationId xmlns:p14="http://schemas.microsoft.com/office/powerpoint/2010/main" val="3608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 where the SQL commands used in an application are manipulated by attacker</a:t>
            </a:r>
          </a:p>
          <a:p>
            <a:r>
              <a:rPr lang="en-US" dirty="0"/>
              <a:t>SQLI is a dangerous and common vulnerability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235909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occur anywhere from routers to online shops.</a:t>
            </a:r>
          </a:p>
          <a:p>
            <a:r>
              <a:rPr lang="en-US" dirty="0"/>
              <a:t>By exploiting RCE, an attacker can execute commands (usually OS commands) on the target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Remote Command Execution</a:t>
            </a:r>
          </a:p>
        </p:txBody>
      </p:sp>
    </p:spTree>
    <p:extLst>
      <p:ext uri="{BB962C8B-B14F-4D97-AF65-F5344CB8AC3E}">
        <p14:creationId xmlns:p14="http://schemas.microsoft.com/office/powerpoint/2010/main" val="307496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famous security acronym at the news</a:t>
            </a:r>
          </a:p>
          <a:p>
            <a:r>
              <a:rPr lang="en-US" dirty="0"/>
              <a:t>DoS is a type of attack that makes the target service unavailable</a:t>
            </a:r>
          </a:p>
          <a:p>
            <a:r>
              <a:rPr lang="en-US" dirty="0"/>
              <a:t>Attackers usually perform DoS attacks by sending enormous traffic to the target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14988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 err="1"/>
              <a:t>DDos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DoS attack from many different sources</a:t>
            </a:r>
          </a:p>
          <a:p>
            <a:r>
              <a:rPr lang="en-US" dirty="0"/>
              <a:t>This type of DoS typically runs using zombie botnets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426909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CSRF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Pronounce Sea Surf</a:t>
            </a:r>
          </a:p>
          <a:p>
            <a:r>
              <a:rPr lang="en-US" dirty="0"/>
              <a:t>AKA </a:t>
            </a:r>
            <a:r>
              <a:rPr lang="en-US" b="1" dirty="0"/>
              <a:t>XSRF</a:t>
            </a:r>
          </a:p>
          <a:p>
            <a:r>
              <a:rPr lang="en-US" dirty="0"/>
              <a:t>An attack where the attacker sends a request on behalf of a victim user without her knowledge</a:t>
            </a:r>
          </a:p>
          <a:p>
            <a:r>
              <a:rPr lang="en-US" dirty="0"/>
              <a:t>Attackers exploit CSRF to do actions using the victim's permission</a:t>
            </a:r>
          </a:p>
          <a:p>
            <a:r>
              <a:rPr lang="en-US" dirty="0"/>
              <a:t>For example, a hacker can create an admin user for himself using a CSRF attack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31408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0529-0790-0629-DF7F-1E5289E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XXE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2CC5-6D3F-34C1-1D6F-B7966D4C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kind of attack against an application that parses XML input</a:t>
            </a:r>
          </a:p>
          <a:p>
            <a:r>
              <a:rPr lang="en-US" dirty="0"/>
              <a:t>In this attack, the vulnerable application processes a reference to an external entity in the provided XML</a:t>
            </a:r>
          </a:p>
          <a:p>
            <a:r>
              <a:rPr lang="en-US" dirty="0"/>
              <a:t>The XXE is a dangerous attack that can lead to information disclosure or denial of service attacks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5D1F5B-13E4-2D7E-274B-ADF09633CA69}"/>
              </a:ext>
            </a:extLst>
          </p:cNvPr>
          <p:cNvSpPr txBox="1">
            <a:spLocks/>
          </p:cNvSpPr>
          <p:nvPr/>
        </p:nvSpPr>
        <p:spPr>
          <a:xfrm>
            <a:off x="677334" y="1269507"/>
            <a:ext cx="8595360" cy="727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1CBA80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XML External Entity</a:t>
            </a:r>
          </a:p>
        </p:txBody>
      </p:sp>
    </p:spTree>
    <p:extLst>
      <p:ext uri="{BB962C8B-B14F-4D97-AF65-F5344CB8AC3E}">
        <p14:creationId xmlns:p14="http://schemas.microsoft.com/office/powerpoint/2010/main" val="2200040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539</Words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Security Acronyms Glossary</vt:lpstr>
      <vt:lpstr>OWASP</vt:lpstr>
      <vt:lpstr>XSS</vt:lpstr>
      <vt:lpstr>SQLI</vt:lpstr>
      <vt:lpstr>RCE</vt:lpstr>
      <vt:lpstr>DoS</vt:lpstr>
      <vt:lpstr>DDos</vt:lpstr>
      <vt:lpstr>CSRF</vt:lpstr>
      <vt:lpstr>XXE</vt:lpstr>
      <vt:lpstr>SSRF</vt:lpstr>
      <vt:lpstr>SSI</vt:lpstr>
      <vt:lpstr>RFI</vt:lpstr>
      <vt:lpstr>LFI</vt:lpstr>
      <vt:lpstr>LFD</vt:lpstr>
      <vt:lpstr>IDOR</vt:lpstr>
      <vt:lpstr>CVE</vt:lpstr>
      <vt:lpstr>CWE</vt:lpstr>
      <vt:lpstr>SmartScanner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2022-07-12T07:30:31Z</dcterms:created>
  <dcterms:modified xsi:type="dcterms:W3CDTF">2022-07-12T07:30:40Z</dcterms:modified>
</cp:coreProperties>
</file>