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4" r:id="rId3"/>
    <p:sldId id="296" r:id="rId4"/>
    <p:sldId id="291" r:id="rId5"/>
    <p:sldId id="325" r:id="rId6"/>
    <p:sldId id="292" r:id="rId7"/>
    <p:sldId id="326" r:id="rId8"/>
    <p:sldId id="327" r:id="rId9"/>
    <p:sldId id="265" r:id="rId10"/>
    <p:sldId id="264" r:id="rId11"/>
    <p:sldId id="311" r:id="rId12"/>
    <p:sldId id="260" r:id="rId13"/>
    <p:sldId id="262" r:id="rId14"/>
    <p:sldId id="268" r:id="rId15"/>
    <p:sldId id="269" r:id="rId16"/>
    <p:sldId id="322" r:id="rId17"/>
    <p:sldId id="324" r:id="rId18"/>
    <p:sldId id="323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81882" autoAdjust="0"/>
  </p:normalViewPr>
  <p:slideViewPr>
    <p:cSldViewPr snapToGrid="0">
      <p:cViewPr varScale="1">
        <p:scale>
          <a:sx n="94" d="100"/>
          <a:sy n="94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0FA4-FC2B-4F62-A9D6-34AE7BFCBC16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A369-0AF8-45B6-AD7E-0D6D857B70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</a:t>
            </a:r>
          </a:p>
          <a:p>
            <a:r>
              <a:rPr lang="en-US" dirty="0"/>
              <a:t>My name is Camilo Escobar </a:t>
            </a:r>
            <a:r>
              <a:rPr lang="en-US" dirty="0" err="1"/>
              <a:t>Velásquez</a:t>
            </a:r>
            <a:r>
              <a:rPr lang="en-US" dirty="0"/>
              <a:t>, I work with The Software Design Lab from Universidad de los Andes</a:t>
            </a:r>
          </a:p>
          <a:p>
            <a:endParaRPr lang="en-US" dirty="0"/>
          </a:p>
          <a:p>
            <a:r>
              <a:rPr lang="en-US" dirty="0"/>
              <a:t>Today I am going to present Mut A P K, a source-codeless mutant generation tool for Android Apps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005E9-37B0-45F8-83CB-B0C131665D78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432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use </a:t>
            </a:r>
            <a:r>
              <a:rPr lang="es-CO" dirty="0" err="1"/>
              <a:t>MutAPK</a:t>
            </a:r>
            <a:r>
              <a:rPr lang="es-CO" dirty="0"/>
              <a:t>,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clone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repository</a:t>
            </a:r>
            <a:r>
              <a:rPr lang="es-CO" dirty="0"/>
              <a:t> and </a:t>
            </a:r>
            <a:r>
              <a:rPr lang="es-CO" dirty="0" err="1"/>
              <a:t>build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jar</a:t>
            </a:r>
            <a:r>
              <a:rPr lang="es-CO" dirty="0"/>
              <a:t> file </a:t>
            </a:r>
            <a:r>
              <a:rPr lang="es-CO" dirty="0" err="1"/>
              <a:t>using</a:t>
            </a:r>
            <a:r>
              <a:rPr lang="es-CO" dirty="0"/>
              <a:t> Maven.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09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has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as a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tool</a:t>
            </a:r>
            <a:r>
              <a:rPr lang="es-CO" dirty="0"/>
              <a:t>,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execute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use </a:t>
            </a:r>
            <a:r>
              <a:rPr lang="es-CO" dirty="0" err="1"/>
              <a:t>following</a:t>
            </a:r>
            <a:r>
              <a:rPr lang="es-CO" dirty="0"/>
              <a:t> </a:t>
            </a:r>
            <a:r>
              <a:rPr lang="es-CO" dirty="0" err="1"/>
              <a:t>command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she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</a:t>
            </a:r>
            <a:r>
              <a:rPr lang="es-CO" dirty="0" err="1"/>
              <a:t>provide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JSON </a:t>
            </a:r>
            <a:r>
              <a:rPr lang="es-CO" dirty="0" err="1"/>
              <a:t>configuration</a:t>
            </a:r>
            <a:r>
              <a:rPr lang="es-CO" dirty="0"/>
              <a:t> file.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855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Once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executed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3 files </a:t>
            </a:r>
            <a:r>
              <a:rPr lang="es-CO" dirty="0" err="1"/>
              <a:t>along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mutated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81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Fault</a:t>
            </a:r>
            <a:r>
              <a:rPr lang="es-CO" dirty="0"/>
              <a:t> </a:t>
            </a:r>
            <a:r>
              <a:rPr lang="es-CO" dirty="0" err="1"/>
              <a:t>profile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fault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are </a:t>
            </a:r>
            <a:r>
              <a:rPr lang="es-CO" dirty="0" err="1"/>
              <a:t>details</a:t>
            </a:r>
            <a:r>
              <a:rPr lang="es-CO" dirty="0"/>
              <a:t> in </a:t>
            </a:r>
            <a:r>
              <a:rPr lang="es-CO" dirty="0" err="1"/>
              <a:t>terms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its</a:t>
            </a:r>
            <a:r>
              <a:rPr lang="es-CO" dirty="0"/>
              <a:t>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 and file </a:t>
            </a:r>
            <a:r>
              <a:rPr lang="es-CO" dirty="0" err="1"/>
              <a:t>location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84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Third</a:t>
            </a:r>
            <a:r>
              <a:rPr lang="es-CO" dirty="0"/>
              <a:t>, 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execution</a:t>
            </a:r>
            <a:r>
              <a:rPr lang="es-CO" dirty="0"/>
              <a:t> time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/>
              <a:t>showing</a:t>
            </a:r>
            <a:r>
              <a:rPr lang="es-CO" dirty="0"/>
              <a:t> </a:t>
            </a:r>
            <a:r>
              <a:rPr lang="es-CO" dirty="0" err="1"/>
              <a:t>copying</a:t>
            </a:r>
            <a:r>
              <a:rPr lang="es-CO" dirty="0"/>
              <a:t> time </a:t>
            </a:r>
            <a:r>
              <a:rPr lang="es-CO" dirty="0" err="1"/>
              <a:t>mutation</a:t>
            </a:r>
            <a:r>
              <a:rPr lang="es-CO" dirty="0"/>
              <a:t> time and </a:t>
            </a:r>
            <a:r>
              <a:rPr lang="es-CO" dirty="0" err="1"/>
              <a:t>building</a:t>
            </a:r>
            <a:r>
              <a:rPr lang="es-CO" dirty="0"/>
              <a:t> plus </a:t>
            </a:r>
            <a:r>
              <a:rPr lang="es-CO" dirty="0" err="1"/>
              <a:t>signing</a:t>
            </a:r>
            <a:r>
              <a:rPr lang="es-CO" dirty="0"/>
              <a:t> time. </a:t>
            </a:r>
            <a:r>
              <a:rPr lang="es-CO" dirty="0" err="1"/>
              <a:t>Additionally</a:t>
            </a:r>
            <a:r>
              <a:rPr lang="es-CO" dirty="0"/>
              <a:t>,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análisis and </a:t>
            </a:r>
            <a:r>
              <a:rPr lang="es-CO" dirty="0" err="1"/>
              <a:t>compilation</a:t>
            </a:r>
            <a:r>
              <a:rPr lang="es-CO" dirty="0"/>
              <a:t> </a:t>
            </a:r>
            <a:r>
              <a:rPr lang="es-CO" dirty="0" err="1"/>
              <a:t>results</a:t>
            </a:r>
            <a:r>
              <a:rPr lang="es-CO" dirty="0"/>
              <a:t> are </a:t>
            </a:r>
            <a:r>
              <a:rPr lang="es-CO" dirty="0" err="1"/>
              <a:t>shown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. In case a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tagged</a:t>
            </a:r>
            <a:r>
              <a:rPr lang="es-CO" dirty="0"/>
              <a:t> as </a:t>
            </a:r>
            <a:r>
              <a:rPr lang="es-CO" dirty="0" err="1"/>
              <a:t>equivalent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sixth</a:t>
            </a:r>
            <a:r>
              <a:rPr lang="es-CO" dirty="0"/>
              <a:t> </a:t>
            </a:r>
            <a:r>
              <a:rPr lang="es-CO" dirty="0" err="1"/>
              <a:t>column</a:t>
            </a:r>
            <a:r>
              <a:rPr lang="es-CO" dirty="0"/>
              <a:t>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a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1. In </a:t>
            </a:r>
            <a:r>
              <a:rPr lang="es-CO" dirty="0" err="1"/>
              <a:t>other</a:t>
            </a:r>
            <a:r>
              <a:rPr lang="es-CO" dirty="0"/>
              <a:t> case,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tagged</a:t>
            </a:r>
            <a:r>
              <a:rPr lang="es-CO" dirty="0"/>
              <a:t> as </a:t>
            </a:r>
            <a:r>
              <a:rPr lang="es-CO" dirty="0" err="1"/>
              <a:t>duplicate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seventh</a:t>
            </a:r>
            <a:r>
              <a:rPr lang="es-CO" dirty="0"/>
              <a:t> </a:t>
            </a:r>
            <a:r>
              <a:rPr lang="es-CO" dirty="0" err="1"/>
              <a:t>column</a:t>
            </a:r>
            <a:r>
              <a:rPr lang="es-CO" dirty="0"/>
              <a:t>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a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1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eight</a:t>
            </a:r>
            <a:r>
              <a:rPr lang="es-CO" dirty="0"/>
              <a:t> columna Will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id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compared</a:t>
            </a:r>
            <a:r>
              <a:rPr lang="es-CO" dirty="0"/>
              <a:t> and </a:t>
            </a:r>
            <a:r>
              <a:rPr lang="es-CO" dirty="0" err="1"/>
              <a:t>identify</a:t>
            </a:r>
            <a:r>
              <a:rPr lang="es-CO" dirty="0"/>
              <a:t> as a </a:t>
            </a:r>
            <a:r>
              <a:rPr lang="es-CO" dirty="0" err="1"/>
              <a:t>duplicate</a:t>
            </a:r>
            <a:r>
              <a:rPr lang="es-CO" dirty="0"/>
              <a:t>. </a:t>
            </a:r>
            <a:r>
              <a:rPr lang="es-CO" dirty="0" err="1"/>
              <a:t>Finally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last</a:t>
            </a:r>
            <a:r>
              <a:rPr lang="es-CO" dirty="0"/>
              <a:t> columna </a:t>
            </a:r>
            <a:r>
              <a:rPr lang="es-CO" dirty="0" err="1"/>
              <a:t>would</a:t>
            </a:r>
            <a:r>
              <a:rPr lang="es-CO" dirty="0"/>
              <a:t>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build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worth</a:t>
            </a:r>
            <a:r>
              <a:rPr lang="es-CO" dirty="0"/>
              <a:t> </a:t>
            </a:r>
            <a:r>
              <a:rPr lang="es-CO" dirty="0" err="1"/>
              <a:t>noticing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there</a:t>
            </a:r>
            <a:r>
              <a:rPr lang="es-CO" dirty="0"/>
              <a:t> are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entries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, </a:t>
            </a:r>
            <a:r>
              <a:rPr lang="es-CO" dirty="0" err="1"/>
              <a:t>since</a:t>
            </a:r>
            <a:r>
              <a:rPr lang="es-CO" dirty="0"/>
              <a:t> </a:t>
            </a:r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app </a:t>
            </a:r>
            <a:r>
              <a:rPr lang="es-CO" dirty="0" err="1"/>
              <a:t>copy</a:t>
            </a:r>
            <a:r>
              <a:rPr lang="es-CO" dirty="0"/>
              <a:t> and </a:t>
            </a:r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are done in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moments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136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Additioanlly</a:t>
            </a:r>
            <a:r>
              <a:rPr lang="en-US" dirty="0"/>
              <a:t>, might not be able to build all the mutants due to compilation issues. In case the mutant is generated, the corresponding folder will have the mutated </a:t>
            </a:r>
            <a:r>
              <a:rPr lang="en-US" dirty="0" err="1"/>
              <a:t>apk</a:t>
            </a:r>
            <a:r>
              <a:rPr lang="en-US" dirty="0"/>
              <a:t>, a signed version of the mutated </a:t>
            </a:r>
            <a:r>
              <a:rPr lang="en-US" dirty="0" err="1"/>
              <a:t>apk</a:t>
            </a:r>
            <a:r>
              <a:rPr lang="en-US" dirty="0"/>
              <a:t> and a copy of the file the mutation was injected. In the case, the mutant is not generated, the folder will contain the complete mutated app copy for further analysis.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61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Thank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watching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video. </a:t>
            </a:r>
            <a:r>
              <a:rPr lang="es-CO" dirty="0" err="1"/>
              <a:t>Please</a:t>
            </a:r>
            <a:r>
              <a:rPr lang="es-CO" dirty="0"/>
              <a:t> </a:t>
            </a:r>
            <a:r>
              <a:rPr lang="es-CO" dirty="0" err="1"/>
              <a:t>visit</a:t>
            </a:r>
            <a:r>
              <a:rPr lang="es-CO" dirty="0"/>
              <a:t> </a:t>
            </a:r>
            <a:r>
              <a:rPr lang="es-CO" dirty="0" err="1"/>
              <a:t>out</a:t>
            </a:r>
            <a:r>
              <a:rPr lang="es-CO" dirty="0"/>
              <a:t> online </a:t>
            </a:r>
            <a:r>
              <a:rPr lang="es-CO" dirty="0" err="1"/>
              <a:t>appendix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mor </a:t>
            </a:r>
            <a:r>
              <a:rPr lang="es-CO" dirty="0" err="1"/>
              <a:t>information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43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console</a:t>
            </a:r>
            <a:r>
              <a:rPr lang="es-CO" dirty="0"/>
              <a:t> output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build</a:t>
            </a:r>
            <a:r>
              <a:rPr lang="es-CO" dirty="0"/>
              <a:t> as a </a:t>
            </a:r>
            <a:r>
              <a:rPr lang="es-CO" dirty="0" err="1"/>
              <a:t>markdown</a:t>
            </a:r>
            <a:r>
              <a:rPr lang="es-CO" dirty="0"/>
              <a:t> file,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recommended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users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use </a:t>
            </a:r>
            <a:r>
              <a:rPr lang="es-CO" dirty="0" err="1"/>
              <a:t>console</a:t>
            </a:r>
            <a:r>
              <a:rPr lang="es-CO" dirty="0"/>
              <a:t> </a:t>
            </a:r>
            <a:r>
              <a:rPr lang="es-CO" dirty="0" err="1"/>
              <a:t>commands</a:t>
            </a:r>
            <a:r>
              <a:rPr lang="es-CO" dirty="0"/>
              <a:t> as </a:t>
            </a:r>
            <a:r>
              <a:rPr lang="es-CO" dirty="0" err="1"/>
              <a:t>tee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store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console</a:t>
            </a:r>
            <a:r>
              <a:rPr lang="es-CO" dirty="0"/>
              <a:t> output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further</a:t>
            </a:r>
            <a:r>
              <a:rPr lang="es-CO" dirty="0"/>
              <a:t> análisis.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414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</a:t>
            </a:r>
            <a:r>
              <a:rPr lang="es-CO" dirty="0" err="1"/>
              <a:t>provided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JSON </a:t>
            </a:r>
            <a:r>
              <a:rPr lang="es-CO" dirty="0" err="1"/>
              <a:t>configuration</a:t>
            </a:r>
            <a:r>
              <a:rPr lang="es-CO" dirty="0"/>
              <a:t> file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82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operators</a:t>
            </a:r>
            <a:r>
              <a:rPr lang="es-CO" dirty="0"/>
              <a:t> </a:t>
            </a:r>
            <a:r>
              <a:rPr lang="es-CO" dirty="0" err="1"/>
              <a:t>selected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operators.properties</a:t>
            </a:r>
            <a:r>
              <a:rPr lang="es-CO" dirty="0"/>
              <a:t> file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48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So,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ITDroid</a:t>
            </a:r>
            <a:r>
              <a:rPr lang="es-CO" dirty="0"/>
              <a:t> ??? … </a:t>
            </a:r>
            <a:r>
              <a:rPr lang="es-CO" dirty="0" err="1"/>
              <a:t>ITDroid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dirty="0" err="1"/>
              <a:t>tool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Works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 as input.</a:t>
            </a:r>
          </a:p>
          <a:p>
            <a:endParaRPr lang="es-CO" dirty="0"/>
          </a:p>
          <a:p>
            <a:r>
              <a:rPr lang="es-CO" dirty="0"/>
              <a:t>Once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executed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a set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mutated</a:t>
            </a:r>
            <a:r>
              <a:rPr lang="es-CO" dirty="0"/>
              <a:t> </a:t>
            </a:r>
            <a:r>
              <a:rPr lang="es-CO" dirty="0" err="1"/>
              <a:t>APKs</a:t>
            </a:r>
            <a:r>
              <a:rPr lang="es-CO" dirty="0"/>
              <a:t> </a:t>
            </a:r>
            <a:r>
              <a:rPr lang="es-CO" dirty="0" err="1"/>
              <a:t>ready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install</a:t>
            </a:r>
            <a:r>
              <a:rPr lang="es-CO" dirty="0"/>
              <a:t> in a </a:t>
            </a:r>
            <a:r>
              <a:rPr lang="es-CO" dirty="0" err="1"/>
              <a:t>device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emulator</a:t>
            </a:r>
            <a:r>
              <a:rPr lang="es-CO" dirty="0"/>
              <a:t>. </a:t>
            </a:r>
            <a:r>
              <a:rPr lang="es-CO" dirty="0" err="1"/>
              <a:t>Additionally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generates</a:t>
            </a:r>
            <a:r>
              <a:rPr lang="es-CO" dirty="0"/>
              <a:t> 3 </a:t>
            </a:r>
            <a:r>
              <a:rPr lang="es-CO" dirty="0" err="1"/>
              <a:t>complementary</a:t>
            </a:r>
            <a:r>
              <a:rPr lang="es-CO" dirty="0"/>
              <a:t> files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enhance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result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3 files can be </a:t>
            </a:r>
            <a:r>
              <a:rPr lang="es-CO" dirty="0" err="1"/>
              <a:t>processed</a:t>
            </a:r>
            <a:r>
              <a:rPr lang="es-CO" dirty="0"/>
              <a:t> after </a:t>
            </a:r>
            <a:r>
              <a:rPr lang="es-CO" dirty="0" err="1"/>
              <a:t>execution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understant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location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injected</a:t>
            </a:r>
            <a:r>
              <a:rPr lang="es-CO" dirty="0"/>
              <a:t> </a:t>
            </a:r>
            <a:r>
              <a:rPr lang="es-CO" dirty="0" err="1"/>
              <a:t>mutations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available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and a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execution</a:t>
            </a:r>
            <a:r>
              <a:rPr lang="es-CO" dirty="0"/>
              <a:t> time </a:t>
            </a:r>
            <a:r>
              <a:rPr lang="es-CO" dirty="0" err="1"/>
              <a:t>along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building</a:t>
            </a:r>
            <a:r>
              <a:rPr lang="es-CO" dirty="0"/>
              <a:t> </a:t>
            </a:r>
            <a:r>
              <a:rPr lang="es-CO" dirty="0" err="1"/>
              <a:t>results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685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Third</a:t>
            </a:r>
            <a:r>
              <a:rPr lang="es-CO" dirty="0"/>
              <a:t>,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statistics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Dead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análisis. </a:t>
            </a:r>
            <a:r>
              <a:rPr lang="es-CO" dirty="0" err="1"/>
              <a:t>There</a:t>
            </a:r>
            <a:r>
              <a:rPr lang="es-CO" dirty="0"/>
              <a:t> are 3 </a:t>
            </a:r>
            <a:r>
              <a:rPr lang="es-CO" dirty="0" err="1"/>
              <a:t>values</a:t>
            </a:r>
            <a:r>
              <a:rPr lang="es-CO" dirty="0"/>
              <a:t> </a:t>
            </a:r>
            <a:r>
              <a:rPr lang="es-CO" dirty="0" err="1"/>
              <a:t>reported</a:t>
            </a:r>
            <a:r>
              <a:rPr lang="es-CO" dirty="0"/>
              <a:t>: </a:t>
            </a:r>
            <a:r>
              <a:rPr lang="es-CO" dirty="0" err="1"/>
              <a:t>First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are </a:t>
            </a:r>
            <a:r>
              <a:rPr lang="es-CO" dirty="0" err="1"/>
              <a:t>called</a:t>
            </a:r>
            <a:r>
              <a:rPr lang="es-CO" dirty="0"/>
              <a:t> </a:t>
            </a:r>
            <a:r>
              <a:rPr lang="es-CO" dirty="0" err="1"/>
              <a:t>thorugh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but</a:t>
            </a:r>
            <a:r>
              <a:rPr lang="es-CO" dirty="0"/>
              <a:t> are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defined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belong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libraries</a:t>
            </a:r>
            <a:r>
              <a:rPr lang="es-CO" dirty="0"/>
              <a:t>. </a:t>
            </a:r>
            <a:r>
              <a:rPr lang="es-CO" dirty="0" err="1"/>
              <a:t>Second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are </a:t>
            </a:r>
            <a:r>
              <a:rPr lang="es-CO" dirty="0" err="1"/>
              <a:t>called</a:t>
            </a:r>
            <a:r>
              <a:rPr lang="es-CO" dirty="0"/>
              <a:t> and </a:t>
            </a:r>
            <a:r>
              <a:rPr lang="es-CO" dirty="0" err="1"/>
              <a:t>also</a:t>
            </a:r>
            <a:r>
              <a:rPr lang="es-CO" dirty="0"/>
              <a:t> </a:t>
            </a:r>
            <a:r>
              <a:rPr lang="es-CO" dirty="0" err="1"/>
              <a:t>defined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ones</a:t>
            </a:r>
            <a:r>
              <a:rPr lang="es-CO" dirty="0"/>
              <a:t> </a:t>
            </a:r>
            <a:r>
              <a:rPr lang="es-CO" dirty="0" err="1"/>
              <a:t>used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PFP </a:t>
            </a:r>
            <a:r>
              <a:rPr lang="es-CO" dirty="0" err="1"/>
              <a:t>derivation</a:t>
            </a:r>
            <a:r>
              <a:rPr lang="es-CO" dirty="0"/>
              <a:t>. And </a:t>
            </a:r>
            <a:r>
              <a:rPr lang="es-CO" dirty="0" err="1"/>
              <a:t>finally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third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methods</a:t>
            </a:r>
            <a:r>
              <a:rPr lang="es-CO" dirty="0"/>
              <a:t> </a:t>
            </a:r>
            <a:r>
              <a:rPr lang="es-CO" dirty="0" err="1"/>
              <a:t>identified</a:t>
            </a:r>
            <a:r>
              <a:rPr lang="es-CO" dirty="0"/>
              <a:t> as </a:t>
            </a:r>
            <a:r>
              <a:rPr lang="es-CO" dirty="0" err="1"/>
              <a:t>deadcode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69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Fourth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fo </a:t>
            </a:r>
            <a:r>
              <a:rPr lang="es-CO" dirty="0" err="1"/>
              <a:t>locations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 as </a:t>
            </a:r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</a:t>
            </a:r>
            <a:r>
              <a:rPr lang="es-CO" dirty="0" err="1"/>
              <a:t>locations</a:t>
            </a:r>
            <a:r>
              <a:rPr lang="es-CO" dirty="0"/>
              <a:t>.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them</a:t>
            </a:r>
            <a:r>
              <a:rPr lang="es-CO" dirty="0"/>
              <a:t> </a:t>
            </a:r>
            <a:r>
              <a:rPr lang="es-CO" dirty="0" err="1"/>
              <a:t>grouped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975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Fifth</a:t>
            </a:r>
            <a:r>
              <a:rPr lang="es-CO" dirty="0"/>
              <a:t>, in case a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selection</a:t>
            </a:r>
            <a:r>
              <a:rPr lang="es-CO" dirty="0"/>
              <a:t> </a:t>
            </a:r>
            <a:r>
              <a:rPr lang="es-CO" dirty="0" err="1"/>
              <a:t>strategy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selected</a:t>
            </a:r>
            <a:r>
              <a:rPr lang="es-CO" dirty="0"/>
              <a:t>, </a:t>
            </a:r>
            <a:r>
              <a:rPr lang="es-CO" dirty="0" err="1"/>
              <a:t>MutAPK</a:t>
            </a:r>
            <a:r>
              <a:rPr lang="es-CO" dirty="0"/>
              <a:t> </a:t>
            </a:r>
            <a:r>
              <a:rPr lang="es-CO" dirty="0" err="1"/>
              <a:t>reports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amount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mutants</a:t>
            </a:r>
            <a:r>
              <a:rPr lang="es-CO" dirty="0"/>
              <a:t> per </a:t>
            </a:r>
            <a:r>
              <a:rPr lang="es-CO" dirty="0" err="1"/>
              <a:t>mutant</a:t>
            </a:r>
            <a:r>
              <a:rPr lang="es-CO" dirty="0"/>
              <a:t> </a:t>
            </a:r>
            <a:r>
              <a:rPr lang="es-CO" dirty="0" err="1"/>
              <a:t>operator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generared</a:t>
            </a:r>
            <a:r>
              <a:rPr lang="es-CO" dirty="0"/>
              <a:t> after </a:t>
            </a:r>
            <a:r>
              <a:rPr lang="es-CO" dirty="0" err="1"/>
              <a:t>sampling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A369-0AF8-45B6-AD7E-0D6D857B70F0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83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ITDroid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publicly</a:t>
            </a:r>
            <a:r>
              <a:rPr lang="es-CO" dirty="0"/>
              <a:t> </a:t>
            </a:r>
            <a:r>
              <a:rPr lang="es-CO" dirty="0" err="1"/>
              <a:t>available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github</a:t>
            </a:r>
            <a:r>
              <a:rPr lang="es-CO" dirty="0"/>
              <a:t> and </a:t>
            </a:r>
            <a:r>
              <a:rPr lang="es-CO" dirty="0" err="1"/>
              <a:t>you</a:t>
            </a:r>
            <a:r>
              <a:rPr lang="es-CO" dirty="0"/>
              <a:t> can </a:t>
            </a:r>
            <a:r>
              <a:rPr lang="es-CO" dirty="0" err="1"/>
              <a:t>find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online </a:t>
            </a:r>
            <a:r>
              <a:rPr lang="es-CO" dirty="0" err="1"/>
              <a:t>appendix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more </a:t>
            </a:r>
            <a:r>
              <a:rPr lang="es-CO" dirty="0" err="1"/>
              <a:t>detailed</a:t>
            </a:r>
            <a:r>
              <a:rPr lang="es-CO" dirty="0"/>
              <a:t>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following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QR </a:t>
            </a:r>
            <a:r>
              <a:rPr lang="es-CO" dirty="0" err="1"/>
              <a:t>code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27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ITDroid</a:t>
            </a:r>
            <a:r>
              <a:rPr lang="es-CO" dirty="0"/>
              <a:t> a </a:t>
            </a:r>
            <a:r>
              <a:rPr lang="es-CO" dirty="0" err="1"/>
              <a:t>tool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detection</a:t>
            </a:r>
            <a:r>
              <a:rPr lang="es-CO" dirty="0"/>
              <a:t> and </a:t>
            </a:r>
            <a:r>
              <a:rPr lang="es-CO" dirty="0" err="1"/>
              <a:t>localization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internationalization</a:t>
            </a:r>
            <a:r>
              <a:rPr lang="es-CO" dirty="0"/>
              <a:t> </a:t>
            </a:r>
            <a:r>
              <a:rPr lang="es-CO" dirty="0" err="1"/>
              <a:t>failures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Android apps.</a:t>
            </a:r>
            <a:endParaRPr dirty="0"/>
          </a:p>
        </p:txBody>
      </p:sp>
      <p:sp>
        <p:nvSpPr>
          <p:cNvPr id="165" name="Google Shape;16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2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Detection of hardcoded strings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Detection of Non-Internationalized strings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Automated translation of strings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Systematic Exploration of translated app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Automated detection of changes due to internationalized strings</a:t>
            </a:r>
            <a:endParaRPr dirty="0"/>
          </a:p>
        </p:txBody>
      </p:sp>
      <p:sp>
        <p:nvSpPr>
          <p:cNvPr id="165" name="Google Shape;16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90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EC179-A437-4D4B-826E-BA3C63A4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23E3A-30E8-4DA4-B35F-1EB0508A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58B2F-2F6E-49A6-B5D2-6BFA1E2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B8E9E-E9F1-458B-8D6D-04786DE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3CA45-752C-4DA6-9AB4-316038FE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8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B3BA-561D-4165-89F9-72A4A707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4BE36E-390F-4492-91BD-D242C57D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9F879-6890-4275-ADD3-04B771F0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C6454-F99E-48BF-9907-FE4DE0D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1C838-8528-474D-9594-D37BF1E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741873-A49A-4C0E-BA80-4825564D2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8AED40-8406-46FF-990B-72B166FF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A603-5F70-449A-8D07-F91DF75B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A8874-6D12-463A-AE4B-D20CE279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602B1-B786-4A0D-B747-CFDA5D9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92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C6F92-0900-4D6A-A567-AB71B66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438A6-F762-459E-B618-6765AC01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14E80-93EA-4A5B-A789-A777AD1B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17827-5699-4AD7-B30E-6850781F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B288F-264F-45D4-A5D2-40CD0FE2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5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F81-21D1-403F-8EEA-2A4301A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0168A-5885-49FF-8686-17121FF1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A5469-D3E3-456E-BDB2-EB5F1023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4873A-7629-4975-9AC7-889419E4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BF954-4101-4360-9A39-A135F36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0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DF0EB-9221-4E6A-A385-C0C7F565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AABDB-5D5D-4516-A1A3-4002AB79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3586A-4700-46A5-A990-A690C734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19410-652D-47B6-9252-C7D2FED5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15B595-FAD7-45B3-9A60-DAA48D5E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6FB7A2-3C25-4D00-9DAD-2AA68D85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4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2EA9C-E3D9-499B-9DAC-2C4989DF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49E18-6808-4817-8334-51C36AEC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7DA3F-D2A8-4FB9-8421-1DFCD355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0C925B-4FD9-4AC6-A64A-7F89C7E24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5E0355-44E5-4F2D-A1AE-3238A160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F5E0F4-FD1F-43A2-A723-09F63077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BE1585-F434-4E86-9939-095498A4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335B94-C1F9-4F3B-8691-4B55B7E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28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7B30-1C72-408A-BC21-0F6CF79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DD0A82-9B04-49A3-B0BF-B6085F9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73BAEB-14F3-4C61-8BDB-11EB4D16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F1E413-83C4-46BC-B579-D3041963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1F438-17FC-4986-AB46-7F9D93D8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176746-9802-4BAA-A534-9F5D64AC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DAAF3D-B55D-40C0-8505-CAE4D90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BE32-F1D9-401E-B193-FEFD476A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D2F6D-8AC4-4D3A-A878-90AB4DBE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60500-424C-44B0-90CD-E1401F68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CCBA40-E847-4AEF-BA92-8E194C7D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92B41-8124-406F-B444-6240B518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3345E-BE33-493C-8975-FFB2D83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0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D230B-936C-4188-A6AA-AE7804F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BE1DC-57E3-4501-9060-038C640F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B3F60E-6CD5-4CAE-A8A2-6255BBA4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A80A0-8194-4E96-A2CB-E5440040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5C634-7BD1-4995-9CB6-B930FD6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0B8C8-63E2-4DAE-AAC5-CD748B65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6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4467C-4C51-439B-894D-E4AFD3EA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97525-C065-401D-AA46-CB746217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81816-BCE8-473F-8F8F-83DE4607C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F18F-D0DB-428E-BF35-522AF644874A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53ABC-6D0A-4A6B-810E-17E611CA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DD9E9-688B-4129-AE7B-1F1DC2E3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036A-F0DA-48F6-A75F-918459DC7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2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gif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4F1FCB21-8075-4A29-B1A8-39BB795E1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60" y="5100320"/>
            <a:ext cx="3931865" cy="11499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61FCCC-4FB3-4A02-B597-C95E3F58B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8" y="5330926"/>
            <a:ext cx="3599982" cy="6886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949C5D-B9A8-4136-BB4A-7E77C551F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118"/>
          <a:stretch/>
        </p:blipFill>
        <p:spPr>
          <a:xfrm>
            <a:off x="2566372" y="1420835"/>
            <a:ext cx="3317640" cy="323085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407FC18-70B9-4526-AC68-D803D1F3C7E9}"/>
              </a:ext>
            </a:extLst>
          </p:cNvPr>
          <p:cNvGrpSpPr/>
          <p:nvPr/>
        </p:nvGrpSpPr>
        <p:grpSpPr>
          <a:xfrm>
            <a:off x="6332758" y="1589714"/>
            <a:ext cx="3906617" cy="2502985"/>
            <a:chOff x="5532120" y="1464565"/>
            <a:chExt cx="3906617" cy="250298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4AA6B25-1E4B-4ECF-BC3F-93247AF6F309}"/>
                </a:ext>
              </a:extLst>
            </p:cNvPr>
            <p:cNvSpPr txBox="1"/>
            <p:nvPr/>
          </p:nvSpPr>
          <p:spPr>
            <a:xfrm>
              <a:off x="5532120" y="2859554"/>
              <a:ext cx="39066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00" dirty="0">
                  <a:latin typeface="DIN Condensed" panose="00000500000000000000" pitchFamily="2" charset="0"/>
                </a:rPr>
                <a:t>Automated Detection of i18n Issues on Android Apps</a:t>
              </a:r>
              <a:endParaRPr lang="es-CO" sz="3300" dirty="0">
                <a:latin typeface="DIN Condensed" panose="00000500000000000000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4EC6BE7-5FAB-44BC-AF68-2D2E1F153726}"/>
                </a:ext>
              </a:extLst>
            </p:cNvPr>
            <p:cNvSpPr txBox="1"/>
            <p:nvPr/>
          </p:nvSpPr>
          <p:spPr>
            <a:xfrm>
              <a:off x="5532120" y="1464565"/>
              <a:ext cx="39066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err="1">
                  <a:solidFill>
                    <a:srgbClr val="4B8A3F"/>
                  </a:solidFill>
                  <a:latin typeface="Garamond" panose="02020404030301010803" pitchFamily="18" charset="0"/>
                </a:rPr>
                <a:t>IT</a:t>
              </a:r>
              <a:r>
                <a:rPr lang="en-US" sz="8800" dirty="0" err="1">
                  <a:latin typeface="Garamond" panose="02020404030301010803" pitchFamily="18" charset="0"/>
                </a:rPr>
                <a:t>Droid</a:t>
              </a:r>
              <a:endParaRPr lang="en-US" sz="3200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82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D3B165E-D23D-4F39-9B11-BDEA613DCF12}"/>
              </a:ext>
            </a:extLst>
          </p:cNvPr>
          <p:cNvSpPr/>
          <p:nvPr/>
        </p:nvSpPr>
        <p:spPr>
          <a:xfrm>
            <a:off x="1148233" y="3803849"/>
            <a:ext cx="9895533" cy="1446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clone https://github.com/TheSoftwareDesignLab/ITDroid.git</a:t>
            </a:r>
          </a:p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cd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ITDroid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mvn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clean</a:t>
            </a:r>
            <a:endParaRPr lang="es-CO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mvn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endParaRPr lang="es-CO" sz="2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18BB31B-2B20-4D9B-97CC-C276B7AA5263}"/>
              </a:ext>
            </a:extLst>
          </p:cNvPr>
          <p:cNvGrpSpPr/>
          <p:nvPr/>
        </p:nvGrpSpPr>
        <p:grpSpPr>
          <a:xfrm>
            <a:off x="3053725" y="438149"/>
            <a:ext cx="6084549" cy="2616003"/>
            <a:chOff x="3429000" y="438150"/>
            <a:chExt cx="6084549" cy="2616003"/>
          </a:xfrm>
        </p:grpSpPr>
        <p:pic>
          <p:nvPicPr>
            <p:cNvPr id="5" name="Google Shape;198;p19">
              <a:extLst>
                <a:ext uri="{FF2B5EF4-FFF2-40B4-BE49-F238E27FC236}">
                  <a16:creationId xmlns:a16="http://schemas.microsoft.com/office/drawing/2014/main" id="{A130A35B-83C4-48A5-9E24-4BF8FB166218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4915" t="23991" r="12219"/>
            <a:stretch/>
          </p:blipFill>
          <p:spPr>
            <a:xfrm>
              <a:off x="3429000" y="438150"/>
              <a:ext cx="2667000" cy="261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99;p19">
              <a:extLst>
                <a:ext uri="{FF2B5EF4-FFF2-40B4-BE49-F238E27FC236}">
                  <a16:creationId xmlns:a16="http://schemas.microsoft.com/office/drawing/2014/main" id="{F900F8EF-B0CD-4D07-93F5-B227DD1178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9530" t="5564" r="17492" b="76219"/>
            <a:stretch/>
          </p:blipFill>
          <p:spPr>
            <a:xfrm>
              <a:off x="6352338" y="1316247"/>
              <a:ext cx="3161211" cy="85980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35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80D89D0-9BD5-42E4-8C92-A796D051A895}"/>
              </a:ext>
            </a:extLst>
          </p:cNvPr>
          <p:cNvSpPr/>
          <p:nvPr/>
        </p:nvSpPr>
        <p:spPr>
          <a:xfrm>
            <a:off x="742950" y="3290532"/>
            <a:ext cx="3357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DIN Condensed" panose="00000500000000000000" pitchFamily="2" charset="0"/>
              </a:rPr>
              <a:t>Console command:</a:t>
            </a:r>
            <a:endParaRPr lang="es-CO" sz="4000" dirty="0">
              <a:latin typeface="DIN Condensed" panose="00000500000000000000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4FE023-1E50-4B57-952B-2267BDD8AAD7}"/>
              </a:ext>
            </a:extLst>
          </p:cNvPr>
          <p:cNvSpPr/>
          <p:nvPr/>
        </p:nvSpPr>
        <p:spPr>
          <a:xfrm>
            <a:off x="1689570" y="4234798"/>
            <a:ext cx="8812858" cy="1107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$ java -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jar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ITDroid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-&lt;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&gt;.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jar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APKPath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AppPackage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ExtraLibsFolder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settingsDir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amountUntranslatable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OutputFolder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&lt;</a:t>
            </a:r>
            <a:r>
              <a:rPr lang="es-CO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emulatorID</a:t>
            </a:r>
            <a:r>
              <a:rPr lang="es-CO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660AA40-3C78-4297-AEAE-5E64E562CD99}"/>
              </a:ext>
            </a:extLst>
          </p:cNvPr>
          <p:cNvGrpSpPr/>
          <p:nvPr/>
        </p:nvGrpSpPr>
        <p:grpSpPr>
          <a:xfrm>
            <a:off x="3053725" y="438149"/>
            <a:ext cx="6084549" cy="2616003"/>
            <a:chOff x="3429000" y="438150"/>
            <a:chExt cx="6084549" cy="2616003"/>
          </a:xfrm>
        </p:grpSpPr>
        <p:pic>
          <p:nvPicPr>
            <p:cNvPr id="16" name="Google Shape;198;p19">
              <a:extLst>
                <a:ext uri="{FF2B5EF4-FFF2-40B4-BE49-F238E27FC236}">
                  <a16:creationId xmlns:a16="http://schemas.microsoft.com/office/drawing/2014/main" id="{7EBE5891-B0AA-41EE-A186-D9CE8C1668EB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4915" t="23991" r="12219"/>
            <a:stretch/>
          </p:blipFill>
          <p:spPr>
            <a:xfrm>
              <a:off x="3429000" y="438150"/>
              <a:ext cx="2667000" cy="261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99;p19">
              <a:extLst>
                <a:ext uri="{FF2B5EF4-FFF2-40B4-BE49-F238E27FC236}">
                  <a16:creationId xmlns:a16="http://schemas.microsoft.com/office/drawing/2014/main" id="{C0B420A5-B912-4BFD-8806-03F56CEA81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9530" t="5564" r="17492" b="76219"/>
            <a:stretch/>
          </p:blipFill>
          <p:spPr>
            <a:xfrm>
              <a:off x="6352338" y="1316247"/>
              <a:ext cx="3161211" cy="85980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1273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AB60D3-3281-4D02-888A-67005CF260DA}"/>
              </a:ext>
            </a:extLst>
          </p:cNvPr>
          <p:cNvSpPr/>
          <p:nvPr/>
        </p:nvSpPr>
        <p:spPr>
          <a:xfrm>
            <a:off x="1276411" y="348215"/>
            <a:ext cx="96391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4B8A3F"/>
                </a:solidFill>
                <a:latin typeface="Garamond" panose="02020404030301010803" pitchFamily="18" charset="0"/>
              </a:rPr>
              <a:t>IT</a:t>
            </a:r>
            <a:r>
              <a:rPr lang="en-US" sz="6600" dirty="0" err="1">
                <a:latin typeface="Garamond" panose="02020404030301010803" pitchFamily="18" charset="0"/>
              </a:rPr>
              <a:t>Droid</a:t>
            </a:r>
            <a:r>
              <a:rPr lang="en-US" sz="7200" dirty="0">
                <a:latin typeface="DIN Condensed" panose="00000500000000000000" pitchFamily="2" charset="0"/>
              </a:rPr>
              <a:t> Execution Result Files</a:t>
            </a:r>
            <a:endParaRPr lang="es-CO" sz="7200" dirty="0">
              <a:latin typeface="DIN Condensed" panose="00000500000000000000" pitchFamily="2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2FDE7C6-719C-4D04-92F4-7BAE473DEC35}"/>
              </a:ext>
            </a:extLst>
          </p:cNvPr>
          <p:cNvCxnSpPr>
            <a:cxnSpLocks/>
          </p:cNvCxnSpPr>
          <p:nvPr/>
        </p:nvCxnSpPr>
        <p:spPr>
          <a:xfrm>
            <a:off x="3550367" y="2427199"/>
            <a:ext cx="0" cy="2486025"/>
          </a:xfrm>
          <a:prstGeom prst="line">
            <a:avLst/>
          </a:prstGeom>
          <a:ln w="889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47D39EF-A4D4-4BF9-89FF-C4BBE5305109}"/>
              </a:ext>
            </a:extLst>
          </p:cNvPr>
          <p:cNvSpPr/>
          <p:nvPr/>
        </p:nvSpPr>
        <p:spPr>
          <a:xfrm>
            <a:off x="1065085" y="2223337"/>
            <a:ext cx="10061830" cy="28670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CEE70F-6741-4956-9E3F-7C2A7CEED4BE}"/>
              </a:ext>
            </a:extLst>
          </p:cNvPr>
          <p:cNvSpPr txBox="1"/>
          <p:nvPr/>
        </p:nvSpPr>
        <p:spPr>
          <a:xfrm>
            <a:off x="9603985" y="3246838"/>
            <a:ext cx="14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JSON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371217A-44B2-49A6-92D3-7B324B4260AE}"/>
              </a:ext>
            </a:extLst>
          </p:cNvPr>
          <p:cNvGrpSpPr>
            <a:grpSpLocks noChangeAspect="1"/>
          </p:cNvGrpSpPr>
          <p:nvPr/>
        </p:nvGrpSpPr>
        <p:grpSpPr>
          <a:xfrm>
            <a:off x="1569983" y="2588133"/>
            <a:ext cx="1571342" cy="1571342"/>
            <a:chOff x="3023552" y="3750098"/>
            <a:chExt cx="2137431" cy="2137431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28349FD-A6C2-4634-867D-D2DEF93E3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552" y="3750098"/>
              <a:ext cx="2137431" cy="2137431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68588765-1FAC-4B76-A9EA-8C975EC9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199" y="4389091"/>
              <a:ext cx="552575" cy="723123"/>
            </a:xfrm>
            <a:prstGeom prst="rect">
              <a:avLst/>
            </a:prstGeom>
          </p:spPr>
        </p:pic>
      </p:grpSp>
      <p:pic>
        <p:nvPicPr>
          <p:cNvPr id="21" name="Gráfico 20" descr="Papel">
            <a:extLst>
              <a:ext uri="{FF2B5EF4-FFF2-40B4-BE49-F238E27FC236}">
                <a16:creationId xmlns:a16="http://schemas.microsoft.com/office/drawing/2014/main" id="{3D3936E1-9AA4-4028-A6A8-80ADB621F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975" y="2372594"/>
            <a:ext cx="1908144" cy="1908144"/>
          </a:xfrm>
          <a:prstGeom prst="rect">
            <a:avLst/>
          </a:prstGeom>
        </p:spPr>
      </p:pic>
      <p:pic>
        <p:nvPicPr>
          <p:cNvPr id="22" name="Gráfico 21" descr="Portapapeles">
            <a:extLst>
              <a:ext uri="{FF2B5EF4-FFF2-40B4-BE49-F238E27FC236}">
                <a16:creationId xmlns:a16="http://schemas.microsoft.com/office/drawing/2014/main" id="{B5321D5E-7EE2-4212-A9C0-7EA927022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9985" y="2277638"/>
            <a:ext cx="2003100" cy="2003100"/>
          </a:xfrm>
          <a:prstGeom prst="rect">
            <a:avLst/>
          </a:prstGeom>
        </p:spPr>
      </p:pic>
      <p:pic>
        <p:nvPicPr>
          <p:cNvPr id="23" name="Gráfico 22" descr="Matemáticas">
            <a:extLst>
              <a:ext uri="{FF2B5EF4-FFF2-40B4-BE49-F238E27FC236}">
                <a16:creationId xmlns:a16="http://schemas.microsoft.com/office/drawing/2014/main" id="{9F808042-6880-41D9-A498-E7FBB0633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7303" y="2324272"/>
            <a:ext cx="2096200" cy="20962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5003102-4D33-496F-8749-8BF8E185F8AA}"/>
              </a:ext>
            </a:extLst>
          </p:cNvPr>
          <p:cNvSpPr txBox="1"/>
          <p:nvPr/>
        </p:nvSpPr>
        <p:spPr>
          <a:xfrm>
            <a:off x="4093224" y="4171304"/>
            <a:ext cx="141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Execution log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3AF5EF-59B4-4CFA-93B1-3B2A3D9A623A}"/>
              </a:ext>
            </a:extLst>
          </p:cNvPr>
          <p:cNvSpPr txBox="1"/>
          <p:nvPr/>
        </p:nvSpPr>
        <p:spPr>
          <a:xfrm>
            <a:off x="5772222" y="4170503"/>
            <a:ext cx="174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Hard-coded</a:t>
            </a:r>
          </a:p>
          <a:p>
            <a:pPr algn="ctr"/>
            <a:r>
              <a:rPr lang="en-US" sz="2400" dirty="0">
                <a:latin typeface="DIN Condensed" panose="00000500000000000000" pitchFamily="2" charset="0"/>
              </a:rPr>
              <a:t>Strings Location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2E5FB35-67BF-4AFE-9D4A-AE8A6183B751}"/>
              </a:ext>
            </a:extLst>
          </p:cNvPr>
          <p:cNvSpPr txBox="1"/>
          <p:nvPr/>
        </p:nvSpPr>
        <p:spPr>
          <a:xfrm>
            <a:off x="7695841" y="4178063"/>
            <a:ext cx="166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N Condensed" panose="00000500000000000000" pitchFamily="2" charset="0"/>
              </a:rPr>
              <a:t>ICC count report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pic>
        <p:nvPicPr>
          <p:cNvPr id="34" name="Gráfico 33" descr="Papel">
            <a:extLst>
              <a:ext uri="{FF2B5EF4-FFF2-40B4-BE49-F238E27FC236}">
                <a16:creationId xmlns:a16="http://schemas.microsoft.com/office/drawing/2014/main" id="{8EB13A45-A3BA-4359-AE72-722EC05C6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6825" y="2385500"/>
            <a:ext cx="1908144" cy="190814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39A12DE0-394E-4701-928C-E2EBACE25A4C}"/>
              </a:ext>
            </a:extLst>
          </p:cNvPr>
          <p:cNvSpPr txBox="1"/>
          <p:nvPr/>
        </p:nvSpPr>
        <p:spPr>
          <a:xfrm>
            <a:off x="9481401" y="4159475"/>
            <a:ext cx="16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Report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4E755A3-0AC3-44F5-BCFE-6BCB26B27721}"/>
              </a:ext>
            </a:extLst>
          </p:cNvPr>
          <p:cNvSpPr txBox="1"/>
          <p:nvPr/>
        </p:nvSpPr>
        <p:spPr>
          <a:xfrm>
            <a:off x="5938282" y="3208546"/>
            <a:ext cx="14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TXT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16A927-FEFC-4CAC-B054-C77B347B578D}"/>
              </a:ext>
            </a:extLst>
          </p:cNvPr>
          <p:cNvSpPr txBox="1"/>
          <p:nvPr/>
        </p:nvSpPr>
        <p:spPr>
          <a:xfrm>
            <a:off x="1361573" y="4178063"/>
            <a:ext cx="186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Internationalized APK</a:t>
            </a:r>
            <a:endParaRPr lang="es-CO" sz="24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3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8767BD-F6F1-461A-874A-3742B4037660}"/>
              </a:ext>
            </a:extLst>
          </p:cNvPr>
          <p:cNvSpPr/>
          <p:nvPr/>
        </p:nvSpPr>
        <p:spPr>
          <a:xfrm>
            <a:off x="2174895" y="447676"/>
            <a:ext cx="7842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Hardcoded Strings Locations</a:t>
            </a:r>
            <a:r>
              <a:rPr lang="en-US" sz="3600" dirty="0">
                <a:latin typeface="DIN Condensed" panose="00000500000000000000" pitchFamily="2" charset="0"/>
              </a:rPr>
              <a:t> (</a:t>
            </a:r>
            <a:r>
              <a:rPr lang="en-US" sz="3600" dirty="0" err="1">
                <a:latin typeface="DIN Condensed" panose="00000500000000000000" pitchFamily="2" charset="0"/>
              </a:rPr>
              <a:t>hcs.json</a:t>
            </a:r>
            <a:r>
              <a:rPr lang="en-US" sz="3600" dirty="0">
                <a:latin typeface="DIN Condensed" panose="00000500000000000000" pitchFamily="2" charset="0"/>
              </a:rPr>
              <a:t>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FB889B-94F1-44ED-A6F8-265425407B64}"/>
              </a:ext>
            </a:extLst>
          </p:cNvPr>
          <p:cNvSpPr/>
          <p:nvPr/>
        </p:nvSpPr>
        <p:spPr>
          <a:xfrm>
            <a:off x="3048000" y="2047012"/>
            <a:ext cx="6096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StationsListActivity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onCreate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"stations"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"</a:t>
            </a:r>
            <a:r>
              <a:rPr lang="en-US" sz="2400" dirty="0" err="1">
                <a:latin typeface="Consolas" panose="020B0609020204030204" pitchFamily="49" charset="0"/>
              </a:rPr>
              <a:t>bikeNetwork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"</a:t>
            </a:r>
            <a:r>
              <a:rPr lang="en-US" sz="2400" dirty="0" err="1">
                <a:latin typeface="Consolas" panose="020B0609020204030204" pitchFamily="49" charset="0"/>
              </a:rPr>
              <a:t>favStations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"</a:t>
            </a:r>
            <a:r>
              <a:rPr lang="en-US" sz="2400" dirty="0" err="1">
                <a:latin typeface="Consolas" panose="020B0609020204030204" pitchFamily="49" charset="0"/>
              </a:rPr>
              <a:t>nearbyStations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setNearbyStations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"network"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"location"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"network"</a:t>
            </a:r>
          </a:p>
        </p:txBody>
      </p:sp>
    </p:spTree>
    <p:extLst>
      <p:ext uri="{BB962C8B-B14F-4D97-AF65-F5344CB8AC3E}">
        <p14:creationId xmlns:p14="http://schemas.microsoft.com/office/powerpoint/2010/main" val="216733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8767BD-F6F1-461A-874A-3742B4037660}"/>
              </a:ext>
            </a:extLst>
          </p:cNvPr>
          <p:cNvSpPr/>
          <p:nvPr/>
        </p:nvSpPr>
        <p:spPr>
          <a:xfrm>
            <a:off x="3475731" y="618609"/>
            <a:ext cx="5240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ICC count report </a:t>
            </a:r>
            <a:r>
              <a:rPr lang="en-US" sz="3600" dirty="0">
                <a:latin typeface="DIN Condensed" panose="00000500000000000000" pitchFamily="2" charset="0"/>
              </a:rPr>
              <a:t>(iccs.csv) 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FB622F4-5CC5-4344-8BB0-0BC0A0548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34344"/>
              </p:ext>
            </p:extLst>
          </p:nvPr>
        </p:nvGraphicFramePr>
        <p:xfrm>
          <a:off x="3774281" y="1907230"/>
          <a:ext cx="4643437" cy="413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5705246" imgH="5086251" progId="Excel.Sheet.12">
                  <p:embed/>
                </p:oleObj>
              </mc:Choice>
              <mc:Fallback>
                <p:oleObj name="Worksheet" r:id="rId4" imgW="5705246" imgH="50862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4281" y="1907230"/>
                        <a:ext cx="4643437" cy="4139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01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F54EF2-9010-445C-9965-D34F07497FFE}"/>
              </a:ext>
            </a:extLst>
          </p:cNvPr>
          <p:cNvSpPr/>
          <p:nvPr/>
        </p:nvSpPr>
        <p:spPr>
          <a:xfrm>
            <a:off x="1814669" y="558284"/>
            <a:ext cx="9034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latin typeface="DIN Condensed" panose="00000500000000000000" pitchFamily="2" charset="0"/>
              </a:rPr>
              <a:t>ITDroid</a:t>
            </a:r>
            <a:r>
              <a:rPr lang="en-US" sz="5400" dirty="0">
                <a:latin typeface="DIN Condensed" panose="00000500000000000000" pitchFamily="2" charset="0"/>
              </a:rPr>
              <a:t> Report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BE27B1-1ADB-46C3-AF0B-00C5CFB0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39" y="1604613"/>
            <a:ext cx="4944165" cy="500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779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D1CC0640-10AB-4CE8-8042-93775B25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74" y="4127669"/>
            <a:ext cx="5458408" cy="15963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02320B-1790-4582-B7E2-11601B924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42" y="5557244"/>
            <a:ext cx="4997672" cy="9560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15B7E8-A61F-48B8-8AE5-2522505FA3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91664" y="1562011"/>
            <a:ext cx="3733978" cy="373397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8" name="Google Shape;198;p19">
            <a:extLst>
              <a:ext uri="{FF2B5EF4-FFF2-40B4-BE49-F238E27FC236}">
                <a16:creationId xmlns:a16="http://schemas.microsoft.com/office/drawing/2014/main" id="{F3FE78D7-96B6-4407-BFF7-64A6EE405A9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l="14915" t="23991" r="12219"/>
          <a:stretch/>
        </p:blipFill>
        <p:spPr>
          <a:xfrm>
            <a:off x="2638425" y="552996"/>
            <a:ext cx="2839676" cy="2785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9;p19">
            <a:extLst>
              <a:ext uri="{FF2B5EF4-FFF2-40B4-BE49-F238E27FC236}">
                <a16:creationId xmlns:a16="http://schemas.microsoft.com/office/drawing/2014/main" id="{4C6B8EFB-27D7-4D9E-BBCE-ED71A6E2565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9530" t="5564" r="17492" b="76219"/>
          <a:stretch/>
        </p:blipFill>
        <p:spPr>
          <a:xfrm>
            <a:off x="2531472" y="3429000"/>
            <a:ext cx="3161211" cy="859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88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1B380-E52F-4B46-A40F-44383D298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EA6554-3949-4218-B0B9-E4616BFB7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BFDCE32-7CF1-4EDC-A8CA-5822A22A5A47}"/>
              </a:ext>
            </a:extLst>
          </p:cNvPr>
          <p:cNvGrpSpPr/>
          <p:nvPr/>
        </p:nvGrpSpPr>
        <p:grpSpPr>
          <a:xfrm>
            <a:off x="2112746" y="2007747"/>
            <a:ext cx="492316" cy="637881"/>
            <a:chOff x="2270888" y="4484851"/>
            <a:chExt cx="492316" cy="637881"/>
          </a:xfrm>
        </p:grpSpPr>
        <p:pic>
          <p:nvPicPr>
            <p:cNvPr id="3" name="Google Shape;186;p19" descr="Imagen que contiene cuarto, alimentos&#10;&#10;Descripción generada automáticamente">
              <a:extLst>
                <a:ext uri="{FF2B5EF4-FFF2-40B4-BE49-F238E27FC236}">
                  <a16:creationId xmlns:a16="http://schemas.microsoft.com/office/drawing/2014/main" id="{267C55F8-FF3E-47F8-BE1D-CB42CE5882E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0930" y="4653870"/>
              <a:ext cx="199556" cy="140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89;p19">
              <a:extLst>
                <a:ext uri="{FF2B5EF4-FFF2-40B4-BE49-F238E27FC236}">
                  <a16:creationId xmlns:a16="http://schemas.microsoft.com/office/drawing/2014/main" id="{3AB72CDE-F09B-4985-9DDD-12BFAF6E4F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0930" y="4815355"/>
              <a:ext cx="199556" cy="140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90;p19" descr="Imagen que contiene flor&#10;&#10;Descripción generada automáticamente">
              <a:extLst>
                <a:ext uri="{FF2B5EF4-FFF2-40B4-BE49-F238E27FC236}">
                  <a16:creationId xmlns:a16="http://schemas.microsoft.com/office/drawing/2014/main" id="{2ED393E6-BA46-4478-B875-D042A2CAC8E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3648" y="4981928"/>
              <a:ext cx="199556" cy="140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92;p19" descr="Imagen que contiene dibujo, señal&#10;&#10;Descripción generada automáticamente">
              <a:extLst>
                <a:ext uri="{FF2B5EF4-FFF2-40B4-BE49-F238E27FC236}">
                  <a16:creationId xmlns:a16="http://schemas.microsoft.com/office/drawing/2014/main" id="{6EC8167C-6DCF-4713-84DA-83358D37C17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60930" y="4484851"/>
              <a:ext cx="199556" cy="1408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6570461-995F-4459-9198-97CCDC22B16D}"/>
                </a:ext>
              </a:extLst>
            </p:cNvPr>
            <p:cNvGrpSpPr/>
            <p:nvPr/>
          </p:nvGrpSpPr>
          <p:grpSpPr>
            <a:xfrm>
              <a:off x="2270888" y="4484851"/>
              <a:ext cx="200669" cy="637881"/>
              <a:chOff x="4670305" y="2004374"/>
              <a:chExt cx="200669" cy="637881"/>
            </a:xfrm>
          </p:grpSpPr>
          <p:pic>
            <p:nvPicPr>
              <p:cNvPr id="8" name="Google Shape;187;p19">
                <a:extLst>
                  <a:ext uri="{FF2B5EF4-FFF2-40B4-BE49-F238E27FC236}">
                    <a16:creationId xmlns:a16="http://schemas.microsoft.com/office/drawing/2014/main" id="{80688B22-73C6-4E22-813C-C22CC704B85A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670305" y="2173393"/>
                <a:ext cx="199556" cy="1408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Google Shape;188;p19">
                <a:extLst>
                  <a:ext uri="{FF2B5EF4-FFF2-40B4-BE49-F238E27FC236}">
                    <a16:creationId xmlns:a16="http://schemas.microsoft.com/office/drawing/2014/main" id="{AA0D2BDA-695C-4AF3-8FF5-B5F9CE4FCAE3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670305" y="2004374"/>
                <a:ext cx="199556" cy="1408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Google Shape;191;p19">
                <a:extLst>
                  <a:ext uri="{FF2B5EF4-FFF2-40B4-BE49-F238E27FC236}">
                    <a16:creationId xmlns:a16="http://schemas.microsoft.com/office/drawing/2014/main" id="{C20B2A6D-104A-46BE-BD4C-5C9865437CAF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670305" y="2501451"/>
                <a:ext cx="199556" cy="1408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</p:pic>
          <p:pic>
            <p:nvPicPr>
              <p:cNvPr id="11" name="Google Shape;193;p19" descr="Imagen que contiene pájaro&#10;&#10;Descripción generada automáticamente">
                <a:extLst>
                  <a:ext uri="{FF2B5EF4-FFF2-40B4-BE49-F238E27FC236}">
                    <a16:creationId xmlns:a16="http://schemas.microsoft.com/office/drawing/2014/main" id="{51911F87-FEEF-47EA-BDC1-4F50D5D047B1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4671418" y="2337422"/>
                <a:ext cx="199556" cy="14080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0040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09E4ACE-778A-4149-9F71-962E0D97EBBD}"/>
              </a:ext>
            </a:extLst>
          </p:cNvPr>
          <p:cNvSpPr/>
          <p:nvPr/>
        </p:nvSpPr>
        <p:spPr>
          <a:xfrm>
            <a:off x="1442243" y="3715615"/>
            <a:ext cx="930751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500" dirty="0" err="1">
                <a:latin typeface="DIN Condensed" panose="00000500000000000000" pitchFamily="2" charset="0"/>
              </a:rPr>
              <a:t>Console</a:t>
            </a:r>
            <a:r>
              <a:rPr lang="es-CO" sz="11500" dirty="0">
                <a:latin typeface="DIN Condensed" panose="00000500000000000000" pitchFamily="2" charset="0"/>
              </a:rPr>
              <a:t> Output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12C45B5-68E9-49F8-818D-2052767763CC}"/>
              </a:ext>
            </a:extLst>
          </p:cNvPr>
          <p:cNvGrpSpPr/>
          <p:nvPr/>
        </p:nvGrpSpPr>
        <p:grpSpPr>
          <a:xfrm>
            <a:off x="3053725" y="438149"/>
            <a:ext cx="6084549" cy="2616003"/>
            <a:chOff x="3429000" y="438150"/>
            <a:chExt cx="6084549" cy="2616003"/>
          </a:xfrm>
        </p:grpSpPr>
        <p:pic>
          <p:nvPicPr>
            <p:cNvPr id="8" name="Google Shape;198;p19">
              <a:extLst>
                <a:ext uri="{FF2B5EF4-FFF2-40B4-BE49-F238E27FC236}">
                  <a16:creationId xmlns:a16="http://schemas.microsoft.com/office/drawing/2014/main" id="{ADE50001-A77C-44EF-8348-A61470AB3884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4915" t="23991" r="12219"/>
            <a:stretch/>
          </p:blipFill>
          <p:spPr>
            <a:xfrm>
              <a:off x="3429000" y="438150"/>
              <a:ext cx="2667000" cy="261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99;p19">
              <a:extLst>
                <a:ext uri="{FF2B5EF4-FFF2-40B4-BE49-F238E27FC236}">
                  <a16:creationId xmlns:a16="http://schemas.microsoft.com/office/drawing/2014/main" id="{B0D0C786-3595-44D2-B662-8B8116B8059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9530" t="5564" r="17492" b="76219"/>
            <a:stretch/>
          </p:blipFill>
          <p:spPr>
            <a:xfrm>
              <a:off x="6352338" y="1316247"/>
              <a:ext cx="3161211" cy="85980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9795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3E49EB-616B-4DB1-ABDD-8E701A96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5" y="561975"/>
            <a:ext cx="2080280" cy="2080280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5E78320-260A-4D25-8743-A0F5032C72F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1275" y="1602115"/>
            <a:ext cx="923925" cy="0"/>
          </a:xfrm>
          <a:prstGeom prst="straightConnector1">
            <a:avLst/>
          </a:prstGeom>
          <a:ln w="698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C8B704-F41D-4084-B75A-0020A83BA2B9}"/>
              </a:ext>
            </a:extLst>
          </p:cNvPr>
          <p:cNvCxnSpPr>
            <a:cxnSpLocks/>
          </p:cNvCxnSpPr>
          <p:nvPr/>
        </p:nvCxnSpPr>
        <p:spPr>
          <a:xfrm>
            <a:off x="6240978" y="2862493"/>
            <a:ext cx="0" cy="550990"/>
          </a:xfrm>
          <a:prstGeom prst="straightConnector1">
            <a:avLst/>
          </a:prstGeom>
          <a:ln w="698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4B4654E-A3FF-4B10-9C23-A1B9E81402F0}"/>
              </a:ext>
            </a:extLst>
          </p:cNvPr>
          <p:cNvCxnSpPr>
            <a:cxnSpLocks/>
          </p:cNvCxnSpPr>
          <p:nvPr/>
        </p:nvCxnSpPr>
        <p:spPr>
          <a:xfrm>
            <a:off x="3550367" y="3751174"/>
            <a:ext cx="0" cy="2486025"/>
          </a:xfrm>
          <a:prstGeom prst="line">
            <a:avLst/>
          </a:prstGeom>
          <a:ln w="889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5B9B12B-ED1A-40F7-9994-04413230B0D1}"/>
              </a:ext>
            </a:extLst>
          </p:cNvPr>
          <p:cNvSpPr/>
          <p:nvPr/>
        </p:nvSpPr>
        <p:spPr>
          <a:xfrm>
            <a:off x="1065085" y="3547312"/>
            <a:ext cx="10061830" cy="28670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9A06158-D9E3-4049-8483-7E5AA4531FC8}"/>
              </a:ext>
            </a:extLst>
          </p:cNvPr>
          <p:cNvSpPr txBox="1"/>
          <p:nvPr/>
        </p:nvSpPr>
        <p:spPr>
          <a:xfrm>
            <a:off x="9603985" y="4570813"/>
            <a:ext cx="14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JSON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E3F282A-5AAE-475C-8B62-5D825986ECC5}"/>
              </a:ext>
            </a:extLst>
          </p:cNvPr>
          <p:cNvGrpSpPr/>
          <p:nvPr/>
        </p:nvGrpSpPr>
        <p:grpSpPr>
          <a:xfrm>
            <a:off x="1203977" y="3912108"/>
            <a:ext cx="2137431" cy="2137431"/>
            <a:chOff x="3023552" y="3750098"/>
            <a:chExt cx="2137431" cy="213743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CC957B4-65B7-42AD-A0F7-9CD2765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552" y="3750098"/>
              <a:ext cx="2137431" cy="213743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E9141C4-C8C3-4EA7-A55B-5E75C34F9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199" y="4389091"/>
              <a:ext cx="552575" cy="723123"/>
            </a:xfrm>
            <a:prstGeom prst="rect">
              <a:avLst/>
            </a:prstGeom>
          </p:spPr>
        </p:pic>
      </p:grpSp>
      <p:pic>
        <p:nvPicPr>
          <p:cNvPr id="57" name="Imagen 56">
            <a:extLst>
              <a:ext uri="{FF2B5EF4-FFF2-40B4-BE49-F238E27FC236}">
                <a16:creationId xmlns:a16="http://schemas.microsoft.com/office/drawing/2014/main" id="{BA9EFCD9-5EF5-41AA-A030-06427E724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118"/>
          <a:stretch/>
        </p:blipFill>
        <p:spPr>
          <a:xfrm>
            <a:off x="3952495" y="396038"/>
            <a:ext cx="2476946" cy="2412154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0B4D4FF5-ABBE-4ED7-9717-25C495AF0AC9}"/>
              </a:ext>
            </a:extLst>
          </p:cNvPr>
          <p:cNvSpPr txBox="1"/>
          <p:nvPr/>
        </p:nvSpPr>
        <p:spPr>
          <a:xfrm>
            <a:off x="6634802" y="878840"/>
            <a:ext cx="4243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rgbClr val="4B8A3F"/>
                </a:solidFill>
                <a:latin typeface="Garamond" panose="02020404030301010803" pitchFamily="18" charset="0"/>
              </a:rPr>
              <a:t>IT</a:t>
            </a:r>
            <a:r>
              <a:rPr lang="en-US" sz="8800" dirty="0" err="1">
                <a:latin typeface="Garamond" panose="02020404030301010803" pitchFamily="18" charset="0"/>
              </a:rPr>
              <a:t>Droid</a:t>
            </a:r>
            <a:endParaRPr lang="en-US" sz="3200" dirty="0">
              <a:latin typeface="Garamond" panose="02020404030301010803" pitchFamily="18" charset="0"/>
            </a:endParaRPr>
          </a:p>
        </p:txBody>
      </p:sp>
      <p:pic>
        <p:nvPicPr>
          <p:cNvPr id="75" name="Gráfico 74" descr="Papel">
            <a:extLst>
              <a:ext uri="{FF2B5EF4-FFF2-40B4-BE49-F238E27FC236}">
                <a16:creationId xmlns:a16="http://schemas.microsoft.com/office/drawing/2014/main" id="{E7DAB4A5-DD88-4FE9-B8B5-0DA75666F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4975" y="3696569"/>
            <a:ext cx="1908144" cy="1908144"/>
          </a:xfrm>
          <a:prstGeom prst="rect">
            <a:avLst/>
          </a:prstGeom>
        </p:spPr>
      </p:pic>
      <p:pic>
        <p:nvPicPr>
          <p:cNvPr id="76" name="Gráfico 75" descr="Portapapeles">
            <a:extLst>
              <a:ext uri="{FF2B5EF4-FFF2-40B4-BE49-F238E27FC236}">
                <a16:creationId xmlns:a16="http://schemas.microsoft.com/office/drawing/2014/main" id="{D886B2E5-CB8F-4AB1-9280-27BE606A1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9985" y="3601613"/>
            <a:ext cx="2003100" cy="2003100"/>
          </a:xfrm>
          <a:prstGeom prst="rect">
            <a:avLst/>
          </a:prstGeom>
        </p:spPr>
      </p:pic>
      <p:pic>
        <p:nvPicPr>
          <p:cNvPr id="77" name="Gráfico 76" descr="Matemáticas">
            <a:extLst>
              <a:ext uri="{FF2B5EF4-FFF2-40B4-BE49-F238E27FC236}">
                <a16:creationId xmlns:a16="http://schemas.microsoft.com/office/drawing/2014/main" id="{3362D785-7B3B-4942-909F-B7F4D772FB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87303" y="3648247"/>
            <a:ext cx="2096200" cy="2096200"/>
          </a:xfrm>
          <a:prstGeom prst="rect">
            <a:avLst/>
          </a:prstGeom>
        </p:spPr>
      </p:pic>
      <p:sp>
        <p:nvSpPr>
          <p:cNvPr id="78" name="CuadroTexto 77">
            <a:extLst>
              <a:ext uri="{FF2B5EF4-FFF2-40B4-BE49-F238E27FC236}">
                <a16:creationId xmlns:a16="http://schemas.microsoft.com/office/drawing/2014/main" id="{E18B5F19-48ED-4DCE-ABCC-F6574B5003F7}"/>
              </a:ext>
            </a:extLst>
          </p:cNvPr>
          <p:cNvSpPr txBox="1"/>
          <p:nvPr/>
        </p:nvSpPr>
        <p:spPr>
          <a:xfrm>
            <a:off x="4093224" y="5495279"/>
            <a:ext cx="141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Execution log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3995FB6-E751-42E6-8642-14898205456B}"/>
              </a:ext>
            </a:extLst>
          </p:cNvPr>
          <p:cNvSpPr txBox="1"/>
          <p:nvPr/>
        </p:nvSpPr>
        <p:spPr>
          <a:xfrm>
            <a:off x="5772222" y="5494478"/>
            <a:ext cx="174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Hard-coded</a:t>
            </a:r>
          </a:p>
          <a:p>
            <a:pPr algn="ctr"/>
            <a:r>
              <a:rPr lang="en-US" sz="2400" dirty="0">
                <a:latin typeface="DIN Condensed" panose="00000500000000000000" pitchFamily="2" charset="0"/>
              </a:rPr>
              <a:t>Strings Location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C0502DD-1781-4FC6-8A5A-78FB0563718F}"/>
              </a:ext>
            </a:extLst>
          </p:cNvPr>
          <p:cNvSpPr txBox="1"/>
          <p:nvPr/>
        </p:nvSpPr>
        <p:spPr>
          <a:xfrm>
            <a:off x="7695841" y="5502038"/>
            <a:ext cx="166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N Condensed" panose="00000500000000000000" pitchFamily="2" charset="0"/>
              </a:rPr>
              <a:t>ICC count report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pic>
        <p:nvPicPr>
          <p:cNvPr id="81" name="Gráfico 80" descr="Papel">
            <a:extLst>
              <a:ext uri="{FF2B5EF4-FFF2-40B4-BE49-F238E27FC236}">
                <a16:creationId xmlns:a16="http://schemas.microsoft.com/office/drawing/2014/main" id="{1B52AEE6-CB11-4E54-9255-13E899290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6825" y="3709475"/>
            <a:ext cx="1908144" cy="1908144"/>
          </a:xfrm>
          <a:prstGeom prst="rect">
            <a:avLst/>
          </a:prstGeom>
        </p:spPr>
      </p:pic>
      <p:sp>
        <p:nvSpPr>
          <p:cNvPr id="82" name="CuadroTexto 81">
            <a:extLst>
              <a:ext uri="{FF2B5EF4-FFF2-40B4-BE49-F238E27FC236}">
                <a16:creationId xmlns:a16="http://schemas.microsoft.com/office/drawing/2014/main" id="{44623BF2-AE6A-42C6-A188-130ABA28C646}"/>
              </a:ext>
            </a:extLst>
          </p:cNvPr>
          <p:cNvSpPr txBox="1"/>
          <p:nvPr/>
        </p:nvSpPr>
        <p:spPr>
          <a:xfrm>
            <a:off x="9481401" y="5483450"/>
            <a:ext cx="16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Report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F224364-C733-48D3-A35B-660754190F96}"/>
              </a:ext>
            </a:extLst>
          </p:cNvPr>
          <p:cNvSpPr txBox="1"/>
          <p:nvPr/>
        </p:nvSpPr>
        <p:spPr>
          <a:xfrm>
            <a:off x="5938282" y="4532521"/>
            <a:ext cx="14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DIN Condensed" panose="00000500000000000000" pitchFamily="2" charset="0"/>
              </a:rPr>
              <a:t>TXT</a:t>
            </a:r>
            <a:endParaRPr lang="es-CO" sz="24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7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2F4ED42-8EDB-4EED-A8F2-468B56EFE654}"/>
              </a:ext>
            </a:extLst>
          </p:cNvPr>
          <p:cNvSpPr/>
          <p:nvPr/>
        </p:nvSpPr>
        <p:spPr>
          <a:xfrm>
            <a:off x="1884607" y="1662916"/>
            <a:ext cx="8422785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Processing your APK...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Wow... that was an amazing APK to </a:t>
            </a:r>
            <a:r>
              <a:rPr lang="en-US" sz="2400" dirty="0" err="1">
                <a:latin typeface="Consolas" panose="020B0609020204030204" pitchFamily="49" charset="0"/>
              </a:rPr>
              <a:t>proccess</a:t>
            </a:r>
            <a:r>
              <a:rPr lang="en-US" sz="2400" dirty="0">
                <a:latin typeface="Consolas" panose="020B0609020204030204" pitchFamily="49" charset="0"/>
              </a:rPr>
              <a:t>!!! :D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There are 145 hardcoded strings in your app.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These strings are shown in hcs.txt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file stored in output folder.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Selected Languages: 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Arabic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Hindi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Russian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Portuguese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Italian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French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Spanish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1BEE76-BF72-4418-9BF3-11E8CA1BE0BB}"/>
              </a:ext>
            </a:extLst>
          </p:cNvPr>
          <p:cNvSpPr/>
          <p:nvPr/>
        </p:nvSpPr>
        <p:spPr>
          <a:xfrm>
            <a:off x="501434" y="481310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(1)</a:t>
            </a:r>
            <a:endParaRPr lang="es-CO" sz="54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7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EA6EAE-0443-4E46-9141-0985BDEF67D5}"/>
              </a:ext>
            </a:extLst>
          </p:cNvPr>
          <p:cNvSpPr/>
          <p:nvPr/>
        </p:nvSpPr>
        <p:spPr>
          <a:xfrm>
            <a:off x="501434" y="481310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(2)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A9793C-98CB-471A-92DE-BBD8729DE8D2}"/>
              </a:ext>
            </a:extLst>
          </p:cNvPr>
          <p:cNvSpPr/>
          <p:nvPr/>
        </p:nvSpPr>
        <p:spPr>
          <a:xfrm>
            <a:off x="3069735" y="2002988"/>
            <a:ext cx="605253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Your application is translated to the following languages: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Arabic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Hindi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Russian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Your application is not translated to the following languages: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Portuguese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Italian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French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 Spanish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0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E59329F-DA8D-4359-A739-D83091C9E625}"/>
              </a:ext>
            </a:extLst>
          </p:cNvPr>
          <p:cNvSpPr/>
          <p:nvPr/>
        </p:nvSpPr>
        <p:spPr>
          <a:xfrm>
            <a:off x="501434" y="481310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(3)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012237-2A8A-4AB4-8494-5DC909EFB2A1}"/>
              </a:ext>
            </a:extLst>
          </p:cNvPr>
          <p:cNvSpPr/>
          <p:nvPr/>
        </p:nvSpPr>
        <p:spPr>
          <a:xfrm>
            <a:off x="3495675" y="2817763"/>
            <a:ext cx="520065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We are going to translate your strings...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Building mutant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Signing mutant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SUCCESS: The mutated APK has been generated.</a:t>
            </a:r>
          </a:p>
        </p:txBody>
      </p:sp>
    </p:spTree>
    <p:extLst>
      <p:ext uri="{BB962C8B-B14F-4D97-AF65-F5344CB8AC3E}">
        <p14:creationId xmlns:p14="http://schemas.microsoft.com/office/powerpoint/2010/main" val="419041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A36AD8-6ABD-46AA-B1E0-969B5D7681EB}"/>
              </a:ext>
            </a:extLst>
          </p:cNvPr>
          <p:cNvSpPr/>
          <p:nvPr/>
        </p:nvSpPr>
        <p:spPr>
          <a:xfrm>
            <a:off x="501434" y="481310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(4)</a:t>
            </a:r>
            <a:endParaRPr lang="es-CO" sz="5400" dirty="0">
              <a:latin typeface="DIN Condensed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75B604-28BB-4B57-BA85-8FDB33A17659}"/>
              </a:ext>
            </a:extLst>
          </p:cNvPr>
          <p:cNvSpPr/>
          <p:nvPr/>
        </p:nvSpPr>
        <p:spPr>
          <a:xfrm>
            <a:off x="3048000" y="2413338"/>
            <a:ext cx="6096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Processing </a:t>
            </a:r>
            <a:r>
              <a:rPr lang="en-US" sz="2400" dirty="0" err="1">
                <a:latin typeface="Consolas" panose="020B0609020204030204" pitchFamily="49" charset="0"/>
              </a:rPr>
              <a:t>ar</a:t>
            </a:r>
            <a:r>
              <a:rPr lang="en-US" sz="2400" dirty="0">
                <a:latin typeface="Consolas" panose="020B0609020204030204" pitchFamily="49" charset="0"/>
              </a:rPr>
              <a:t> app version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Wiping app data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Emulator language changed to Arabic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Emulator is being restarted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waiting for emulator's idle state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Emulator now is in idle state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Going through your app</a:t>
            </a:r>
          </a:p>
        </p:txBody>
      </p:sp>
    </p:spTree>
    <p:extLst>
      <p:ext uri="{BB962C8B-B14F-4D97-AF65-F5344CB8AC3E}">
        <p14:creationId xmlns:p14="http://schemas.microsoft.com/office/powerpoint/2010/main" val="3944181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1DBD66A-C2D2-4CCF-8134-FF012BE7CECD}"/>
              </a:ext>
            </a:extLst>
          </p:cNvPr>
          <p:cNvSpPr/>
          <p:nvPr/>
        </p:nvSpPr>
        <p:spPr>
          <a:xfrm>
            <a:off x="1671637" y="2764989"/>
            <a:ext cx="884872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EXPLORATION FINISHED, 5 states discovered, 60 events executed, in 5 minutes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The app has been inspected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compareLayoutGraph</a:t>
            </a:r>
            <a:r>
              <a:rPr lang="en-US" sz="2400" dirty="0">
                <a:latin typeface="Consolas" panose="020B0609020204030204" pitchFamily="49" charset="0"/>
              </a:rPr>
              <a:t> :: English-&gt;Arabic || There was 0 states in English Graph that were not paired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compareLayoutGraph</a:t>
            </a:r>
            <a:r>
              <a:rPr lang="en-US" sz="2400" dirty="0">
                <a:latin typeface="Consolas" panose="020B0609020204030204" pitchFamily="49" charset="0"/>
              </a:rPr>
              <a:t> :: English-&gt;Arabic || There was 0 states in Arabic Graph that were not paired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There are 4 Internationalization Collateral Changes for Arabic app version.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91866C-D1FD-4C80-B068-9B8B9552E418}"/>
              </a:ext>
            </a:extLst>
          </p:cNvPr>
          <p:cNvSpPr/>
          <p:nvPr/>
        </p:nvSpPr>
        <p:spPr>
          <a:xfrm>
            <a:off x="501434" y="481310"/>
            <a:ext cx="478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DIN Condensed" panose="00000500000000000000" pitchFamily="2" charset="0"/>
              </a:rPr>
              <a:t>Console Output (5)</a:t>
            </a:r>
            <a:endParaRPr lang="es-CO" sz="54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Equipo">
            <a:extLst>
              <a:ext uri="{FF2B5EF4-FFF2-40B4-BE49-F238E27FC236}">
                <a16:creationId xmlns:a16="http://schemas.microsoft.com/office/drawing/2014/main" id="{F5A078FD-8CA1-4840-AC07-53B686936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347" y="5153164"/>
            <a:ext cx="1208976" cy="12089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3A290A-5958-4AA4-B38E-9F3845C7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57499" y="5264441"/>
            <a:ext cx="949617" cy="9496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FC5FCD4-71D0-412A-A03E-952A6637A17E}"/>
              </a:ext>
            </a:extLst>
          </p:cNvPr>
          <p:cNvSpPr/>
          <p:nvPr/>
        </p:nvSpPr>
        <p:spPr>
          <a:xfrm>
            <a:off x="2220550" y="6217249"/>
            <a:ext cx="1834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DIN Condensed" panose="00000500000000000000" pitchFamily="2" charset="0"/>
              </a:rPr>
              <a:t>Online Appendix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FBC83F-C918-4B53-A914-3EBF7EDBF439}"/>
              </a:ext>
            </a:extLst>
          </p:cNvPr>
          <p:cNvSpPr/>
          <p:nvPr/>
        </p:nvSpPr>
        <p:spPr>
          <a:xfrm>
            <a:off x="4322579" y="6217249"/>
            <a:ext cx="2019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latin typeface="DIN Condensed" panose="00000500000000000000" pitchFamily="2" charset="0"/>
              </a:rPr>
              <a:t>GitHub </a:t>
            </a:r>
            <a:r>
              <a:rPr lang="es-CO" sz="2400" dirty="0" err="1">
                <a:latin typeface="DIN Condensed" panose="00000500000000000000" pitchFamily="2" charset="0"/>
              </a:rPr>
              <a:t>Repository</a:t>
            </a:r>
            <a:endParaRPr lang="es-CO" sz="2400" dirty="0">
              <a:latin typeface="DIN Condensed" panose="000005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A05586-6FF9-4878-B08E-25071A51E72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791664" y="1562011"/>
            <a:ext cx="3733978" cy="373397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12" name="Google Shape;198;p19">
            <a:extLst>
              <a:ext uri="{FF2B5EF4-FFF2-40B4-BE49-F238E27FC236}">
                <a16:creationId xmlns:a16="http://schemas.microsoft.com/office/drawing/2014/main" id="{0443075E-3BEE-4D6E-89A7-D5B338284A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4915" t="23991" r="12219"/>
          <a:stretch/>
        </p:blipFill>
        <p:spPr>
          <a:xfrm>
            <a:off x="2220550" y="438150"/>
            <a:ext cx="3657601" cy="358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9;p19">
            <a:extLst>
              <a:ext uri="{FF2B5EF4-FFF2-40B4-BE49-F238E27FC236}">
                <a16:creationId xmlns:a16="http://schemas.microsoft.com/office/drawing/2014/main" id="{F854A731-140A-435E-BDBA-38C3E4CFB2E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9530" t="5564" r="17492" b="76219"/>
          <a:stretch/>
        </p:blipFill>
        <p:spPr>
          <a:xfrm>
            <a:off x="2468744" y="4085249"/>
            <a:ext cx="3161211" cy="859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3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9"/>
          <p:cNvGrpSpPr/>
          <p:nvPr/>
        </p:nvGrpSpPr>
        <p:grpSpPr>
          <a:xfrm>
            <a:off x="2280152" y="4230489"/>
            <a:ext cx="7674174" cy="1448339"/>
            <a:chOff x="1887201" y="3944739"/>
            <a:chExt cx="7674174" cy="1448339"/>
          </a:xfrm>
        </p:grpSpPr>
        <p:grpSp>
          <p:nvGrpSpPr>
            <p:cNvPr id="168" name="Google Shape;168;p19"/>
            <p:cNvGrpSpPr/>
            <p:nvPr/>
          </p:nvGrpSpPr>
          <p:grpSpPr>
            <a:xfrm>
              <a:off x="1887201" y="4159311"/>
              <a:ext cx="1126293" cy="1055675"/>
              <a:chOff x="1887201" y="4159311"/>
              <a:chExt cx="1126293" cy="1055675"/>
            </a:xfrm>
          </p:grpSpPr>
          <p:grpSp>
            <p:nvGrpSpPr>
              <p:cNvPr id="169" name="Google Shape;169;p19"/>
              <p:cNvGrpSpPr/>
              <p:nvPr/>
            </p:nvGrpSpPr>
            <p:grpSpPr>
              <a:xfrm>
                <a:off x="1887201" y="4159311"/>
                <a:ext cx="1049677" cy="1055675"/>
                <a:chOff x="1278110" y="4532300"/>
                <a:chExt cx="1666875" cy="1676400"/>
              </a:xfrm>
            </p:grpSpPr>
            <p:pic>
              <p:nvPicPr>
                <p:cNvPr id="170" name="Google Shape;170;p19" descr="Papel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278110" y="4532300"/>
                  <a:ext cx="1666875" cy="1676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1" name="Google Shape;171;p19" descr="Diseño web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19356" t="35600" r="17101" b="27942"/>
                <a:stretch/>
              </p:blipFill>
              <p:spPr>
                <a:xfrm>
                  <a:off x="1663577" y="5131248"/>
                  <a:ext cx="861690" cy="497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2" name="Google Shape;172;p19"/>
              <p:cNvGrpSpPr/>
              <p:nvPr/>
            </p:nvGrpSpPr>
            <p:grpSpPr>
              <a:xfrm>
                <a:off x="2420305" y="4600639"/>
                <a:ext cx="593189" cy="593189"/>
                <a:chOff x="5983620" y="1514475"/>
                <a:chExt cx="3618292" cy="3618292"/>
              </a:xfrm>
            </p:grpSpPr>
            <p:sp>
              <p:nvSpPr>
                <p:cNvPr id="173" name="Google Shape;173;p19"/>
                <p:cNvSpPr/>
                <p:nvPr/>
              </p:nvSpPr>
              <p:spPr>
                <a:xfrm>
                  <a:off x="6276975" y="2076450"/>
                  <a:ext cx="2943225" cy="2505075"/>
                </a:xfrm>
                <a:prstGeom prst="triangle">
                  <a:avLst>
                    <a:gd name="adj" fmla="val 50590"/>
                  </a:avLst>
                </a:prstGeom>
                <a:solidFill>
                  <a:schemeClr val="lt1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4" name="Google Shape;174;p19" descr="Inflamable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5983620" y="1514475"/>
                  <a:ext cx="3618292" cy="36182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75" name="Google Shape;175;p19"/>
            <p:cNvGrpSpPr/>
            <p:nvPr/>
          </p:nvGrpSpPr>
          <p:grpSpPr>
            <a:xfrm>
              <a:off x="4008105" y="4110113"/>
              <a:ext cx="1118918" cy="1165313"/>
              <a:chOff x="4144626" y="4159311"/>
              <a:chExt cx="1118918" cy="1165313"/>
            </a:xfrm>
          </p:grpSpPr>
          <p:grpSp>
            <p:nvGrpSpPr>
              <p:cNvPr id="176" name="Google Shape;176;p19"/>
              <p:cNvGrpSpPr/>
              <p:nvPr/>
            </p:nvGrpSpPr>
            <p:grpSpPr>
              <a:xfrm>
                <a:off x="4144626" y="4159311"/>
                <a:ext cx="1049677" cy="1055675"/>
                <a:chOff x="1278110" y="4532300"/>
                <a:chExt cx="1666875" cy="1676400"/>
              </a:xfrm>
            </p:grpSpPr>
            <p:pic>
              <p:nvPicPr>
                <p:cNvPr id="177" name="Google Shape;177;p19" descr="Papel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278110" y="4532300"/>
                  <a:ext cx="1666875" cy="1676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8" name="Google Shape;178;p19" descr="Diseño web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19356" t="35600" r="17101" b="27942"/>
                <a:stretch/>
              </p:blipFill>
              <p:spPr>
                <a:xfrm>
                  <a:off x="1663577" y="5131248"/>
                  <a:ext cx="861690" cy="497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19"/>
              <p:cNvGrpSpPr/>
              <p:nvPr/>
            </p:nvGrpSpPr>
            <p:grpSpPr>
              <a:xfrm>
                <a:off x="4669464" y="4730544"/>
                <a:ext cx="594080" cy="594080"/>
                <a:chOff x="6143625" y="439465"/>
                <a:chExt cx="4161174" cy="4161174"/>
              </a:xfrm>
            </p:grpSpPr>
            <p:sp>
              <p:nvSpPr>
                <p:cNvPr id="180" name="Google Shape;180;p19"/>
                <p:cNvSpPr/>
                <p:nvPr/>
              </p:nvSpPr>
              <p:spPr>
                <a:xfrm>
                  <a:off x="6667501" y="933451"/>
                  <a:ext cx="3105150" cy="3131664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1" name="Google Shape;181;p19" descr="América en globo terráqueo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6143625" y="439465"/>
                  <a:ext cx="4161174" cy="41611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82" name="Google Shape;182;p19"/>
            <p:cNvGrpSpPr/>
            <p:nvPr/>
          </p:nvGrpSpPr>
          <p:grpSpPr>
            <a:xfrm>
              <a:off x="6073687" y="4105439"/>
              <a:ext cx="1049677" cy="1055675"/>
              <a:chOff x="1278110" y="4532300"/>
              <a:chExt cx="1666875" cy="1676400"/>
            </a:xfrm>
          </p:grpSpPr>
          <p:pic>
            <p:nvPicPr>
              <p:cNvPr id="183" name="Google Shape;183;p19" descr="Pape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78110" y="4532300"/>
                <a:ext cx="1666875" cy="167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19" descr="Diseño web"/>
              <p:cNvPicPr preferRelativeResize="0"/>
              <p:nvPr/>
            </p:nvPicPr>
            <p:blipFill rotWithShape="1">
              <a:blip r:embed="rId4">
                <a:alphaModFix/>
              </a:blip>
              <a:srcRect l="19356" t="35600" r="17101" b="27942"/>
              <a:stretch/>
            </p:blipFill>
            <p:spPr>
              <a:xfrm>
                <a:off x="1663577" y="5131248"/>
                <a:ext cx="861690" cy="49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" name="Google Shape;185;p19"/>
            <p:cNvGrpSpPr/>
            <p:nvPr/>
          </p:nvGrpSpPr>
          <p:grpSpPr>
            <a:xfrm>
              <a:off x="5823104" y="3981218"/>
              <a:ext cx="1550841" cy="1411860"/>
              <a:chOff x="3591298" y="3144754"/>
              <a:chExt cx="3631318" cy="2969129"/>
            </a:xfrm>
          </p:grpSpPr>
          <p:pic>
            <p:nvPicPr>
              <p:cNvPr id="186" name="Google Shape;186;p19" descr="Imagen que contiene cuarto, alimentos&#10;&#10;Descripción generada automáticamente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536816" y="4016476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1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3618169" y="4016476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9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3591298" y="3144754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9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536816" y="483658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9" descr="Imagen que contiene flor&#10;&#10;Descripción generada automáticamente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536817" y="5656682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9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3618167" y="5656682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9" descr="Imagen que contiene dibujo, señal&#10;&#10;Descripción generada automáticamente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6536814" y="3144754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 descr="Imagen que contiene pájaro&#10;&#10;Descripción generada automáticamente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3628516" y="4836580"/>
                <a:ext cx="685799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4" name="Google Shape;194;p19"/>
            <p:cNvGrpSpPr/>
            <p:nvPr/>
          </p:nvGrpSpPr>
          <p:grpSpPr>
            <a:xfrm>
              <a:off x="8183896" y="3944739"/>
              <a:ext cx="1377479" cy="1311799"/>
              <a:chOff x="10179660" y="3450736"/>
              <a:chExt cx="2610199" cy="2485742"/>
            </a:xfrm>
          </p:grpSpPr>
          <p:pic>
            <p:nvPicPr>
              <p:cNvPr id="195" name="Google Shape;195;p19" descr="Robot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 flipH="1">
                <a:off x="10179660" y="3450736"/>
                <a:ext cx="2485741" cy="2485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19"/>
              <p:cNvSpPr/>
              <p:nvPr/>
            </p:nvSpPr>
            <p:spPr>
              <a:xfrm>
                <a:off x="11924441" y="3994130"/>
                <a:ext cx="336270" cy="665978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7" name="Google Shape;197;p19" descr="Acercar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 rot="-745838" flipH="1">
                <a:off x="11870103" y="3907487"/>
                <a:ext cx="839264" cy="8392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8" name="Google Shape;198;p19"/>
          <p:cNvPicPr preferRelativeResize="0"/>
          <p:nvPr/>
        </p:nvPicPr>
        <p:blipFill rotWithShape="1">
          <a:blip r:embed="rId17">
            <a:alphaModFix/>
          </a:blip>
          <a:srcRect l="14915" t="23991" r="12219"/>
          <a:stretch/>
        </p:blipFill>
        <p:spPr>
          <a:xfrm>
            <a:off x="2438399" y="438150"/>
            <a:ext cx="3657601" cy="358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17">
            <a:alphaModFix/>
          </a:blip>
          <a:srcRect l="19530" t="5564" r="17492" b="76219"/>
          <a:stretch/>
        </p:blipFill>
        <p:spPr>
          <a:xfrm>
            <a:off x="6466638" y="1802077"/>
            <a:ext cx="3161211" cy="859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>
            <a:off x="2267064" y="1398237"/>
            <a:ext cx="731520" cy="731520"/>
            <a:chOff x="1887201" y="4159311"/>
            <a:chExt cx="1126293" cy="1055675"/>
          </a:xfrm>
        </p:grpSpPr>
        <p:grpSp>
          <p:nvGrpSpPr>
            <p:cNvPr id="169" name="Google Shape;169;p19"/>
            <p:cNvGrpSpPr/>
            <p:nvPr/>
          </p:nvGrpSpPr>
          <p:grpSpPr>
            <a:xfrm>
              <a:off x="1887201" y="4159311"/>
              <a:ext cx="1049677" cy="1055675"/>
              <a:chOff x="1278110" y="4532300"/>
              <a:chExt cx="1666875" cy="1676400"/>
            </a:xfrm>
          </p:grpSpPr>
          <p:pic>
            <p:nvPicPr>
              <p:cNvPr id="170" name="Google Shape;170;p19" descr="Pape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78110" y="4532300"/>
                <a:ext cx="1666875" cy="167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9" descr="Diseño web"/>
              <p:cNvPicPr preferRelativeResize="0"/>
              <p:nvPr/>
            </p:nvPicPr>
            <p:blipFill rotWithShape="1">
              <a:blip r:embed="rId4">
                <a:alphaModFix/>
              </a:blip>
              <a:srcRect l="19356" t="35600" r="17101" b="27942"/>
              <a:stretch/>
            </p:blipFill>
            <p:spPr>
              <a:xfrm>
                <a:off x="1685776" y="5158012"/>
                <a:ext cx="861691" cy="497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2" name="Google Shape;172;p19"/>
            <p:cNvGrpSpPr/>
            <p:nvPr/>
          </p:nvGrpSpPr>
          <p:grpSpPr>
            <a:xfrm>
              <a:off x="2420305" y="4600639"/>
              <a:ext cx="593189" cy="593189"/>
              <a:chOff x="5983620" y="1514475"/>
              <a:chExt cx="3618292" cy="3618292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6276975" y="2076450"/>
                <a:ext cx="2943225" cy="2505075"/>
              </a:xfrm>
              <a:prstGeom prst="triangle">
                <a:avLst>
                  <a:gd name="adj" fmla="val 50590"/>
                </a:avLst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Google Shape;174;p19" descr="Inflamabl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983620" y="1514475"/>
                <a:ext cx="3618292" cy="3618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" name="Google Shape;175;p19"/>
          <p:cNvGrpSpPr/>
          <p:nvPr/>
        </p:nvGrpSpPr>
        <p:grpSpPr>
          <a:xfrm>
            <a:off x="2270782" y="2566479"/>
            <a:ext cx="731520" cy="731520"/>
            <a:chOff x="4144626" y="4159311"/>
            <a:chExt cx="1118918" cy="1165313"/>
          </a:xfrm>
        </p:grpSpPr>
        <p:grpSp>
          <p:nvGrpSpPr>
            <p:cNvPr id="176" name="Google Shape;176;p19"/>
            <p:cNvGrpSpPr/>
            <p:nvPr/>
          </p:nvGrpSpPr>
          <p:grpSpPr>
            <a:xfrm>
              <a:off x="4144626" y="4159311"/>
              <a:ext cx="1049677" cy="1055675"/>
              <a:chOff x="1278110" y="4532300"/>
              <a:chExt cx="1666875" cy="1676400"/>
            </a:xfrm>
          </p:grpSpPr>
          <p:pic>
            <p:nvPicPr>
              <p:cNvPr id="177" name="Google Shape;177;p19" descr="Pape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78110" y="4532300"/>
                <a:ext cx="1666875" cy="167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9" descr="Diseño web"/>
              <p:cNvPicPr preferRelativeResize="0"/>
              <p:nvPr/>
            </p:nvPicPr>
            <p:blipFill rotWithShape="1">
              <a:blip r:embed="rId4">
                <a:alphaModFix/>
              </a:blip>
              <a:srcRect l="19356" t="35600" r="17101" b="27942"/>
              <a:stretch/>
            </p:blipFill>
            <p:spPr>
              <a:xfrm>
                <a:off x="1685776" y="5158012"/>
                <a:ext cx="861691" cy="497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" name="Google Shape;179;p19"/>
            <p:cNvGrpSpPr/>
            <p:nvPr/>
          </p:nvGrpSpPr>
          <p:grpSpPr>
            <a:xfrm>
              <a:off x="4669464" y="4730544"/>
              <a:ext cx="594080" cy="594080"/>
              <a:chOff x="6143625" y="439465"/>
              <a:chExt cx="4161174" cy="4161174"/>
            </a:xfrm>
          </p:grpSpPr>
          <p:sp>
            <p:nvSpPr>
              <p:cNvPr id="180" name="Google Shape;180;p19"/>
              <p:cNvSpPr/>
              <p:nvPr/>
            </p:nvSpPr>
            <p:spPr>
              <a:xfrm>
                <a:off x="6667501" y="933451"/>
                <a:ext cx="3105150" cy="3131664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1" name="Google Shape;181;p19" descr="América en globo terráqueo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143625" y="439465"/>
                <a:ext cx="4161174" cy="41611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4458E00-73CF-4872-8B0F-AF5CF59844D7}"/>
              </a:ext>
            </a:extLst>
          </p:cNvPr>
          <p:cNvGrpSpPr/>
          <p:nvPr/>
        </p:nvGrpSpPr>
        <p:grpSpPr>
          <a:xfrm rot="16200000">
            <a:off x="2187348" y="3784922"/>
            <a:ext cx="914400" cy="1056653"/>
            <a:chOff x="2555277" y="4110583"/>
            <a:chExt cx="797928" cy="1056653"/>
          </a:xfrm>
        </p:grpSpPr>
        <p:grpSp>
          <p:nvGrpSpPr>
            <p:cNvPr id="182" name="Google Shape;182;p19"/>
            <p:cNvGrpSpPr/>
            <p:nvPr/>
          </p:nvGrpSpPr>
          <p:grpSpPr>
            <a:xfrm rot="5400000">
              <a:off x="2627092" y="4340598"/>
              <a:ext cx="715189" cy="596626"/>
              <a:chOff x="1278110" y="4532300"/>
              <a:chExt cx="1666875" cy="1676400"/>
            </a:xfrm>
          </p:grpSpPr>
          <p:pic>
            <p:nvPicPr>
              <p:cNvPr id="183" name="Google Shape;183;p19" descr="Pape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78110" y="4532300"/>
                <a:ext cx="1666875" cy="167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19" descr="Diseño web"/>
              <p:cNvPicPr preferRelativeResize="0"/>
              <p:nvPr/>
            </p:nvPicPr>
            <p:blipFill rotWithShape="1">
              <a:blip r:embed="rId4">
                <a:alphaModFix/>
              </a:blip>
              <a:srcRect l="19356" t="35600" r="17101" b="27942"/>
              <a:stretch/>
            </p:blipFill>
            <p:spPr>
              <a:xfrm>
                <a:off x="1663577" y="5131248"/>
                <a:ext cx="861690" cy="49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" name="Google Shape;185;p19"/>
            <p:cNvGrpSpPr/>
            <p:nvPr/>
          </p:nvGrpSpPr>
          <p:grpSpPr>
            <a:xfrm rot="5400000">
              <a:off x="2425914" y="4239946"/>
              <a:ext cx="1056653" cy="797928"/>
              <a:chOff x="3591298" y="3144754"/>
              <a:chExt cx="3631318" cy="2969129"/>
            </a:xfrm>
          </p:grpSpPr>
          <p:pic>
            <p:nvPicPr>
              <p:cNvPr id="186" name="Google Shape;186;p19" descr="Imagen que contiene cuarto, alimentos&#10;&#10;Descripción generada automáticamente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536816" y="4016476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1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3618169" y="4016476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9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3591298" y="3144754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9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536816" y="483658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9" descr="Imagen que contiene flor&#10;&#10;Descripción generada automáticamente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536817" y="5656682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9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3618167" y="5656682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9" descr="Imagen que contiene dibujo, señal&#10;&#10;Descripción generada automáticamente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6536814" y="3144754"/>
                <a:ext cx="685799" cy="4572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 descr="Imagen que contiene pájaro&#10;&#10;Descripción generada automáticamente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3628516" y="4836580"/>
                <a:ext cx="685799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4" name="Google Shape;194;p19"/>
          <p:cNvGrpSpPr/>
          <p:nvPr/>
        </p:nvGrpSpPr>
        <p:grpSpPr>
          <a:xfrm>
            <a:off x="2175725" y="5294359"/>
            <a:ext cx="938534" cy="914400"/>
            <a:chOff x="10179660" y="3450736"/>
            <a:chExt cx="2610199" cy="2485742"/>
          </a:xfrm>
        </p:grpSpPr>
        <p:pic>
          <p:nvPicPr>
            <p:cNvPr id="195" name="Google Shape;195;p19" descr="Robot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 flipH="1">
              <a:off x="10179660" y="3450736"/>
              <a:ext cx="2485741" cy="2485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9"/>
            <p:cNvSpPr/>
            <p:nvPr/>
          </p:nvSpPr>
          <p:spPr>
            <a:xfrm>
              <a:off x="11924441" y="3994130"/>
              <a:ext cx="336270" cy="66597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7" name="Google Shape;197;p19" descr="Acercar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 rot="-745838" flipH="1">
              <a:off x="11870103" y="3907487"/>
              <a:ext cx="839264" cy="8392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0981E2F-06C7-4811-8A65-A2FF33B0A93E}"/>
              </a:ext>
            </a:extLst>
          </p:cNvPr>
          <p:cNvGrpSpPr/>
          <p:nvPr/>
        </p:nvGrpSpPr>
        <p:grpSpPr>
          <a:xfrm>
            <a:off x="449414" y="204404"/>
            <a:ext cx="3207803" cy="1000794"/>
            <a:chOff x="449414" y="204404"/>
            <a:chExt cx="3207803" cy="1000794"/>
          </a:xfrm>
        </p:grpSpPr>
        <p:pic>
          <p:nvPicPr>
            <p:cNvPr id="198" name="Google Shape;198;p19"/>
            <p:cNvPicPr preferRelativeResize="0">
              <a:picLocks noChangeAspect="1"/>
            </p:cNvPicPr>
            <p:nvPr/>
          </p:nvPicPr>
          <p:blipFill rotWithShape="1">
            <a:blip r:embed="rId17">
              <a:alphaModFix/>
            </a:blip>
            <a:srcRect l="14915" t="23991" r="12219"/>
            <a:stretch/>
          </p:blipFill>
          <p:spPr>
            <a:xfrm>
              <a:off x="449414" y="204404"/>
              <a:ext cx="1095608" cy="1000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9"/>
            <p:cNvPicPr preferRelativeResize="0">
              <a:picLocks noChangeAspect="1"/>
            </p:cNvPicPr>
            <p:nvPr/>
          </p:nvPicPr>
          <p:blipFill rotWithShape="1">
            <a:blip r:embed="rId17">
              <a:alphaModFix/>
            </a:blip>
            <a:srcRect l="19530" t="5564" r="17492" b="76219"/>
            <a:stretch/>
          </p:blipFill>
          <p:spPr>
            <a:xfrm>
              <a:off x="1507203" y="412413"/>
              <a:ext cx="2150014" cy="58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31F7C5-79C1-3347-A8D5-E7891D1B6EDD}"/>
              </a:ext>
            </a:extLst>
          </p:cNvPr>
          <p:cNvSpPr/>
          <p:nvPr/>
        </p:nvSpPr>
        <p:spPr>
          <a:xfrm>
            <a:off x="3537494" y="1484810"/>
            <a:ext cx="734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3200" dirty="0">
                <a:latin typeface="DIN Condensed" panose="00000500000000000000" pitchFamily="2" charset="0"/>
              </a:rPr>
              <a:t>Detection of hardcoded strings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51891-9A5B-EF42-954C-C6AC87AAEB93}"/>
              </a:ext>
            </a:extLst>
          </p:cNvPr>
          <p:cNvSpPr/>
          <p:nvPr/>
        </p:nvSpPr>
        <p:spPr>
          <a:xfrm>
            <a:off x="3537494" y="2621859"/>
            <a:ext cx="734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3200" dirty="0">
                <a:latin typeface="DIN Condensed" panose="00000500000000000000" pitchFamily="2" charset="0"/>
              </a:rPr>
              <a:t>Detection of Non-Internationalized strings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71EB660-EEFE-4022-9FDE-35ABDE176439}"/>
              </a:ext>
            </a:extLst>
          </p:cNvPr>
          <p:cNvSpPr/>
          <p:nvPr/>
        </p:nvSpPr>
        <p:spPr>
          <a:xfrm>
            <a:off x="3537494" y="3972927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3200" dirty="0" err="1">
                <a:latin typeface="DIN Condensed" panose="00000500000000000000" pitchFamily="2" charset="0"/>
              </a:rPr>
              <a:t>Automated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translation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of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strings</a:t>
            </a:r>
            <a:endParaRPr lang="es-CO" sz="3200" dirty="0">
              <a:latin typeface="DIN Condensed" panose="00000500000000000000" pitchFamily="2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3C715D6-495A-4E2B-8876-C7394DB608B0}"/>
              </a:ext>
            </a:extLst>
          </p:cNvPr>
          <p:cNvSpPr/>
          <p:nvPr/>
        </p:nvSpPr>
        <p:spPr>
          <a:xfrm>
            <a:off x="3537494" y="5212950"/>
            <a:ext cx="7344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3200" dirty="0" err="1">
                <a:latin typeface="DIN Condensed" panose="00000500000000000000" pitchFamily="2" charset="0"/>
              </a:rPr>
              <a:t>Automated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exploration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of</a:t>
            </a:r>
            <a:r>
              <a:rPr lang="es-CO" sz="3200" dirty="0">
                <a:latin typeface="DIN Condensed" panose="00000500000000000000" pitchFamily="2" charset="0"/>
              </a:rPr>
              <a:t> apps and </a:t>
            </a:r>
            <a:r>
              <a:rPr lang="es-CO" sz="3200" dirty="0" err="1">
                <a:latin typeface="DIN Condensed" panose="00000500000000000000" pitchFamily="2" charset="0"/>
              </a:rPr>
              <a:t>reporting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of</a:t>
            </a:r>
            <a:r>
              <a:rPr lang="es-CO" sz="3200" dirty="0">
                <a:latin typeface="DIN Condensed" panose="00000500000000000000" pitchFamily="2" charset="0"/>
              </a:rPr>
              <a:t> i18n </a:t>
            </a:r>
            <a:r>
              <a:rPr lang="es-CO" sz="3200" dirty="0" err="1">
                <a:latin typeface="DIN Condensed" panose="00000500000000000000" pitchFamily="2" charset="0"/>
              </a:rPr>
              <a:t>issues</a:t>
            </a:r>
            <a:endParaRPr lang="es-CO" sz="3200" dirty="0">
              <a:latin typeface="DIN Condensed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1F7C5-79C1-3347-A8D5-E7891D1B6EDD}"/>
              </a:ext>
            </a:extLst>
          </p:cNvPr>
          <p:cNvSpPr/>
          <p:nvPr/>
        </p:nvSpPr>
        <p:spPr>
          <a:xfrm>
            <a:off x="1038000" y="1446499"/>
            <a:ext cx="478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O" sz="3200" dirty="0" err="1">
                <a:latin typeface="DIN Condensed" panose="00000500000000000000" pitchFamily="2" charset="0"/>
              </a:rPr>
              <a:t>Static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Analysis</a:t>
            </a:r>
            <a:r>
              <a:rPr lang="es-CO" sz="3200" dirty="0">
                <a:latin typeface="DIN Condensed" panose="00000500000000000000" pitchFamily="2" charset="0"/>
              </a:rPr>
              <a:t> at APK </a:t>
            </a:r>
            <a:r>
              <a:rPr lang="es-CO" sz="3200" dirty="0" err="1">
                <a:latin typeface="DIN Condensed" panose="00000500000000000000" pitchFamily="2" charset="0"/>
              </a:rPr>
              <a:t>level</a:t>
            </a:r>
            <a:endParaRPr lang="es-CO" sz="3200" dirty="0">
              <a:latin typeface="DIN Condensed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51891-9A5B-EF42-954C-C6AC87AAEB93}"/>
              </a:ext>
            </a:extLst>
          </p:cNvPr>
          <p:cNvSpPr/>
          <p:nvPr/>
        </p:nvSpPr>
        <p:spPr>
          <a:xfrm>
            <a:off x="7663179" y="3975161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3200" dirty="0">
                <a:latin typeface="DIN Condensed" panose="00000500000000000000" pitchFamily="2" charset="0"/>
              </a:rPr>
              <a:t>Layout graphs</a:t>
            </a:r>
          </a:p>
        </p:txBody>
      </p:sp>
      <p:pic>
        <p:nvPicPr>
          <p:cNvPr id="37" name="Google Shape;204;p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70B67A-F71B-174C-BC19-4BBD16C1EE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443" y="4593710"/>
            <a:ext cx="3161211" cy="151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7CC11E2-7ACC-436B-8A23-7443A1045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587" y="2065048"/>
            <a:ext cx="1989821" cy="132654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67FC679-169E-4474-A03A-3668992EA805}"/>
              </a:ext>
            </a:extLst>
          </p:cNvPr>
          <p:cNvGrpSpPr/>
          <p:nvPr/>
        </p:nvGrpSpPr>
        <p:grpSpPr>
          <a:xfrm>
            <a:off x="449414" y="204404"/>
            <a:ext cx="3207803" cy="1000794"/>
            <a:chOff x="449414" y="204404"/>
            <a:chExt cx="3207803" cy="1000794"/>
          </a:xfrm>
        </p:grpSpPr>
        <p:pic>
          <p:nvPicPr>
            <p:cNvPr id="10" name="Google Shape;198;p19">
              <a:extLst>
                <a:ext uri="{FF2B5EF4-FFF2-40B4-BE49-F238E27FC236}">
                  <a16:creationId xmlns:a16="http://schemas.microsoft.com/office/drawing/2014/main" id="{AA3D0873-3871-4CB9-96F2-902067EF130A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 l="14915" t="23991" r="12219"/>
            <a:stretch/>
          </p:blipFill>
          <p:spPr>
            <a:xfrm>
              <a:off x="449414" y="204404"/>
              <a:ext cx="1095608" cy="1000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99;p19">
              <a:extLst>
                <a:ext uri="{FF2B5EF4-FFF2-40B4-BE49-F238E27FC236}">
                  <a16:creationId xmlns:a16="http://schemas.microsoft.com/office/drawing/2014/main" id="{F3BA2EC1-30D0-491A-83CF-6DAC5A8BD3C7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 l="19530" t="5564" r="17492" b="76219"/>
            <a:stretch/>
          </p:blipFill>
          <p:spPr>
            <a:xfrm>
              <a:off x="1507203" y="412413"/>
              <a:ext cx="2150014" cy="58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2306FC64-A1FF-46E3-8070-5EDAA1E6A4FE}"/>
              </a:ext>
            </a:extLst>
          </p:cNvPr>
          <p:cNvSpPr/>
          <p:nvPr/>
        </p:nvSpPr>
        <p:spPr>
          <a:xfrm>
            <a:off x="1017168" y="3981012"/>
            <a:ext cx="478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O" sz="3200" dirty="0" err="1">
                <a:latin typeface="DIN Condensed" panose="00000500000000000000" pitchFamily="2" charset="0"/>
              </a:rPr>
              <a:t>Dinamic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Analysis</a:t>
            </a:r>
            <a:endParaRPr lang="es-CO" sz="3200" dirty="0">
              <a:latin typeface="DIN Condensed" panose="00000500000000000000" pitchFamily="2" charset="0"/>
            </a:endParaRPr>
          </a:p>
        </p:txBody>
      </p:sp>
      <p:pic>
        <p:nvPicPr>
          <p:cNvPr id="16" name="Imagen 15" descr="Imagen que contiene collar&#10;&#10;Descripción generada automáticamente">
            <a:extLst>
              <a:ext uri="{FF2B5EF4-FFF2-40B4-BE49-F238E27FC236}">
                <a16:creationId xmlns:a16="http://schemas.microsoft.com/office/drawing/2014/main" id="{0488CC2D-B996-4B28-A511-0D1D78C49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35" y="4480685"/>
            <a:ext cx="1861632" cy="1861632"/>
          </a:xfrm>
          <a:prstGeom prst="rect">
            <a:avLst/>
          </a:prstGeom>
        </p:spPr>
      </p:pic>
      <p:pic>
        <p:nvPicPr>
          <p:cNvPr id="2050" name="Picture 2" descr="Watson Language Translator">
            <a:extLst>
              <a:ext uri="{FF2B5EF4-FFF2-40B4-BE49-F238E27FC236}">
                <a16:creationId xmlns:a16="http://schemas.microsoft.com/office/drawing/2014/main" id="{C89EE31D-EBA8-4203-A7F1-2A17C6B8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1" y="2065048"/>
            <a:ext cx="1326548" cy="13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6B0B2C99-788B-4A83-AA04-6B94A3598A9A}"/>
              </a:ext>
            </a:extLst>
          </p:cNvPr>
          <p:cNvSpPr/>
          <p:nvPr/>
        </p:nvSpPr>
        <p:spPr>
          <a:xfrm>
            <a:off x="6203692" y="1446235"/>
            <a:ext cx="5235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O" sz="3200" dirty="0" err="1">
                <a:latin typeface="DIN Condensed" panose="00000500000000000000" pitchFamily="2" charset="0"/>
              </a:rPr>
              <a:t>Automated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translation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of</a:t>
            </a:r>
            <a:r>
              <a:rPr lang="es-CO" sz="3200" dirty="0">
                <a:latin typeface="DIN Condensed" panose="00000500000000000000" pitchFamily="2" charset="0"/>
              </a:rPr>
              <a:t> </a:t>
            </a:r>
            <a:r>
              <a:rPr lang="es-CO" sz="3200" dirty="0" err="1">
                <a:latin typeface="DIN Condensed" panose="00000500000000000000" pitchFamily="2" charset="0"/>
              </a:rPr>
              <a:t>strings</a:t>
            </a:r>
            <a:endParaRPr lang="es-CO" sz="3200" dirty="0">
              <a:latin typeface="DIN Condense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 descr="Imagen que contiene tex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129" y="2680137"/>
            <a:ext cx="5435491" cy="326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849" y="3100328"/>
            <a:ext cx="5032020" cy="249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0;p18">
            <a:extLst>
              <a:ext uri="{FF2B5EF4-FFF2-40B4-BE49-F238E27FC236}">
                <a16:creationId xmlns:a16="http://schemas.microsoft.com/office/drawing/2014/main" id="{0A7F34C1-82F2-D44E-AF3A-7846F5187B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7726" y="471038"/>
            <a:ext cx="5032020" cy="161000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 descr="Captura de pantalla de un celular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875380"/>
            <a:ext cx="10134600" cy="510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0" y="1228725"/>
            <a:ext cx="97155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0" y="3429000"/>
            <a:ext cx="9715500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2"/>
          <p:cNvCxnSpPr/>
          <p:nvPr/>
        </p:nvCxnSpPr>
        <p:spPr>
          <a:xfrm>
            <a:off x="1343025" y="2428875"/>
            <a:ext cx="34290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4981575" y="2428875"/>
            <a:ext cx="28194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8029575" y="2428875"/>
            <a:ext cx="28194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>
            <a:off x="1343025" y="4791075"/>
            <a:ext cx="3771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5334000" y="5257800"/>
            <a:ext cx="253365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8029575" y="4791075"/>
            <a:ext cx="28194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1139</Words>
  <Application>Microsoft Office PowerPoint</Application>
  <PresentationFormat>Panorámica</PresentationFormat>
  <Paragraphs>143</Paragraphs>
  <Slides>24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DIN Condensed</vt:lpstr>
      <vt:lpstr>Garamond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Additional slides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Camiilo Andrés Escobar Velasquez</dc:creator>
  <cp:lastModifiedBy>Camiilo Andrés Escobar Velasquez</cp:lastModifiedBy>
  <cp:revision>60</cp:revision>
  <dcterms:created xsi:type="dcterms:W3CDTF">2020-06-22T01:51:24Z</dcterms:created>
  <dcterms:modified xsi:type="dcterms:W3CDTF">2020-11-21T14:22:43Z</dcterms:modified>
</cp:coreProperties>
</file>