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04" r:id="rId3"/>
    <p:sldId id="310" r:id="rId4"/>
    <p:sldId id="305" r:id="rId5"/>
    <p:sldId id="263" r:id="rId6"/>
    <p:sldId id="264" r:id="rId7"/>
    <p:sldId id="311" r:id="rId8"/>
    <p:sldId id="312" r:id="rId9"/>
    <p:sldId id="294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60" r:id="rId18"/>
    <p:sldId id="261" r:id="rId19"/>
    <p:sldId id="262" r:id="rId20"/>
    <p:sldId id="268" r:id="rId21"/>
    <p:sldId id="269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81882" autoAdjust="0"/>
  </p:normalViewPr>
  <p:slideViewPr>
    <p:cSldViewPr snapToGrid="0">
      <p:cViewPr>
        <p:scale>
          <a:sx n="75" d="100"/>
          <a:sy n="75" d="100"/>
        </p:scale>
        <p:origin x="18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0FA4-FC2B-4F62-A9D6-34AE7BFCBC16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A369-0AF8-45B6-AD7E-0D6D857B70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2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</a:t>
            </a:r>
          </a:p>
          <a:p>
            <a:r>
              <a:rPr lang="en-US" dirty="0"/>
              <a:t>My name is Camilo Escobar </a:t>
            </a:r>
            <a:r>
              <a:rPr lang="en-US" dirty="0" err="1"/>
              <a:t>Velásquez</a:t>
            </a:r>
            <a:r>
              <a:rPr lang="en-US" dirty="0"/>
              <a:t>, I work with The Software Design Lab from Universidad de los Andes</a:t>
            </a:r>
          </a:p>
          <a:p>
            <a:endParaRPr lang="en-US" dirty="0"/>
          </a:p>
          <a:p>
            <a:r>
              <a:rPr lang="en-US" dirty="0"/>
              <a:t>Today I am going to present Mut A P K, a source-codeless mutant generation tool for Android Apps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005E9-37B0-45F8-83CB-B0C131665D78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432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console</a:t>
            </a:r>
            <a:r>
              <a:rPr lang="es-CO" dirty="0"/>
              <a:t> output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build</a:t>
            </a:r>
            <a:r>
              <a:rPr lang="es-CO" dirty="0"/>
              <a:t> as a </a:t>
            </a:r>
            <a:r>
              <a:rPr lang="es-CO" dirty="0" err="1"/>
              <a:t>markdown</a:t>
            </a:r>
            <a:r>
              <a:rPr lang="es-CO" dirty="0"/>
              <a:t> file,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recommended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users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use </a:t>
            </a:r>
            <a:r>
              <a:rPr lang="es-CO" dirty="0" err="1"/>
              <a:t>console</a:t>
            </a:r>
            <a:r>
              <a:rPr lang="es-CO" dirty="0"/>
              <a:t> </a:t>
            </a:r>
            <a:r>
              <a:rPr lang="es-CO" dirty="0" err="1"/>
              <a:t>commands</a:t>
            </a:r>
            <a:r>
              <a:rPr lang="es-CO" dirty="0"/>
              <a:t> as </a:t>
            </a:r>
            <a:r>
              <a:rPr lang="es-CO" dirty="0" err="1"/>
              <a:t>tee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store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console</a:t>
            </a:r>
            <a:r>
              <a:rPr lang="es-CO" dirty="0"/>
              <a:t> output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further</a:t>
            </a:r>
            <a:r>
              <a:rPr lang="es-CO" dirty="0"/>
              <a:t> análisis.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72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</a:t>
            </a:r>
            <a:r>
              <a:rPr lang="es-CO" dirty="0" err="1"/>
              <a:t>provided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JSON </a:t>
            </a:r>
            <a:r>
              <a:rPr lang="es-CO" dirty="0" err="1"/>
              <a:t>configuration</a:t>
            </a:r>
            <a:r>
              <a:rPr lang="es-CO" dirty="0"/>
              <a:t> file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62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operators</a:t>
            </a:r>
            <a:r>
              <a:rPr lang="es-CO" dirty="0"/>
              <a:t> </a:t>
            </a:r>
            <a:r>
              <a:rPr lang="es-CO" dirty="0" err="1"/>
              <a:t>selected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operators.properties</a:t>
            </a:r>
            <a:r>
              <a:rPr lang="es-CO" dirty="0"/>
              <a:t> file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9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Third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statistics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Dead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análisis. </a:t>
            </a:r>
            <a:r>
              <a:rPr lang="es-CO" dirty="0" err="1"/>
              <a:t>There</a:t>
            </a:r>
            <a:r>
              <a:rPr lang="es-CO" dirty="0"/>
              <a:t> are 3 </a:t>
            </a:r>
            <a:r>
              <a:rPr lang="es-CO" dirty="0" err="1"/>
              <a:t>values</a:t>
            </a:r>
            <a:r>
              <a:rPr lang="es-CO" dirty="0"/>
              <a:t> </a:t>
            </a:r>
            <a:r>
              <a:rPr lang="es-CO" dirty="0" err="1"/>
              <a:t>reported</a:t>
            </a:r>
            <a:r>
              <a:rPr lang="es-CO" dirty="0"/>
              <a:t>: </a:t>
            </a:r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are </a:t>
            </a:r>
            <a:r>
              <a:rPr lang="es-CO" dirty="0" err="1"/>
              <a:t>called</a:t>
            </a:r>
            <a:r>
              <a:rPr lang="es-CO" dirty="0"/>
              <a:t> </a:t>
            </a:r>
            <a:r>
              <a:rPr lang="es-CO" dirty="0" err="1"/>
              <a:t>thorugh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but</a:t>
            </a:r>
            <a:r>
              <a:rPr lang="es-CO" dirty="0"/>
              <a:t> are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defined</a:t>
            </a:r>
            <a:r>
              <a:rPr lang="es-CO" dirty="0"/>
              <a:t>.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belong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libraries</a:t>
            </a:r>
            <a:r>
              <a:rPr lang="es-CO" dirty="0"/>
              <a:t>. </a:t>
            </a:r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are </a:t>
            </a:r>
            <a:r>
              <a:rPr lang="es-CO" dirty="0" err="1"/>
              <a:t>called</a:t>
            </a:r>
            <a:r>
              <a:rPr lang="es-CO" dirty="0"/>
              <a:t> and </a:t>
            </a:r>
            <a:r>
              <a:rPr lang="es-CO" dirty="0" err="1"/>
              <a:t>also</a:t>
            </a:r>
            <a:r>
              <a:rPr lang="es-CO" dirty="0"/>
              <a:t> </a:t>
            </a:r>
            <a:r>
              <a:rPr lang="es-CO" dirty="0" err="1"/>
              <a:t>defined</a:t>
            </a:r>
            <a:r>
              <a:rPr lang="es-CO" dirty="0"/>
              <a:t>.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ones</a:t>
            </a:r>
            <a:r>
              <a:rPr lang="es-CO" dirty="0"/>
              <a:t> </a:t>
            </a:r>
            <a:r>
              <a:rPr lang="es-CO" dirty="0" err="1"/>
              <a:t>used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PFP </a:t>
            </a:r>
            <a:r>
              <a:rPr lang="es-CO" dirty="0" err="1"/>
              <a:t>derivation</a:t>
            </a:r>
            <a:r>
              <a:rPr lang="es-CO" dirty="0"/>
              <a:t>. And </a:t>
            </a:r>
            <a:r>
              <a:rPr lang="es-CO" dirty="0" err="1"/>
              <a:t>finally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third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identified</a:t>
            </a:r>
            <a:r>
              <a:rPr lang="es-CO" dirty="0"/>
              <a:t> as </a:t>
            </a:r>
            <a:r>
              <a:rPr lang="es-CO" dirty="0" err="1"/>
              <a:t>deadcode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068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Fourth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fo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 as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</a:t>
            </a:r>
            <a:r>
              <a:rPr lang="es-CO" dirty="0" err="1"/>
              <a:t>locations</a:t>
            </a:r>
            <a:r>
              <a:rPr lang="es-CO" dirty="0"/>
              <a:t>.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them</a:t>
            </a:r>
            <a:r>
              <a:rPr lang="es-CO" dirty="0"/>
              <a:t> </a:t>
            </a:r>
            <a:r>
              <a:rPr lang="es-CO" dirty="0" err="1"/>
              <a:t>grouped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311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Fifth</a:t>
            </a:r>
            <a:r>
              <a:rPr lang="es-CO" dirty="0"/>
              <a:t>, in case a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selection</a:t>
            </a:r>
            <a:r>
              <a:rPr lang="es-CO" dirty="0"/>
              <a:t> </a:t>
            </a:r>
            <a:r>
              <a:rPr lang="es-CO" dirty="0" err="1"/>
              <a:t>strategy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selected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mutants</a:t>
            </a:r>
            <a:r>
              <a:rPr lang="es-CO" dirty="0"/>
              <a:t> per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be </a:t>
            </a:r>
            <a:r>
              <a:rPr lang="es-CO" dirty="0" err="1"/>
              <a:t>generared</a:t>
            </a:r>
            <a:r>
              <a:rPr lang="es-CO" dirty="0"/>
              <a:t> after </a:t>
            </a:r>
            <a:r>
              <a:rPr lang="es-CO" dirty="0" err="1"/>
              <a:t>sampling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848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Sixth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presents</a:t>
            </a:r>
            <a:r>
              <a:rPr lang="es-CO" dirty="0"/>
              <a:t> a log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and </a:t>
            </a:r>
            <a:r>
              <a:rPr lang="es-CO" dirty="0" err="1"/>
              <a:t>building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. </a:t>
            </a:r>
            <a:r>
              <a:rPr lang="es-CO" dirty="0" err="1"/>
              <a:t>There</a:t>
            </a:r>
            <a:r>
              <a:rPr lang="es-CO" dirty="0"/>
              <a:t> are 3 posible </a:t>
            </a:r>
            <a:r>
              <a:rPr lang="es-CO" dirty="0" err="1"/>
              <a:t>outcomes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: </a:t>
            </a:r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functional</a:t>
            </a:r>
            <a:r>
              <a:rPr lang="es-CO" dirty="0"/>
              <a:t>, </a:t>
            </a:r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logs </a:t>
            </a:r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 and </a:t>
            </a:r>
            <a:r>
              <a:rPr lang="es-CO" dirty="0" err="1"/>
              <a:t>building</a:t>
            </a:r>
            <a:r>
              <a:rPr lang="es-CO" dirty="0"/>
              <a:t> are </a:t>
            </a:r>
            <a:r>
              <a:rPr lang="es-CO" dirty="0" err="1"/>
              <a:t>reported</a:t>
            </a:r>
            <a:r>
              <a:rPr lang="es-CO" dirty="0"/>
              <a:t>. </a:t>
            </a:r>
            <a:r>
              <a:rPr lang="es-CO" dirty="0" err="1"/>
              <a:t>Second</a:t>
            </a:r>
            <a:r>
              <a:rPr lang="es-CO" dirty="0"/>
              <a:t>, in case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equivalent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reported</a:t>
            </a:r>
            <a:r>
              <a:rPr lang="es-CO" dirty="0"/>
              <a:t> after </a:t>
            </a:r>
            <a:r>
              <a:rPr lang="es-CO" dirty="0" err="1"/>
              <a:t>injecting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. </a:t>
            </a:r>
            <a:r>
              <a:rPr lang="es-CO" dirty="0" err="1"/>
              <a:t>Finally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third</a:t>
            </a:r>
            <a:r>
              <a:rPr lang="es-CO" dirty="0"/>
              <a:t> </a:t>
            </a:r>
            <a:r>
              <a:rPr lang="es-CO" dirty="0" err="1"/>
              <a:t>option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tagged</a:t>
            </a:r>
            <a:r>
              <a:rPr lang="es-CO" dirty="0"/>
              <a:t> as </a:t>
            </a:r>
            <a:r>
              <a:rPr lang="es-CO" dirty="0" err="1"/>
              <a:t>duplicate</a:t>
            </a:r>
            <a:r>
              <a:rPr lang="es-CO" dirty="0"/>
              <a:t>, in </a:t>
            </a:r>
            <a:r>
              <a:rPr lang="es-CO" dirty="0" err="1"/>
              <a:t>that</a:t>
            </a:r>
            <a:r>
              <a:rPr lang="es-CO" dirty="0"/>
              <a:t> case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id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which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compared</a:t>
            </a:r>
            <a:r>
              <a:rPr lang="es-CO" dirty="0"/>
              <a:t> and </a:t>
            </a:r>
            <a:r>
              <a:rPr lang="es-CO" dirty="0" err="1"/>
              <a:t>identified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07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Once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executed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3 files </a:t>
            </a:r>
            <a:r>
              <a:rPr lang="es-CO" dirty="0" err="1"/>
              <a:t>along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mutated</a:t>
            </a:r>
            <a:r>
              <a:rPr lang="es-CO" dirty="0"/>
              <a:t> </a:t>
            </a:r>
            <a:r>
              <a:rPr lang="es-CO" dirty="0" err="1"/>
              <a:t>apks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81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First</a:t>
            </a:r>
            <a:r>
              <a:rPr lang="es-CO" dirty="0"/>
              <a:t>, a </a:t>
            </a:r>
            <a:r>
              <a:rPr lang="es-CO" dirty="0" err="1"/>
              <a:t>execution</a:t>
            </a:r>
            <a:r>
              <a:rPr lang="es-CO" dirty="0"/>
              <a:t> log </a:t>
            </a:r>
            <a:r>
              <a:rPr lang="es-CO" dirty="0" err="1"/>
              <a:t>reporting</a:t>
            </a:r>
            <a:r>
              <a:rPr lang="es-CO" dirty="0"/>
              <a:t> </a:t>
            </a:r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, </a:t>
            </a:r>
            <a:r>
              <a:rPr lang="es-CO" dirty="0" err="1"/>
              <a:t>depicting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location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, and a </a:t>
            </a:r>
            <a:r>
              <a:rPr lang="es-CO" dirty="0" err="1"/>
              <a:t>shot</a:t>
            </a:r>
            <a:r>
              <a:rPr lang="es-CO" dirty="0"/>
              <a:t> </a:t>
            </a:r>
            <a:r>
              <a:rPr lang="es-CO" dirty="0" err="1"/>
              <a:t>explanation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effect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071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Fault</a:t>
            </a:r>
            <a:r>
              <a:rPr lang="es-CO" dirty="0"/>
              <a:t> </a:t>
            </a:r>
            <a:r>
              <a:rPr lang="es-CO" dirty="0" err="1"/>
              <a:t>profile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fault</a:t>
            </a:r>
            <a:r>
              <a:rPr lang="es-CO" dirty="0"/>
              <a:t>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are </a:t>
            </a:r>
            <a:r>
              <a:rPr lang="es-CO" dirty="0" err="1"/>
              <a:t>details</a:t>
            </a:r>
            <a:r>
              <a:rPr lang="es-CO" dirty="0"/>
              <a:t> in </a:t>
            </a:r>
            <a:r>
              <a:rPr lang="es-CO" dirty="0" err="1"/>
              <a:t>terms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its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 and file </a:t>
            </a:r>
            <a:r>
              <a:rPr lang="es-CO" dirty="0" err="1"/>
              <a:t>location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84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So,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Mut A P K ??? …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a Android apps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tool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Works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APKs</a:t>
            </a:r>
            <a:r>
              <a:rPr lang="es-CO" dirty="0"/>
              <a:t> as input.</a:t>
            </a:r>
          </a:p>
          <a:p>
            <a:endParaRPr lang="es-CO" dirty="0"/>
          </a:p>
          <a:p>
            <a:r>
              <a:rPr lang="es-CO" dirty="0"/>
              <a:t>Once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executed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a set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mutated</a:t>
            </a:r>
            <a:r>
              <a:rPr lang="es-CO" dirty="0"/>
              <a:t> </a:t>
            </a:r>
            <a:r>
              <a:rPr lang="es-CO" dirty="0" err="1"/>
              <a:t>APKs</a:t>
            </a:r>
            <a:r>
              <a:rPr lang="es-CO" dirty="0"/>
              <a:t> </a:t>
            </a:r>
            <a:r>
              <a:rPr lang="es-CO" dirty="0" err="1"/>
              <a:t>ready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be </a:t>
            </a:r>
            <a:r>
              <a:rPr lang="es-CO" dirty="0" err="1"/>
              <a:t>install</a:t>
            </a:r>
            <a:r>
              <a:rPr lang="es-CO" dirty="0"/>
              <a:t> in a </a:t>
            </a:r>
            <a:r>
              <a:rPr lang="es-CO" dirty="0" err="1"/>
              <a:t>device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emulator</a:t>
            </a:r>
            <a:r>
              <a:rPr lang="es-CO" dirty="0"/>
              <a:t>. </a:t>
            </a:r>
            <a:r>
              <a:rPr lang="es-CO" dirty="0" err="1"/>
              <a:t>Additionally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3 </a:t>
            </a:r>
            <a:r>
              <a:rPr lang="es-CO" dirty="0" err="1"/>
              <a:t>complementary</a:t>
            </a:r>
            <a:r>
              <a:rPr lang="es-CO" dirty="0"/>
              <a:t> files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enhance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result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. </a:t>
            </a:r>
            <a:r>
              <a:rPr lang="es-CO" dirty="0" err="1"/>
              <a:t>This</a:t>
            </a:r>
            <a:r>
              <a:rPr lang="es-CO" dirty="0"/>
              <a:t> 3 files can be </a:t>
            </a:r>
            <a:r>
              <a:rPr lang="es-CO" dirty="0" err="1"/>
              <a:t>processed</a:t>
            </a:r>
            <a:r>
              <a:rPr lang="es-CO" dirty="0"/>
              <a:t> after </a:t>
            </a:r>
            <a:r>
              <a:rPr lang="es-CO" dirty="0" err="1"/>
              <a:t>execution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understant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location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injected</a:t>
            </a:r>
            <a:r>
              <a:rPr lang="es-CO" dirty="0"/>
              <a:t> </a:t>
            </a:r>
            <a:r>
              <a:rPr lang="es-CO" dirty="0" err="1"/>
              <a:t>mutations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available</a:t>
            </a:r>
            <a:r>
              <a:rPr lang="es-CO" dirty="0"/>
              <a:t>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and a </a:t>
            </a:r>
            <a:r>
              <a:rPr lang="es-CO" dirty="0" err="1"/>
              <a:t>report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execution</a:t>
            </a:r>
            <a:r>
              <a:rPr lang="es-CO" dirty="0"/>
              <a:t> time </a:t>
            </a:r>
            <a:r>
              <a:rPr lang="es-CO" dirty="0" err="1"/>
              <a:t>along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building</a:t>
            </a:r>
            <a:r>
              <a:rPr lang="es-CO" dirty="0"/>
              <a:t> </a:t>
            </a:r>
            <a:r>
              <a:rPr lang="es-CO" dirty="0" err="1"/>
              <a:t>results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685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Third</a:t>
            </a:r>
            <a:r>
              <a:rPr lang="es-CO" dirty="0"/>
              <a:t>, 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execution</a:t>
            </a:r>
            <a:r>
              <a:rPr lang="es-CO" dirty="0"/>
              <a:t> time </a:t>
            </a:r>
            <a:r>
              <a:rPr lang="es-CO" dirty="0" err="1"/>
              <a:t>report</a:t>
            </a:r>
            <a:r>
              <a:rPr lang="es-CO" dirty="0"/>
              <a:t> </a:t>
            </a:r>
            <a:r>
              <a:rPr lang="es-CO" dirty="0" err="1"/>
              <a:t>showing</a:t>
            </a:r>
            <a:r>
              <a:rPr lang="es-CO" dirty="0"/>
              <a:t> </a:t>
            </a:r>
            <a:r>
              <a:rPr lang="es-CO" dirty="0" err="1"/>
              <a:t>copying</a:t>
            </a:r>
            <a:r>
              <a:rPr lang="es-CO" dirty="0"/>
              <a:t> time </a:t>
            </a:r>
            <a:r>
              <a:rPr lang="es-CO" dirty="0" err="1"/>
              <a:t>mutation</a:t>
            </a:r>
            <a:r>
              <a:rPr lang="es-CO" dirty="0"/>
              <a:t> time and </a:t>
            </a:r>
            <a:r>
              <a:rPr lang="es-CO" dirty="0" err="1"/>
              <a:t>building</a:t>
            </a:r>
            <a:r>
              <a:rPr lang="es-CO" dirty="0"/>
              <a:t> plus </a:t>
            </a:r>
            <a:r>
              <a:rPr lang="es-CO" dirty="0" err="1"/>
              <a:t>signing</a:t>
            </a:r>
            <a:r>
              <a:rPr lang="es-CO" dirty="0"/>
              <a:t> time. </a:t>
            </a:r>
            <a:r>
              <a:rPr lang="es-CO" dirty="0" err="1"/>
              <a:t>Additionally</a:t>
            </a:r>
            <a:r>
              <a:rPr lang="es-CO" dirty="0"/>
              <a:t>,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análisis and </a:t>
            </a:r>
            <a:r>
              <a:rPr lang="es-CO" dirty="0" err="1"/>
              <a:t>compilation</a:t>
            </a:r>
            <a:r>
              <a:rPr lang="es-CO" dirty="0"/>
              <a:t> </a:t>
            </a:r>
            <a:r>
              <a:rPr lang="es-CO" dirty="0" err="1"/>
              <a:t>results</a:t>
            </a:r>
            <a:r>
              <a:rPr lang="es-CO" dirty="0"/>
              <a:t> are </a:t>
            </a:r>
            <a:r>
              <a:rPr lang="es-CO" dirty="0" err="1"/>
              <a:t>shown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. In case a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tagged</a:t>
            </a:r>
            <a:r>
              <a:rPr lang="es-CO" dirty="0"/>
              <a:t> as </a:t>
            </a:r>
            <a:r>
              <a:rPr lang="es-CO" dirty="0" err="1"/>
              <a:t>equivalent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sixth</a:t>
            </a:r>
            <a:r>
              <a:rPr lang="es-CO" dirty="0"/>
              <a:t> </a:t>
            </a:r>
            <a:r>
              <a:rPr lang="es-CO" dirty="0" err="1"/>
              <a:t>column</a:t>
            </a:r>
            <a:r>
              <a:rPr lang="es-CO" dirty="0"/>
              <a:t> </a:t>
            </a:r>
            <a:r>
              <a:rPr lang="es-CO" dirty="0" err="1"/>
              <a:t>would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a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1. In </a:t>
            </a:r>
            <a:r>
              <a:rPr lang="es-CO" dirty="0" err="1"/>
              <a:t>other</a:t>
            </a:r>
            <a:r>
              <a:rPr lang="es-CO" dirty="0"/>
              <a:t> case,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tagged</a:t>
            </a:r>
            <a:r>
              <a:rPr lang="es-CO" dirty="0"/>
              <a:t> as </a:t>
            </a:r>
            <a:r>
              <a:rPr lang="es-CO" dirty="0" err="1"/>
              <a:t>duplicate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seventh</a:t>
            </a:r>
            <a:r>
              <a:rPr lang="es-CO" dirty="0"/>
              <a:t> </a:t>
            </a:r>
            <a:r>
              <a:rPr lang="es-CO" dirty="0" err="1"/>
              <a:t>column</a:t>
            </a:r>
            <a:r>
              <a:rPr lang="es-CO" dirty="0"/>
              <a:t> </a:t>
            </a:r>
            <a:r>
              <a:rPr lang="es-CO" dirty="0" err="1"/>
              <a:t>would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a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1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eight</a:t>
            </a:r>
            <a:r>
              <a:rPr lang="es-CO" dirty="0"/>
              <a:t> columna Will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id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compared</a:t>
            </a:r>
            <a:r>
              <a:rPr lang="es-CO" dirty="0"/>
              <a:t> and </a:t>
            </a:r>
            <a:r>
              <a:rPr lang="es-CO" dirty="0" err="1"/>
              <a:t>identify</a:t>
            </a:r>
            <a:r>
              <a:rPr lang="es-CO" dirty="0"/>
              <a:t> as a </a:t>
            </a:r>
            <a:r>
              <a:rPr lang="es-CO" dirty="0" err="1"/>
              <a:t>duplicate</a:t>
            </a:r>
            <a:r>
              <a:rPr lang="es-CO" dirty="0"/>
              <a:t>. </a:t>
            </a:r>
            <a:r>
              <a:rPr lang="es-CO" dirty="0" err="1"/>
              <a:t>Finally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last</a:t>
            </a:r>
            <a:r>
              <a:rPr lang="es-CO" dirty="0"/>
              <a:t> columna </a:t>
            </a:r>
            <a:r>
              <a:rPr lang="es-CO" dirty="0" err="1"/>
              <a:t>would</a:t>
            </a:r>
            <a:r>
              <a:rPr lang="es-CO" dirty="0"/>
              <a:t> </a:t>
            </a:r>
            <a:r>
              <a:rPr lang="es-CO" dirty="0" err="1"/>
              <a:t>report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build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worth</a:t>
            </a:r>
            <a:r>
              <a:rPr lang="es-CO" dirty="0"/>
              <a:t> </a:t>
            </a:r>
            <a:r>
              <a:rPr lang="es-CO" dirty="0" err="1"/>
              <a:t>noticing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there</a:t>
            </a:r>
            <a:r>
              <a:rPr lang="es-CO" dirty="0"/>
              <a:t> are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entries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, </a:t>
            </a:r>
            <a:r>
              <a:rPr lang="es-CO" dirty="0" err="1"/>
              <a:t>since</a:t>
            </a:r>
            <a:r>
              <a:rPr lang="es-CO" dirty="0"/>
              <a:t> </a:t>
            </a:r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app </a:t>
            </a:r>
            <a:r>
              <a:rPr lang="es-CO" dirty="0" err="1"/>
              <a:t>copy</a:t>
            </a:r>
            <a:r>
              <a:rPr lang="es-CO" dirty="0"/>
              <a:t> and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are done in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moments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13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Additioanlly</a:t>
            </a:r>
            <a:r>
              <a:rPr lang="en-US" dirty="0"/>
              <a:t>, might not be able to build all the mutants due to compilation issues. In case the mutant is generated, the corresponding folder will have the mutated </a:t>
            </a:r>
            <a:r>
              <a:rPr lang="en-US" dirty="0" err="1"/>
              <a:t>apk</a:t>
            </a:r>
            <a:r>
              <a:rPr lang="en-US" dirty="0"/>
              <a:t>, a signed version of the mutated </a:t>
            </a:r>
            <a:r>
              <a:rPr lang="en-US" dirty="0" err="1"/>
              <a:t>apk</a:t>
            </a:r>
            <a:r>
              <a:rPr lang="en-US" dirty="0"/>
              <a:t> and a copy of the file the mutation was injected. In the case, the mutant is not generated, the folder will contain the complete mutated app copy for further analysis.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61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Thank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watching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video. </a:t>
            </a:r>
            <a:r>
              <a:rPr lang="es-CO" dirty="0" err="1"/>
              <a:t>Please</a:t>
            </a:r>
            <a:r>
              <a:rPr lang="es-CO" dirty="0"/>
              <a:t> </a:t>
            </a:r>
            <a:r>
              <a:rPr lang="es-CO" dirty="0" err="1"/>
              <a:t>visit</a:t>
            </a:r>
            <a:r>
              <a:rPr lang="es-CO" dirty="0"/>
              <a:t> </a:t>
            </a:r>
            <a:r>
              <a:rPr lang="es-CO" dirty="0" err="1"/>
              <a:t>out</a:t>
            </a:r>
            <a:r>
              <a:rPr lang="es-CO" dirty="0"/>
              <a:t> online </a:t>
            </a:r>
            <a:r>
              <a:rPr lang="es-CO" dirty="0" err="1"/>
              <a:t>appendix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mor </a:t>
            </a:r>
            <a:r>
              <a:rPr lang="es-CO" dirty="0" err="1"/>
              <a:t>information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43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MutAPK</a:t>
            </a:r>
            <a:r>
              <a:rPr lang="es-CO" dirty="0"/>
              <a:t> has </a:t>
            </a:r>
            <a:r>
              <a:rPr lang="es-CO" dirty="0" err="1"/>
              <a:t>five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features</a:t>
            </a:r>
            <a:r>
              <a:rPr lang="es-CO" dirty="0"/>
              <a:t> … </a:t>
            </a:r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allow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define </a:t>
            </a:r>
            <a:r>
              <a:rPr lang="es-CO" dirty="0" err="1"/>
              <a:t>the</a:t>
            </a:r>
            <a:r>
              <a:rPr lang="es-CO" dirty="0"/>
              <a:t> set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are </a:t>
            </a:r>
            <a:r>
              <a:rPr lang="es-CO" dirty="0" err="1"/>
              <a:t>used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. </a:t>
            </a:r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provides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capability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avoiding</a:t>
            </a:r>
            <a:r>
              <a:rPr lang="es-CO" dirty="0"/>
              <a:t> </a:t>
            </a:r>
            <a:r>
              <a:rPr lang="es-CO" dirty="0" err="1"/>
              <a:t>deadcode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computing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Fault</a:t>
            </a:r>
            <a:r>
              <a:rPr lang="es-CO" dirty="0"/>
              <a:t> </a:t>
            </a:r>
            <a:r>
              <a:rPr lang="es-CO" dirty="0" err="1"/>
              <a:t>Profile</a:t>
            </a:r>
            <a:r>
              <a:rPr lang="es-CO" dirty="0"/>
              <a:t>. </a:t>
            </a:r>
            <a:r>
              <a:rPr lang="es-CO" dirty="0" err="1"/>
              <a:t>Third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enables</a:t>
            </a:r>
            <a:r>
              <a:rPr lang="es-CO" dirty="0"/>
              <a:t> 2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selection</a:t>
            </a:r>
            <a:r>
              <a:rPr lang="es-CO" dirty="0"/>
              <a:t> </a:t>
            </a:r>
            <a:r>
              <a:rPr lang="es-CO" dirty="0" err="1"/>
              <a:t>techniques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sample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full </a:t>
            </a:r>
            <a:r>
              <a:rPr lang="es-CO" dirty="0" err="1"/>
              <a:t>mutant</a:t>
            </a:r>
            <a:r>
              <a:rPr lang="es-CO" dirty="0"/>
              <a:t> set. </a:t>
            </a:r>
            <a:r>
              <a:rPr lang="es-CO" dirty="0" err="1"/>
              <a:t>Fourth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removes</a:t>
            </a:r>
            <a:r>
              <a:rPr lang="es-CO" dirty="0"/>
              <a:t> </a:t>
            </a:r>
            <a:r>
              <a:rPr lang="es-CO" dirty="0" err="1"/>
              <a:t>equivalent</a:t>
            </a:r>
            <a:r>
              <a:rPr lang="es-CO" dirty="0"/>
              <a:t> and </a:t>
            </a:r>
            <a:r>
              <a:rPr lang="es-CO" dirty="0" err="1"/>
              <a:t>duplicate</a:t>
            </a:r>
            <a:r>
              <a:rPr lang="es-CO" dirty="0"/>
              <a:t> </a:t>
            </a:r>
            <a:r>
              <a:rPr lang="es-CO" dirty="0" err="1"/>
              <a:t>mutants</a:t>
            </a:r>
            <a:r>
              <a:rPr lang="es-CO" dirty="0"/>
              <a:t> and </a:t>
            </a:r>
            <a:r>
              <a:rPr lang="es-CO" dirty="0" err="1"/>
              <a:t>Fifth</a:t>
            </a:r>
            <a:r>
              <a:rPr lang="es-CO" dirty="0"/>
              <a:t> </a:t>
            </a:r>
            <a:r>
              <a:rPr lang="es-CO" dirty="0" err="1"/>
              <a:t>Parallel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reduce </a:t>
            </a:r>
            <a:r>
              <a:rPr lang="es-CO" dirty="0" err="1"/>
              <a:t>execution</a:t>
            </a:r>
            <a:r>
              <a:rPr lang="es-CO" dirty="0"/>
              <a:t> time and </a:t>
            </a:r>
            <a:r>
              <a:rPr lang="es-CO" dirty="0" err="1"/>
              <a:t>to</a:t>
            </a:r>
            <a:r>
              <a:rPr lang="es-CO" dirty="0"/>
              <a:t> use </a:t>
            </a:r>
            <a:r>
              <a:rPr lang="es-CO" dirty="0" err="1"/>
              <a:t>availbale</a:t>
            </a:r>
            <a:r>
              <a:rPr lang="es-CO" dirty="0"/>
              <a:t> </a:t>
            </a:r>
            <a:r>
              <a:rPr lang="es-CO" dirty="0" err="1"/>
              <a:t>computational</a:t>
            </a:r>
            <a:r>
              <a:rPr lang="es-CO" dirty="0"/>
              <a:t> </a:t>
            </a:r>
            <a:r>
              <a:rPr lang="es-CO" dirty="0" err="1"/>
              <a:t>capabilities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02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workflow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divided</a:t>
            </a:r>
            <a:r>
              <a:rPr lang="es-CO" dirty="0"/>
              <a:t> in 6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stages</a:t>
            </a:r>
            <a:r>
              <a:rPr lang="es-CO" dirty="0"/>
              <a:t>: </a:t>
            </a:r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apk</a:t>
            </a:r>
            <a:r>
              <a:rPr lang="es-CO" dirty="0"/>
              <a:t> </a:t>
            </a:r>
            <a:r>
              <a:rPr lang="es-CO" dirty="0" err="1"/>
              <a:t>preprocesing</a:t>
            </a:r>
            <a:r>
              <a:rPr lang="es-CO" dirty="0"/>
              <a:t> </a:t>
            </a:r>
            <a:r>
              <a:rPr lang="es-CO" dirty="0" err="1"/>
              <a:t>were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use </a:t>
            </a:r>
            <a:r>
              <a:rPr lang="es-CO" dirty="0" err="1"/>
              <a:t>APKTool</a:t>
            </a:r>
            <a:r>
              <a:rPr lang="es-CO" dirty="0"/>
              <a:t> </a:t>
            </a:r>
            <a:r>
              <a:rPr lang="es-CO" dirty="0" err="1"/>
              <a:t>library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retrive</a:t>
            </a:r>
            <a:r>
              <a:rPr lang="es-CO" dirty="0"/>
              <a:t> a </a:t>
            </a:r>
            <a:r>
              <a:rPr lang="es-CO" dirty="0" err="1"/>
              <a:t>decoded</a:t>
            </a:r>
            <a:r>
              <a:rPr lang="es-CO" dirty="0"/>
              <a:t> versión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app in a </a:t>
            </a:r>
            <a:r>
              <a:rPr lang="es-CO" dirty="0" err="1"/>
              <a:t>Intermediate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 </a:t>
            </a:r>
            <a:r>
              <a:rPr lang="es-CO" dirty="0" err="1"/>
              <a:t>called</a:t>
            </a:r>
            <a:r>
              <a:rPr lang="es-CO" dirty="0"/>
              <a:t> SMALI. </a:t>
            </a:r>
            <a:r>
              <a:rPr lang="es-CO" dirty="0" err="1"/>
              <a:t>Second</a:t>
            </a:r>
            <a:r>
              <a:rPr lang="es-CO" dirty="0"/>
              <a:t> </a:t>
            </a:r>
            <a:r>
              <a:rPr lang="es-CO" dirty="0" err="1"/>
              <a:t>stage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associated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processing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decoded</a:t>
            </a:r>
            <a:r>
              <a:rPr lang="es-CO" dirty="0"/>
              <a:t> app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avoid</a:t>
            </a:r>
            <a:r>
              <a:rPr lang="es-CO" dirty="0"/>
              <a:t> </a:t>
            </a:r>
            <a:r>
              <a:rPr lang="es-CO" dirty="0" err="1"/>
              <a:t>injecting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dead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.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Abstract</a:t>
            </a:r>
            <a:r>
              <a:rPr lang="es-CO" dirty="0"/>
              <a:t> </a:t>
            </a:r>
            <a:r>
              <a:rPr lang="es-CO" dirty="0" err="1"/>
              <a:t>Syntax</a:t>
            </a:r>
            <a:r>
              <a:rPr lang="es-CO" dirty="0"/>
              <a:t> </a:t>
            </a:r>
            <a:r>
              <a:rPr lang="es-CO" dirty="0" err="1"/>
              <a:t>tree</a:t>
            </a:r>
            <a:r>
              <a:rPr lang="es-CO" dirty="0"/>
              <a:t> </a:t>
            </a:r>
            <a:r>
              <a:rPr lang="es-CO" dirty="0" err="1"/>
              <a:t>fro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SMALI File, </a:t>
            </a:r>
            <a:r>
              <a:rPr lang="es-CO" dirty="0" err="1"/>
              <a:t>next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app’s</a:t>
            </a:r>
            <a:r>
              <a:rPr lang="es-CO" dirty="0"/>
              <a:t> </a:t>
            </a:r>
            <a:r>
              <a:rPr lang="es-CO" dirty="0" err="1"/>
              <a:t>call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and </a:t>
            </a:r>
            <a:r>
              <a:rPr lang="es-CO" dirty="0" err="1"/>
              <a:t>identify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method</a:t>
            </a:r>
            <a:r>
              <a:rPr lang="es-CO" dirty="0"/>
              <a:t> </a:t>
            </a:r>
            <a:r>
              <a:rPr lang="es-CO" dirty="0" err="1"/>
              <a:t>sthat</a:t>
            </a:r>
            <a:r>
              <a:rPr lang="es-CO" dirty="0"/>
              <a:t> are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called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app. </a:t>
            </a:r>
            <a:r>
              <a:rPr lang="es-CO" dirty="0" err="1"/>
              <a:t>Third</a:t>
            </a:r>
            <a:r>
              <a:rPr lang="es-CO" dirty="0"/>
              <a:t> </a:t>
            </a:r>
            <a:r>
              <a:rPr lang="es-CO" dirty="0" err="1"/>
              <a:t>stage</a:t>
            </a:r>
            <a:r>
              <a:rPr lang="es-CO" dirty="0"/>
              <a:t> </a:t>
            </a:r>
            <a:r>
              <a:rPr lang="es-CO" dirty="0" err="1"/>
              <a:t>consist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Fault</a:t>
            </a:r>
            <a:r>
              <a:rPr lang="es-CO" dirty="0"/>
              <a:t> </a:t>
            </a:r>
            <a:r>
              <a:rPr lang="es-CO" dirty="0" err="1"/>
              <a:t>profile</a:t>
            </a:r>
            <a:r>
              <a:rPr lang="es-CO" dirty="0"/>
              <a:t> </a:t>
            </a:r>
            <a:r>
              <a:rPr lang="es-CO" dirty="0" err="1"/>
              <a:t>derivation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static</a:t>
            </a:r>
            <a:r>
              <a:rPr lang="es-CO" dirty="0"/>
              <a:t> análisis </a:t>
            </a:r>
            <a:r>
              <a:rPr lang="es-CO" dirty="0" err="1"/>
              <a:t>of</a:t>
            </a:r>
            <a:r>
              <a:rPr lang="es-CO" dirty="0"/>
              <a:t> SAMLI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done 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locate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posible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mutations</a:t>
            </a:r>
            <a:r>
              <a:rPr lang="es-CO" dirty="0"/>
              <a:t> can be </a:t>
            </a:r>
            <a:r>
              <a:rPr lang="es-CO" dirty="0" err="1"/>
              <a:t>injected</a:t>
            </a:r>
            <a:r>
              <a:rPr lang="es-CO" dirty="0"/>
              <a:t>. </a:t>
            </a:r>
            <a:r>
              <a:rPr lang="es-CO" dirty="0" err="1"/>
              <a:t>Fourth</a:t>
            </a:r>
            <a:r>
              <a:rPr lang="es-CO" dirty="0"/>
              <a:t>,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Selection</a:t>
            </a:r>
            <a:r>
              <a:rPr lang="es-CO" dirty="0"/>
              <a:t> </a:t>
            </a:r>
            <a:r>
              <a:rPr lang="es-CO" dirty="0" err="1"/>
              <a:t>stage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depending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selected</a:t>
            </a:r>
            <a:r>
              <a:rPr lang="es-CO" dirty="0"/>
              <a:t> </a:t>
            </a:r>
            <a:r>
              <a:rPr lang="es-CO" dirty="0" err="1"/>
              <a:t>technique</a:t>
            </a:r>
            <a:r>
              <a:rPr lang="es-CO" dirty="0"/>
              <a:t>, a </a:t>
            </a:r>
            <a:r>
              <a:rPr lang="es-CO" dirty="0" err="1"/>
              <a:t>sampling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performed</a:t>
            </a:r>
            <a:r>
              <a:rPr lang="es-CO" dirty="0"/>
              <a:t>. </a:t>
            </a:r>
            <a:r>
              <a:rPr lang="es-CO" dirty="0" err="1"/>
              <a:t>Fifth</a:t>
            </a:r>
            <a:r>
              <a:rPr lang="es-CO" dirty="0"/>
              <a:t>,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stage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mutated</a:t>
            </a:r>
            <a:r>
              <a:rPr lang="es-CO" dirty="0"/>
              <a:t> </a:t>
            </a:r>
            <a:r>
              <a:rPr lang="es-CO" dirty="0" err="1"/>
              <a:t>copy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app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analyzed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identify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equivalent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duplicate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. </a:t>
            </a:r>
            <a:r>
              <a:rPr lang="es-CO" dirty="0" err="1"/>
              <a:t>Finally</a:t>
            </a:r>
            <a:r>
              <a:rPr lang="es-CO" dirty="0"/>
              <a:t>, </a:t>
            </a:r>
            <a:r>
              <a:rPr lang="es-CO" dirty="0" err="1"/>
              <a:t>last</a:t>
            </a:r>
            <a:r>
              <a:rPr lang="es-CO" dirty="0"/>
              <a:t> </a:t>
            </a:r>
            <a:r>
              <a:rPr lang="es-CO" dirty="0" err="1"/>
              <a:t>stage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consolidations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mutants</a:t>
            </a:r>
            <a:r>
              <a:rPr lang="es-CO" dirty="0"/>
              <a:t> folder are </a:t>
            </a:r>
            <a:r>
              <a:rPr lang="es-CO" dirty="0" err="1"/>
              <a:t>clean</a:t>
            </a:r>
            <a:r>
              <a:rPr lang="es-CO" dirty="0"/>
              <a:t>, </a:t>
            </a:r>
            <a:r>
              <a:rPr lang="es-CO" dirty="0" err="1"/>
              <a:t>keeping</a:t>
            </a:r>
            <a:r>
              <a:rPr lang="es-CO" dirty="0"/>
              <a:t> </a:t>
            </a:r>
            <a:r>
              <a:rPr lang="es-CO" dirty="0" err="1"/>
              <a:t>just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mutated</a:t>
            </a:r>
            <a:r>
              <a:rPr lang="es-CO" dirty="0"/>
              <a:t> </a:t>
            </a:r>
            <a:r>
              <a:rPr lang="es-CO" dirty="0" err="1"/>
              <a:t>apks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compilation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posible and </a:t>
            </a:r>
            <a:r>
              <a:rPr lang="es-CO" dirty="0" err="1"/>
              <a:t>the</a:t>
            </a:r>
            <a:r>
              <a:rPr lang="es-CO" dirty="0"/>
              <a:t> full </a:t>
            </a:r>
            <a:r>
              <a:rPr lang="es-CO" dirty="0" err="1"/>
              <a:t>mutated</a:t>
            </a:r>
            <a:r>
              <a:rPr lang="es-CO" dirty="0"/>
              <a:t> app </a:t>
            </a:r>
            <a:r>
              <a:rPr lang="es-CO" dirty="0" err="1"/>
              <a:t>copy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a </a:t>
            </a:r>
            <a:r>
              <a:rPr lang="es-CO" dirty="0" err="1"/>
              <a:t>issue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7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publicly</a:t>
            </a:r>
            <a:r>
              <a:rPr lang="es-CO" dirty="0"/>
              <a:t> </a:t>
            </a:r>
            <a:r>
              <a:rPr lang="es-CO" dirty="0" err="1"/>
              <a:t>available</a:t>
            </a:r>
            <a:r>
              <a:rPr lang="es-CO" dirty="0"/>
              <a:t> at </a:t>
            </a:r>
            <a:r>
              <a:rPr lang="es-CO" dirty="0" err="1"/>
              <a:t>github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its</a:t>
            </a:r>
            <a:r>
              <a:rPr lang="es-CO" dirty="0"/>
              <a:t> </a:t>
            </a:r>
            <a:r>
              <a:rPr lang="es-CO" dirty="0" err="1"/>
              <a:t>documentation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also</a:t>
            </a:r>
            <a:r>
              <a:rPr lang="es-CO" dirty="0"/>
              <a:t> host as </a:t>
            </a:r>
            <a:r>
              <a:rPr lang="es-CO" dirty="0" err="1"/>
              <a:t>an</a:t>
            </a:r>
            <a:r>
              <a:rPr lang="es-CO" dirty="0"/>
              <a:t> online </a:t>
            </a:r>
            <a:r>
              <a:rPr lang="es-CO" dirty="0" err="1"/>
              <a:t>appendix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296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use </a:t>
            </a:r>
            <a:r>
              <a:rPr lang="es-CO" dirty="0" err="1"/>
              <a:t>MutAPK</a:t>
            </a:r>
            <a:r>
              <a:rPr lang="es-CO" dirty="0"/>
              <a:t>,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clone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repository</a:t>
            </a:r>
            <a:r>
              <a:rPr lang="es-CO" dirty="0"/>
              <a:t> and </a:t>
            </a:r>
            <a:r>
              <a:rPr lang="es-CO" dirty="0" err="1"/>
              <a:t>build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jar</a:t>
            </a:r>
            <a:r>
              <a:rPr lang="es-CO" dirty="0"/>
              <a:t> file </a:t>
            </a:r>
            <a:r>
              <a:rPr lang="es-CO" dirty="0" err="1"/>
              <a:t>using</a:t>
            </a:r>
            <a:r>
              <a:rPr lang="es-CO" dirty="0"/>
              <a:t> Maven.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309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MutaPK</a:t>
            </a:r>
            <a:r>
              <a:rPr lang="es-CO" dirty="0"/>
              <a:t> has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as a </a:t>
            </a:r>
            <a:r>
              <a:rPr lang="es-CO" dirty="0" err="1"/>
              <a:t>command</a:t>
            </a:r>
            <a:r>
              <a:rPr lang="es-CO" dirty="0"/>
              <a:t> line </a:t>
            </a:r>
            <a:r>
              <a:rPr lang="es-CO" dirty="0" err="1"/>
              <a:t>tool</a:t>
            </a:r>
            <a:r>
              <a:rPr lang="es-CO" dirty="0"/>
              <a:t>,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execute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use </a:t>
            </a:r>
            <a:r>
              <a:rPr lang="es-CO" dirty="0" err="1"/>
              <a:t>following</a:t>
            </a:r>
            <a:r>
              <a:rPr lang="es-CO" dirty="0"/>
              <a:t> </a:t>
            </a:r>
            <a:r>
              <a:rPr lang="es-CO" dirty="0" err="1"/>
              <a:t>command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she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</a:t>
            </a:r>
            <a:r>
              <a:rPr lang="es-CO" dirty="0" err="1"/>
              <a:t>provide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JSON </a:t>
            </a:r>
            <a:r>
              <a:rPr lang="es-CO" dirty="0" err="1"/>
              <a:t>configuration</a:t>
            </a:r>
            <a:r>
              <a:rPr lang="es-CO" dirty="0"/>
              <a:t> file.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85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Aforemention</a:t>
            </a:r>
            <a:r>
              <a:rPr lang="es-CO" dirty="0"/>
              <a:t> </a:t>
            </a:r>
            <a:r>
              <a:rPr lang="es-CO" dirty="0" err="1"/>
              <a:t>configuration</a:t>
            </a:r>
            <a:r>
              <a:rPr lang="es-CO" dirty="0"/>
              <a:t> file has 8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properties</a:t>
            </a:r>
            <a:r>
              <a:rPr lang="es-CO" dirty="0"/>
              <a:t> and 4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used</a:t>
            </a:r>
            <a:r>
              <a:rPr lang="es-CO" dirty="0"/>
              <a:t> </a:t>
            </a:r>
            <a:r>
              <a:rPr lang="es-CO" dirty="0" err="1"/>
              <a:t>depending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selection</a:t>
            </a:r>
            <a:r>
              <a:rPr lang="es-CO" dirty="0"/>
              <a:t> </a:t>
            </a:r>
            <a:r>
              <a:rPr lang="es-CO" dirty="0" err="1"/>
              <a:t>technique</a:t>
            </a:r>
            <a:r>
              <a:rPr lang="es-CO" dirty="0"/>
              <a:t> </a:t>
            </a:r>
            <a:r>
              <a:rPr lang="es-CO" dirty="0" err="1"/>
              <a:t>choose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execution</a:t>
            </a:r>
            <a:r>
              <a:rPr lang="es-CO" dirty="0"/>
              <a:t>. </a:t>
            </a:r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apkPath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 defines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APK </a:t>
            </a:r>
            <a:r>
              <a:rPr lang="es-CO" dirty="0" err="1"/>
              <a:t>to</a:t>
            </a:r>
            <a:r>
              <a:rPr lang="es-CO" dirty="0"/>
              <a:t> be use as base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. </a:t>
            </a:r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appName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 defines de </a:t>
            </a:r>
            <a:r>
              <a:rPr lang="es-CO" dirty="0" err="1"/>
              <a:t>app’s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package</a:t>
            </a:r>
            <a:r>
              <a:rPr lang="es-CO" dirty="0"/>
              <a:t>. </a:t>
            </a:r>
            <a:r>
              <a:rPr lang="es-CO" dirty="0" err="1"/>
              <a:t>Third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mutantsFolder</a:t>
            </a:r>
            <a:r>
              <a:rPr lang="es-CO" dirty="0"/>
              <a:t> </a:t>
            </a:r>
            <a:r>
              <a:rPr lang="es-CO" dirty="0" err="1"/>
              <a:t>Path</a:t>
            </a:r>
            <a:r>
              <a:rPr lang="es-CO" dirty="0"/>
              <a:t>,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tells</a:t>
            </a:r>
            <a:r>
              <a:rPr lang="es-CO" dirty="0"/>
              <a:t>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mutants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generated</a:t>
            </a:r>
            <a:r>
              <a:rPr lang="es-CO" dirty="0"/>
              <a:t>. </a:t>
            </a:r>
            <a:r>
              <a:rPr lang="es-CO" dirty="0" err="1"/>
              <a:t>Fourth</a:t>
            </a:r>
            <a:r>
              <a:rPr lang="es-CO" dirty="0"/>
              <a:t>, </a:t>
            </a:r>
            <a:r>
              <a:rPr lang="es-CO" dirty="0" err="1"/>
              <a:t>operatorsDir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defines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hte</a:t>
            </a:r>
            <a:r>
              <a:rPr lang="es-CO" dirty="0"/>
              <a:t> </a:t>
            </a:r>
            <a:r>
              <a:rPr lang="es-CO" dirty="0" err="1"/>
              <a:t>operators.properties</a:t>
            </a:r>
            <a:r>
              <a:rPr lang="es-CO" dirty="0"/>
              <a:t> file. </a:t>
            </a:r>
            <a:r>
              <a:rPr lang="es-CO" dirty="0" err="1"/>
              <a:t>Fifth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multithreadExec</a:t>
            </a:r>
            <a:r>
              <a:rPr lang="es-CO" dirty="0"/>
              <a:t> </a:t>
            </a:r>
            <a:r>
              <a:rPr lang="es-CO" dirty="0" err="1"/>
              <a:t>params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Enables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mutants</a:t>
            </a:r>
            <a:r>
              <a:rPr lang="es-CO" dirty="0"/>
              <a:t> </a:t>
            </a:r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threads</a:t>
            </a:r>
            <a:r>
              <a:rPr lang="es-CO" dirty="0"/>
              <a:t> </a:t>
            </a:r>
            <a:r>
              <a:rPr lang="es-CO" dirty="0" err="1"/>
              <a:t>available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computer</a:t>
            </a:r>
            <a:r>
              <a:rPr lang="es-CO" dirty="0"/>
              <a:t>. </a:t>
            </a:r>
            <a:r>
              <a:rPr lang="es-CO" dirty="0" err="1"/>
              <a:t>Sixth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extraPath</a:t>
            </a:r>
            <a:r>
              <a:rPr lang="es-CO" dirty="0"/>
              <a:t>, </a:t>
            </a:r>
            <a:r>
              <a:rPr lang="es-CO" dirty="0" err="1"/>
              <a:t>that</a:t>
            </a:r>
            <a:r>
              <a:rPr lang="es-CO" dirty="0"/>
              <a:t> defines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extra folder </a:t>
            </a:r>
            <a:r>
              <a:rPr lang="es-CO" dirty="0" err="1"/>
              <a:t>where</a:t>
            </a:r>
            <a:r>
              <a:rPr lang="es-CO" dirty="0"/>
              <a:t> extensión </a:t>
            </a:r>
            <a:r>
              <a:rPr lang="es-CO" dirty="0" err="1"/>
              <a:t>libraries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located</a:t>
            </a:r>
            <a:r>
              <a:rPr lang="es-CO" dirty="0"/>
              <a:t>. </a:t>
            </a:r>
            <a:r>
              <a:rPr lang="es-CO" dirty="0" err="1"/>
              <a:t>Seventh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ignoreDeadCode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, </a:t>
            </a:r>
            <a:r>
              <a:rPr lang="es-CO" dirty="0" err="1"/>
              <a:t>tells</a:t>
            </a:r>
            <a:r>
              <a:rPr lang="es-CO" dirty="0"/>
              <a:t>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dead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omitted</a:t>
            </a:r>
            <a:r>
              <a:rPr lang="es-CO" dirty="0"/>
              <a:t> </a:t>
            </a:r>
            <a:r>
              <a:rPr lang="es-CO" dirty="0" err="1"/>
              <a:t>during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PFP </a:t>
            </a:r>
            <a:r>
              <a:rPr lang="es-CO" dirty="0" err="1"/>
              <a:t>derivation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. </a:t>
            </a:r>
            <a:r>
              <a:rPr lang="es-CO" dirty="0" err="1"/>
              <a:t>Eighth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selectionStrategy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defines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strategy</a:t>
            </a:r>
            <a:r>
              <a:rPr lang="es-CO" dirty="0"/>
              <a:t>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use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sample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full </a:t>
            </a:r>
            <a:r>
              <a:rPr lang="es-CO" dirty="0" err="1"/>
              <a:t>mutant</a:t>
            </a:r>
            <a:r>
              <a:rPr lang="es-CO" dirty="0"/>
              <a:t> set,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 has 3 posible </a:t>
            </a:r>
            <a:r>
              <a:rPr lang="es-CO" dirty="0" err="1"/>
              <a:t>values</a:t>
            </a:r>
            <a:r>
              <a:rPr lang="es-CO" dirty="0"/>
              <a:t>: “</a:t>
            </a:r>
            <a:r>
              <a:rPr lang="es-CO" dirty="0" err="1"/>
              <a:t>all</a:t>
            </a:r>
            <a:r>
              <a:rPr lang="es-CO" dirty="0"/>
              <a:t>”, “</a:t>
            </a:r>
            <a:r>
              <a:rPr lang="es-CO" dirty="0" err="1"/>
              <a:t>amountMutants</a:t>
            </a:r>
            <a:r>
              <a:rPr lang="es-CO" dirty="0"/>
              <a:t>, </a:t>
            </a:r>
            <a:r>
              <a:rPr lang="es-CO" dirty="0" err="1"/>
              <a:t>or</a:t>
            </a:r>
            <a:r>
              <a:rPr lang="es-CO" dirty="0"/>
              <a:t> “</a:t>
            </a:r>
            <a:r>
              <a:rPr lang="es-CO" dirty="0" err="1"/>
              <a:t>representativeSubset</a:t>
            </a:r>
            <a:r>
              <a:rPr lang="es-CO" dirty="0"/>
              <a:t>”. In case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selects</a:t>
            </a:r>
            <a:r>
              <a:rPr lang="es-CO" dirty="0"/>
              <a:t> </a:t>
            </a:r>
            <a:r>
              <a:rPr lang="es-CO" dirty="0" err="1"/>
              <a:t>amountMutants</a:t>
            </a:r>
            <a:r>
              <a:rPr lang="es-CO" dirty="0"/>
              <a:t> </a:t>
            </a:r>
            <a:r>
              <a:rPr lang="es-CO" dirty="0" err="1"/>
              <a:t>technique</a:t>
            </a:r>
            <a:r>
              <a:rPr lang="es-CO" dirty="0"/>
              <a:t>. </a:t>
            </a:r>
            <a:r>
              <a:rPr lang="es-CO" dirty="0" err="1"/>
              <a:t>She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</a:t>
            </a:r>
            <a:r>
              <a:rPr lang="es-CO" dirty="0" err="1"/>
              <a:t>provide</a:t>
            </a:r>
            <a:r>
              <a:rPr lang="es-CO" dirty="0"/>
              <a:t> </a:t>
            </a:r>
            <a:r>
              <a:rPr lang="es-CO" dirty="0" err="1"/>
              <a:t>also</a:t>
            </a:r>
            <a:r>
              <a:rPr lang="es-CO" dirty="0"/>
              <a:t> a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amountMutants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under</a:t>
            </a:r>
            <a:r>
              <a:rPr lang="es-CO" dirty="0"/>
              <a:t> </a:t>
            </a:r>
            <a:r>
              <a:rPr lang="es-CO" dirty="0" err="1"/>
              <a:t>selectionParameters</a:t>
            </a:r>
            <a:r>
              <a:rPr lang="es-CO" dirty="0"/>
              <a:t>. In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other</a:t>
            </a:r>
            <a:r>
              <a:rPr lang="es-CO" dirty="0"/>
              <a:t> case,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selects</a:t>
            </a:r>
            <a:r>
              <a:rPr lang="es-CO" dirty="0"/>
              <a:t> “</a:t>
            </a:r>
            <a:r>
              <a:rPr lang="es-CO" dirty="0" err="1"/>
              <a:t>representativeSubset</a:t>
            </a:r>
            <a:r>
              <a:rPr lang="es-CO" dirty="0"/>
              <a:t>”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</a:t>
            </a:r>
            <a:r>
              <a:rPr lang="es-CO" dirty="0" err="1"/>
              <a:t>provide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three</a:t>
            </a:r>
            <a:r>
              <a:rPr lang="es-CO" dirty="0"/>
              <a:t> </a:t>
            </a:r>
            <a:r>
              <a:rPr lang="es-CO" dirty="0" err="1"/>
              <a:t>properties</a:t>
            </a:r>
            <a:r>
              <a:rPr lang="es-CO" dirty="0"/>
              <a:t>: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perOperator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define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subset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computed</a:t>
            </a:r>
            <a:r>
              <a:rPr lang="es-CO" dirty="0"/>
              <a:t> </a:t>
            </a:r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 set as base. </a:t>
            </a:r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confidence</a:t>
            </a:r>
            <a:r>
              <a:rPr lang="es-CO" dirty="0"/>
              <a:t> </a:t>
            </a:r>
            <a:r>
              <a:rPr lang="es-CO" dirty="0" err="1"/>
              <a:t>level</a:t>
            </a:r>
            <a:r>
              <a:rPr lang="es-CO" dirty="0"/>
              <a:t> </a:t>
            </a:r>
            <a:r>
              <a:rPr lang="es-CO" dirty="0" err="1"/>
              <a:t>subset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</a:t>
            </a:r>
            <a:r>
              <a:rPr lang="es-CO" dirty="0" err="1"/>
              <a:t>guarantee</a:t>
            </a:r>
            <a:r>
              <a:rPr lang="es-CO" dirty="0"/>
              <a:t> and </a:t>
            </a:r>
            <a:r>
              <a:rPr lang="es-CO" dirty="0" err="1"/>
              <a:t>Third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margin</a:t>
            </a:r>
            <a:r>
              <a:rPr lang="es-CO" dirty="0"/>
              <a:t> error </a:t>
            </a:r>
            <a:r>
              <a:rPr lang="es-CO" dirty="0" err="1"/>
              <a:t>allowed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sampling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94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Regarding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selection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mutants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, </a:t>
            </a:r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availbale</a:t>
            </a:r>
            <a:r>
              <a:rPr lang="es-CO" dirty="0"/>
              <a:t> </a:t>
            </a:r>
            <a:r>
              <a:rPr lang="es-CO" dirty="0" err="1"/>
              <a:t>operators</a:t>
            </a:r>
            <a:r>
              <a:rPr lang="es-CO" dirty="0"/>
              <a:t> are </a:t>
            </a:r>
            <a:r>
              <a:rPr lang="es-CO" dirty="0" err="1"/>
              <a:t>listed</a:t>
            </a:r>
            <a:r>
              <a:rPr lang="es-CO" dirty="0"/>
              <a:t> </a:t>
            </a:r>
            <a:r>
              <a:rPr lang="es-CO" dirty="0" err="1"/>
              <a:t>inside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operators.properties</a:t>
            </a:r>
            <a:r>
              <a:rPr lang="es-CO" dirty="0"/>
              <a:t> file. In case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wanted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remove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, </a:t>
            </a:r>
            <a:r>
              <a:rPr lang="es-CO" dirty="0" err="1"/>
              <a:t>she</a:t>
            </a:r>
            <a:r>
              <a:rPr lang="es-CO" dirty="0"/>
              <a:t> can </a:t>
            </a:r>
            <a:r>
              <a:rPr lang="es-CO" dirty="0" err="1"/>
              <a:t>delete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comment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line </a:t>
            </a:r>
            <a:r>
              <a:rPr lang="es-CO" dirty="0" err="1"/>
              <a:t>within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file.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04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EC179-A437-4D4B-826E-BA3C63A4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23E3A-30E8-4DA4-B35F-1EB0508A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58B2F-2F6E-49A6-B5D2-6BFA1E2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B8E9E-E9F1-458B-8D6D-04786DED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3CA45-752C-4DA6-9AB4-316038FE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8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B3BA-561D-4165-89F9-72A4A707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4BE36E-390F-4492-91BD-D242C57D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9F879-6890-4275-ADD3-04B771F0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C6454-F99E-48BF-9907-FE4DE0D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1C838-8528-474D-9594-D37BF1E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741873-A49A-4C0E-BA80-4825564D2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8AED40-8406-46FF-990B-72B166FF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A603-5F70-449A-8D07-F91DF75B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A8874-6D12-463A-AE4B-D20CE279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602B1-B786-4A0D-B747-CFDA5D9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92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C6F92-0900-4D6A-A567-AB71B66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438A6-F762-459E-B618-6765AC01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14E80-93EA-4A5B-A789-A777AD1B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17827-5699-4AD7-B30E-6850781F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B288F-264F-45D4-A5D2-40CD0FE2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5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F81-21D1-403F-8EEA-2A4301A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0168A-5885-49FF-8686-17121FF1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A5469-D3E3-456E-BDB2-EB5F1023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4873A-7629-4975-9AC7-889419E4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BF954-4101-4360-9A39-A135F36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0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DF0EB-9221-4E6A-A385-C0C7F565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AABDB-5D5D-4516-A1A3-4002AB79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3586A-4700-46A5-A990-A690C734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19410-652D-47B6-9252-C7D2FED5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15B595-FAD7-45B3-9A60-DAA48D5E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6FB7A2-3C25-4D00-9DAD-2AA68D85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4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2EA9C-E3D9-499B-9DAC-2C4989DF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49E18-6808-4817-8334-51C36AEC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17DA3F-D2A8-4FB9-8421-1DFCD355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0C925B-4FD9-4AC6-A64A-7F89C7E24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5E0355-44E5-4F2D-A1AE-3238A160F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F5E0F4-FD1F-43A2-A723-09F63077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BE1585-F434-4E86-9939-095498A4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335B94-C1F9-4F3B-8691-4B55B7E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28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7B30-1C72-408A-BC21-0F6CF79C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DD0A82-9B04-49A3-B0BF-B6085F9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73BAEB-14F3-4C61-8BDB-11EB4D16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F1E413-83C4-46BC-B579-D3041963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1F438-17FC-4986-AB46-7F9D93D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176746-9802-4BAA-A534-9F5D64AC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DAAF3D-B55D-40C0-8505-CAE4D90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1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BE32-F1D9-401E-B193-FEFD476A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D2F6D-8AC4-4D3A-A878-90AB4DBE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60500-424C-44B0-90CD-E1401F68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CCBA40-E847-4AEF-BA92-8E194C7D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92B41-8124-406F-B444-6240B518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B3345E-BE33-493C-8975-FFB2D83C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04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D230B-936C-4188-A6AA-AE7804F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ABE1DC-57E3-4501-9060-038C640F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B3F60E-6CD5-4CAE-A8A2-6255BBA4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A80A0-8194-4E96-A2CB-E5440040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5C634-7BD1-4995-9CB6-B930FD6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0B8C8-63E2-4DAE-AAC5-CD748B65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6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64467C-4C51-439B-894D-E4AFD3EA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97525-C065-401D-AA46-CB746217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81816-BCE8-473F-8F8F-83DE4607C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F18F-D0DB-428E-BF35-522AF644874A}" type="datetimeFigureOut">
              <a:rPr lang="es-CO" smtClean="0"/>
              <a:t>22/06/2020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53ABC-6D0A-4A6B-810E-17E611CA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DD9E9-688B-4129-AE7B-1F1DC2E3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2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9.svg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4AA6B25-1E4B-4ECF-BC3F-93247AF6F309}"/>
              </a:ext>
            </a:extLst>
          </p:cNvPr>
          <p:cNvSpPr txBox="1"/>
          <p:nvPr/>
        </p:nvSpPr>
        <p:spPr>
          <a:xfrm>
            <a:off x="5282517" y="2511065"/>
            <a:ext cx="6006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  <a:latin typeface="DIN Condensed" panose="00000500000000000000" pitchFamily="2" charset="0"/>
              </a:rPr>
              <a:t>Source-Codeless Mutant Generation tool for Android Apps</a:t>
            </a:r>
            <a:endParaRPr lang="es-CO" sz="4400" dirty="0">
              <a:latin typeface="DIN Condensed" panose="00000500000000000000" pitchFamily="2" charset="0"/>
            </a:endParaRPr>
          </a:p>
        </p:txBody>
      </p:sp>
      <p:pic>
        <p:nvPicPr>
          <p:cNvPr id="10" name="Imagen 9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4F1FCB21-8075-4A29-B1A8-39BB795E1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2" y="4592910"/>
            <a:ext cx="5458408" cy="159635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61FCCC-4FB3-4A02-B597-C95E3F58B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12" y="4913049"/>
            <a:ext cx="4997672" cy="956077"/>
          </a:xfrm>
          <a:prstGeom prst="rect">
            <a:avLst/>
          </a:prstGeom>
        </p:spPr>
      </p:pic>
      <p:pic>
        <p:nvPicPr>
          <p:cNvPr id="14" name="Imagen 13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0AD03531-DB44-403A-A5B2-7D7BD3EAA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49" y="668734"/>
            <a:ext cx="3571875" cy="3429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D1A9FF3-63E6-4ADF-A72F-7C13EDCEAC2B}"/>
              </a:ext>
            </a:extLst>
          </p:cNvPr>
          <p:cNvSpPr/>
          <p:nvPr/>
        </p:nvSpPr>
        <p:spPr>
          <a:xfrm>
            <a:off x="4993935" y="1224341"/>
            <a:ext cx="65836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800" dirty="0" err="1">
                <a:latin typeface="Rogue Hero Academy Italic" pitchFamily="2" charset="0"/>
              </a:rPr>
              <a:t>Mut</a:t>
            </a:r>
            <a:r>
              <a:rPr lang="es-CO" sz="8800" dirty="0" err="1">
                <a:solidFill>
                  <a:srgbClr val="FF0000"/>
                </a:solidFill>
                <a:latin typeface="Rogue Hero Academy Italic" pitchFamily="2" charset="0"/>
              </a:rPr>
              <a:t>APK</a:t>
            </a:r>
            <a:r>
              <a:rPr lang="es-CO" sz="8800" dirty="0">
                <a:latin typeface="Rogue Hero Academy Italic" pitchFamily="2" charset="0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103082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79"/>
    </mc:Choice>
    <mc:Fallback>
      <p:transition spd="slow" advTm="136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D16527D-770F-4B08-96E3-516ADDFD7170}"/>
              </a:ext>
            </a:extLst>
          </p:cNvPr>
          <p:cNvGrpSpPr/>
          <p:nvPr/>
        </p:nvGrpSpPr>
        <p:grpSpPr>
          <a:xfrm>
            <a:off x="1842134" y="1409219"/>
            <a:ext cx="8507732" cy="2019781"/>
            <a:chOff x="2000249" y="393866"/>
            <a:chExt cx="8507732" cy="201978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38D4080-2C67-497C-90D2-1EA0808B8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60"/>
            <a:stretch/>
          </p:blipFill>
          <p:spPr>
            <a:xfrm>
              <a:off x="2000249" y="393866"/>
              <a:ext cx="1949452" cy="2019781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323F0CF-5BCF-4AE1-A33E-736BFBAC0D3E}"/>
                </a:ext>
              </a:extLst>
            </p:cNvPr>
            <p:cNvSpPr/>
            <p:nvPr/>
          </p:nvSpPr>
          <p:spPr>
            <a:xfrm>
              <a:off x="3924301" y="680481"/>
              <a:ext cx="658368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8800" dirty="0" err="1">
                  <a:latin typeface="Rogue Hero Academy Italic" pitchFamily="2" charset="0"/>
                </a:rPr>
                <a:t>Mut</a:t>
              </a:r>
              <a:r>
                <a:rPr lang="es-CO" sz="8800" dirty="0" err="1">
                  <a:solidFill>
                    <a:srgbClr val="FF0000"/>
                  </a:solidFill>
                  <a:latin typeface="Rogue Hero Academy Italic" pitchFamily="2" charset="0"/>
                </a:rPr>
                <a:t>APK</a:t>
              </a:r>
              <a:r>
                <a:rPr lang="es-CO" sz="8800" dirty="0">
                  <a:latin typeface="Rogue Hero Academy Italic" pitchFamily="2" charset="0"/>
                </a:rPr>
                <a:t> 2.0</a:t>
              </a: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109E4ACE-778A-4149-9F71-962E0D97EBBD}"/>
              </a:ext>
            </a:extLst>
          </p:cNvPr>
          <p:cNvSpPr/>
          <p:nvPr/>
        </p:nvSpPr>
        <p:spPr>
          <a:xfrm>
            <a:off x="1442243" y="3715615"/>
            <a:ext cx="930751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500" dirty="0" err="1">
                <a:latin typeface="DIN Condensed" panose="00000500000000000000" pitchFamily="2" charset="0"/>
              </a:rPr>
              <a:t>Console</a:t>
            </a:r>
            <a:r>
              <a:rPr lang="es-CO" sz="11500" dirty="0">
                <a:latin typeface="DIN Condensed" panose="00000500000000000000" pitchFamily="2" charset="0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75253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16"/>
    </mc:Choice>
    <mc:Fallback>
      <p:transition spd="slow" advTm="1311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748147-C8AC-4B57-AE43-53FAC189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90" y="728674"/>
            <a:ext cx="5990009" cy="5400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12315DA-9619-4536-8EFB-BAC2F058B840}"/>
              </a:ext>
            </a:extLst>
          </p:cNvPr>
          <p:cNvSpPr/>
          <p:nvPr/>
        </p:nvSpPr>
        <p:spPr>
          <a:xfrm>
            <a:off x="501434" y="2967335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(1)</a:t>
            </a:r>
            <a:endParaRPr lang="es-CO" sz="54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7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72"/>
    </mc:Choice>
    <mc:Fallback>
      <p:transition spd="slow" advTm="59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AB89FF2-4AB0-48C1-BA9F-E8DC012E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34" y="292100"/>
            <a:ext cx="374996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1EA6EAE-0443-4E46-9141-0985BDEF67D5}"/>
              </a:ext>
            </a:extLst>
          </p:cNvPr>
          <p:cNvSpPr/>
          <p:nvPr/>
        </p:nvSpPr>
        <p:spPr>
          <a:xfrm>
            <a:off x="501434" y="2967335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(2)</a:t>
            </a:r>
            <a:endParaRPr lang="es-CO" sz="54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12"/>
    </mc:Choice>
    <mc:Fallback>
      <p:transition spd="slow" advTm="91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EA6EAE-0443-4E46-9141-0985BDEF67D5}"/>
              </a:ext>
            </a:extLst>
          </p:cNvPr>
          <p:cNvSpPr/>
          <p:nvPr/>
        </p:nvSpPr>
        <p:spPr>
          <a:xfrm>
            <a:off x="501434" y="2967335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(3)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B3ED63-39D5-4128-9DA2-19CF2B7A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43" y="1995287"/>
            <a:ext cx="5287113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809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96"/>
    </mc:Choice>
    <mc:Fallback>
      <p:transition spd="slow" advTm="309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EA6EAE-0443-4E46-9141-0985BDEF67D5}"/>
              </a:ext>
            </a:extLst>
          </p:cNvPr>
          <p:cNvSpPr/>
          <p:nvPr/>
        </p:nvSpPr>
        <p:spPr>
          <a:xfrm>
            <a:off x="501434" y="2967335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(4)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BC331-B6FA-42C3-B914-217A8A6E9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12" y="266700"/>
            <a:ext cx="3613010" cy="632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03"/>
    </mc:Choice>
    <mc:Fallback>
      <p:transition spd="slow" advTm="154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EA6EAE-0443-4E46-9141-0985BDEF67D5}"/>
              </a:ext>
            </a:extLst>
          </p:cNvPr>
          <p:cNvSpPr/>
          <p:nvPr/>
        </p:nvSpPr>
        <p:spPr>
          <a:xfrm>
            <a:off x="501434" y="2967335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(5)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F1D1BDD-AB39-4C0F-A83D-FAE180AB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12" y="285750"/>
            <a:ext cx="3181489" cy="628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635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62"/>
    </mc:Choice>
    <mc:Fallback>
      <p:transition spd="slow" advTm="116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EA6EAE-0443-4E46-9141-0985BDEF67D5}"/>
              </a:ext>
            </a:extLst>
          </p:cNvPr>
          <p:cNvSpPr/>
          <p:nvPr/>
        </p:nvSpPr>
        <p:spPr>
          <a:xfrm>
            <a:off x="501434" y="2967335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(6)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BEE9AE-AD58-404D-9808-2556BAC3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90" y="1739801"/>
            <a:ext cx="6482869" cy="3378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23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24"/>
    </mc:Choice>
    <mc:Fallback>
      <p:transition spd="slow" advTm="3932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AB60D3-3281-4D02-888A-67005CF260DA}"/>
              </a:ext>
            </a:extLst>
          </p:cNvPr>
          <p:cNvSpPr/>
          <p:nvPr/>
        </p:nvSpPr>
        <p:spPr>
          <a:xfrm>
            <a:off x="1974682" y="185661"/>
            <a:ext cx="87847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latin typeface="DIN Condensed" panose="00000500000000000000" pitchFamily="2" charset="0"/>
              </a:rPr>
              <a:t>MutAPK</a:t>
            </a:r>
            <a:r>
              <a:rPr lang="en-US" sz="7200" dirty="0">
                <a:latin typeface="DIN Condensed" panose="00000500000000000000" pitchFamily="2" charset="0"/>
              </a:rPr>
              <a:t> Execution Result Files</a:t>
            </a:r>
            <a:endParaRPr lang="es-CO" sz="7200" dirty="0">
              <a:latin typeface="DIN Condensed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5D9C63-B2C6-4C11-8610-38A7A298E972}"/>
              </a:ext>
            </a:extLst>
          </p:cNvPr>
          <p:cNvSpPr/>
          <p:nvPr/>
        </p:nvSpPr>
        <p:spPr>
          <a:xfrm>
            <a:off x="-156646" y="4493520"/>
            <a:ext cx="3404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DIN Condensed" panose="00000500000000000000" pitchFamily="2" charset="0"/>
              </a:rPr>
              <a:t>Mutated APKs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761AA7B-2886-4F1F-9D17-D4945179265C}"/>
              </a:ext>
            </a:extLst>
          </p:cNvPr>
          <p:cNvGrpSpPr/>
          <p:nvPr/>
        </p:nvGrpSpPr>
        <p:grpSpPr>
          <a:xfrm>
            <a:off x="588634" y="2082142"/>
            <a:ext cx="2137431" cy="2137431"/>
            <a:chOff x="4196694" y="4171949"/>
            <a:chExt cx="2137431" cy="2137431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AF0C44E-6DB8-4464-BF85-59B692B1D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94" y="4171949"/>
              <a:ext cx="2137431" cy="2137431"/>
            </a:xfrm>
            <a:prstGeom prst="rect">
              <a:avLst/>
            </a:prstGeom>
          </p:spPr>
        </p:pic>
        <p:pic>
          <p:nvPicPr>
            <p:cNvPr id="14" name="Gráfico 13" descr="ADN">
              <a:extLst>
                <a:ext uri="{FF2B5EF4-FFF2-40B4-BE49-F238E27FC236}">
                  <a16:creationId xmlns:a16="http://schemas.microsoft.com/office/drawing/2014/main" id="{2160F9C5-21A9-42BC-AC16-FED655521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593722">
              <a:off x="5029200" y="4448174"/>
              <a:ext cx="781049" cy="781049"/>
            </a:xfrm>
            <a:prstGeom prst="rect">
              <a:avLst/>
            </a:prstGeom>
          </p:spPr>
        </p:pic>
      </p:grpSp>
      <p:pic>
        <p:nvPicPr>
          <p:cNvPr id="25" name="Gráfico 24" descr="Portapapeles">
            <a:extLst>
              <a:ext uri="{FF2B5EF4-FFF2-40B4-BE49-F238E27FC236}">
                <a16:creationId xmlns:a16="http://schemas.microsoft.com/office/drawing/2014/main" id="{771B1DFA-9D7F-4A79-864A-27B008251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4867" y="1941543"/>
            <a:ext cx="2418627" cy="2418627"/>
          </a:xfrm>
          <a:prstGeom prst="rect">
            <a:avLst/>
          </a:prstGeom>
        </p:spPr>
      </p:pic>
      <p:pic>
        <p:nvPicPr>
          <p:cNvPr id="26" name="Gráfico 25" descr="Matemáticas">
            <a:extLst>
              <a:ext uri="{FF2B5EF4-FFF2-40B4-BE49-F238E27FC236}">
                <a16:creationId xmlns:a16="http://schemas.microsoft.com/office/drawing/2014/main" id="{EA575A12-371F-4C58-A159-BE502876D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4914" y="1941543"/>
            <a:ext cx="2666756" cy="2666756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E3D8036D-ACF6-48DB-9675-5D04C304E5FC}"/>
              </a:ext>
            </a:extLst>
          </p:cNvPr>
          <p:cNvSpPr txBox="1"/>
          <p:nvPr/>
        </p:nvSpPr>
        <p:spPr>
          <a:xfrm>
            <a:off x="3154867" y="4493520"/>
            <a:ext cx="241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DIN Condensed" panose="00000500000000000000" pitchFamily="2" charset="0"/>
              </a:rPr>
              <a:t>Execution log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A9AEE0-E036-4AA0-87C3-D2D436AEFCC6}"/>
              </a:ext>
            </a:extLst>
          </p:cNvPr>
          <p:cNvSpPr txBox="1"/>
          <p:nvPr/>
        </p:nvSpPr>
        <p:spPr>
          <a:xfrm>
            <a:off x="5972695" y="4295596"/>
            <a:ext cx="2666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DIN Condensed" panose="00000500000000000000" pitchFamily="2" charset="0"/>
              </a:rPr>
              <a:t>PFP Representation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C9F355A-99F1-482E-A7C1-D104CA366022}"/>
              </a:ext>
            </a:extLst>
          </p:cNvPr>
          <p:cNvGrpSpPr/>
          <p:nvPr/>
        </p:nvGrpSpPr>
        <p:grpSpPr>
          <a:xfrm>
            <a:off x="6115345" y="1941543"/>
            <a:ext cx="2418627" cy="2418627"/>
            <a:chOff x="7554064" y="3578257"/>
            <a:chExt cx="1908144" cy="1908144"/>
          </a:xfrm>
        </p:grpSpPr>
        <p:pic>
          <p:nvPicPr>
            <p:cNvPr id="24" name="Gráfico 23" descr="Papel">
              <a:extLst>
                <a:ext uri="{FF2B5EF4-FFF2-40B4-BE49-F238E27FC236}">
                  <a16:creationId xmlns:a16="http://schemas.microsoft.com/office/drawing/2014/main" id="{7D91F543-9F5D-4502-B92A-21A8C009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54064" y="3578257"/>
              <a:ext cx="1908144" cy="1908144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58C3A4DC-DE8C-4560-8394-29E716A0DB7F}"/>
                </a:ext>
              </a:extLst>
            </p:cNvPr>
            <p:cNvSpPr txBox="1"/>
            <p:nvPr/>
          </p:nvSpPr>
          <p:spPr>
            <a:xfrm>
              <a:off x="7752660" y="4424571"/>
              <a:ext cx="1413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/>
                  <a:latin typeface="DIN Condensed" panose="00000500000000000000" pitchFamily="2" charset="0"/>
                </a:rPr>
                <a:t>JSON</a:t>
              </a:r>
              <a:endParaRPr lang="es-CO" sz="2400" dirty="0">
                <a:latin typeface="DIN Condensed" panose="00000500000000000000" pitchFamily="2" charset="0"/>
              </a:endParaRP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86F4A1-3DA4-4312-B733-E0E32C5CD0DE}"/>
              </a:ext>
            </a:extLst>
          </p:cNvPr>
          <p:cNvSpPr txBox="1"/>
          <p:nvPr/>
        </p:nvSpPr>
        <p:spPr>
          <a:xfrm>
            <a:off x="9038653" y="4390844"/>
            <a:ext cx="2231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DIN Condensed" panose="00000500000000000000" pitchFamily="2" charset="0"/>
              </a:rPr>
              <a:t>Execution Time Report</a:t>
            </a:r>
            <a:endParaRPr lang="es-CO" sz="40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3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1"/>
    </mc:Choice>
    <mc:Fallback>
      <p:transition spd="slow" advTm="88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828C33-1F51-4CE5-8549-109588FB23AD}"/>
              </a:ext>
            </a:extLst>
          </p:cNvPr>
          <p:cNvSpPr txBox="1"/>
          <p:nvPr/>
        </p:nvSpPr>
        <p:spPr>
          <a:xfrm>
            <a:off x="383091" y="397770"/>
            <a:ext cx="1162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effectLst/>
                <a:latin typeface="DIN Condensed" panose="00000500000000000000" pitchFamily="2" charset="0"/>
              </a:rPr>
              <a:t>Execution log </a:t>
            </a:r>
            <a:r>
              <a:rPr lang="en-US" sz="3600" dirty="0">
                <a:latin typeface="DIN Condensed" panose="00000500000000000000" pitchFamily="2" charset="0"/>
              </a:rPr>
              <a:t>(</a:t>
            </a:r>
            <a:r>
              <a:rPr lang="en-US" sz="3600" dirty="0">
                <a:effectLst/>
                <a:latin typeface="DIN Condensed" panose="00000500000000000000" pitchFamily="2" charset="0"/>
              </a:rPr>
              <a:t>&lt;</a:t>
            </a:r>
            <a:r>
              <a:rPr lang="en-US" sz="3600" dirty="0" err="1">
                <a:effectLst/>
                <a:latin typeface="DIN Condensed" panose="00000500000000000000" pitchFamily="2" charset="0"/>
              </a:rPr>
              <a:t>packageName</a:t>
            </a:r>
            <a:r>
              <a:rPr lang="en-US" sz="3600" dirty="0">
                <a:effectLst/>
                <a:latin typeface="DIN Condensed" panose="00000500000000000000" pitchFamily="2" charset="0"/>
              </a:rPr>
              <a:t>&gt;-mutants.log)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07F589-9338-4D36-B196-5E4AACBCE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092" y="1500186"/>
            <a:ext cx="11623952" cy="45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43"/>
    </mc:Choice>
    <mc:Fallback>
      <p:transition spd="slow" advTm="1714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88767BD-F6F1-461A-874A-3742B4037660}"/>
              </a:ext>
            </a:extLst>
          </p:cNvPr>
          <p:cNvSpPr/>
          <p:nvPr/>
        </p:nvSpPr>
        <p:spPr>
          <a:xfrm>
            <a:off x="230393" y="419101"/>
            <a:ext cx="94596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PFP Representation </a:t>
            </a:r>
            <a:r>
              <a:rPr lang="en-US" sz="3600" dirty="0">
                <a:latin typeface="DIN Condensed" panose="00000500000000000000" pitchFamily="2" charset="0"/>
              </a:rPr>
              <a:t>(&lt;</a:t>
            </a:r>
            <a:r>
              <a:rPr lang="en-US" sz="3600" dirty="0" err="1">
                <a:latin typeface="DIN Condensed" panose="00000500000000000000" pitchFamily="2" charset="0"/>
              </a:rPr>
              <a:t>packageName</a:t>
            </a:r>
            <a:r>
              <a:rPr lang="en-US" sz="3600" dirty="0">
                <a:latin typeface="DIN Condensed" panose="00000500000000000000" pitchFamily="2" charset="0"/>
              </a:rPr>
              <a:t>&gt;-</a:t>
            </a:r>
            <a:r>
              <a:rPr lang="en-US" sz="3600" dirty="0" err="1">
                <a:latin typeface="DIN Condensed" panose="00000500000000000000" pitchFamily="2" charset="0"/>
              </a:rPr>
              <a:t>locations.json</a:t>
            </a:r>
            <a:r>
              <a:rPr lang="en-US" sz="3600" dirty="0">
                <a:latin typeface="DIN Condensed" panose="00000500000000000000" pitchFamily="2" charset="0"/>
              </a:rPr>
              <a:t>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776CAB-BD55-41A5-9EA5-7B796B47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928" y="1665804"/>
            <a:ext cx="7661928" cy="46529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50CD1D-2CD7-4731-B78D-C373D7F3FB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 b="49558"/>
          <a:stretch/>
        </p:blipFill>
        <p:spPr>
          <a:xfrm>
            <a:off x="8557009" y="2060087"/>
            <a:ext cx="3194227" cy="35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69"/>
    </mc:Choice>
    <mc:Fallback>
      <p:transition spd="slow" advTm="124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3E49EB-616B-4DB1-ABDD-8E701A96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5" y="561975"/>
            <a:ext cx="2080280" cy="20802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84B7BA-7629-4299-9939-E026E3C0E4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32"/>
          <a:stretch/>
        </p:blipFill>
        <p:spPr>
          <a:xfrm>
            <a:off x="3735340" y="251368"/>
            <a:ext cx="5011276" cy="1776937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4C815B8-22B7-4553-84BE-E0F555347A53}"/>
              </a:ext>
            </a:extLst>
          </p:cNvPr>
          <p:cNvGrpSpPr/>
          <p:nvPr/>
        </p:nvGrpSpPr>
        <p:grpSpPr>
          <a:xfrm>
            <a:off x="1043175" y="3819525"/>
            <a:ext cx="2137431" cy="2137431"/>
            <a:chOff x="4196694" y="4171949"/>
            <a:chExt cx="2137431" cy="2137431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CC957B4-65B7-42AD-A0F7-9CD2765C0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94" y="4171949"/>
              <a:ext cx="2137431" cy="2137431"/>
            </a:xfrm>
            <a:prstGeom prst="rect">
              <a:avLst/>
            </a:prstGeom>
          </p:spPr>
        </p:pic>
        <p:pic>
          <p:nvPicPr>
            <p:cNvPr id="8" name="Gráfico 7" descr="ADN">
              <a:extLst>
                <a:ext uri="{FF2B5EF4-FFF2-40B4-BE49-F238E27FC236}">
                  <a16:creationId xmlns:a16="http://schemas.microsoft.com/office/drawing/2014/main" id="{BF7C87A8-3313-4B05-8C9B-B1BAD5B6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593722">
              <a:off x="5029200" y="4448174"/>
              <a:ext cx="781049" cy="78104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6900146-F524-4B3A-8A69-0D9736EDC6D6}"/>
              </a:ext>
            </a:extLst>
          </p:cNvPr>
          <p:cNvGrpSpPr/>
          <p:nvPr/>
        </p:nvGrpSpPr>
        <p:grpSpPr>
          <a:xfrm>
            <a:off x="3553997" y="3819524"/>
            <a:ext cx="2137431" cy="2137431"/>
            <a:chOff x="4196694" y="4171949"/>
            <a:chExt cx="2137431" cy="213743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4AA0963-7E1C-4908-875A-B37E534B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94" y="4171949"/>
              <a:ext cx="2137431" cy="2137431"/>
            </a:xfrm>
            <a:prstGeom prst="rect">
              <a:avLst/>
            </a:prstGeom>
          </p:spPr>
        </p:pic>
        <p:pic>
          <p:nvPicPr>
            <p:cNvPr id="12" name="Gráfico 11" descr="ADN">
              <a:extLst>
                <a:ext uri="{FF2B5EF4-FFF2-40B4-BE49-F238E27FC236}">
                  <a16:creationId xmlns:a16="http://schemas.microsoft.com/office/drawing/2014/main" id="{93FF69A4-CEAC-45A3-80B2-BEAB9CAD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593722">
              <a:off x="5029200" y="4448174"/>
              <a:ext cx="781049" cy="781049"/>
            </a:xfrm>
            <a:prstGeom prst="rect">
              <a:avLst/>
            </a:prstGeom>
          </p:spPr>
        </p:pic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4B4654E-A3FF-4B10-9C23-A1B9E81402F0}"/>
              </a:ext>
            </a:extLst>
          </p:cNvPr>
          <p:cNvCxnSpPr>
            <a:cxnSpLocks/>
          </p:cNvCxnSpPr>
          <p:nvPr/>
        </p:nvCxnSpPr>
        <p:spPr>
          <a:xfrm>
            <a:off x="5681918" y="3645226"/>
            <a:ext cx="0" cy="2486025"/>
          </a:xfrm>
          <a:prstGeom prst="line">
            <a:avLst/>
          </a:prstGeom>
          <a:ln w="889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5B9B12B-ED1A-40F7-9994-04413230B0D1}"/>
              </a:ext>
            </a:extLst>
          </p:cNvPr>
          <p:cNvSpPr/>
          <p:nvPr/>
        </p:nvSpPr>
        <p:spPr>
          <a:xfrm>
            <a:off x="978415" y="3429000"/>
            <a:ext cx="10525125" cy="28670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4" name="Gráfico 23" descr="Papel">
            <a:extLst>
              <a:ext uri="{FF2B5EF4-FFF2-40B4-BE49-F238E27FC236}">
                <a16:creationId xmlns:a16="http://schemas.microsoft.com/office/drawing/2014/main" id="{8CB426F1-3127-4045-A25E-495CAFA55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54064" y="3578257"/>
            <a:ext cx="1908144" cy="1908144"/>
          </a:xfrm>
          <a:prstGeom prst="rect">
            <a:avLst/>
          </a:prstGeom>
        </p:spPr>
      </p:pic>
      <p:pic>
        <p:nvPicPr>
          <p:cNvPr id="26" name="Gráfico 25" descr="Portapapeles">
            <a:extLst>
              <a:ext uri="{FF2B5EF4-FFF2-40B4-BE49-F238E27FC236}">
                <a16:creationId xmlns:a16="http://schemas.microsoft.com/office/drawing/2014/main" id="{BE02FA4D-F4C3-48DF-88EE-F82BAB9FF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9074" y="3483301"/>
            <a:ext cx="2003100" cy="2003100"/>
          </a:xfrm>
          <a:prstGeom prst="rect">
            <a:avLst/>
          </a:prstGeom>
        </p:spPr>
      </p:pic>
      <p:pic>
        <p:nvPicPr>
          <p:cNvPr id="28" name="Gráfico 27" descr="Matemáticas">
            <a:extLst>
              <a:ext uri="{FF2B5EF4-FFF2-40B4-BE49-F238E27FC236}">
                <a16:creationId xmlns:a16="http://schemas.microsoft.com/office/drawing/2014/main" id="{8DEAB274-F2F5-4558-A3B1-3716C22E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6392" y="3529935"/>
            <a:ext cx="2096200" cy="20962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47BB4BF-7458-4CEC-9C4C-B83F72F9BD29}"/>
              </a:ext>
            </a:extLst>
          </p:cNvPr>
          <p:cNvSpPr txBox="1"/>
          <p:nvPr/>
        </p:nvSpPr>
        <p:spPr>
          <a:xfrm>
            <a:off x="5952313" y="5376967"/>
            <a:ext cx="1413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Execution log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C59CA0-EE62-4870-98C2-6F596F537E7C}"/>
              </a:ext>
            </a:extLst>
          </p:cNvPr>
          <p:cNvSpPr txBox="1"/>
          <p:nvPr/>
        </p:nvSpPr>
        <p:spPr>
          <a:xfrm>
            <a:off x="7677644" y="5383726"/>
            <a:ext cx="166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PFP Representation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9A06158-D9E3-4049-8483-7E5AA4531FC8}"/>
              </a:ext>
            </a:extLst>
          </p:cNvPr>
          <p:cNvSpPr txBox="1"/>
          <p:nvPr/>
        </p:nvSpPr>
        <p:spPr>
          <a:xfrm>
            <a:off x="7752660" y="4424571"/>
            <a:ext cx="14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JSON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98C2FC-66DD-4263-84FF-D7CE103CC565}"/>
              </a:ext>
            </a:extLst>
          </p:cNvPr>
          <p:cNvSpPr txBox="1"/>
          <p:nvPr/>
        </p:nvSpPr>
        <p:spPr>
          <a:xfrm>
            <a:off x="9554930" y="5383726"/>
            <a:ext cx="166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N Condensed" panose="00000500000000000000" pitchFamily="2" charset="0"/>
              </a:rPr>
              <a:t>Execution Time Report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BC8B704-F41D-4084-B75A-0020A83BA2B9}"/>
              </a:ext>
            </a:extLst>
          </p:cNvPr>
          <p:cNvCxnSpPr>
            <a:cxnSpLocks/>
          </p:cNvCxnSpPr>
          <p:nvPr/>
        </p:nvCxnSpPr>
        <p:spPr>
          <a:xfrm>
            <a:off x="6240977" y="3089055"/>
            <a:ext cx="1" cy="324428"/>
          </a:xfrm>
          <a:prstGeom prst="straightConnector1">
            <a:avLst/>
          </a:prstGeom>
          <a:ln w="698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5E78320-260A-4D25-8743-A0F5032C72F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1275" y="1602115"/>
            <a:ext cx="923925" cy="0"/>
          </a:xfrm>
          <a:prstGeom prst="straightConnector1">
            <a:avLst/>
          </a:prstGeom>
          <a:ln w="698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C8B57F7-5FF2-48B3-9F14-2CEC6EF7F125}"/>
              </a:ext>
            </a:extLst>
          </p:cNvPr>
          <p:cNvSpPr/>
          <p:nvPr/>
        </p:nvSpPr>
        <p:spPr>
          <a:xfrm>
            <a:off x="1670276" y="4469139"/>
            <a:ext cx="3404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DIN Condensed" panose="00000500000000000000" pitchFamily="2" charset="0"/>
              </a:rPr>
              <a:t>…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891850B-3153-41A2-9BD4-4F1F3111517E}"/>
              </a:ext>
            </a:extLst>
          </p:cNvPr>
          <p:cNvSpPr/>
          <p:nvPr/>
        </p:nvSpPr>
        <p:spPr>
          <a:xfrm>
            <a:off x="3043237" y="1771413"/>
            <a:ext cx="65836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800" dirty="0" err="1">
                <a:latin typeface="Rogue Hero Academy Italic" pitchFamily="2" charset="0"/>
              </a:rPr>
              <a:t>Mut</a:t>
            </a:r>
            <a:r>
              <a:rPr lang="es-CO" sz="8800" dirty="0" err="1">
                <a:solidFill>
                  <a:srgbClr val="FF0000"/>
                </a:solidFill>
                <a:latin typeface="Rogue Hero Academy Italic" pitchFamily="2" charset="0"/>
              </a:rPr>
              <a:t>APK</a:t>
            </a:r>
            <a:r>
              <a:rPr lang="es-CO" sz="8800" dirty="0">
                <a:latin typeface="Rogue Hero Academy Italic" pitchFamily="2" charset="0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219877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45"/>
    </mc:Choice>
    <mc:Fallback>
      <p:transition spd="slow" advTm="481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88767BD-F6F1-461A-874A-3742B4037660}"/>
              </a:ext>
            </a:extLst>
          </p:cNvPr>
          <p:cNvSpPr/>
          <p:nvPr/>
        </p:nvSpPr>
        <p:spPr>
          <a:xfrm>
            <a:off x="0" y="532884"/>
            <a:ext cx="10772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Execution Time Report (</a:t>
            </a:r>
            <a:r>
              <a:rPr lang="en-US" sz="5400" dirty="0" err="1">
                <a:latin typeface="DIN Condensed" panose="00000500000000000000" pitchFamily="2" charset="0"/>
              </a:rPr>
              <a:t>ms</a:t>
            </a:r>
            <a:r>
              <a:rPr lang="en-US" sz="5400" dirty="0">
                <a:latin typeface="DIN Condensed" panose="00000500000000000000" pitchFamily="2" charset="0"/>
              </a:rPr>
              <a:t>) </a:t>
            </a:r>
            <a:r>
              <a:rPr lang="en-US" sz="3600" dirty="0">
                <a:latin typeface="DIN Condensed" panose="00000500000000000000" pitchFamily="2" charset="0"/>
              </a:rPr>
              <a:t>(&lt;</a:t>
            </a:r>
            <a:r>
              <a:rPr lang="en-US" sz="3600" dirty="0" err="1">
                <a:latin typeface="DIN Condensed" panose="00000500000000000000" pitchFamily="2" charset="0"/>
              </a:rPr>
              <a:t>packageName</a:t>
            </a:r>
            <a:r>
              <a:rPr lang="en-US" sz="3600" dirty="0">
                <a:latin typeface="DIN Condensed" panose="00000500000000000000" pitchFamily="2" charset="0"/>
              </a:rPr>
              <a:t>&gt;-times.csv) 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2DD155-DF73-4DD6-A1ED-A0E7CF35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95" y="2152476"/>
            <a:ext cx="8831809" cy="3587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01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46"/>
    </mc:Choice>
    <mc:Fallback>
      <p:transition spd="slow" advTm="487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F54EF2-9010-445C-9965-D34F07497FFE}"/>
              </a:ext>
            </a:extLst>
          </p:cNvPr>
          <p:cNvSpPr/>
          <p:nvPr/>
        </p:nvSpPr>
        <p:spPr>
          <a:xfrm>
            <a:off x="-404656" y="558284"/>
            <a:ext cx="9034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Execution Result Folder Structure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A49624-1ECD-4216-97E8-8B3396CF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54" y="1481614"/>
            <a:ext cx="7843092" cy="51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9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40"/>
    </mc:Choice>
    <mc:Fallback>
      <p:transition spd="slow" advTm="3024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7A05586-6FF9-4878-B08E-25071A51E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74" y="1363682"/>
            <a:ext cx="4193562" cy="4193562"/>
          </a:xfrm>
          <a:prstGeom prst="rect">
            <a:avLst/>
          </a:prstGeom>
          <a:ln w="38100">
            <a:solidFill>
              <a:srgbClr val="E00A1D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B42797-64CA-4E5F-90A3-D4C20A495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-597" r="33198" b="36627"/>
          <a:stretch/>
        </p:blipFill>
        <p:spPr>
          <a:xfrm>
            <a:off x="2960439" y="643942"/>
            <a:ext cx="2303279" cy="2457990"/>
          </a:xfrm>
          <a:prstGeom prst="rect">
            <a:avLst/>
          </a:prstGeom>
          <a:ln>
            <a:noFill/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A92CDFF-F19D-4619-93DA-586B999416D2}"/>
              </a:ext>
            </a:extLst>
          </p:cNvPr>
          <p:cNvSpPr/>
          <p:nvPr/>
        </p:nvSpPr>
        <p:spPr>
          <a:xfrm>
            <a:off x="1496242" y="3101932"/>
            <a:ext cx="65836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 err="1">
                <a:latin typeface="Rogue Hero Academy Italic" pitchFamily="2" charset="0"/>
              </a:rPr>
              <a:t>Mut</a:t>
            </a:r>
            <a:r>
              <a:rPr lang="es-CO" sz="6600" dirty="0" err="1">
                <a:solidFill>
                  <a:srgbClr val="FF0000"/>
                </a:solidFill>
                <a:latin typeface="Rogue Hero Academy Italic" pitchFamily="2" charset="0"/>
              </a:rPr>
              <a:t>APK</a:t>
            </a:r>
            <a:r>
              <a:rPr lang="es-CO" sz="6600" dirty="0">
                <a:latin typeface="Rogue Hero Academy Italic" pitchFamily="2" charset="0"/>
              </a:rPr>
              <a:t> 2.0</a:t>
            </a:r>
          </a:p>
        </p:txBody>
      </p:sp>
      <p:pic>
        <p:nvPicPr>
          <p:cNvPr id="13" name="Imagen 12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D1CC0640-10AB-4CE8-8042-93775B254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74" y="4127669"/>
            <a:ext cx="5458408" cy="15963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F02320B-1790-4582-B7E2-11601B924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42" y="5557244"/>
            <a:ext cx="4997672" cy="9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93"/>
    </mc:Choice>
    <mc:Fallback>
      <p:transition spd="slow" advTm="66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Lista de comprobación">
            <a:extLst>
              <a:ext uri="{FF2B5EF4-FFF2-40B4-BE49-F238E27FC236}">
                <a16:creationId xmlns:a16="http://schemas.microsoft.com/office/drawing/2014/main" id="{B7D04BBF-1C3E-4789-BAFF-0BE911C4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5656" y="1885446"/>
            <a:ext cx="1145338" cy="114533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A5D9C63-B2C6-4C11-8610-38A7A298E972}"/>
              </a:ext>
            </a:extLst>
          </p:cNvPr>
          <p:cNvSpPr/>
          <p:nvPr/>
        </p:nvSpPr>
        <p:spPr>
          <a:xfrm>
            <a:off x="3171416" y="3054495"/>
            <a:ext cx="2324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DIN Condensed" panose="00000500000000000000" pitchFamily="2" charset="0"/>
              </a:rPr>
              <a:t>Mutation Operators Selection</a:t>
            </a:r>
            <a:endParaRPr lang="es-CO" sz="2800" dirty="0">
              <a:latin typeface="DIN Condensed" panose="00000500000000000000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20C3CA-C6CF-42B5-9D08-3356C90BE5FD}"/>
              </a:ext>
            </a:extLst>
          </p:cNvPr>
          <p:cNvSpPr/>
          <p:nvPr/>
        </p:nvSpPr>
        <p:spPr>
          <a:xfrm>
            <a:off x="8243824" y="5349677"/>
            <a:ext cx="1905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DIN Condensed" panose="00000500000000000000" pitchFamily="2" charset="0"/>
              </a:rPr>
              <a:t>Parallel Mutant </a:t>
            </a:r>
          </a:p>
          <a:p>
            <a:pPr algn="ctr"/>
            <a:r>
              <a:rPr lang="en-US" sz="2800" dirty="0">
                <a:latin typeface="DIN Condensed" panose="00000500000000000000" pitchFamily="2" charset="0"/>
              </a:rPr>
              <a:t>Creation</a:t>
            </a:r>
            <a:endParaRPr lang="es-CO" sz="2800" dirty="0">
              <a:latin typeface="DIN Condensed" panose="00000500000000000000" pitchFamily="2" charset="0"/>
            </a:endParaRPr>
          </a:p>
        </p:txBody>
      </p:sp>
      <p:pic>
        <p:nvPicPr>
          <p:cNvPr id="11" name="Gráfico 10" descr="Diagrama de red">
            <a:extLst>
              <a:ext uri="{FF2B5EF4-FFF2-40B4-BE49-F238E27FC236}">
                <a16:creationId xmlns:a16="http://schemas.microsoft.com/office/drawing/2014/main" id="{66D91D1D-DC18-48AE-AB68-310D9B8AE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623805" y="4204339"/>
            <a:ext cx="1145338" cy="1145338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D4AF90FB-07E2-44C3-A484-77D7A0CEB83A}"/>
              </a:ext>
            </a:extLst>
          </p:cNvPr>
          <p:cNvGrpSpPr/>
          <p:nvPr/>
        </p:nvGrpSpPr>
        <p:grpSpPr>
          <a:xfrm>
            <a:off x="6933543" y="2200237"/>
            <a:ext cx="1142938" cy="743970"/>
            <a:chOff x="1022465" y="4778558"/>
            <a:chExt cx="1142938" cy="74397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678F255-945B-459E-A3ED-C4C7F032FE29}"/>
                </a:ext>
              </a:extLst>
            </p:cNvPr>
            <p:cNvSpPr/>
            <p:nvPr/>
          </p:nvSpPr>
          <p:spPr>
            <a:xfrm>
              <a:off x="1022465" y="4868141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2495F0C-7621-4C87-9574-D87BC5283925}"/>
                </a:ext>
              </a:extLst>
            </p:cNvPr>
            <p:cNvSpPr/>
            <p:nvPr/>
          </p:nvSpPr>
          <p:spPr>
            <a:xfrm>
              <a:off x="1377964" y="5248208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C89311E-7701-4342-B691-A5DE97682C65}"/>
                </a:ext>
              </a:extLst>
            </p:cNvPr>
            <p:cNvSpPr/>
            <p:nvPr/>
          </p:nvSpPr>
          <p:spPr>
            <a:xfrm>
              <a:off x="1891083" y="5111048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DE657DCB-D4A4-4DB1-B6B2-5FE73640A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5" y="4908314"/>
              <a:ext cx="549473" cy="5740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EDDBEF3-150F-4CEF-A91B-BC96D955A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124" y="5248209"/>
              <a:ext cx="513119" cy="1371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786274B-E175-4CD6-85EB-37E615DDC9A1}"/>
                </a:ext>
              </a:extLst>
            </p:cNvPr>
            <p:cNvSpPr/>
            <p:nvPr/>
          </p:nvSpPr>
          <p:spPr>
            <a:xfrm>
              <a:off x="1548721" y="4778558"/>
              <a:ext cx="274320" cy="274320"/>
            </a:xfrm>
            <a:prstGeom prst="ellipse">
              <a:avLst/>
            </a:prstGeom>
            <a:solidFill>
              <a:srgbClr val="D4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54AF5AF-AF79-4C88-ABAF-7783B435FC7E}"/>
              </a:ext>
            </a:extLst>
          </p:cNvPr>
          <p:cNvSpPr/>
          <p:nvPr/>
        </p:nvSpPr>
        <p:spPr>
          <a:xfrm>
            <a:off x="6429454" y="3049276"/>
            <a:ext cx="2060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DIN Condensed" panose="00000500000000000000" pitchFamily="2" charset="0"/>
              </a:rPr>
              <a:t>Dead Code Omission</a:t>
            </a:r>
            <a:endParaRPr lang="es-CO" sz="2800" dirty="0">
              <a:latin typeface="DIN Condensed" panose="00000500000000000000" pitchFamily="2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C1C888E-0004-4EB4-928E-548EF689177E}"/>
              </a:ext>
            </a:extLst>
          </p:cNvPr>
          <p:cNvGrpSpPr/>
          <p:nvPr/>
        </p:nvGrpSpPr>
        <p:grpSpPr>
          <a:xfrm>
            <a:off x="5552607" y="4415880"/>
            <a:ext cx="912783" cy="887797"/>
            <a:chOff x="8563384" y="4391088"/>
            <a:chExt cx="912783" cy="887797"/>
          </a:xfrm>
        </p:grpSpPr>
        <p:pic>
          <p:nvPicPr>
            <p:cNvPr id="33" name="Gráfico 32" descr="Papel">
              <a:extLst>
                <a:ext uri="{FF2B5EF4-FFF2-40B4-BE49-F238E27FC236}">
                  <a16:creationId xmlns:a16="http://schemas.microsoft.com/office/drawing/2014/main" id="{4390D9B1-3536-4868-85B4-9C96A74FE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63384" y="4391088"/>
              <a:ext cx="737914" cy="737914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0A6281BD-402C-453E-A97F-DDCDC851825B}"/>
                </a:ext>
              </a:extLst>
            </p:cNvPr>
            <p:cNvSpPr/>
            <p:nvPr/>
          </p:nvSpPr>
          <p:spPr>
            <a:xfrm>
              <a:off x="8870940" y="4604067"/>
              <a:ext cx="471488" cy="606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4" name="Gráfico 33" descr="Papel">
              <a:extLst>
                <a:ext uri="{FF2B5EF4-FFF2-40B4-BE49-F238E27FC236}">
                  <a16:creationId xmlns:a16="http://schemas.microsoft.com/office/drawing/2014/main" id="{585CBD3D-2A22-4761-B51C-1CDF2A694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38253" y="4540971"/>
              <a:ext cx="737914" cy="737914"/>
            </a:xfrm>
            <a:prstGeom prst="rect">
              <a:avLst/>
            </a:prstGeom>
          </p:spPr>
        </p:pic>
      </p:grp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6B2D634-5267-450A-98BF-76E90DC7639B}"/>
              </a:ext>
            </a:extLst>
          </p:cNvPr>
          <p:cNvSpPr/>
          <p:nvPr/>
        </p:nvSpPr>
        <p:spPr>
          <a:xfrm>
            <a:off x="4558200" y="5351072"/>
            <a:ext cx="2901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DIN Condensed" panose="00000500000000000000" pitchFamily="2" charset="0"/>
              </a:rPr>
              <a:t>Equivalent and Duplicate Mutant Removal</a:t>
            </a:r>
            <a:endParaRPr lang="es-CO" sz="2800" dirty="0">
              <a:latin typeface="DIN Condensed" panose="00000500000000000000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0C3478-15BF-4667-B6D8-13217B6CC96B}"/>
              </a:ext>
            </a:extLst>
          </p:cNvPr>
          <p:cNvGrpSpPr/>
          <p:nvPr/>
        </p:nvGrpSpPr>
        <p:grpSpPr>
          <a:xfrm>
            <a:off x="1651417" y="4304130"/>
            <a:ext cx="2060690" cy="1999654"/>
            <a:chOff x="5065654" y="4299648"/>
            <a:chExt cx="2060690" cy="199965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EC10A4B-4743-4F35-B889-FA5873A28366}"/>
                </a:ext>
              </a:extLst>
            </p:cNvPr>
            <p:cNvSpPr/>
            <p:nvPr/>
          </p:nvSpPr>
          <p:spPr>
            <a:xfrm>
              <a:off x="5065654" y="5345195"/>
              <a:ext cx="20606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DIN Condensed" panose="00000500000000000000" pitchFamily="2" charset="0"/>
                </a:rPr>
                <a:t>Mutant Selection Techniques</a:t>
              </a:r>
              <a:endParaRPr lang="es-CO" sz="2800" dirty="0">
                <a:latin typeface="DIN Condensed" panose="00000500000000000000" pitchFamily="2" charset="0"/>
              </a:endParaRPr>
            </a:p>
          </p:txBody>
        </p:sp>
        <p:pic>
          <p:nvPicPr>
            <p:cNvPr id="13" name="Gráfico 12" descr="Filtro">
              <a:extLst>
                <a:ext uri="{FF2B5EF4-FFF2-40B4-BE49-F238E27FC236}">
                  <a16:creationId xmlns:a16="http://schemas.microsoft.com/office/drawing/2014/main" id="{DA60C347-8130-4981-8763-C02C8CB8B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18946" y="4391088"/>
              <a:ext cx="954107" cy="954107"/>
            </a:xfrm>
            <a:prstGeom prst="rect">
              <a:avLst/>
            </a:prstGeom>
          </p:spPr>
        </p:pic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C6A18B9-5C75-442D-8013-EF16C6C25F3A}"/>
                </a:ext>
              </a:extLst>
            </p:cNvPr>
            <p:cNvSpPr/>
            <p:nvPr/>
          </p:nvSpPr>
          <p:spPr>
            <a:xfrm>
              <a:off x="5739345" y="4299648"/>
              <a:ext cx="9525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2256D4F-C84E-4426-ABEF-2144D4DBB724}"/>
                </a:ext>
              </a:extLst>
            </p:cNvPr>
            <p:cNvSpPr/>
            <p:nvPr/>
          </p:nvSpPr>
          <p:spPr>
            <a:xfrm>
              <a:off x="5945172" y="4299648"/>
              <a:ext cx="9525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5D8BC20-167D-4926-BBD4-365CE38E2095}"/>
                </a:ext>
              </a:extLst>
            </p:cNvPr>
            <p:cNvSpPr/>
            <p:nvPr/>
          </p:nvSpPr>
          <p:spPr>
            <a:xfrm>
              <a:off x="6150999" y="4299648"/>
              <a:ext cx="9525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103CA2B-2146-4406-8444-BBD2CCD36EE5}"/>
                </a:ext>
              </a:extLst>
            </p:cNvPr>
            <p:cNvSpPr/>
            <p:nvPr/>
          </p:nvSpPr>
          <p:spPr>
            <a:xfrm>
              <a:off x="6352984" y="4299648"/>
              <a:ext cx="9525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B1F854C-F88B-40B0-8EA9-BB8B78865F64}"/>
                </a:ext>
              </a:extLst>
            </p:cNvPr>
            <p:cNvSpPr/>
            <p:nvPr/>
          </p:nvSpPr>
          <p:spPr>
            <a:xfrm>
              <a:off x="5843699" y="4411398"/>
              <a:ext cx="9525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2B1C9E3-004F-4F22-8696-129A0202D73D}"/>
                </a:ext>
              </a:extLst>
            </p:cNvPr>
            <p:cNvSpPr/>
            <p:nvPr/>
          </p:nvSpPr>
          <p:spPr>
            <a:xfrm>
              <a:off x="6049526" y="4411398"/>
              <a:ext cx="9525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FC9F1983-580D-40AB-A053-1FEEB3A8D1B6}"/>
                </a:ext>
              </a:extLst>
            </p:cNvPr>
            <p:cNvSpPr/>
            <p:nvPr/>
          </p:nvSpPr>
          <p:spPr>
            <a:xfrm>
              <a:off x="6255353" y="4411398"/>
              <a:ext cx="9525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D524CBFC-85AE-4495-AAA6-10B4A5F4823D}"/>
                </a:ext>
              </a:extLst>
            </p:cNvPr>
            <p:cNvSpPr/>
            <p:nvPr/>
          </p:nvSpPr>
          <p:spPr>
            <a:xfrm>
              <a:off x="5837094" y="5240126"/>
              <a:ext cx="9525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A433361-CD25-4AD5-A20D-5457BD2848E0}"/>
                </a:ext>
              </a:extLst>
            </p:cNvPr>
            <p:cNvSpPr/>
            <p:nvPr/>
          </p:nvSpPr>
          <p:spPr>
            <a:xfrm>
              <a:off x="5965570" y="5240126"/>
              <a:ext cx="9525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14248625-B323-4CF7-9A19-6A3FD1B0AD5E}"/>
                </a:ext>
              </a:extLst>
            </p:cNvPr>
            <p:cNvSpPr/>
            <p:nvPr/>
          </p:nvSpPr>
          <p:spPr>
            <a:xfrm>
              <a:off x="6098257" y="5239121"/>
              <a:ext cx="9525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DB6F2DF3-33D7-4310-BDF7-9C4EBB9A4DDB}"/>
                </a:ext>
              </a:extLst>
            </p:cNvPr>
            <p:cNvSpPr/>
            <p:nvPr/>
          </p:nvSpPr>
          <p:spPr>
            <a:xfrm>
              <a:off x="6226733" y="5240126"/>
              <a:ext cx="9525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A439DED-24C5-42C8-9155-3DAE668992B8}"/>
              </a:ext>
            </a:extLst>
          </p:cNvPr>
          <p:cNvSpPr/>
          <p:nvPr/>
        </p:nvSpPr>
        <p:spPr>
          <a:xfrm>
            <a:off x="1651417" y="326053"/>
            <a:ext cx="88891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DIN Condensed" panose="00000500000000000000" pitchFamily="2" charset="0"/>
              </a:rPr>
              <a:t> </a:t>
            </a:r>
            <a:r>
              <a:rPr lang="en-US" sz="7200" dirty="0" err="1">
                <a:latin typeface="Rogue Hero Academy Italic" pitchFamily="2" charset="0"/>
              </a:rPr>
              <a:t>Mut</a:t>
            </a:r>
            <a:r>
              <a:rPr lang="en-US" sz="7200" dirty="0" err="1">
                <a:solidFill>
                  <a:srgbClr val="FF0000"/>
                </a:solidFill>
                <a:latin typeface="Rogue Hero Academy Italic" pitchFamily="2" charset="0"/>
              </a:rPr>
              <a:t>APK</a:t>
            </a:r>
            <a:r>
              <a:rPr lang="en-US" sz="7200" dirty="0">
                <a:latin typeface="Rogue Hero Academy Italic" pitchFamily="2" charset="0"/>
              </a:rPr>
              <a:t> 2.0</a:t>
            </a:r>
            <a:r>
              <a:rPr lang="en-US" sz="7200" dirty="0">
                <a:latin typeface="DIN Condensed" panose="00000500000000000000" pitchFamily="2" charset="0"/>
              </a:rPr>
              <a:t>   </a:t>
            </a:r>
            <a:r>
              <a:rPr lang="en-US" sz="8000" dirty="0">
                <a:latin typeface="DIN Condensed" panose="00000500000000000000" pitchFamily="2" charset="0"/>
              </a:rPr>
              <a:t>Features</a:t>
            </a:r>
            <a:endParaRPr lang="es-CO" sz="72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4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118"/>
    </mc:Choice>
    <mc:Fallback>
      <p:transition spd="slow" advTm="391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reloj&#10;&#10;Descripción generada automáticamente">
            <a:extLst>
              <a:ext uri="{FF2B5EF4-FFF2-40B4-BE49-F238E27FC236}">
                <a16:creationId xmlns:a16="http://schemas.microsoft.com/office/drawing/2014/main" id="{4112E544-E58B-461B-8F96-95899350A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38125"/>
            <a:ext cx="60102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06"/>
    </mc:Choice>
    <mc:Fallback>
      <p:transition spd="slow" advTm="889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Equipo">
            <a:extLst>
              <a:ext uri="{FF2B5EF4-FFF2-40B4-BE49-F238E27FC236}">
                <a16:creationId xmlns:a16="http://schemas.microsoft.com/office/drawing/2014/main" id="{F5A078FD-8CA1-4840-AC07-53B686936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347" y="5153164"/>
            <a:ext cx="1208976" cy="12089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3A290A-5958-4AA4-B38E-9F3845C7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57499" y="5264441"/>
            <a:ext cx="949617" cy="9496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FC5FCD4-71D0-412A-A03E-952A6637A17E}"/>
              </a:ext>
            </a:extLst>
          </p:cNvPr>
          <p:cNvSpPr/>
          <p:nvPr/>
        </p:nvSpPr>
        <p:spPr>
          <a:xfrm>
            <a:off x="2220550" y="6217249"/>
            <a:ext cx="1834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DIN Condensed" panose="00000500000000000000" pitchFamily="2" charset="0"/>
              </a:rPr>
              <a:t>Online Appendix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FBC83F-C918-4B53-A914-3EBF7EDBF439}"/>
              </a:ext>
            </a:extLst>
          </p:cNvPr>
          <p:cNvSpPr/>
          <p:nvPr/>
        </p:nvSpPr>
        <p:spPr>
          <a:xfrm>
            <a:off x="4322579" y="6217249"/>
            <a:ext cx="2019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latin typeface="DIN Condensed" panose="00000500000000000000" pitchFamily="2" charset="0"/>
              </a:rPr>
              <a:t>GitHub </a:t>
            </a:r>
            <a:r>
              <a:rPr lang="es-CO" sz="2400" dirty="0" err="1">
                <a:latin typeface="DIN Condensed" panose="00000500000000000000" pitchFamily="2" charset="0"/>
              </a:rPr>
              <a:t>Repository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A05586-6FF9-4878-B08E-25071A51E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22" y="1953757"/>
            <a:ext cx="3733978" cy="3733978"/>
          </a:xfrm>
          <a:prstGeom prst="rect">
            <a:avLst/>
          </a:prstGeom>
          <a:ln w="38100">
            <a:solidFill>
              <a:srgbClr val="E00A1D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B42797-64CA-4E5F-90A3-D4C20A4955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27"/>
          <a:stretch/>
        </p:blipFill>
        <p:spPr>
          <a:xfrm>
            <a:off x="797043" y="993930"/>
            <a:ext cx="7051071" cy="2435070"/>
          </a:xfrm>
          <a:prstGeom prst="rect">
            <a:avLst/>
          </a:prstGeom>
          <a:ln>
            <a:noFill/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A92CDFF-F19D-4619-93DA-586B999416D2}"/>
              </a:ext>
            </a:extLst>
          </p:cNvPr>
          <p:cNvSpPr/>
          <p:nvPr/>
        </p:nvSpPr>
        <p:spPr>
          <a:xfrm>
            <a:off x="1030738" y="3574510"/>
            <a:ext cx="65836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800" dirty="0" err="1">
                <a:latin typeface="Rogue Hero Academy Italic" pitchFamily="2" charset="0"/>
              </a:rPr>
              <a:t>Mut</a:t>
            </a:r>
            <a:r>
              <a:rPr lang="es-CO" sz="8800" dirty="0" err="1">
                <a:solidFill>
                  <a:srgbClr val="FF0000"/>
                </a:solidFill>
                <a:latin typeface="Rogue Hero Academy Italic" pitchFamily="2" charset="0"/>
              </a:rPr>
              <a:t>APK</a:t>
            </a:r>
            <a:r>
              <a:rPr lang="es-CO" sz="8800" dirty="0">
                <a:latin typeface="Rogue Hero Academy Italic" pitchFamily="2" charset="0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145669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51"/>
    </mc:Choice>
    <mc:Fallback>
      <p:transition spd="slow" advTm="85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FE6FDDF-5CA7-45F6-9C2C-10EB816AC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98"/>
          <a:stretch/>
        </p:blipFill>
        <p:spPr>
          <a:xfrm>
            <a:off x="2000249" y="393866"/>
            <a:ext cx="1924052" cy="201978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D3B165E-D23D-4F39-9B11-BDEA613DCF12}"/>
              </a:ext>
            </a:extLst>
          </p:cNvPr>
          <p:cNvSpPr/>
          <p:nvPr/>
        </p:nvSpPr>
        <p:spPr>
          <a:xfrm>
            <a:off x="1220142" y="3429000"/>
            <a:ext cx="9751716" cy="1446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clone https://github.com/TheSoftwareDesignLab/MutAPK.git</a:t>
            </a:r>
          </a:p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cd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MutAPK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mvn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clean</a:t>
            </a:r>
            <a:endParaRPr lang="es-CO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mvn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endParaRPr lang="es-CO" sz="2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B7CDD1-EB64-431D-A9BC-33EE79638B4C}"/>
              </a:ext>
            </a:extLst>
          </p:cNvPr>
          <p:cNvSpPr/>
          <p:nvPr/>
        </p:nvSpPr>
        <p:spPr>
          <a:xfrm>
            <a:off x="3924301" y="680481"/>
            <a:ext cx="65836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800" dirty="0" err="1">
                <a:latin typeface="Rogue Hero Academy Italic" pitchFamily="2" charset="0"/>
              </a:rPr>
              <a:t>Mut</a:t>
            </a:r>
            <a:r>
              <a:rPr lang="es-CO" sz="8800" dirty="0" err="1">
                <a:solidFill>
                  <a:srgbClr val="FF0000"/>
                </a:solidFill>
                <a:latin typeface="Rogue Hero Academy Italic" pitchFamily="2" charset="0"/>
              </a:rPr>
              <a:t>APK</a:t>
            </a:r>
            <a:r>
              <a:rPr lang="es-CO" sz="8800" dirty="0">
                <a:latin typeface="Rogue Hero Academy Italic" pitchFamily="2" charset="0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27356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5"/>
    </mc:Choice>
    <mc:Fallback>
      <p:transition spd="slow" advTm="76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80D89D0-9BD5-42E4-8C92-A796D051A895}"/>
              </a:ext>
            </a:extLst>
          </p:cNvPr>
          <p:cNvSpPr/>
          <p:nvPr/>
        </p:nvSpPr>
        <p:spPr>
          <a:xfrm>
            <a:off x="828675" y="2863989"/>
            <a:ext cx="3357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DIN Condensed" panose="00000500000000000000" pitchFamily="2" charset="0"/>
              </a:rPr>
              <a:t>Console command: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4FE023-1E50-4B57-952B-2267BDD8AAD7}"/>
              </a:ext>
            </a:extLst>
          </p:cNvPr>
          <p:cNvSpPr/>
          <p:nvPr/>
        </p:nvSpPr>
        <p:spPr>
          <a:xfrm>
            <a:off x="1093142" y="4022217"/>
            <a:ext cx="9751716" cy="430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java –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jar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MutAPK-2.0.0.jar 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JSONConfigFile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|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tee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report.md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5325B2-D5BD-4401-A77C-0E9B18FC8E49}"/>
              </a:ext>
            </a:extLst>
          </p:cNvPr>
          <p:cNvGrpSpPr/>
          <p:nvPr/>
        </p:nvGrpSpPr>
        <p:grpSpPr>
          <a:xfrm>
            <a:off x="2000249" y="393866"/>
            <a:ext cx="8507732" cy="2019781"/>
            <a:chOff x="2000249" y="393866"/>
            <a:chExt cx="8507732" cy="201978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C540D8B-0BF1-406D-BB63-539F4A60B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60"/>
            <a:stretch/>
          </p:blipFill>
          <p:spPr>
            <a:xfrm>
              <a:off x="2000249" y="393866"/>
              <a:ext cx="1949452" cy="2019781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EA55236-4B58-41EF-979D-5DBD1A52D9E1}"/>
                </a:ext>
              </a:extLst>
            </p:cNvPr>
            <p:cNvSpPr/>
            <p:nvPr/>
          </p:nvSpPr>
          <p:spPr>
            <a:xfrm>
              <a:off x="3924301" y="680481"/>
              <a:ext cx="658368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8800" dirty="0" err="1">
                  <a:latin typeface="Rogue Hero Academy Italic" pitchFamily="2" charset="0"/>
                </a:rPr>
                <a:t>Mut</a:t>
              </a:r>
              <a:r>
                <a:rPr lang="es-CO" sz="8800" dirty="0" err="1">
                  <a:solidFill>
                    <a:srgbClr val="FF0000"/>
                  </a:solidFill>
                  <a:latin typeface="Rogue Hero Academy Italic" pitchFamily="2" charset="0"/>
                </a:rPr>
                <a:t>APK</a:t>
              </a:r>
              <a:r>
                <a:rPr lang="es-CO" sz="8800" dirty="0">
                  <a:latin typeface="Rogue Hero Academy Italic" pitchFamily="2" charset="0"/>
                </a:rPr>
                <a:t> 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3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23"/>
    </mc:Choice>
    <mc:Fallback>
      <p:transition spd="slow" advTm="129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80D89D0-9BD5-42E4-8C92-A796D051A895}"/>
              </a:ext>
            </a:extLst>
          </p:cNvPr>
          <p:cNvSpPr/>
          <p:nvPr/>
        </p:nvSpPr>
        <p:spPr>
          <a:xfrm>
            <a:off x="320674" y="184289"/>
            <a:ext cx="40735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DIN Condensed" panose="00000500000000000000" pitchFamily="2" charset="0"/>
              </a:rPr>
              <a:t>JSON Configuration File: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4FE023-1E50-4B57-952B-2267BDD8AAD7}"/>
              </a:ext>
            </a:extLst>
          </p:cNvPr>
          <p:cNvSpPr/>
          <p:nvPr/>
        </p:nvSpPr>
        <p:spPr>
          <a:xfrm>
            <a:off x="1650265" y="1087566"/>
            <a:ext cx="8891470" cy="55861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CO" sz="21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2100" dirty="0">
                <a:latin typeface="Arial Unicode MS"/>
              </a:rPr>
              <a:t>     "</a:t>
            </a:r>
            <a:r>
              <a:rPr lang="en-US" altLang="en-US" sz="2100" dirty="0" err="1">
                <a:latin typeface="Arial Unicode MS"/>
              </a:rPr>
              <a:t>apkPath</a:t>
            </a:r>
            <a:r>
              <a:rPr lang="en-US" altLang="en-US" sz="2100" dirty="0">
                <a:latin typeface="Arial Unicode MS"/>
              </a:rPr>
              <a:t>": "./</a:t>
            </a:r>
            <a:r>
              <a:rPr lang="en-US" altLang="en-US" sz="2100" dirty="0" err="1">
                <a:latin typeface="Arial Unicode MS"/>
              </a:rPr>
              <a:t>apk</a:t>
            </a:r>
            <a:r>
              <a:rPr lang="en-US" altLang="en-US" sz="2100" dirty="0">
                <a:latin typeface="Arial Unicode MS"/>
              </a:rPr>
              <a:t>/com.evancharlton.mileage_3110.apk",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“</a:t>
            </a:r>
            <a:r>
              <a:rPr lang="en-US" altLang="en-US" sz="2100" dirty="0" err="1">
                <a:latin typeface="Arial Unicode MS"/>
              </a:rPr>
              <a:t>appName</a:t>
            </a:r>
            <a:r>
              <a:rPr lang="en-US" altLang="en-US" sz="2100" dirty="0">
                <a:latin typeface="Arial Unicode MS"/>
              </a:rPr>
              <a:t>": "</a:t>
            </a:r>
            <a:r>
              <a:rPr lang="en-US" altLang="en-US" sz="2100" dirty="0" err="1">
                <a:latin typeface="Arial Unicode MS"/>
              </a:rPr>
              <a:t>com.evancharlton.mileage</a:t>
            </a:r>
            <a:r>
              <a:rPr lang="en-US" altLang="en-US" sz="2100" dirty="0">
                <a:latin typeface="Arial Unicode MS"/>
              </a:rPr>
              <a:t>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"</a:t>
            </a:r>
            <a:r>
              <a:rPr lang="en-US" altLang="en-US" sz="2100" dirty="0" err="1">
                <a:latin typeface="Arial Unicode MS"/>
              </a:rPr>
              <a:t>mutantsFolder</a:t>
            </a:r>
            <a:r>
              <a:rPr lang="en-US" altLang="en-US" sz="2100" dirty="0">
                <a:latin typeface="Arial Unicode MS"/>
              </a:rPr>
              <a:t>": "./mutants",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"</a:t>
            </a:r>
            <a:r>
              <a:rPr lang="en-US" altLang="en-US" sz="2100" dirty="0" err="1">
                <a:latin typeface="Arial Unicode MS"/>
              </a:rPr>
              <a:t>operatorsDir</a:t>
            </a:r>
            <a:r>
              <a:rPr lang="en-US" altLang="en-US" sz="2100" dirty="0">
                <a:latin typeface="Arial Unicode MS"/>
              </a:rPr>
              <a:t>": "./",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"</a:t>
            </a:r>
            <a:r>
              <a:rPr lang="en-US" altLang="en-US" sz="2100" dirty="0" err="1">
                <a:latin typeface="Arial Unicode MS"/>
              </a:rPr>
              <a:t>multithreadExec</a:t>
            </a:r>
            <a:r>
              <a:rPr lang="en-US" altLang="en-US" sz="2100" dirty="0">
                <a:latin typeface="Arial Unicode MS"/>
              </a:rPr>
              <a:t>": "true",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"</a:t>
            </a:r>
            <a:r>
              <a:rPr lang="en-US" altLang="en-US" sz="2100" dirty="0" err="1">
                <a:latin typeface="Arial Unicode MS"/>
              </a:rPr>
              <a:t>extraPath</a:t>
            </a:r>
            <a:r>
              <a:rPr lang="en-US" altLang="en-US" sz="2100" dirty="0">
                <a:latin typeface="Arial Unicode MS"/>
              </a:rPr>
              <a:t>": "./extra",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“</a:t>
            </a:r>
            <a:r>
              <a:rPr lang="en-US" altLang="en-US" sz="2100" dirty="0" err="1">
                <a:latin typeface="Arial Unicode MS"/>
              </a:rPr>
              <a:t>ignoreDeadCode</a:t>
            </a:r>
            <a:r>
              <a:rPr lang="en-US" altLang="en-US" sz="2100" dirty="0">
                <a:latin typeface="Arial Unicode MS"/>
              </a:rPr>
              <a:t>”: “true”,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"</a:t>
            </a:r>
            <a:r>
              <a:rPr lang="en-US" altLang="en-US" sz="2100" dirty="0" err="1">
                <a:latin typeface="Arial Unicode MS"/>
              </a:rPr>
              <a:t>selectionStrategy</a:t>
            </a:r>
            <a:r>
              <a:rPr lang="en-US" altLang="en-US" sz="2100" dirty="0">
                <a:latin typeface="Arial Unicode MS"/>
              </a:rPr>
              <a:t>": "all” || “</a:t>
            </a:r>
            <a:r>
              <a:rPr lang="en-US" altLang="en-US" sz="2100" dirty="0" err="1">
                <a:latin typeface="Arial Unicode MS"/>
              </a:rPr>
              <a:t>amountMutants</a:t>
            </a:r>
            <a:r>
              <a:rPr lang="en-US" altLang="en-US" sz="2100" dirty="0">
                <a:latin typeface="Arial Unicode MS"/>
              </a:rPr>
              <a:t>” || “</a:t>
            </a:r>
            <a:r>
              <a:rPr lang="en-US" altLang="en-US" sz="2100" dirty="0" err="1">
                <a:latin typeface="Arial Unicode MS"/>
              </a:rPr>
              <a:t>representativeSubset</a:t>
            </a:r>
            <a:r>
              <a:rPr lang="en-US" altLang="en-US" sz="2100" dirty="0">
                <a:latin typeface="Arial Unicode MS"/>
              </a:rPr>
              <a:t>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"</a:t>
            </a:r>
            <a:r>
              <a:rPr lang="en-US" altLang="en-US" sz="2100" dirty="0" err="1">
                <a:latin typeface="Arial Unicode MS"/>
              </a:rPr>
              <a:t>selectionParameters</a:t>
            </a:r>
            <a:r>
              <a:rPr lang="en-US" altLang="en-US" sz="2100" dirty="0">
                <a:latin typeface="Arial Unicode MS"/>
              </a:rPr>
              <a:t>":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     "amountMutants":"34",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     "</a:t>
            </a:r>
            <a:r>
              <a:rPr lang="en-US" altLang="en-US" sz="2100" dirty="0" err="1">
                <a:latin typeface="Arial Unicode MS"/>
              </a:rPr>
              <a:t>perOperator</a:t>
            </a:r>
            <a:r>
              <a:rPr lang="en-US" altLang="en-US" sz="2100" dirty="0">
                <a:latin typeface="Arial Unicode MS"/>
              </a:rPr>
              <a:t>":"false",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     "confidenceLevel":"85",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     "marginError":"10"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latin typeface="Arial Unicode MS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Arial Unicode MS"/>
              </a:rPr>
              <a:t>}</a:t>
            </a:r>
            <a:endParaRPr lang="es-CO" sz="2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1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106"/>
    </mc:Choice>
    <mc:Fallback>
      <p:transition spd="slow" advTm="1231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Lista de comprobación">
            <a:extLst>
              <a:ext uri="{FF2B5EF4-FFF2-40B4-BE49-F238E27FC236}">
                <a16:creationId xmlns:a16="http://schemas.microsoft.com/office/drawing/2014/main" id="{FA0B2716-D19D-48AC-B1F7-FFBFB2248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7287" y="1738312"/>
            <a:ext cx="1952625" cy="19526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42E3D4C-065A-4063-9486-EF5AC0D0822B}"/>
              </a:ext>
            </a:extLst>
          </p:cNvPr>
          <p:cNvSpPr/>
          <p:nvPr/>
        </p:nvSpPr>
        <p:spPr>
          <a:xfrm>
            <a:off x="431401" y="3884182"/>
            <a:ext cx="34043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DIN Condensed" panose="00000500000000000000" pitchFamily="2" charset="0"/>
              </a:rPr>
              <a:t>Mutation Operators Selection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CE0969-661E-4ADC-806B-A6C9E78B1826}"/>
              </a:ext>
            </a:extLst>
          </p:cNvPr>
          <p:cNvSpPr/>
          <p:nvPr/>
        </p:nvSpPr>
        <p:spPr>
          <a:xfrm>
            <a:off x="5364296" y="5271723"/>
            <a:ext cx="4106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latin typeface="DIN Condensed" panose="00000500000000000000" pitchFamily="2" charset="0"/>
              </a:rPr>
              <a:t>operators.properties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F3DDA1-5ABC-46AD-B952-13C811D74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 b="49558"/>
          <a:stretch/>
        </p:blipFill>
        <p:spPr>
          <a:xfrm>
            <a:off x="5478250" y="709459"/>
            <a:ext cx="4106875" cy="455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570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28"/>
    </mc:Choice>
    <mc:Fallback>
      <p:transition spd="slow" advTm="15628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1675</Words>
  <Application>Microsoft Office PowerPoint</Application>
  <PresentationFormat>Panorámica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Consolas</vt:lpstr>
      <vt:lpstr>DIN Condensed</vt:lpstr>
      <vt:lpstr>Rogue Hero Academy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Camiilo Andrés Escobar Velasquez</dc:creator>
  <cp:lastModifiedBy>Camiilo Andrés Escobar Velasquez</cp:lastModifiedBy>
  <cp:revision>39</cp:revision>
  <dcterms:created xsi:type="dcterms:W3CDTF">2020-06-22T01:51:24Z</dcterms:created>
  <dcterms:modified xsi:type="dcterms:W3CDTF">2020-06-23T18:33:32Z</dcterms:modified>
</cp:coreProperties>
</file>