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22"/>
  </p:notesMasterIdLst>
  <p:sldIdLst>
    <p:sldId id="256" r:id="rId3"/>
    <p:sldId id="358" r:id="rId4"/>
    <p:sldId id="359" r:id="rId5"/>
    <p:sldId id="349" r:id="rId6"/>
    <p:sldId id="337" r:id="rId7"/>
    <p:sldId id="338" r:id="rId8"/>
    <p:sldId id="341" r:id="rId9"/>
    <p:sldId id="350" r:id="rId10"/>
    <p:sldId id="340" r:id="rId11"/>
    <p:sldId id="347" r:id="rId12"/>
    <p:sldId id="348" r:id="rId13"/>
    <p:sldId id="323" r:id="rId14"/>
    <p:sldId id="351" r:id="rId15"/>
    <p:sldId id="360" r:id="rId16"/>
    <p:sldId id="353" r:id="rId17"/>
    <p:sldId id="355" r:id="rId18"/>
    <p:sldId id="356" r:id="rId19"/>
    <p:sldId id="357" r:id="rId20"/>
    <p:sldId id="346" r:id="rId2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4" autoAdjust="0"/>
    <p:restoredTop sz="94660"/>
  </p:normalViewPr>
  <p:slideViewPr>
    <p:cSldViewPr>
      <p:cViewPr>
        <p:scale>
          <a:sx n="100" d="100"/>
          <a:sy n="100" d="100"/>
        </p:scale>
        <p:origin x="714" y="420"/>
      </p:cViewPr>
      <p:guideLst>
        <p:guide orient="horz" pos="48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4/21/2020 12:26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3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4/21/2020 12:26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3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4/21/2020 12:26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2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4/21/2020 12:26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4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4/21/2020 12:26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91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4/21/2020 12:26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5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4/21/2020 12:26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1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4/21/2020 12:26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3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4/21/2020 12:26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5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BECC0C8-36B8-442A-833D-B6AACE86BB77}" type="datetime8">
              <a:rPr lang="en-US" smtClean="0"/>
              <a:pPr/>
              <a:t>4/21/2020 12:26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5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4/21/2020 12:26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981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4/21/2020 12:26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2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990600" y="2057400"/>
            <a:ext cx="76962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Stencil computations: </a:t>
            </a:r>
            <a:br>
              <a:rPr lang="en-US" dirty="0" smtClean="0"/>
            </a:br>
            <a:r>
              <a:rPr lang="en-US" dirty="0" smtClean="0"/>
              <a:t>Shared memory, Halo cells, </a:t>
            </a:r>
            <a:br>
              <a:rPr lang="en-US" dirty="0" smtClean="0"/>
            </a:br>
            <a:r>
              <a:rPr lang="en-US" dirty="0" smtClean="0"/>
              <a:t>&amp; Systematic indexing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6513513" algn="r"/>
              </a:tabLst>
            </a:pPr>
            <a:r>
              <a:rPr lang="en-US" sz="2000" dirty="0" smtClean="0"/>
              <a:t>ME574</a:t>
            </a:r>
            <a:r>
              <a:rPr lang="en-US" sz="2000" dirty="0" smtClean="0"/>
              <a:t>	</a:t>
            </a:r>
            <a:r>
              <a:rPr lang="en-US" sz="2000" dirty="0" smtClean="0"/>
              <a:t>Spring 2020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data for stencil computation from array in </a:t>
            </a:r>
            <a:r>
              <a:rPr lang="en-US" b="1" dirty="0" smtClean="0"/>
              <a:t>global memory </a:t>
            </a:r>
            <a:r>
              <a:rPr lang="en-US" dirty="0" smtClean="0"/>
              <a:t>(RAD = 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133600"/>
            <a:ext cx="7543800" cy="1677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74517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each thread, accesses 2*RAD+1=7 entries from global array.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76400" y="2438400"/>
            <a:ext cx="1828800" cy="685800"/>
            <a:chOff x="1676400" y="2438400"/>
            <a:chExt cx="1828800" cy="6858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590800" y="2438400"/>
              <a:ext cx="0" cy="6858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2590800" y="2438400"/>
              <a:ext cx="304800" cy="6858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590800" y="2438400"/>
              <a:ext cx="609600" cy="6858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2667000" y="2438400"/>
              <a:ext cx="838200" cy="6096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286000" y="2438400"/>
              <a:ext cx="304800" cy="6858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981200" y="2438400"/>
              <a:ext cx="609600" cy="6858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676400" y="2438400"/>
              <a:ext cx="914400" cy="6858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505200" y="2438400"/>
            <a:ext cx="1828800" cy="685800"/>
            <a:chOff x="1676400" y="2438400"/>
            <a:chExt cx="1828800" cy="68580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590800" y="2438400"/>
              <a:ext cx="0" cy="6858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590800" y="2438400"/>
              <a:ext cx="304800" cy="6858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590800" y="2438400"/>
              <a:ext cx="609600" cy="6858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2667000" y="2438400"/>
              <a:ext cx="838200" cy="6096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286000" y="2438400"/>
              <a:ext cx="304800" cy="6858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81200" y="2438400"/>
              <a:ext cx="609600" cy="6858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676400" y="2438400"/>
              <a:ext cx="914400" cy="68580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71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Transferring data for stencil computation from global memory to </a:t>
            </a:r>
            <a:r>
              <a:rPr lang="en-US" b="1" dirty="0" smtClean="0"/>
              <a:t>shared memory </a:t>
            </a:r>
            <a:r>
              <a:rPr lang="en-US" dirty="0" smtClean="0"/>
              <a:t>(RAD = 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133600"/>
            <a:ext cx="7543800" cy="1677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74517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Each thread requests 1 entry. </a:t>
            </a:r>
            <a:br>
              <a:rPr lang="en-US" sz="2000" dirty="0" smtClean="0"/>
            </a:br>
            <a:r>
              <a:rPr lang="en-US" sz="2000" dirty="0" smtClean="0"/>
              <a:t>Threads at edge of block load halo values.</a:t>
            </a:r>
          </a:p>
          <a:p>
            <a:r>
              <a:rPr lang="en-US" sz="2000" dirty="0" smtClean="0"/>
              <a:t>All values gets stored in shared memory array.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10196" y="2438400"/>
            <a:ext cx="0" cy="6858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76400" y="2438400"/>
            <a:ext cx="914400" cy="6858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2438400"/>
            <a:ext cx="0" cy="6858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67000" y="2438400"/>
            <a:ext cx="4876800" cy="6858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4800" y="2438400"/>
            <a:ext cx="0" cy="6858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4400" y="2438400"/>
            <a:ext cx="0" cy="6858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00400" y="2438400"/>
            <a:ext cx="0" cy="6858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86000" y="2438400"/>
            <a:ext cx="914400" cy="6858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200400" y="2438400"/>
            <a:ext cx="4953000" cy="762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14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0196"/>
          </a:xfrm>
        </p:spPr>
        <p:txBody>
          <a:bodyPr/>
          <a:lstStyle/>
          <a:p>
            <a:r>
              <a:rPr lang="en-US" dirty="0" smtClean="0"/>
              <a:t>1D stencil 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19200"/>
            <a:ext cx="7543800" cy="464989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Use indices to do systematic bookkeeping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Usual index 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 smtClean="0"/>
              <a:t> for position of thread in grid </a:t>
            </a:r>
            <a:br>
              <a:rPr lang="en-US" sz="2600" dirty="0" smtClean="0"/>
            </a:br>
            <a:r>
              <a:rPr lang="en-US" sz="2600" dirty="0" smtClean="0"/>
              <a:t>(each corresponding to an entry in global memory array)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Position in the block is indexed by thread index:</a:t>
            </a:r>
            <a:br>
              <a:rPr lang="en-US" sz="2600" dirty="0" smtClean="0"/>
            </a:br>
            <a:r>
              <a:rPr lang="en-US" sz="2600" dirty="0" err="1" smtClean="0">
                <a:latin typeface="Consolas" panose="020B0609020204030204" pitchFamily="49" charset="0"/>
              </a:rPr>
              <a:t>tidx</a:t>
            </a:r>
            <a:r>
              <a:rPr lang="en-US" sz="2600" dirty="0" smtClean="0">
                <a:latin typeface="Consolas" panose="020B0609020204030204" pitchFamily="49" charset="0"/>
              </a:rPr>
              <a:t> = </a:t>
            </a:r>
            <a:r>
              <a:rPr lang="en-US" sz="2600" dirty="0" err="1" smtClean="0">
                <a:latin typeface="Consolas" panose="020B0609020204030204" pitchFamily="49" charset="0"/>
              </a:rPr>
              <a:t>cuda.threadIdx.x</a:t>
            </a:r>
            <a:endParaRPr lang="en-US" sz="2600" dirty="0" smtClean="0"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Position in shared array </a:t>
            </a:r>
            <a:r>
              <a:rPr lang="en-US" sz="2600" dirty="0" err="1" smtClean="0"/>
              <a:t>sh_f</a:t>
            </a:r>
            <a:r>
              <a:rPr lang="en-US" sz="2600" dirty="0" smtClean="0"/>
              <a:t> indexed by shared index</a:t>
            </a:r>
            <a:br>
              <a:rPr lang="en-US" sz="2600" dirty="0" smtClean="0"/>
            </a:br>
            <a:r>
              <a:rPr lang="en-US" sz="2600" dirty="0" err="1" smtClean="0">
                <a:latin typeface="Consolas" panose="020B0609020204030204" pitchFamily="49" charset="0"/>
              </a:rPr>
              <a:t>sidx</a:t>
            </a:r>
            <a:r>
              <a:rPr lang="en-US" sz="2600" dirty="0" smtClean="0">
                <a:latin typeface="Consolas" panose="020B0609020204030204" pitchFamily="49" charset="0"/>
              </a:rPr>
              <a:t> = </a:t>
            </a:r>
            <a:r>
              <a:rPr lang="en-US" sz="2600" dirty="0" err="1" smtClean="0">
                <a:latin typeface="Consolas" panose="020B0609020204030204" pitchFamily="49" charset="0"/>
              </a:rPr>
              <a:t>tidx</a:t>
            </a:r>
            <a:r>
              <a:rPr lang="en-US" sz="2600" dirty="0" smtClean="0">
                <a:latin typeface="Consolas" panose="020B0609020204030204" pitchFamily="49" charset="0"/>
              </a:rPr>
              <a:t> + RAD </a:t>
            </a:r>
            <a:br>
              <a:rPr lang="en-US" sz="2600" dirty="0" smtClean="0">
                <a:latin typeface="Consolas" panose="020B0609020204030204" pitchFamily="49" charset="0"/>
              </a:rPr>
            </a:br>
            <a:r>
              <a:rPr lang="en-US" sz="2600" dirty="0" smtClean="0"/>
              <a:t>and ranges from 0 to </a:t>
            </a:r>
            <a:r>
              <a:rPr lang="en-US" sz="2600" dirty="0" err="1" smtClean="0">
                <a:latin typeface="Consolas" panose="020B0609020204030204" pitchFamily="49" charset="0"/>
              </a:rPr>
              <a:t>cuda.blockDim.x</a:t>
            </a:r>
            <a:r>
              <a:rPr lang="en-US" sz="2600" dirty="0" smtClean="0">
                <a:latin typeface="Consolas" panose="020B0609020204030204" pitchFamily="49" charset="0"/>
              </a:rPr>
              <a:t> + 2*RAD -1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Each thread reads entry </a:t>
            </a:r>
            <a:r>
              <a:rPr lang="en-US" sz="2600" dirty="0" err="1" smtClean="0">
                <a:latin typeface="Consolas" panose="020B0609020204030204" pitchFamily="49" charset="0"/>
              </a:rPr>
              <a:t>i</a:t>
            </a:r>
            <a:r>
              <a:rPr lang="en-US" sz="2600" dirty="0" smtClean="0"/>
              <a:t> from input arrays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First RAD threads also read halo values on either side</a:t>
            </a:r>
          </a:p>
          <a:p>
            <a:pPr>
              <a:lnSpc>
                <a:spcPct val="110000"/>
              </a:lnSpc>
            </a:pPr>
            <a:r>
              <a:rPr lang="en-US" sz="2600" dirty="0" err="1" smtClean="0">
                <a:latin typeface="Consolas" panose="020B0609020204030204" pitchFamily="49" charset="0"/>
              </a:rPr>
              <a:t>cuda.syncthreads</a:t>
            </a:r>
            <a:r>
              <a:rPr lang="en-US" sz="2600" dirty="0" smtClean="0">
                <a:latin typeface="Consolas" panose="020B0609020204030204" pitchFamily="49" charset="0"/>
              </a:rPr>
              <a:t>() </a:t>
            </a:r>
            <a:r>
              <a:rPr lang="en-US" sz="2600" dirty="0" smtClean="0"/>
              <a:t>before reading values from </a:t>
            </a:r>
            <a:r>
              <a:rPr lang="en-US" sz="2600" dirty="0" err="1" smtClean="0">
                <a:latin typeface="Consolas" panose="020B0609020204030204" pitchFamily="49" charset="0"/>
              </a:rPr>
              <a:t>sh_f</a:t>
            </a:r>
            <a:endParaRPr lang="en-US" sz="2600" dirty="0" smtClean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dirty="0" smtClean="0"/>
              <a:t>See example app: </a:t>
            </a:r>
            <a:r>
              <a:rPr lang="en-US" sz="2600" dirty="0" err="1" smtClean="0"/>
              <a:t>fdiff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95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411" y="304800"/>
            <a:ext cx="3886200" cy="5262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import </a:t>
            </a:r>
            <a:r>
              <a:rPr lang="en-US" sz="1400" dirty="0" err="1"/>
              <a:t>numpy</a:t>
            </a:r>
            <a:r>
              <a:rPr lang="en-US" sz="1400" dirty="0"/>
              <a:t> as np</a:t>
            </a:r>
          </a:p>
          <a:p>
            <a:r>
              <a:rPr lang="en-US" sz="1400" dirty="0"/>
              <a:t>import </a:t>
            </a:r>
            <a:r>
              <a:rPr lang="en-US" sz="1400" dirty="0" err="1"/>
              <a:t>matplotlib.pyplot</a:t>
            </a:r>
            <a:r>
              <a:rPr lang="en-US" sz="1400" dirty="0"/>
              <a:t> as </a:t>
            </a:r>
            <a:r>
              <a:rPr lang="en-US" sz="1400" dirty="0" err="1"/>
              <a:t>plt</a:t>
            </a:r>
            <a:endParaRPr lang="en-US" sz="1400" dirty="0"/>
          </a:p>
          <a:p>
            <a:r>
              <a:rPr lang="en-US" sz="1400" dirty="0"/>
              <a:t>from serial import </a:t>
            </a:r>
            <a:r>
              <a:rPr lang="en-US" sz="1400" dirty="0" err="1"/>
              <a:t>pArray</a:t>
            </a:r>
            <a:r>
              <a:rPr lang="en-US" sz="1400" dirty="0"/>
              <a:t>, </a:t>
            </a:r>
            <a:r>
              <a:rPr lang="en-US" sz="1400" dirty="0" err="1"/>
              <a:t>nth_deriv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N = 128</a:t>
            </a:r>
          </a:p>
          <a:p>
            <a:r>
              <a:rPr lang="en-US" sz="1400" dirty="0"/>
              <a:t>RAD = 2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def</a:t>
            </a:r>
            <a:r>
              <a:rPr lang="en-US" sz="1400" dirty="0"/>
              <a:t> main():</a:t>
            </a:r>
          </a:p>
          <a:p>
            <a:r>
              <a:rPr lang="en-US" sz="1400" dirty="0"/>
              <a:t>    x = </a:t>
            </a:r>
            <a:r>
              <a:rPr lang="en-US" sz="1400" dirty="0" err="1"/>
              <a:t>np.linspace</a:t>
            </a:r>
            <a:r>
              <a:rPr lang="en-US" sz="1400" dirty="0"/>
              <a:t>(0, 1, </a:t>
            </a:r>
            <a:r>
              <a:rPr lang="en-US" sz="1400" dirty="0" smtClean="0"/>
              <a:t>N</a:t>
            </a:r>
            <a:r>
              <a:rPr lang="en-US" sz="1400" dirty="0"/>
              <a:t>,</a:t>
            </a:r>
            <a:r>
              <a:rPr lang="en-US" sz="1400" dirty="0"/>
              <a:t> </a:t>
            </a:r>
            <a:r>
              <a:rPr lang="en-US" sz="1400" dirty="0" err="1"/>
              <a:t>dtype</a:t>
            </a:r>
            <a:r>
              <a:rPr lang="en-US" sz="1400" dirty="0"/>
              <a:t>=np.float32)</a:t>
            </a:r>
          </a:p>
          <a:p>
            <a:r>
              <a:rPr lang="en-US" sz="1400" dirty="0"/>
              <a:t>    </a:t>
            </a:r>
          </a:p>
          <a:p>
            <a:r>
              <a:rPr lang="en-US" sz="1400" dirty="0"/>
              <a:t>    f = </a:t>
            </a:r>
            <a:r>
              <a:rPr lang="en-US" sz="1400" dirty="0" err="1"/>
              <a:t>pArray</a:t>
            </a:r>
            <a:r>
              <a:rPr lang="en-US" sz="1400" dirty="0"/>
              <a:t>(x)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plt.plot</a:t>
            </a:r>
            <a:r>
              <a:rPr lang="en-US" sz="1400" dirty="0"/>
              <a:t>(x, f, 'o', label='f(x) = x**2')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   </a:t>
            </a:r>
            <a:r>
              <a:rPr lang="en-US" sz="1400" dirty="0" err="1"/>
              <a:t>dfdx</a:t>
            </a:r>
            <a:r>
              <a:rPr lang="en-US" sz="1400" dirty="0"/>
              <a:t> = </a:t>
            </a:r>
            <a:r>
              <a:rPr lang="en-US" sz="1400" dirty="0" err="1"/>
              <a:t>nth_deriv</a:t>
            </a:r>
            <a:r>
              <a:rPr lang="en-US" sz="1400" dirty="0"/>
              <a:t>(f, 1, RAD)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plt.plot</a:t>
            </a:r>
            <a:r>
              <a:rPr lang="en-US" sz="1400" dirty="0"/>
              <a:t>(x, </a:t>
            </a:r>
            <a:r>
              <a:rPr lang="en-US" sz="1400" dirty="0" err="1"/>
              <a:t>dfdx</a:t>
            </a:r>
            <a:r>
              <a:rPr lang="en-US" sz="1400" dirty="0"/>
              <a:t>, 'o', label='First derivative')</a:t>
            </a:r>
          </a:p>
          <a:p>
            <a:r>
              <a:rPr lang="en-US" sz="1400" dirty="0"/>
              <a:t>    </a:t>
            </a:r>
          </a:p>
          <a:p>
            <a:r>
              <a:rPr lang="en-US" sz="1400" dirty="0"/>
              <a:t>    d2fdx2 = </a:t>
            </a:r>
            <a:r>
              <a:rPr lang="en-US" sz="1400" dirty="0" err="1"/>
              <a:t>nth_deriv</a:t>
            </a:r>
            <a:r>
              <a:rPr lang="en-US" sz="1400" dirty="0"/>
              <a:t>(f, 2, RAD)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plt.plot</a:t>
            </a:r>
            <a:r>
              <a:rPr lang="en-US" sz="1400" dirty="0"/>
              <a:t>(x, d2fdx2, 'o', label='Second derivative')</a:t>
            </a:r>
          </a:p>
          <a:p>
            <a:r>
              <a:rPr lang="en-US" sz="1400" dirty="0"/>
              <a:t>    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plt.legend</a:t>
            </a:r>
            <a:r>
              <a:rPr lang="en-US" sz="1400" dirty="0"/>
              <a:t>()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plt.show</a:t>
            </a:r>
            <a:r>
              <a:rPr lang="en-US" sz="1400" dirty="0"/>
              <a:t>()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if __name__ == '__main__':</a:t>
            </a:r>
          </a:p>
          <a:p>
            <a:r>
              <a:rPr lang="en-US" sz="1400" dirty="0"/>
              <a:t>    main()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04800"/>
            <a:ext cx="4267200" cy="61247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import </a:t>
            </a:r>
            <a:r>
              <a:rPr lang="en-US" sz="1400" dirty="0" err="1"/>
              <a:t>numpy</a:t>
            </a:r>
            <a:r>
              <a:rPr lang="en-US" sz="1400" dirty="0"/>
              <a:t> as </a:t>
            </a:r>
            <a:r>
              <a:rPr lang="en-US" sz="1400" dirty="0" smtClean="0"/>
              <a:t>np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def</a:t>
            </a:r>
            <a:r>
              <a:rPr lang="en-US" sz="1400" dirty="0" smtClean="0"/>
              <a:t> p(x0):</a:t>
            </a:r>
          </a:p>
          <a:p>
            <a:r>
              <a:rPr lang="en-US" sz="1400" dirty="0"/>
              <a:t>    return x0**2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def</a:t>
            </a:r>
            <a:r>
              <a:rPr lang="en-US" sz="1400" dirty="0"/>
              <a:t> </a:t>
            </a:r>
            <a:r>
              <a:rPr lang="en-US" sz="1400" dirty="0" err="1"/>
              <a:t>pArray</a:t>
            </a:r>
            <a:r>
              <a:rPr lang="en-US" sz="1400" dirty="0"/>
              <a:t>(x):</a:t>
            </a:r>
          </a:p>
          <a:p>
            <a:r>
              <a:rPr lang="en-US" sz="1400" dirty="0"/>
              <a:t>    n = </a:t>
            </a:r>
            <a:r>
              <a:rPr lang="en-US" sz="1400" dirty="0" err="1"/>
              <a:t>x.size</a:t>
            </a:r>
            <a:endParaRPr lang="en-US" sz="1400" dirty="0"/>
          </a:p>
          <a:p>
            <a:r>
              <a:rPr lang="en-US" sz="1400" dirty="0"/>
              <a:t>    f = </a:t>
            </a:r>
            <a:r>
              <a:rPr lang="en-US" sz="1400" dirty="0" err="1"/>
              <a:t>np.empty</a:t>
            </a:r>
            <a:r>
              <a:rPr lang="en-US" sz="1400" dirty="0"/>
              <a:t>(n)</a:t>
            </a:r>
          </a:p>
          <a:p>
            <a:r>
              <a:rPr lang="en-US" sz="1400" dirty="0"/>
              <a:t>    for </a:t>
            </a:r>
            <a:r>
              <a:rPr lang="en-US" sz="1400" dirty="0" err="1"/>
              <a:t>i</a:t>
            </a:r>
            <a:r>
              <a:rPr lang="en-US" sz="1400" dirty="0"/>
              <a:t> in range(n):</a:t>
            </a:r>
          </a:p>
          <a:p>
            <a:r>
              <a:rPr lang="en-US" sz="1400" dirty="0"/>
              <a:t>        f[</a:t>
            </a:r>
            <a:r>
              <a:rPr lang="en-US" sz="1400" dirty="0" err="1"/>
              <a:t>i</a:t>
            </a:r>
            <a:r>
              <a:rPr lang="en-US" sz="1400" dirty="0"/>
              <a:t>] = p(x[</a:t>
            </a:r>
            <a:r>
              <a:rPr lang="en-US" sz="1400" dirty="0" err="1"/>
              <a:t>i</a:t>
            </a:r>
            <a:r>
              <a:rPr lang="en-US" sz="1400" dirty="0"/>
              <a:t>])</a:t>
            </a:r>
          </a:p>
          <a:p>
            <a:r>
              <a:rPr lang="en-US" sz="1400" dirty="0"/>
              <a:t>    return f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def</a:t>
            </a:r>
            <a:r>
              <a:rPr lang="en-US" sz="1400" dirty="0"/>
              <a:t> </a:t>
            </a:r>
            <a:r>
              <a:rPr lang="en-US" sz="1400" dirty="0" err="1"/>
              <a:t>nth_deriv</a:t>
            </a:r>
            <a:r>
              <a:rPr lang="en-US" sz="1400" dirty="0"/>
              <a:t>(f, order):</a:t>
            </a:r>
          </a:p>
          <a:p>
            <a:r>
              <a:rPr lang="en-US" sz="1400" dirty="0"/>
              <a:t>    n = </a:t>
            </a:r>
            <a:r>
              <a:rPr lang="en-US" sz="1400" dirty="0" err="1"/>
              <a:t>f.shape</a:t>
            </a:r>
            <a:r>
              <a:rPr lang="en-US" sz="1400" dirty="0"/>
              <a:t>[0]</a:t>
            </a:r>
          </a:p>
          <a:p>
            <a:r>
              <a:rPr lang="en-US" sz="1400" dirty="0"/>
              <a:t>    if order == 1:</a:t>
            </a:r>
          </a:p>
          <a:p>
            <a:r>
              <a:rPr lang="en-US" sz="1400" dirty="0"/>
              <a:t>        stencil = </a:t>
            </a:r>
            <a:r>
              <a:rPr lang="en-US" sz="1400" dirty="0" err="1"/>
              <a:t>np.array</a:t>
            </a:r>
            <a:r>
              <a:rPr lang="en-US" sz="1400" dirty="0"/>
              <a:t>([-1., 0., 1.])</a:t>
            </a:r>
          </a:p>
          <a:p>
            <a:r>
              <a:rPr lang="en-US" sz="1400" dirty="0"/>
              <a:t>        c = (n-1) / 2.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elif</a:t>
            </a:r>
            <a:r>
              <a:rPr lang="en-US" sz="1400" dirty="0"/>
              <a:t> order == 2:</a:t>
            </a:r>
          </a:p>
          <a:p>
            <a:r>
              <a:rPr lang="en-US" sz="1400" dirty="0"/>
              <a:t>        stencil = </a:t>
            </a:r>
            <a:r>
              <a:rPr lang="en-US" sz="1400" dirty="0" err="1"/>
              <a:t>np.array</a:t>
            </a:r>
            <a:r>
              <a:rPr lang="en-US" sz="1400" dirty="0"/>
              <a:t>([1., -2., 1.])</a:t>
            </a:r>
          </a:p>
          <a:p>
            <a:r>
              <a:rPr lang="en-US" sz="1400" dirty="0"/>
              <a:t>        c = (n-1)*(n-1)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deriv</a:t>
            </a:r>
            <a:r>
              <a:rPr lang="en-US" sz="1400" dirty="0"/>
              <a:t> = </a:t>
            </a:r>
            <a:r>
              <a:rPr lang="en-US" sz="1400" dirty="0" err="1"/>
              <a:t>np.zeros</a:t>
            </a:r>
            <a:r>
              <a:rPr lang="en-US" sz="1400" dirty="0"/>
              <a:t>(n)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   for </a:t>
            </a:r>
            <a:r>
              <a:rPr lang="en-US" sz="1400" dirty="0" err="1"/>
              <a:t>i</a:t>
            </a:r>
            <a:r>
              <a:rPr lang="en-US" sz="1400" dirty="0"/>
              <a:t> in range(1,n-1):</a:t>
            </a:r>
          </a:p>
          <a:p>
            <a:r>
              <a:rPr lang="en-US" sz="1400" dirty="0"/>
              <a:t>        </a:t>
            </a:r>
            <a:r>
              <a:rPr lang="en-US" sz="1400" dirty="0" err="1"/>
              <a:t>deriv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 = c * </a:t>
            </a:r>
            <a:r>
              <a:rPr lang="en-US" sz="1400" dirty="0" smtClean="0"/>
              <a:t>(f[i-1</a:t>
            </a:r>
            <a:r>
              <a:rPr lang="en-US" sz="1400" dirty="0"/>
              <a:t>]*stencil[0</a:t>
            </a:r>
            <a:r>
              <a:rPr lang="en-US" sz="1400" dirty="0" smtClean="0"/>
              <a:t>] + f[</a:t>
            </a:r>
            <a:r>
              <a:rPr lang="en-US" sz="1400" dirty="0" err="1" smtClean="0"/>
              <a:t>i</a:t>
            </a:r>
            <a:r>
              <a:rPr lang="en-US" sz="1400" dirty="0"/>
              <a:t>] * stencil[1</a:t>
            </a:r>
            <a:r>
              <a:rPr lang="en-US" sz="1400" dirty="0" smtClean="0"/>
              <a:t>] +</a:t>
            </a:r>
            <a:endParaRPr lang="en-US" sz="1400" dirty="0"/>
          </a:p>
          <a:p>
            <a:r>
              <a:rPr lang="en-US" sz="1400" dirty="0"/>
              <a:t>            f[i+1]*stencil[2])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   return </a:t>
            </a:r>
            <a:r>
              <a:rPr lang="en-US" sz="1400" dirty="0" err="1"/>
              <a:t>deriv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7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411" y="304800"/>
            <a:ext cx="3886200" cy="57554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</a:t>
            </a:r>
            <a:r>
              <a:rPr lang="en-US" sz="1600" dirty="0" smtClean="0"/>
              <a:t>stencil</a:t>
            </a:r>
            <a:r>
              <a:rPr lang="en-US" sz="1600" dirty="0" smtClean="0"/>
              <a:t>/main.py</a:t>
            </a:r>
            <a:endParaRPr lang="en-US" sz="1600" dirty="0" smtClean="0"/>
          </a:p>
          <a:p>
            <a:r>
              <a:rPr lang="en-US" sz="1600" dirty="0" smtClean="0"/>
              <a:t>#SIMPLIFIED VERSION: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DERIVATIVE ONLY</a:t>
            </a:r>
          </a:p>
          <a:p>
            <a:r>
              <a:rPr lang="en-US" sz="1600" dirty="0" smtClean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</a:t>
            </a:r>
            <a:r>
              <a:rPr lang="en-US" sz="1600" dirty="0" smtClean="0"/>
              <a:t>np</a:t>
            </a:r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US" sz="1600" dirty="0"/>
              <a:t>import math</a:t>
            </a:r>
          </a:p>
          <a:p>
            <a:endParaRPr lang="en-US" sz="1600" dirty="0"/>
          </a:p>
          <a:p>
            <a:r>
              <a:rPr lang="en-US" sz="1600" dirty="0"/>
              <a:t>N = 512</a:t>
            </a:r>
          </a:p>
          <a:p>
            <a:endParaRPr lang="en-US" sz="1600" dirty="0"/>
          </a:p>
          <a:p>
            <a:r>
              <a:rPr lang="en-US" sz="1600" dirty="0" err="1"/>
              <a:t>def</a:t>
            </a:r>
            <a:r>
              <a:rPr lang="en-US" sz="1600" dirty="0"/>
              <a:t> main():</a:t>
            </a:r>
          </a:p>
          <a:p>
            <a:r>
              <a:rPr lang="en-US" sz="1600" dirty="0" smtClean="0"/>
              <a:t>    x </a:t>
            </a:r>
            <a:r>
              <a:rPr lang="en-US" sz="1600" dirty="0"/>
              <a:t>= </a:t>
            </a:r>
            <a:r>
              <a:rPr lang="en-US" sz="1600" dirty="0" err="1"/>
              <a:t>np.linspace</a:t>
            </a:r>
            <a:r>
              <a:rPr lang="en-US" sz="1600" dirty="0"/>
              <a:t>(0, 1, N</a:t>
            </a:r>
            <a:r>
              <a:rPr lang="en-US" sz="1600" dirty="0" smtClean="0"/>
              <a:t>, </a:t>
            </a:r>
            <a:r>
              <a:rPr lang="en-US" sz="1600" dirty="0" err="1"/>
              <a:t>dtype</a:t>
            </a:r>
            <a:r>
              <a:rPr lang="en-US" sz="1600" dirty="0"/>
              <a:t>=np.float32)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 smtClean="0"/>
              <a:t>    from serial import </a:t>
            </a:r>
            <a:r>
              <a:rPr lang="en-US" sz="1600" dirty="0" err="1"/>
              <a:t>pArray</a:t>
            </a:r>
            <a:r>
              <a:rPr lang="en-US" sz="1600" dirty="0"/>
              <a:t>, </a:t>
            </a:r>
            <a:r>
              <a:rPr lang="en-US" sz="1600" dirty="0" err="1" smtClean="0"/>
              <a:t>nth_deriv</a:t>
            </a:r>
            <a:endParaRPr lang="en-US" sz="1600" dirty="0"/>
          </a:p>
          <a:p>
            <a:r>
              <a:rPr lang="en-US" sz="1600" dirty="0" smtClean="0"/>
              <a:t>    f </a:t>
            </a:r>
            <a:r>
              <a:rPr lang="en-US" sz="1600" dirty="0"/>
              <a:t>= </a:t>
            </a:r>
            <a:r>
              <a:rPr lang="en-US" sz="1600" dirty="0" err="1">
                <a:solidFill>
                  <a:srgbClr val="00B050"/>
                </a:solidFill>
              </a:rPr>
              <a:t>pArray</a:t>
            </a:r>
            <a:r>
              <a:rPr lang="en-US" sz="1600" dirty="0">
                <a:solidFill>
                  <a:srgbClr val="00B050"/>
                </a:solidFill>
              </a:rPr>
              <a:t>(x)</a:t>
            </a:r>
          </a:p>
          <a:p>
            <a:r>
              <a:rPr lang="en-US" sz="1600" dirty="0" smtClean="0"/>
              <a:t>    print </a:t>
            </a:r>
            <a:r>
              <a:rPr lang="en-US" sz="1600" dirty="0"/>
              <a:t>f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plt.plot</a:t>
            </a:r>
            <a:r>
              <a:rPr lang="en-US" sz="1600" dirty="0" smtClean="0"/>
              <a:t>(x</a:t>
            </a:r>
            <a:r>
              <a:rPr lang="en-US" sz="1600" dirty="0"/>
              <a:t>, f, 'o', label='f(x) = x**2')</a:t>
            </a:r>
          </a:p>
          <a:p>
            <a:endParaRPr lang="en-US" sz="1600" dirty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dfdx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 smtClean="0">
                <a:solidFill>
                  <a:srgbClr val="0070C0"/>
                </a:solidFill>
              </a:rPr>
              <a:t>nth_deriv</a:t>
            </a:r>
            <a:r>
              <a:rPr lang="en-US" sz="1600" dirty="0" smtClean="0">
                <a:solidFill>
                  <a:srgbClr val="0070C0"/>
                </a:solidFill>
              </a:rPr>
              <a:t>(f,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 smtClean="0">
                <a:solidFill>
                  <a:srgbClr val="0070C0"/>
                </a:solidFill>
              </a:rPr>
              <a:t>) #order=1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plt.plot</a:t>
            </a:r>
            <a:r>
              <a:rPr lang="en-US" sz="1600" dirty="0" smtClean="0"/>
              <a:t>(x</a:t>
            </a:r>
            <a:r>
              <a:rPr lang="en-US" sz="1600" dirty="0"/>
              <a:t>, </a:t>
            </a:r>
            <a:r>
              <a:rPr lang="en-US" sz="1600" dirty="0" err="1"/>
              <a:t>dfdx</a:t>
            </a:r>
            <a:r>
              <a:rPr lang="en-US" sz="1600" dirty="0"/>
              <a:t>, 'o', label='First derivative</a:t>
            </a:r>
            <a:r>
              <a:rPr lang="en-US" sz="1600" dirty="0" smtClean="0"/>
              <a:t>')</a:t>
            </a:r>
            <a:endParaRPr lang="en-US" sz="1600" dirty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plt.legend</a:t>
            </a:r>
            <a:r>
              <a:rPr lang="en-US" sz="1600" dirty="0"/>
              <a:t>()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plt.show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if __name__ == '__main__':</a:t>
            </a:r>
          </a:p>
          <a:p>
            <a:r>
              <a:rPr lang="en-US" sz="1600" dirty="0"/>
              <a:t>	main()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04800"/>
            <a:ext cx="4267200" cy="57554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</a:t>
            </a:r>
            <a:r>
              <a:rPr lang="en-US" sz="1600" dirty="0" smtClean="0"/>
              <a:t>stencil</a:t>
            </a:r>
            <a:r>
              <a:rPr lang="en-US" sz="1600" dirty="0" smtClean="0"/>
              <a:t>/serial.py</a:t>
            </a:r>
            <a:endParaRPr lang="en-US" sz="1600" dirty="0" smtClean="0"/>
          </a:p>
          <a:p>
            <a:r>
              <a:rPr lang="en-US" sz="1600" dirty="0" smtClean="0"/>
              <a:t>import </a:t>
            </a:r>
            <a:r>
              <a:rPr lang="en-US" sz="1600" dirty="0"/>
              <a:t>math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FF0000"/>
                </a:solidFill>
              </a:rPr>
              <a:t>def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parab</a:t>
            </a:r>
            <a:r>
              <a:rPr lang="en-US" sz="1600" dirty="0">
                <a:solidFill>
                  <a:srgbClr val="FF0000"/>
                </a:solidFill>
              </a:rPr>
              <a:t>(x0):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return </a:t>
            </a:r>
            <a:r>
              <a:rPr lang="en-US" sz="1600" dirty="0">
                <a:solidFill>
                  <a:srgbClr val="FF0000"/>
                </a:solidFill>
              </a:rPr>
              <a:t>x0**</a:t>
            </a:r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>
                <a:solidFill>
                  <a:srgbClr val="00B050"/>
                </a:solidFill>
              </a:rPr>
              <a:t>def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pArray</a:t>
            </a:r>
            <a:r>
              <a:rPr lang="en-US" sz="1600" dirty="0">
                <a:solidFill>
                  <a:srgbClr val="00B050"/>
                </a:solidFill>
              </a:rPr>
              <a:t>(x):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    n </a:t>
            </a:r>
            <a:r>
              <a:rPr lang="en-US" sz="1600" dirty="0">
                <a:solidFill>
                  <a:srgbClr val="00B050"/>
                </a:solidFill>
              </a:rPr>
              <a:t>= </a:t>
            </a:r>
            <a:r>
              <a:rPr lang="en-US" sz="1600" dirty="0" err="1" smtClean="0">
                <a:solidFill>
                  <a:srgbClr val="00B050"/>
                </a:solidFill>
              </a:rPr>
              <a:t>x.shape</a:t>
            </a:r>
            <a:r>
              <a:rPr lang="en-US" sz="1600" dirty="0" smtClean="0">
                <a:solidFill>
                  <a:srgbClr val="00B050"/>
                </a:solidFill>
              </a:rPr>
              <a:t>[0]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    f </a:t>
            </a:r>
            <a:r>
              <a:rPr lang="en-US" sz="1600" dirty="0">
                <a:solidFill>
                  <a:srgbClr val="00B050"/>
                </a:solidFill>
              </a:rPr>
              <a:t>= </a:t>
            </a:r>
            <a:r>
              <a:rPr lang="en-US" sz="1600" dirty="0" err="1">
                <a:solidFill>
                  <a:srgbClr val="00B050"/>
                </a:solidFill>
              </a:rPr>
              <a:t>np.empty</a:t>
            </a:r>
            <a:r>
              <a:rPr lang="en-US" sz="1600" dirty="0">
                <a:solidFill>
                  <a:srgbClr val="00B050"/>
                </a:solidFill>
              </a:rPr>
              <a:t>(n)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    for 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 in range(n):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        f[</a:t>
            </a:r>
            <a:r>
              <a:rPr lang="en-US" sz="1600" dirty="0" err="1" smtClean="0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 = </a:t>
            </a:r>
            <a:r>
              <a:rPr lang="en-US" sz="1600" dirty="0" err="1">
                <a:solidFill>
                  <a:srgbClr val="FF0000"/>
                </a:solidFill>
              </a:rPr>
              <a:t>parab</a:t>
            </a:r>
            <a:r>
              <a:rPr lang="en-US" sz="1600" dirty="0">
                <a:solidFill>
                  <a:srgbClr val="FF0000"/>
                </a:solidFill>
              </a:rPr>
              <a:t>(x[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])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    return </a:t>
            </a:r>
            <a:r>
              <a:rPr lang="en-US" sz="1600" dirty="0">
                <a:solidFill>
                  <a:srgbClr val="00B050"/>
                </a:solidFill>
              </a:rPr>
              <a:t>f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def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nth_deriv</a:t>
            </a:r>
            <a:r>
              <a:rPr lang="en-US" sz="1600" dirty="0" smtClean="0">
                <a:solidFill>
                  <a:srgbClr val="0070C0"/>
                </a:solidFill>
              </a:rPr>
              <a:t>(f</a:t>
            </a:r>
            <a:r>
              <a:rPr lang="en-US" sz="1600" dirty="0">
                <a:solidFill>
                  <a:srgbClr val="0070C0"/>
                </a:solidFill>
              </a:rPr>
              <a:t>, order):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n </a:t>
            </a:r>
            <a:r>
              <a:rPr lang="en-US" sz="1600" dirty="0">
                <a:solidFill>
                  <a:srgbClr val="0070C0"/>
                </a:solidFill>
              </a:rPr>
              <a:t>= </a:t>
            </a:r>
            <a:r>
              <a:rPr lang="en-US" sz="1600" dirty="0" err="1">
                <a:solidFill>
                  <a:srgbClr val="0070C0"/>
                </a:solidFill>
              </a:rPr>
              <a:t>f.shape</a:t>
            </a:r>
            <a:r>
              <a:rPr lang="en-US" sz="1600" dirty="0">
                <a:solidFill>
                  <a:srgbClr val="0070C0"/>
                </a:solidFill>
              </a:rPr>
              <a:t>[0]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stencil </a:t>
            </a:r>
            <a:r>
              <a:rPr lang="en-US" sz="1600" dirty="0">
                <a:solidFill>
                  <a:srgbClr val="0070C0"/>
                </a:solidFill>
              </a:rPr>
              <a:t>=(n-1)/2. * </a:t>
            </a:r>
            <a:r>
              <a:rPr lang="en-US" sz="1600" dirty="0" err="1">
                <a:solidFill>
                  <a:srgbClr val="0070C0"/>
                </a:solidFill>
              </a:rPr>
              <a:t>np.array</a:t>
            </a:r>
            <a:r>
              <a:rPr lang="en-US" sz="1600" dirty="0">
                <a:solidFill>
                  <a:srgbClr val="0070C0"/>
                </a:solidFill>
              </a:rPr>
              <a:t>([-1., 0., 1</a:t>
            </a:r>
            <a:r>
              <a:rPr lang="en-US" sz="1600" dirty="0" smtClean="0">
                <a:solidFill>
                  <a:srgbClr val="0070C0"/>
                </a:solidFill>
              </a:rPr>
              <a:t>.])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</a:t>
            </a:r>
            <a:r>
              <a:rPr lang="en-US" sz="1600" dirty="0" err="1" smtClean="0">
                <a:solidFill>
                  <a:srgbClr val="0070C0"/>
                </a:solidFill>
              </a:rPr>
              <a:t>deriv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= </a:t>
            </a:r>
            <a:r>
              <a:rPr lang="en-US" sz="1600" dirty="0" err="1">
                <a:solidFill>
                  <a:srgbClr val="0070C0"/>
                </a:solidFill>
              </a:rPr>
              <a:t>np.zeros</a:t>
            </a:r>
            <a:r>
              <a:rPr lang="en-US" sz="1600" dirty="0">
                <a:solidFill>
                  <a:srgbClr val="0070C0"/>
                </a:solidFill>
              </a:rPr>
              <a:t>(n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    for 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 in range(1,n-1):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    </a:t>
            </a:r>
            <a:r>
              <a:rPr lang="en-US" sz="1600" dirty="0" err="1" smtClean="0">
                <a:solidFill>
                  <a:srgbClr val="0070C0"/>
                </a:solidFill>
              </a:rPr>
              <a:t>deriv</a:t>
            </a:r>
            <a:r>
              <a:rPr lang="en-US" sz="1600" dirty="0" smtClean="0">
                <a:solidFill>
                  <a:srgbClr val="0070C0"/>
                </a:solidFill>
              </a:rPr>
              <a:t>[</a:t>
            </a:r>
            <a:r>
              <a:rPr lang="en-US" sz="1600" dirty="0" err="1" smtClean="0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] = </a:t>
            </a:r>
            <a:r>
              <a:rPr lang="en-US" sz="1600" dirty="0" smtClean="0">
                <a:solidFill>
                  <a:srgbClr val="0070C0"/>
                </a:solidFill>
              </a:rPr>
              <a:t>(f[i-1</a:t>
            </a:r>
            <a:r>
              <a:rPr lang="en-US" sz="1600" dirty="0">
                <a:solidFill>
                  <a:srgbClr val="0070C0"/>
                </a:solidFill>
              </a:rPr>
              <a:t>]*stencil[0</a:t>
            </a:r>
            <a:r>
              <a:rPr lang="en-US" sz="1600" dirty="0" smtClean="0">
                <a:solidFill>
                  <a:srgbClr val="0070C0"/>
                </a:solidFill>
              </a:rPr>
              <a:t>]+</a:t>
            </a:r>
            <a:br>
              <a:rPr lang="en-US" sz="1600" dirty="0" smtClean="0">
                <a:solidFill>
                  <a:srgbClr val="0070C0"/>
                </a:solidFill>
              </a:rPr>
            </a:br>
            <a:r>
              <a:rPr lang="en-US" sz="1600" dirty="0" smtClean="0">
                <a:solidFill>
                  <a:srgbClr val="0070C0"/>
                </a:solidFill>
              </a:rPr>
              <a:t>                           f[</a:t>
            </a:r>
            <a:r>
              <a:rPr lang="en-US" sz="1600" dirty="0" err="1" smtClean="0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] </a:t>
            </a:r>
            <a:r>
              <a:rPr lang="en-US" sz="1600" dirty="0" smtClean="0">
                <a:solidFill>
                  <a:srgbClr val="0070C0"/>
                </a:solidFill>
              </a:rPr>
              <a:t> * stencil[1]+</a:t>
            </a:r>
            <a:br>
              <a:rPr lang="en-US" sz="1600" dirty="0" smtClean="0">
                <a:solidFill>
                  <a:srgbClr val="0070C0"/>
                </a:solidFill>
              </a:rPr>
            </a:br>
            <a:r>
              <a:rPr lang="en-US" sz="1600" dirty="0" smtClean="0">
                <a:solidFill>
                  <a:srgbClr val="0070C0"/>
                </a:solidFill>
              </a:rPr>
              <a:t>                         f[i+1</a:t>
            </a:r>
            <a:r>
              <a:rPr lang="en-US" sz="1600" dirty="0">
                <a:solidFill>
                  <a:srgbClr val="0070C0"/>
                </a:solidFill>
              </a:rPr>
              <a:t>]*stencil[2])</a:t>
            </a:r>
          </a:p>
          <a:p>
            <a:endParaRPr lang="en-US" sz="1600" dirty="0"/>
          </a:p>
          <a:p>
            <a:r>
              <a:rPr lang="en-US" sz="1600" dirty="0" smtClean="0"/>
              <a:t>return </a:t>
            </a:r>
            <a:r>
              <a:rPr lang="en-US" sz="1600" dirty="0" err="1" smtClean="0"/>
              <a:t>deriv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25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411" y="304800"/>
            <a:ext cx="3886200" cy="57554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</a:t>
            </a:r>
            <a:r>
              <a:rPr lang="en-US" sz="1600" dirty="0" smtClean="0"/>
              <a:t>stencil</a:t>
            </a:r>
            <a:r>
              <a:rPr lang="en-US" sz="1600" dirty="0" smtClean="0"/>
              <a:t>/serial.py</a:t>
            </a:r>
            <a:endParaRPr lang="en-US" sz="1600" dirty="0"/>
          </a:p>
          <a:p>
            <a:r>
              <a:rPr lang="en-US" sz="1600" dirty="0"/>
              <a:t>import math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FF0000"/>
                </a:solidFill>
              </a:rPr>
              <a:t>def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parab</a:t>
            </a:r>
            <a:r>
              <a:rPr lang="en-US" sz="1600" dirty="0">
                <a:solidFill>
                  <a:srgbClr val="FF0000"/>
                </a:solidFill>
              </a:rPr>
              <a:t>(x0):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return x0**2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def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pArray</a:t>
            </a:r>
            <a:r>
              <a:rPr lang="en-US" sz="1600" dirty="0">
                <a:solidFill>
                  <a:srgbClr val="00B050"/>
                </a:solidFill>
              </a:rPr>
              <a:t>(x):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n = </a:t>
            </a:r>
            <a:r>
              <a:rPr lang="en-US" sz="1600" dirty="0" err="1">
                <a:solidFill>
                  <a:srgbClr val="00B050"/>
                </a:solidFill>
              </a:rPr>
              <a:t>x.size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    f = </a:t>
            </a:r>
            <a:r>
              <a:rPr lang="en-US" sz="1600" dirty="0" err="1">
                <a:solidFill>
                  <a:srgbClr val="00B050"/>
                </a:solidFill>
              </a:rPr>
              <a:t>np.empty</a:t>
            </a:r>
            <a:r>
              <a:rPr lang="en-US" sz="1600" dirty="0">
                <a:solidFill>
                  <a:srgbClr val="00B050"/>
                </a:solidFill>
              </a:rPr>
              <a:t>(n)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for 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 in range(n):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    f[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 = </a:t>
            </a:r>
            <a:r>
              <a:rPr lang="en-US" sz="1600" dirty="0" err="1">
                <a:solidFill>
                  <a:srgbClr val="FF0000"/>
                </a:solidFill>
              </a:rPr>
              <a:t>parab</a:t>
            </a:r>
            <a:r>
              <a:rPr lang="en-US" sz="1600" dirty="0">
                <a:solidFill>
                  <a:srgbClr val="FF0000"/>
                </a:solidFill>
              </a:rPr>
              <a:t>(x[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])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return f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def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nth_deriv</a:t>
            </a:r>
            <a:r>
              <a:rPr lang="en-US" sz="1600" dirty="0" smtClean="0">
                <a:solidFill>
                  <a:srgbClr val="0070C0"/>
                </a:solidFill>
              </a:rPr>
              <a:t>(f</a:t>
            </a:r>
            <a:r>
              <a:rPr lang="en-US" sz="1600" dirty="0">
                <a:solidFill>
                  <a:srgbClr val="0070C0"/>
                </a:solidFill>
              </a:rPr>
              <a:t>, order):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n = </a:t>
            </a:r>
            <a:r>
              <a:rPr lang="en-US" sz="1600" dirty="0" err="1">
                <a:solidFill>
                  <a:srgbClr val="0070C0"/>
                </a:solidFill>
              </a:rPr>
              <a:t>f.shape</a:t>
            </a:r>
            <a:r>
              <a:rPr lang="en-US" sz="1600" dirty="0">
                <a:solidFill>
                  <a:srgbClr val="0070C0"/>
                </a:solidFill>
              </a:rPr>
              <a:t>[0]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stencil =(n-1)/2. * </a:t>
            </a:r>
            <a:r>
              <a:rPr lang="en-US" sz="1600" dirty="0" err="1">
                <a:solidFill>
                  <a:srgbClr val="0070C0"/>
                </a:solidFill>
              </a:rPr>
              <a:t>np.array</a:t>
            </a:r>
            <a:r>
              <a:rPr lang="en-US" sz="1600" dirty="0">
                <a:solidFill>
                  <a:srgbClr val="0070C0"/>
                </a:solidFill>
              </a:rPr>
              <a:t>([-1., 0., 1.])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</a:t>
            </a:r>
            <a:r>
              <a:rPr lang="en-US" sz="1600" dirty="0" err="1">
                <a:solidFill>
                  <a:srgbClr val="0070C0"/>
                </a:solidFill>
              </a:rPr>
              <a:t>deriv</a:t>
            </a:r>
            <a:r>
              <a:rPr lang="en-US" sz="1600" dirty="0">
                <a:solidFill>
                  <a:srgbClr val="0070C0"/>
                </a:solidFill>
              </a:rPr>
              <a:t> = </a:t>
            </a:r>
            <a:r>
              <a:rPr lang="en-US" sz="1600" dirty="0" err="1">
                <a:solidFill>
                  <a:srgbClr val="0070C0"/>
                </a:solidFill>
              </a:rPr>
              <a:t>np.zeros</a:t>
            </a:r>
            <a:r>
              <a:rPr lang="en-US" sz="1600" dirty="0">
                <a:solidFill>
                  <a:srgbClr val="0070C0"/>
                </a:solidFill>
              </a:rPr>
              <a:t>(n)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for 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 in range(1,n-1):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</a:t>
            </a:r>
            <a:r>
              <a:rPr lang="en-US" sz="1600" dirty="0" err="1">
                <a:solidFill>
                  <a:srgbClr val="0070C0"/>
                </a:solidFill>
              </a:rPr>
              <a:t>deriv</a:t>
            </a:r>
            <a:r>
              <a:rPr lang="en-US" sz="1600" dirty="0">
                <a:solidFill>
                  <a:srgbClr val="0070C0"/>
                </a:solidFill>
              </a:rPr>
              <a:t>[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] = (f[i-1]*stencil[0]+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                           f[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]  * stencil[1]+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                         f[i+1]*stencil[2])</a:t>
            </a:r>
          </a:p>
          <a:p>
            <a:endParaRPr lang="en-US" sz="1600" dirty="0"/>
          </a:p>
          <a:p>
            <a:r>
              <a:rPr lang="en-US" sz="1600" dirty="0"/>
              <a:t>return </a:t>
            </a:r>
            <a:r>
              <a:rPr lang="en-US" sz="1600" dirty="0" err="1"/>
              <a:t>deriv</a:t>
            </a:r>
            <a:r>
              <a:rPr lang="en-US" sz="16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04800"/>
            <a:ext cx="4267200" cy="57554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</a:t>
            </a:r>
            <a:r>
              <a:rPr lang="en-US" sz="1600" dirty="0" smtClean="0"/>
              <a:t>stencil</a:t>
            </a:r>
            <a:r>
              <a:rPr lang="en-US" sz="1600" dirty="0" smtClean="0"/>
              <a:t>/serial.py </a:t>
            </a:r>
            <a:r>
              <a:rPr lang="en-US" sz="1600" dirty="0" smtClean="0"/>
              <a:t>(alternate loop version)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import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math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import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numpy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as np</a:t>
            </a:r>
          </a:p>
          <a:p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parab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(x0):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return x0**2</a:t>
            </a:r>
          </a:p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pArray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(x):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n =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x.shape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[0]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f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np.empty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(n)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for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in range(n):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    f[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]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parab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(x[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])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return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f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# alternate version loops over the stencil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err="1">
                <a:solidFill>
                  <a:srgbClr val="0070C0"/>
                </a:solidFill>
              </a:rPr>
              <a:t>def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nth_deriv</a:t>
            </a:r>
            <a:r>
              <a:rPr lang="en-US" sz="1600" dirty="0" smtClean="0">
                <a:solidFill>
                  <a:srgbClr val="0070C0"/>
                </a:solidFill>
              </a:rPr>
              <a:t>(f</a:t>
            </a:r>
            <a:r>
              <a:rPr lang="en-US" sz="1600" dirty="0">
                <a:solidFill>
                  <a:srgbClr val="0070C0"/>
                </a:solidFill>
              </a:rPr>
              <a:t>, order):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n </a:t>
            </a:r>
            <a:r>
              <a:rPr lang="en-US" sz="1600" dirty="0">
                <a:solidFill>
                  <a:srgbClr val="0070C0"/>
                </a:solidFill>
              </a:rPr>
              <a:t>= </a:t>
            </a:r>
            <a:r>
              <a:rPr lang="en-US" sz="1600" dirty="0" err="1">
                <a:solidFill>
                  <a:srgbClr val="0070C0"/>
                </a:solidFill>
              </a:rPr>
              <a:t>f.shape</a:t>
            </a:r>
            <a:r>
              <a:rPr lang="en-US" sz="1600" dirty="0">
                <a:solidFill>
                  <a:srgbClr val="0070C0"/>
                </a:solidFill>
              </a:rPr>
              <a:t>[0]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stencil </a:t>
            </a:r>
            <a:r>
              <a:rPr lang="en-US" sz="1600" dirty="0">
                <a:solidFill>
                  <a:srgbClr val="0070C0"/>
                </a:solidFill>
              </a:rPr>
              <a:t>=(n-1)/2. * </a:t>
            </a:r>
            <a:r>
              <a:rPr lang="en-US" sz="1600" dirty="0" err="1">
                <a:solidFill>
                  <a:srgbClr val="0070C0"/>
                </a:solidFill>
              </a:rPr>
              <a:t>np.array</a:t>
            </a:r>
            <a:r>
              <a:rPr lang="en-US" sz="1600" dirty="0">
                <a:solidFill>
                  <a:srgbClr val="0070C0"/>
                </a:solidFill>
              </a:rPr>
              <a:t>([-1., 0., 1</a:t>
            </a:r>
            <a:r>
              <a:rPr lang="en-US" sz="1600" dirty="0" smtClean="0">
                <a:solidFill>
                  <a:srgbClr val="0070C0"/>
                </a:solidFill>
              </a:rPr>
              <a:t>.])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</a:t>
            </a:r>
            <a:r>
              <a:rPr lang="en-US" sz="1600" dirty="0" err="1" smtClean="0">
                <a:solidFill>
                  <a:srgbClr val="0070C0"/>
                </a:solidFill>
              </a:rPr>
              <a:t>deriv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= </a:t>
            </a:r>
            <a:r>
              <a:rPr lang="en-US" sz="1600" dirty="0" err="1">
                <a:solidFill>
                  <a:srgbClr val="0070C0"/>
                </a:solidFill>
              </a:rPr>
              <a:t>np.zeros</a:t>
            </a:r>
            <a:r>
              <a:rPr lang="en-US" sz="1600" dirty="0">
                <a:solidFill>
                  <a:srgbClr val="0070C0"/>
                </a:solidFill>
              </a:rPr>
              <a:t>(n)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RAD = 1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for 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 in </a:t>
            </a:r>
            <a:r>
              <a:rPr lang="en-US" sz="1600" dirty="0" smtClean="0">
                <a:solidFill>
                  <a:srgbClr val="0070C0"/>
                </a:solidFill>
              </a:rPr>
              <a:t>range(</a:t>
            </a:r>
            <a:r>
              <a:rPr lang="en-US" sz="1600" dirty="0" err="1" smtClean="0">
                <a:solidFill>
                  <a:srgbClr val="0070C0"/>
                </a:solidFill>
              </a:rPr>
              <a:t>RAD,n</a:t>
            </a:r>
            <a:r>
              <a:rPr lang="en-US" sz="1600" dirty="0" smtClean="0">
                <a:solidFill>
                  <a:srgbClr val="0070C0"/>
                </a:solidFill>
              </a:rPr>
              <a:t>-RAD):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     for di in range(-RAD, RAD+1):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</a:t>
            </a:r>
            <a:r>
              <a:rPr lang="en-US" sz="1600" dirty="0" err="1">
                <a:solidFill>
                  <a:srgbClr val="0070C0"/>
                </a:solidFill>
              </a:rPr>
              <a:t>deriv</a:t>
            </a:r>
            <a:r>
              <a:rPr lang="en-US" sz="1600" dirty="0">
                <a:solidFill>
                  <a:srgbClr val="0070C0"/>
                </a:solidFill>
              </a:rPr>
              <a:t>[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] += f[</a:t>
            </a:r>
            <a:r>
              <a:rPr lang="en-US" sz="1600" dirty="0" err="1">
                <a:solidFill>
                  <a:srgbClr val="0070C0"/>
                </a:solidFill>
              </a:rPr>
              <a:t>i+di</a:t>
            </a:r>
            <a:r>
              <a:rPr lang="en-US" sz="1600" dirty="0">
                <a:solidFill>
                  <a:srgbClr val="0070C0"/>
                </a:solidFill>
              </a:rPr>
              <a:t>]*stencil[</a:t>
            </a:r>
            <a:r>
              <a:rPr lang="en-US" sz="1600" dirty="0" err="1">
                <a:solidFill>
                  <a:srgbClr val="0070C0"/>
                </a:solidFill>
              </a:rPr>
              <a:t>di+RAD</a:t>
            </a:r>
            <a:r>
              <a:rPr lang="en-US" sz="1600" dirty="0" smtClean="0">
                <a:solidFill>
                  <a:srgbClr val="0070C0"/>
                </a:solidFill>
              </a:rPr>
              <a:t>]</a:t>
            </a:r>
          </a:p>
          <a:p>
            <a:endParaRPr lang="en-US" sz="1600" dirty="0"/>
          </a:p>
          <a:p>
            <a:r>
              <a:rPr lang="en-US" sz="1600" dirty="0" smtClean="0"/>
              <a:t>return </a:t>
            </a:r>
            <a:r>
              <a:rPr lang="en-US" sz="1600" dirty="0" err="1" smtClean="0"/>
              <a:t>deriv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40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411" y="304800"/>
            <a:ext cx="3886200" cy="403187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</a:t>
            </a:r>
            <a:r>
              <a:rPr lang="en-US" sz="1600" dirty="0" smtClean="0"/>
              <a:t>stencil</a:t>
            </a:r>
            <a:r>
              <a:rPr lang="en-US" sz="1600" dirty="0" smtClean="0"/>
              <a:t>/serial.py </a:t>
            </a:r>
            <a:r>
              <a:rPr lang="en-US" sz="1600" dirty="0" smtClean="0"/>
              <a:t>(first part)</a:t>
            </a:r>
          </a:p>
          <a:p>
            <a:r>
              <a:rPr lang="en-US" sz="1600" dirty="0" smtClean="0"/>
              <a:t># populate the input matrix</a:t>
            </a:r>
            <a:endParaRPr lang="en-US" sz="1600" dirty="0"/>
          </a:p>
          <a:p>
            <a:r>
              <a:rPr lang="en-US" sz="1600" dirty="0" smtClean="0"/>
              <a:t>import </a:t>
            </a:r>
            <a:r>
              <a:rPr lang="en-US" sz="1600" dirty="0"/>
              <a:t>math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FF0000"/>
                </a:solidFill>
              </a:rPr>
              <a:t>def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parab</a:t>
            </a:r>
            <a:r>
              <a:rPr lang="en-US" sz="1600" dirty="0">
                <a:solidFill>
                  <a:srgbClr val="FF0000"/>
                </a:solidFill>
              </a:rPr>
              <a:t>(x0):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return x0**2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>
                <a:solidFill>
                  <a:srgbClr val="00B050"/>
                </a:solidFill>
              </a:rPr>
              <a:t>def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pArray</a:t>
            </a:r>
            <a:r>
              <a:rPr lang="en-US" sz="1600" dirty="0">
                <a:solidFill>
                  <a:srgbClr val="00B050"/>
                </a:solidFill>
              </a:rPr>
              <a:t>(x):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n = </a:t>
            </a:r>
            <a:r>
              <a:rPr lang="en-US" sz="1600" dirty="0" err="1">
                <a:solidFill>
                  <a:srgbClr val="00B050"/>
                </a:solidFill>
              </a:rPr>
              <a:t>x.size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    f = </a:t>
            </a:r>
            <a:r>
              <a:rPr lang="en-US" sz="1600" dirty="0" err="1">
                <a:solidFill>
                  <a:srgbClr val="00B050"/>
                </a:solidFill>
              </a:rPr>
              <a:t>np.empty</a:t>
            </a:r>
            <a:r>
              <a:rPr lang="en-US" sz="1600" dirty="0">
                <a:solidFill>
                  <a:srgbClr val="00B050"/>
                </a:solidFill>
              </a:rPr>
              <a:t>(n)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for 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 in range(n):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    f[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 = </a:t>
            </a:r>
            <a:r>
              <a:rPr lang="en-US" sz="1600" dirty="0" err="1">
                <a:solidFill>
                  <a:srgbClr val="00B050"/>
                </a:solidFill>
              </a:rPr>
              <a:t>parab</a:t>
            </a:r>
            <a:r>
              <a:rPr lang="en-US" sz="1600" dirty="0">
                <a:solidFill>
                  <a:srgbClr val="00B050"/>
                </a:solidFill>
              </a:rPr>
              <a:t>(x[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return </a:t>
            </a:r>
            <a:r>
              <a:rPr lang="en-US" sz="1600" dirty="0" smtClean="0">
                <a:solidFill>
                  <a:srgbClr val="00B050"/>
                </a:solidFill>
              </a:rPr>
              <a:t>f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304800"/>
            <a:ext cx="4267200" cy="57554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</a:t>
            </a:r>
            <a:r>
              <a:rPr lang="en-US" sz="1600" dirty="0" smtClean="0"/>
              <a:t>stencil</a:t>
            </a:r>
            <a:r>
              <a:rPr lang="en-US" sz="1600" dirty="0" smtClean="0"/>
              <a:t>/parallel.py </a:t>
            </a:r>
            <a:r>
              <a:rPr lang="en-US" sz="1600" dirty="0" smtClean="0"/>
              <a:t>(first part)</a:t>
            </a:r>
          </a:p>
          <a:p>
            <a:r>
              <a:rPr lang="en-US" sz="1600" dirty="0" smtClean="0"/>
              <a:t># adjust import in main.py to ‘from parallel…’</a:t>
            </a:r>
          </a:p>
          <a:p>
            <a:r>
              <a:rPr lang="en-US" sz="1600" dirty="0" smtClean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r>
              <a:rPr lang="en-US" sz="1600" dirty="0"/>
              <a:t>import math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from </a:t>
            </a:r>
            <a:r>
              <a:rPr lang="en-US" sz="1600" dirty="0" err="1">
                <a:solidFill>
                  <a:srgbClr val="00B050"/>
                </a:solidFill>
              </a:rPr>
              <a:t>numba</a:t>
            </a:r>
            <a:r>
              <a:rPr lang="en-US" sz="1600" dirty="0">
                <a:solidFill>
                  <a:srgbClr val="00B050"/>
                </a:solidFill>
              </a:rPr>
              <a:t> import </a:t>
            </a:r>
            <a:r>
              <a:rPr lang="en-US" sz="1600" dirty="0" err="1">
                <a:solidFill>
                  <a:srgbClr val="00B050"/>
                </a:solidFill>
              </a:rPr>
              <a:t>jit</a:t>
            </a:r>
            <a:r>
              <a:rPr lang="en-US" sz="1600" dirty="0">
                <a:solidFill>
                  <a:srgbClr val="00B050"/>
                </a:solidFill>
              </a:rPr>
              <a:t>, </a:t>
            </a:r>
            <a:r>
              <a:rPr lang="en-US" sz="1600" dirty="0" err="1">
                <a:solidFill>
                  <a:srgbClr val="00B050"/>
                </a:solidFill>
              </a:rPr>
              <a:t>cuda</a:t>
            </a:r>
            <a:r>
              <a:rPr lang="en-US" sz="1600" dirty="0">
                <a:solidFill>
                  <a:srgbClr val="00B050"/>
                </a:solidFill>
              </a:rPr>
              <a:t>, float32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@</a:t>
            </a:r>
            <a:r>
              <a:rPr lang="en-US" sz="1600" dirty="0" err="1">
                <a:solidFill>
                  <a:srgbClr val="FF0000"/>
                </a:solidFill>
              </a:rPr>
              <a:t>cuda.jit</a:t>
            </a:r>
            <a:r>
              <a:rPr lang="en-US" sz="1600" dirty="0">
                <a:solidFill>
                  <a:srgbClr val="FF0000"/>
                </a:solidFill>
              </a:rPr>
              <a:t>(device = True)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def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parab</a:t>
            </a:r>
            <a:r>
              <a:rPr lang="en-US" sz="1600" dirty="0">
                <a:solidFill>
                  <a:srgbClr val="FF0000"/>
                </a:solidFill>
              </a:rPr>
              <a:t>(x0):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return x0**2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@</a:t>
            </a:r>
            <a:r>
              <a:rPr lang="en-US" sz="1600" dirty="0" err="1">
                <a:solidFill>
                  <a:srgbClr val="00B050"/>
                </a:solidFill>
              </a:rPr>
              <a:t>cuda.jit</a:t>
            </a:r>
            <a:r>
              <a:rPr lang="en-US" sz="1600" dirty="0">
                <a:solidFill>
                  <a:srgbClr val="00B050"/>
                </a:solidFill>
              </a:rPr>
              <a:t> #Lazy compilation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#@</a:t>
            </a:r>
            <a:r>
              <a:rPr lang="en-US" sz="1600" dirty="0" err="1">
                <a:solidFill>
                  <a:srgbClr val="00B050"/>
                </a:solidFill>
              </a:rPr>
              <a:t>cuda.jit</a:t>
            </a:r>
            <a:r>
              <a:rPr lang="en-US" sz="1600" dirty="0">
                <a:solidFill>
                  <a:srgbClr val="00B050"/>
                </a:solidFill>
              </a:rPr>
              <a:t>('void(float32[:], float32[:])') #</a:t>
            </a:r>
            <a:r>
              <a:rPr lang="en-US" sz="1600" dirty="0" smtClean="0">
                <a:solidFill>
                  <a:srgbClr val="00B050"/>
                </a:solidFill>
              </a:rPr>
              <a:t>Eager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err="1">
                <a:solidFill>
                  <a:srgbClr val="00B050"/>
                </a:solidFill>
              </a:rPr>
              <a:t>def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pKernel</a:t>
            </a:r>
            <a:r>
              <a:rPr lang="en-US" sz="1600" dirty="0">
                <a:solidFill>
                  <a:srgbClr val="00B050"/>
                </a:solidFill>
              </a:rPr>
              <a:t>(</a:t>
            </a:r>
            <a:r>
              <a:rPr lang="en-US" sz="1600" dirty="0" err="1">
                <a:solidFill>
                  <a:srgbClr val="00B050"/>
                </a:solidFill>
              </a:rPr>
              <a:t>d_f</a:t>
            </a:r>
            <a:r>
              <a:rPr lang="en-US" sz="1600" dirty="0">
                <a:solidFill>
                  <a:srgbClr val="00B050"/>
                </a:solidFill>
              </a:rPr>
              <a:t>, </a:t>
            </a:r>
            <a:r>
              <a:rPr lang="en-US" sz="1600" dirty="0" err="1">
                <a:solidFill>
                  <a:srgbClr val="00B050"/>
                </a:solidFill>
              </a:rPr>
              <a:t>d_x</a:t>
            </a:r>
            <a:r>
              <a:rPr lang="en-US" sz="1600" dirty="0">
                <a:solidFill>
                  <a:srgbClr val="00B050"/>
                </a:solidFill>
              </a:rPr>
              <a:t>):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 = </a:t>
            </a:r>
            <a:r>
              <a:rPr lang="en-US" sz="1600" dirty="0" err="1">
                <a:solidFill>
                  <a:srgbClr val="00B050"/>
                </a:solidFill>
              </a:rPr>
              <a:t>cuda.grid</a:t>
            </a:r>
            <a:r>
              <a:rPr lang="en-US" sz="1600" dirty="0">
                <a:solidFill>
                  <a:srgbClr val="00B050"/>
                </a:solidFill>
              </a:rPr>
              <a:t>(1)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n = </a:t>
            </a:r>
            <a:r>
              <a:rPr lang="en-US" sz="1600" dirty="0" err="1">
                <a:solidFill>
                  <a:srgbClr val="00B050"/>
                </a:solidFill>
              </a:rPr>
              <a:t>d_x.shape</a:t>
            </a:r>
            <a:r>
              <a:rPr lang="en-US" sz="1600" dirty="0">
                <a:solidFill>
                  <a:srgbClr val="00B050"/>
                </a:solidFill>
              </a:rPr>
              <a:t>[0]	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if 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 &lt; n: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    </a:t>
            </a:r>
            <a:r>
              <a:rPr lang="en-US" sz="1600" dirty="0" err="1">
                <a:solidFill>
                  <a:srgbClr val="00B050"/>
                </a:solidFill>
              </a:rPr>
              <a:t>d_f</a:t>
            </a:r>
            <a:r>
              <a:rPr lang="en-US" sz="1600" dirty="0">
                <a:solidFill>
                  <a:srgbClr val="00B050"/>
                </a:solidFill>
              </a:rPr>
              <a:t>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 = </a:t>
            </a:r>
            <a:r>
              <a:rPr lang="en-US" sz="1600" dirty="0" err="1">
                <a:solidFill>
                  <a:srgbClr val="00B050"/>
                </a:solidFill>
              </a:rPr>
              <a:t>parab</a:t>
            </a:r>
            <a:r>
              <a:rPr lang="en-US" sz="1600" dirty="0">
                <a:solidFill>
                  <a:srgbClr val="00B050"/>
                </a:solidFill>
              </a:rPr>
              <a:t>(</a:t>
            </a:r>
            <a:r>
              <a:rPr lang="en-US" sz="1600" dirty="0" err="1">
                <a:solidFill>
                  <a:srgbClr val="00B050"/>
                </a:solidFill>
              </a:rPr>
              <a:t>d_x</a:t>
            </a:r>
            <a:r>
              <a:rPr lang="en-US" sz="1600" dirty="0">
                <a:solidFill>
                  <a:srgbClr val="00B050"/>
                </a:solidFill>
              </a:rPr>
              <a:t>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 smtClean="0">
                <a:solidFill>
                  <a:srgbClr val="00B050"/>
                </a:solidFill>
              </a:rPr>
              <a:t>])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err="1">
                <a:solidFill>
                  <a:srgbClr val="00B050"/>
                </a:solidFill>
              </a:rPr>
              <a:t>def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pArray</a:t>
            </a:r>
            <a:r>
              <a:rPr lang="en-US" sz="1600" dirty="0">
                <a:solidFill>
                  <a:srgbClr val="00B050"/>
                </a:solidFill>
              </a:rPr>
              <a:t>(x):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TPB = 32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n = </a:t>
            </a:r>
            <a:r>
              <a:rPr lang="en-US" sz="1600" dirty="0" err="1">
                <a:solidFill>
                  <a:srgbClr val="00B050"/>
                </a:solidFill>
              </a:rPr>
              <a:t>x.shape</a:t>
            </a:r>
            <a:r>
              <a:rPr lang="en-US" sz="1600" dirty="0">
                <a:solidFill>
                  <a:srgbClr val="00B050"/>
                </a:solidFill>
              </a:rPr>
              <a:t>[0]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</a:t>
            </a:r>
            <a:r>
              <a:rPr lang="en-US" sz="1600" dirty="0" err="1">
                <a:solidFill>
                  <a:srgbClr val="00B050"/>
                </a:solidFill>
              </a:rPr>
              <a:t>d_x</a:t>
            </a:r>
            <a:r>
              <a:rPr lang="en-US" sz="1600" dirty="0">
                <a:solidFill>
                  <a:srgbClr val="00B050"/>
                </a:solidFill>
              </a:rPr>
              <a:t> = </a:t>
            </a:r>
            <a:r>
              <a:rPr lang="en-US" sz="1600" dirty="0" err="1">
                <a:solidFill>
                  <a:srgbClr val="00B050"/>
                </a:solidFill>
              </a:rPr>
              <a:t>cuda.to_device</a:t>
            </a:r>
            <a:r>
              <a:rPr lang="en-US" sz="1600" dirty="0">
                <a:solidFill>
                  <a:srgbClr val="00B050"/>
                </a:solidFill>
              </a:rPr>
              <a:t>(x)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</a:t>
            </a:r>
            <a:r>
              <a:rPr lang="en-US" sz="1600" dirty="0" err="1">
                <a:solidFill>
                  <a:srgbClr val="00B050"/>
                </a:solidFill>
              </a:rPr>
              <a:t>d_f</a:t>
            </a:r>
            <a:r>
              <a:rPr lang="en-US" sz="1600" dirty="0">
                <a:solidFill>
                  <a:srgbClr val="00B050"/>
                </a:solidFill>
              </a:rPr>
              <a:t> = </a:t>
            </a:r>
            <a:r>
              <a:rPr lang="en-US" sz="1600" dirty="0" err="1">
                <a:solidFill>
                  <a:srgbClr val="00B050"/>
                </a:solidFill>
              </a:rPr>
              <a:t>cuda.device_array</a:t>
            </a:r>
            <a:r>
              <a:rPr lang="en-US" sz="1600" dirty="0">
                <a:solidFill>
                  <a:srgbClr val="00B050"/>
                </a:solidFill>
              </a:rPr>
              <a:t>(n, </a:t>
            </a:r>
            <a:r>
              <a:rPr lang="en-US" sz="1600" dirty="0" err="1">
                <a:solidFill>
                  <a:srgbClr val="00B050"/>
                </a:solidFill>
              </a:rPr>
              <a:t>dtype</a:t>
            </a:r>
            <a:r>
              <a:rPr lang="en-US" sz="1600" dirty="0">
                <a:solidFill>
                  <a:srgbClr val="00B050"/>
                </a:solidFill>
              </a:rPr>
              <a:t> = np.float32</a:t>
            </a:r>
            <a:r>
              <a:rPr lang="en-US" sz="16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   # include </a:t>
            </a:r>
            <a:r>
              <a:rPr lang="en-US" sz="1600" dirty="0" err="1" smtClean="0">
                <a:solidFill>
                  <a:srgbClr val="00B050"/>
                </a:solidFill>
              </a:rPr>
              <a:t>dtype</a:t>
            </a:r>
            <a:r>
              <a:rPr lang="en-US" sz="1600" dirty="0" smtClean="0">
                <a:solidFill>
                  <a:srgbClr val="00B050"/>
                </a:solidFill>
              </a:rPr>
              <a:t> for eager compilation 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    </a:t>
            </a:r>
            <a:r>
              <a:rPr lang="en-US" sz="1600" dirty="0" err="1">
                <a:solidFill>
                  <a:srgbClr val="00B050"/>
                </a:solidFill>
              </a:rPr>
              <a:t>pKernel</a:t>
            </a:r>
            <a:r>
              <a:rPr lang="en-US" sz="1600" dirty="0">
                <a:solidFill>
                  <a:srgbClr val="00B050"/>
                </a:solidFill>
              </a:rPr>
              <a:t>[(n+TPB-1</a:t>
            </a:r>
            <a:r>
              <a:rPr lang="en-US" sz="1600" dirty="0" smtClean="0">
                <a:solidFill>
                  <a:srgbClr val="00B050"/>
                </a:solidFill>
              </a:rPr>
              <a:t>)//TPB</a:t>
            </a:r>
            <a:r>
              <a:rPr lang="en-US" sz="1600" dirty="0">
                <a:solidFill>
                  <a:srgbClr val="00B050"/>
                </a:solidFill>
              </a:rPr>
              <a:t>, TPB](</a:t>
            </a:r>
            <a:r>
              <a:rPr lang="en-US" sz="1600" dirty="0" err="1">
                <a:solidFill>
                  <a:srgbClr val="00B050"/>
                </a:solidFill>
              </a:rPr>
              <a:t>d_f</a:t>
            </a:r>
            <a:r>
              <a:rPr lang="en-US" sz="1600" dirty="0">
                <a:solidFill>
                  <a:srgbClr val="00B050"/>
                </a:solidFill>
              </a:rPr>
              <a:t>, </a:t>
            </a:r>
            <a:r>
              <a:rPr lang="en-US" sz="1600" dirty="0" err="1">
                <a:solidFill>
                  <a:srgbClr val="00B050"/>
                </a:solidFill>
              </a:rPr>
              <a:t>d_x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return </a:t>
            </a:r>
            <a:r>
              <a:rPr lang="en-US" sz="1600" dirty="0" err="1">
                <a:solidFill>
                  <a:srgbClr val="00B050"/>
                </a:solidFill>
              </a:rPr>
              <a:t>d_f.copy_to_host</a:t>
            </a:r>
            <a:r>
              <a:rPr lang="en-US" sz="1600" dirty="0" smtClean="0">
                <a:solidFill>
                  <a:srgbClr val="00B050"/>
                </a:solidFill>
              </a:rPr>
              <a:t>()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411" y="304800"/>
            <a:ext cx="3886200" cy="3293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</a:t>
            </a:r>
            <a:r>
              <a:rPr lang="en-US" sz="1600" dirty="0" smtClean="0"/>
              <a:t>stencil</a:t>
            </a:r>
            <a:r>
              <a:rPr lang="en-US" sz="1600" dirty="0" smtClean="0"/>
              <a:t>/serial.py </a:t>
            </a:r>
            <a:r>
              <a:rPr lang="en-US" sz="1600" dirty="0" smtClean="0"/>
              <a:t>(second part - loop </a:t>
            </a:r>
            <a:r>
              <a:rPr lang="en-US" sz="1600" dirty="0"/>
              <a:t>version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# compute the derivative array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0070C0"/>
                </a:solidFill>
              </a:rPr>
              <a:t>def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nth_deriv</a:t>
            </a:r>
            <a:r>
              <a:rPr lang="en-US" sz="1600" dirty="0" smtClean="0">
                <a:solidFill>
                  <a:srgbClr val="0070C0"/>
                </a:solidFill>
              </a:rPr>
              <a:t>(f</a:t>
            </a:r>
            <a:r>
              <a:rPr lang="en-US" sz="1600" dirty="0">
                <a:solidFill>
                  <a:srgbClr val="0070C0"/>
                </a:solidFill>
              </a:rPr>
              <a:t>, order):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n = </a:t>
            </a:r>
            <a:r>
              <a:rPr lang="en-US" sz="1600" dirty="0" err="1">
                <a:solidFill>
                  <a:srgbClr val="0070C0"/>
                </a:solidFill>
              </a:rPr>
              <a:t>f.shape</a:t>
            </a:r>
            <a:r>
              <a:rPr lang="en-US" sz="1600" dirty="0">
                <a:solidFill>
                  <a:srgbClr val="0070C0"/>
                </a:solidFill>
              </a:rPr>
              <a:t>[0]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stencil =(n-1)/2. * </a:t>
            </a:r>
            <a:r>
              <a:rPr lang="en-US" sz="1600" dirty="0" err="1">
                <a:solidFill>
                  <a:srgbClr val="0070C0"/>
                </a:solidFill>
              </a:rPr>
              <a:t>np.array</a:t>
            </a:r>
            <a:r>
              <a:rPr lang="en-US" sz="1600" dirty="0">
                <a:solidFill>
                  <a:srgbClr val="0070C0"/>
                </a:solidFill>
              </a:rPr>
              <a:t>([-1., 0., 1.])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</a:t>
            </a:r>
            <a:r>
              <a:rPr lang="en-US" sz="1600" dirty="0" err="1">
                <a:solidFill>
                  <a:srgbClr val="0070C0"/>
                </a:solidFill>
              </a:rPr>
              <a:t>deriv</a:t>
            </a:r>
            <a:r>
              <a:rPr lang="en-US" sz="1600" dirty="0">
                <a:solidFill>
                  <a:srgbClr val="0070C0"/>
                </a:solidFill>
              </a:rPr>
              <a:t> = </a:t>
            </a:r>
            <a:r>
              <a:rPr lang="en-US" sz="1600" dirty="0" err="1">
                <a:solidFill>
                  <a:srgbClr val="0070C0"/>
                </a:solidFill>
              </a:rPr>
              <a:t>np.zeros</a:t>
            </a:r>
            <a:r>
              <a:rPr lang="en-US" sz="1600" dirty="0">
                <a:solidFill>
                  <a:srgbClr val="0070C0"/>
                </a:solidFill>
              </a:rPr>
              <a:t>(n)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RAD = 1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for 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 in range(1,n-1):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for di in range(-RAD, RAD+1):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</a:t>
            </a:r>
            <a:r>
              <a:rPr lang="en-US" sz="1600" dirty="0" err="1">
                <a:solidFill>
                  <a:srgbClr val="0070C0"/>
                </a:solidFill>
              </a:rPr>
              <a:t>deriv</a:t>
            </a:r>
            <a:r>
              <a:rPr lang="en-US" sz="1600" dirty="0">
                <a:solidFill>
                  <a:srgbClr val="0070C0"/>
                </a:solidFill>
              </a:rPr>
              <a:t>[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] += f[</a:t>
            </a:r>
            <a:r>
              <a:rPr lang="en-US" sz="1600" dirty="0" err="1">
                <a:solidFill>
                  <a:srgbClr val="0070C0"/>
                </a:solidFill>
              </a:rPr>
              <a:t>i+di</a:t>
            </a:r>
            <a:r>
              <a:rPr lang="en-US" sz="1600" dirty="0">
                <a:solidFill>
                  <a:srgbClr val="0070C0"/>
                </a:solidFill>
              </a:rPr>
              <a:t>]*stencil[</a:t>
            </a:r>
            <a:r>
              <a:rPr lang="en-US" sz="1600" dirty="0" err="1">
                <a:solidFill>
                  <a:srgbClr val="0070C0"/>
                </a:solidFill>
              </a:rPr>
              <a:t>di+RAD</a:t>
            </a:r>
            <a:r>
              <a:rPr lang="en-US" sz="1600" dirty="0">
                <a:solidFill>
                  <a:srgbClr val="0070C0"/>
                </a:solidFill>
              </a:rPr>
              <a:t>]</a:t>
            </a:r>
          </a:p>
          <a:p>
            <a:r>
              <a:rPr lang="en-US" sz="1600" dirty="0">
                <a:solidFill>
                  <a:srgbClr val="0070C0"/>
                </a:solidFill>
              </a:rPr>
              <a:t>return </a:t>
            </a:r>
            <a:r>
              <a:rPr lang="en-US" sz="1600" dirty="0" err="1">
                <a:solidFill>
                  <a:srgbClr val="0070C0"/>
                </a:solidFill>
              </a:rPr>
              <a:t>deriv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04800"/>
            <a:ext cx="4267200" cy="501675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</a:t>
            </a:r>
            <a:r>
              <a:rPr lang="en-US" sz="1600" dirty="0" smtClean="0"/>
              <a:t>stencil</a:t>
            </a:r>
            <a:r>
              <a:rPr lang="en-US" sz="1600" dirty="0" smtClean="0"/>
              <a:t>/parallel.py </a:t>
            </a:r>
            <a:r>
              <a:rPr lang="en-US" sz="1600" dirty="0" smtClean="0"/>
              <a:t>(second part)</a:t>
            </a:r>
          </a:p>
          <a:p>
            <a:r>
              <a:rPr lang="en-US" sz="1600" dirty="0" smtClean="0"/>
              <a:t>RAD = 1</a:t>
            </a:r>
          </a:p>
          <a:p>
            <a:r>
              <a:rPr lang="en-US" sz="1600" dirty="0" smtClean="0"/>
              <a:t>TPB = 32</a:t>
            </a:r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@</a:t>
            </a:r>
            <a:r>
              <a:rPr lang="en-US" sz="1600" dirty="0" err="1">
                <a:solidFill>
                  <a:srgbClr val="0070C0"/>
                </a:solidFill>
              </a:rPr>
              <a:t>cuda.jit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def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</a:rPr>
              <a:t>deriv_kernel</a:t>
            </a:r>
            <a:r>
              <a:rPr lang="en-US" sz="1600" dirty="0" smtClean="0">
                <a:solidFill>
                  <a:srgbClr val="7030A0"/>
                </a:solidFill>
              </a:rPr>
              <a:t>(</a:t>
            </a:r>
            <a:r>
              <a:rPr lang="en-US" sz="1600" dirty="0" err="1" smtClean="0">
                <a:solidFill>
                  <a:srgbClr val="7030A0"/>
                </a:solidFill>
              </a:rPr>
              <a:t>d_deriv</a:t>
            </a:r>
            <a:r>
              <a:rPr lang="en-US" sz="1600" dirty="0">
                <a:solidFill>
                  <a:srgbClr val="7030A0"/>
                </a:solidFill>
              </a:rPr>
              <a:t>, </a:t>
            </a:r>
            <a:r>
              <a:rPr lang="en-US" sz="1600" dirty="0" err="1">
                <a:solidFill>
                  <a:srgbClr val="7030A0"/>
                </a:solidFill>
              </a:rPr>
              <a:t>d_f</a:t>
            </a:r>
            <a:r>
              <a:rPr lang="en-US" sz="1600" dirty="0">
                <a:solidFill>
                  <a:srgbClr val="7030A0"/>
                </a:solidFill>
              </a:rPr>
              <a:t>, stencil):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 = </a:t>
            </a:r>
            <a:r>
              <a:rPr lang="en-US" sz="1600" dirty="0" err="1">
                <a:solidFill>
                  <a:srgbClr val="7030A0"/>
                </a:solidFill>
              </a:rPr>
              <a:t>cuda.grid</a:t>
            </a:r>
            <a:r>
              <a:rPr lang="en-US" sz="1600" dirty="0">
                <a:solidFill>
                  <a:srgbClr val="7030A0"/>
                </a:solidFill>
              </a:rPr>
              <a:t>(1)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n = </a:t>
            </a:r>
            <a:r>
              <a:rPr lang="en-US" sz="1600" dirty="0" err="1">
                <a:solidFill>
                  <a:srgbClr val="7030A0"/>
                </a:solidFill>
              </a:rPr>
              <a:t>d_f.shape</a:t>
            </a:r>
            <a:r>
              <a:rPr lang="en-US" sz="1600" dirty="0">
                <a:solidFill>
                  <a:srgbClr val="7030A0"/>
                </a:solidFill>
              </a:rPr>
              <a:t>[0</a:t>
            </a:r>
            <a:r>
              <a:rPr lang="en-US" sz="1600" dirty="0" smtClean="0">
                <a:solidFill>
                  <a:srgbClr val="7030A0"/>
                </a:solidFill>
              </a:rPr>
              <a:t>]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   </a:t>
            </a:r>
            <a:r>
              <a:rPr lang="en-US" sz="1600" dirty="0" err="1" smtClean="0">
                <a:solidFill>
                  <a:srgbClr val="7030A0"/>
                </a:solidFill>
              </a:rPr>
              <a:t>d_deriv</a:t>
            </a:r>
            <a:r>
              <a:rPr lang="en-US" sz="1600" dirty="0" smtClean="0">
                <a:solidFill>
                  <a:srgbClr val="7030A0"/>
                </a:solidFill>
              </a:rPr>
              <a:t>[</a:t>
            </a:r>
            <a:r>
              <a:rPr lang="en-US" sz="1600" dirty="0" err="1" smtClean="0">
                <a:solidFill>
                  <a:srgbClr val="7030A0"/>
                </a:solidFill>
              </a:rPr>
              <a:t>i</a:t>
            </a:r>
            <a:r>
              <a:rPr lang="en-US" sz="1600" dirty="0" smtClean="0">
                <a:solidFill>
                  <a:srgbClr val="7030A0"/>
                </a:solidFill>
              </a:rPr>
              <a:t>]=0</a:t>
            </a:r>
            <a:r>
              <a:rPr lang="en-US" sz="1600" dirty="0">
                <a:solidFill>
                  <a:srgbClr val="7030A0"/>
                </a:solidFill>
              </a:rPr>
              <a:t>	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if 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 &gt; </a:t>
            </a:r>
            <a:r>
              <a:rPr lang="en-US" sz="1600" dirty="0" smtClean="0">
                <a:solidFill>
                  <a:srgbClr val="7030A0"/>
                </a:solidFill>
              </a:rPr>
              <a:t>RAD </a:t>
            </a:r>
            <a:r>
              <a:rPr lang="en-US" sz="1600" dirty="0">
                <a:solidFill>
                  <a:srgbClr val="7030A0"/>
                </a:solidFill>
              </a:rPr>
              <a:t>and 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 &lt; </a:t>
            </a:r>
            <a:r>
              <a:rPr lang="en-US" sz="1600" dirty="0" smtClean="0">
                <a:solidFill>
                  <a:srgbClr val="7030A0"/>
                </a:solidFill>
              </a:rPr>
              <a:t>n-RAD: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       for </a:t>
            </a:r>
            <a:r>
              <a:rPr lang="en-US" sz="1600" dirty="0">
                <a:solidFill>
                  <a:srgbClr val="7030A0"/>
                </a:solidFill>
              </a:rPr>
              <a:t>di in range(-RAD, RAD+1):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        </a:t>
            </a:r>
            <a:r>
              <a:rPr lang="en-US" sz="1600" dirty="0" err="1">
                <a:solidFill>
                  <a:srgbClr val="7030A0"/>
                </a:solidFill>
              </a:rPr>
              <a:t>deriv</a:t>
            </a:r>
            <a:r>
              <a:rPr lang="en-US" sz="1600" dirty="0">
                <a:solidFill>
                  <a:srgbClr val="7030A0"/>
                </a:solidFill>
              </a:rPr>
              <a:t>[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] += f[</a:t>
            </a:r>
            <a:r>
              <a:rPr lang="en-US" sz="1600" dirty="0" err="1">
                <a:solidFill>
                  <a:srgbClr val="7030A0"/>
                </a:solidFill>
              </a:rPr>
              <a:t>i+di</a:t>
            </a:r>
            <a:r>
              <a:rPr lang="en-US" sz="1600" dirty="0">
                <a:solidFill>
                  <a:srgbClr val="7030A0"/>
                </a:solidFill>
              </a:rPr>
              <a:t>]*stencil[</a:t>
            </a:r>
            <a:r>
              <a:rPr lang="en-US" sz="1600" dirty="0" err="1">
                <a:solidFill>
                  <a:srgbClr val="7030A0"/>
                </a:solidFill>
              </a:rPr>
              <a:t>di+RAD</a:t>
            </a:r>
            <a:r>
              <a:rPr lang="en-US" sz="1600" dirty="0">
                <a:solidFill>
                  <a:srgbClr val="7030A0"/>
                </a:solidFill>
              </a:rPr>
              <a:t>]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def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nth_deriv</a:t>
            </a:r>
            <a:r>
              <a:rPr lang="en-US" sz="1600" dirty="0" smtClean="0">
                <a:solidFill>
                  <a:srgbClr val="0070C0"/>
                </a:solidFill>
              </a:rPr>
              <a:t>(f</a:t>
            </a:r>
            <a:r>
              <a:rPr lang="en-US" sz="1600" dirty="0">
                <a:solidFill>
                  <a:srgbClr val="0070C0"/>
                </a:solidFill>
              </a:rPr>
              <a:t>, order</a:t>
            </a:r>
            <a:r>
              <a:rPr lang="en-US" sz="1600" dirty="0" smtClean="0">
                <a:solidFill>
                  <a:srgbClr val="0070C0"/>
                </a:solidFill>
              </a:rPr>
              <a:t>):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n </a:t>
            </a:r>
            <a:r>
              <a:rPr lang="en-US" sz="1600" dirty="0">
                <a:solidFill>
                  <a:srgbClr val="0070C0"/>
                </a:solidFill>
              </a:rPr>
              <a:t>= </a:t>
            </a:r>
            <a:r>
              <a:rPr lang="en-US" sz="1600" dirty="0" err="1">
                <a:solidFill>
                  <a:srgbClr val="0070C0"/>
                </a:solidFill>
              </a:rPr>
              <a:t>f.shape</a:t>
            </a:r>
            <a:r>
              <a:rPr lang="en-US" sz="1600" dirty="0">
                <a:solidFill>
                  <a:srgbClr val="0070C0"/>
                </a:solidFill>
              </a:rPr>
              <a:t>[0]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stencil </a:t>
            </a:r>
            <a:r>
              <a:rPr lang="en-US" sz="1600" dirty="0">
                <a:solidFill>
                  <a:srgbClr val="0070C0"/>
                </a:solidFill>
              </a:rPr>
              <a:t>=(n-1)/2. * </a:t>
            </a:r>
            <a:r>
              <a:rPr lang="en-US" sz="1600" dirty="0" err="1">
                <a:solidFill>
                  <a:srgbClr val="0070C0"/>
                </a:solidFill>
              </a:rPr>
              <a:t>np.array</a:t>
            </a:r>
            <a:r>
              <a:rPr lang="en-US" sz="1600" dirty="0">
                <a:solidFill>
                  <a:srgbClr val="0070C0"/>
                </a:solidFill>
              </a:rPr>
              <a:t>([-1., 0., 1.])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</a:t>
            </a:r>
            <a:r>
              <a:rPr lang="en-US" sz="1600" dirty="0" err="1" smtClean="0">
                <a:solidFill>
                  <a:srgbClr val="0070C0"/>
                </a:solidFill>
              </a:rPr>
              <a:t>d_f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= </a:t>
            </a:r>
            <a:r>
              <a:rPr lang="en-US" sz="1600" dirty="0" err="1">
                <a:solidFill>
                  <a:srgbClr val="0070C0"/>
                </a:solidFill>
              </a:rPr>
              <a:t>cuda.to_device</a:t>
            </a:r>
            <a:r>
              <a:rPr lang="en-US" sz="1600" dirty="0">
                <a:solidFill>
                  <a:srgbClr val="0070C0"/>
                </a:solidFill>
              </a:rPr>
              <a:t>(f)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</a:t>
            </a:r>
            <a:r>
              <a:rPr lang="en-US" sz="1600" dirty="0" err="1" smtClean="0">
                <a:solidFill>
                  <a:srgbClr val="0070C0"/>
                </a:solidFill>
              </a:rPr>
              <a:t>d_deriv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= </a:t>
            </a:r>
            <a:r>
              <a:rPr lang="en-US" sz="1600" dirty="0" err="1">
                <a:solidFill>
                  <a:srgbClr val="0070C0"/>
                </a:solidFill>
              </a:rPr>
              <a:t>cuda.device_array</a:t>
            </a:r>
            <a:r>
              <a:rPr lang="en-US" sz="1600" dirty="0">
                <a:solidFill>
                  <a:srgbClr val="0070C0"/>
                </a:solidFill>
              </a:rPr>
              <a:t>(n, </a:t>
            </a:r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                                                    </a:t>
            </a:r>
            <a:r>
              <a:rPr lang="en-US" sz="1600" dirty="0" err="1" smtClean="0">
                <a:solidFill>
                  <a:srgbClr val="0070C0"/>
                </a:solidFill>
              </a:rPr>
              <a:t>dtype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= np.float32)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</a:t>
            </a:r>
            <a:r>
              <a:rPr lang="en-US" sz="1600" dirty="0" err="1" smtClean="0">
                <a:solidFill>
                  <a:srgbClr val="7030A0"/>
                </a:solidFill>
              </a:rPr>
              <a:t>deriv_kernel</a:t>
            </a:r>
            <a:r>
              <a:rPr lang="en-US" sz="1600" dirty="0">
                <a:solidFill>
                  <a:srgbClr val="7030A0"/>
                </a:solidFill>
              </a:rPr>
              <a:t>[(n+TPB-1</a:t>
            </a:r>
            <a:r>
              <a:rPr lang="en-US" sz="1600" dirty="0" smtClean="0">
                <a:solidFill>
                  <a:srgbClr val="7030A0"/>
                </a:solidFill>
              </a:rPr>
              <a:t>)//TPB</a:t>
            </a:r>
            <a:r>
              <a:rPr lang="en-US" sz="1600" dirty="0">
                <a:solidFill>
                  <a:srgbClr val="7030A0"/>
                </a:solidFill>
              </a:rPr>
              <a:t>, TPB](</a:t>
            </a:r>
            <a:r>
              <a:rPr lang="en-US" sz="1600" dirty="0" err="1">
                <a:solidFill>
                  <a:srgbClr val="7030A0"/>
                </a:solidFill>
              </a:rPr>
              <a:t>d_deriv</a:t>
            </a:r>
            <a:r>
              <a:rPr lang="en-US" sz="1600" dirty="0">
                <a:solidFill>
                  <a:srgbClr val="7030A0"/>
                </a:solidFill>
              </a:rPr>
              <a:t>, </a:t>
            </a:r>
            <a:r>
              <a:rPr lang="en-US" sz="1600" dirty="0" smtClean="0">
                <a:solidFill>
                  <a:srgbClr val="7030A0"/>
                </a:solidFill>
              </a:rPr>
              <a:t>                      </a:t>
            </a:r>
            <a:br>
              <a:rPr lang="en-US" sz="1600" dirty="0" smtClean="0">
                <a:solidFill>
                  <a:srgbClr val="7030A0"/>
                </a:solidFill>
              </a:rPr>
            </a:br>
            <a:r>
              <a:rPr lang="en-US" sz="1600" dirty="0" smtClean="0">
                <a:solidFill>
                  <a:srgbClr val="7030A0"/>
                </a:solidFill>
              </a:rPr>
              <a:t>                                                                   </a:t>
            </a:r>
            <a:r>
              <a:rPr lang="en-US" sz="1600" dirty="0" err="1" smtClean="0">
                <a:solidFill>
                  <a:srgbClr val="7030A0"/>
                </a:solidFill>
              </a:rPr>
              <a:t>d_f</a:t>
            </a:r>
            <a:r>
              <a:rPr lang="en-US" sz="1600" dirty="0">
                <a:solidFill>
                  <a:srgbClr val="7030A0"/>
                </a:solidFill>
              </a:rPr>
              <a:t>, stencil)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return </a:t>
            </a:r>
            <a:r>
              <a:rPr lang="en-US" sz="1600" dirty="0" err="1">
                <a:solidFill>
                  <a:srgbClr val="0070C0"/>
                </a:solidFill>
              </a:rPr>
              <a:t>d_deriv.copy_to_host</a:t>
            </a:r>
            <a:r>
              <a:rPr lang="en-US" sz="16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917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411" y="304800"/>
            <a:ext cx="3886200" cy="5262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</a:t>
            </a:r>
            <a:r>
              <a:rPr lang="en-US" sz="1600" dirty="0" smtClean="0"/>
              <a:t>stencilo</a:t>
            </a:r>
            <a:r>
              <a:rPr lang="en-US" sz="1600" dirty="0" smtClean="0"/>
              <a:t>/parallel.py </a:t>
            </a:r>
            <a:r>
              <a:rPr lang="en-US" sz="1600" dirty="0"/>
              <a:t>(second part)</a:t>
            </a:r>
          </a:p>
          <a:p>
            <a:r>
              <a:rPr lang="en-US" sz="1600" dirty="0" smtClean="0"/>
              <a:t>TPB </a:t>
            </a:r>
            <a:r>
              <a:rPr lang="en-US" sz="1600" dirty="0"/>
              <a:t>= </a:t>
            </a:r>
            <a:r>
              <a:rPr lang="en-US" sz="1600" dirty="0" smtClean="0"/>
              <a:t>32</a:t>
            </a:r>
          </a:p>
          <a:p>
            <a:r>
              <a:rPr lang="en-US" sz="1600" dirty="0"/>
              <a:t>RAD = </a:t>
            </a:r>
            <a:r>
              <a:rPr lang="en-US" sz="1600" dirty="0" smtClean="0"/>
              <a:t>1</a:t>
            </a:r>
            <a:endParaRPr lang="en-US" sz="1600" dirty="0"/>
          </a:p>
          <a:p>
            <a:r>
              <a:rPr lang="en-US" sz="1600" dirty="0">
                <a:solidFill>
                  <a:srgbClr val="7030A0"/>
                </a:solidFill>
              </a:rPr>
              <a:t>@</a:t>
            </a:r>
            <a:r>
              <a:rPr lang="en-US" sz="1600" dirty="0" err="1">
                <a:solidFill>
                  <a:srgbClr val="7030A0"/>
                </a:solidFill>
              </a:rPr>
              <a:t>cuda.jit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def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</a:rPr>
              <a:t>deriv_kernel</a:t>
            </a:r>
            <a:r>
              <a:rPr lang="en-US" sz="1600" dirty="0" smtClean="0">
                <a:solidFill>
                  <a:srgbClr val="7030A0"/>
                </a:solidFill>
              </a:rPr>
              <a:t>(</a:t>
            </a:r>
            <a:r>
              <a:rPr lang="en-US" sz="1600" dirty="0" err="1" smtClean="0">
                <a:solidFill>
                  <a:srgbClr val="7030A0"/>
                </a:solidFill>
              </a:rPr>
              <a:t>d_deriv</a:t>
            </a:r>
            <a:r>
              <a:rPr lang="en-US" sz="1600" dirty="0">
                <a:solidFill>
                  <a:srgbClr val="7030A0"/>
                </a:solidFill>
              </a:rPr>
              <a:t>, </a:t>
            </a:r>
            <a:r>
              <a:rPr lang="en-US" sz="1600" dirty="0" err="1">
                <a:solidFill>
                  <a:srgbClr val="7030A0"/>
                </a:solidFill>
              </a:rPr>
              <a:t>d_f</a:t>
            </a:r>
            <a:r>
              <a:rPr lang="en-US" sz="1600" dirty="0">
                <a:solidFill>
                  <a:srgbClr val="7030A0"/>
                </a:solidFill>
              </a:rPr>
              <a:t>, stencil):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 = </a:t>
            </a:r>
            <a:r>
              <a:rPr lang="en-US" sz="1600" dirty="0" err="1">
                <a:solidFill>
                  <a:srgbClr val="7030A0"/>
                </a:solidFill>
              </a:rPr>
              <a:t>cuda.grid</a:t>
            </a:r>
            <a:r>
              <a:rPr lang="en-US" sz="1600" dirty="0">
                <a:solidFill>
                  <a:srgbClr val="7030A0"/>
                </a:solidFill>
              </a:rPr>
              <a:t>(1)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n = </a:t>
            </a:r>
            <a:r>
              <a:rPr lang="en-US" sz="1600" dirty="0" err="1">
                <a:solidFill>
                  <a:srgbClr val="7030A0"/>
                </a:solidFill>
              </a:rPr>
              <a:t>d_f.shape</a:t>
            </a:r>
            <a:r>
              <a:rPr lang="en-US" sz="1600" dirty="0">
                <a:solidFill>
                  <a:srgbClr val="7030A0"/>
                </a:solidFill>
              </a:rPr>
              <a:t>[0]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</a:t>
            </a:r>
            <a:r>
              <a:rPr lang="en-US" sz="1600" dirty="0" err="1">
                <a:solidFill>
                  <a:srgbClr val="7030A0"/>
                </a:solidFill>
              </a:rPr>
              <a:t>d_deriv</a:t>
            </a:r>
            <a:r>
              <a:rPr lang="en-US" sz="1600" dirty="0">
                <a:solidFill>
                  <a:srgbClr val="7030A0"/>
                </a:solidFill>
              </a:rPr>
              <a:t>[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]=0	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if 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 &gt; RAD and 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 &lt; n-RAD: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    for di in range(-RAD, RAD+1):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        </a:t>
            </a:r>
            <a:r>
              <a:rPr lang="en-US" sz="1600" dirty="0" err="1">
                <a:solidFill>
                  <a:srgbClr val="7030A0"/>
                </a:solidFill>
              </a:rPr>
              <a:t>deriv</a:t>
            </a:r>
            <a:r>
              <a:rPr lang="en-US" sz="1600" dirty="0">
                <a:solidFill>
                  <a:srgbClr val="7030A0"/>
                </a:solidFill>
              </a:rPr>
              <a:t>[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] += f[</a:t>
            </a:r>
            <a:r>
              <a:rPr lang="en-US" sz="1600" dirty="0" err="1">
                <a:solidFill>
                  <a:srgbClr val="7030A0"/>
                </a:solidFill>
              </a:rPr>
              <a:t>i+di</a:t>
            </a:r>
            <a:r>
              <a:rPr lang="en-US" sz="1600" dirty="0">
                <a:solidFill>
                  <a:srgbClr val="7030A0"/>
                </a:solidFill>
              </a:rPr>
              <a:t>]*stencil[</a:t>
            </a:r>
            <a:r>
              <a:rPr lang="en-US" sz="1600" dirty="0" err="1">
                <a:solidFill>
                  <a:srgbClr val="7030A0"/>
                </a:solidFill>
              </a:rPr>
              <a:t>di+RAD</a:t>
            </a:r>
            <a:r>
              <a:rPr lang="en-US" sz="1600" dirty="0">
                <a:solidFill>
                  <a:srgbClr val="7030A0"/>
                </a:solidFill>
              </a:rPr>
              <a:t>]</a:t>
            </a: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0070C0"/>
                </a:solidFill>
              </a:rPr>
              <a:t>def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nth_deriv</a:t>
            </a:r>
            <a:r>
              <a:rPr lang="en-US" sz="1600" dirty="0" smtClean="0">
                <a:solidFill>
                  <a:srgbClr val="0070C0"/>
                </a:solidFill>
              </a:rPr>
              <a:t>(f</a:t>
            </a:r>
            <a:r>
              <a:rPr lang="en-US" sz="1600" dirty="0">
                <a:solidFill>
                  <a:srgbClr val="0070C0"/>
                </a:solidFill>
              </a:rPr>
              <a:t>, order):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n = </a:t>
            </a:r>
            <a:r>
              <a:rPr lang="en-US" sz="1600" dirty="0" err="1">
                <a:solidFill>
                  <a:srgbClr val="0070C0"/>
                </a:solidFill>
              </a:rPr>
              <a:t>f.shape</a:t>
            </a:r>
            <a:r>
              <a:rPr lang="en-US" sz="1600" dirty="0">
                <a:solidFill>
                  <a:srgbClr val="0070C0"/>
                </a:solidFill>
              </a:rPr>
              <a:t>[0]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stencil =(n-1)/2. * </a:t>
            </a:r>
            <a:r>
              <a:rPr lang="en-US" sz="1600" dirty="0" err="1">
                <a:solidFill>
                  <a:srgbClr val="0070C0"/>
                </a:solidFill>
              </a:rPr>
              <a:t>np.array</a:t>
            </a:r>
            <a:r>
              <a:rPr lang="en-US" sz="1600" dirty="0">
                <a:solidFill>
                  <a:srgbClr val="0070C0"/>
                </a:solidFill>
              </a:rPr>
              <a:t>([-1., 0., 1.])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</a:t>
            </a:r>
            <a:r>
              <a:rPr lang="en-US" sz="1600" dirty="0" err="1">
                <a:solidFill>
                  <a:srgbClr val="0070C0"/>
                </a:solidFill>
              </a:rPr>
              <a:t>d_f</a:t>
            </a:r>
            <a:r>
              <a:rPr lang="en-US" sz="1600" dirty="0">
                <a:solidFill>
                  <a:srgbClr val="0070C0"/>
                </a:solidFill>
              </a:rPr>
              <a:t> = </a:t>
            </a:r>
            <a:r>
              <a:rPr lang="en-US" sz="1600" dirty="0" err="1">
                <a:solidFill>
                  <a:srgbClr val="0070C0"/>
                </a:solidFill>
              </a:rPr>
              <a:t>cuda.to_device</a:t>
            </a:r>
            <a:r>
              <a:rPr lang="en-US" sz="1600" dirty="0">
                <a:solidFill>
                  <a:srgbClr val="0070C0"/>
                </a:solidFill>
              </a:rPr>
              <a:t>(f)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</a:t>
            </a:r>
            <a:r>
              <a:rPr lang="en-US" sz="1600" dirty="0" err="1">
                <a:solidFill>
                  <a:srgbClr val="0070C0"/>
                </a:solidFill>
              </a:rPr>
              <a:t>d_deriv</a:t>
            </a:r>
            <a:r>
              <a:rPr lang="en-US" sz="1600" dirty="0">
                <a:solidFill>
                  <a:srgbClr val="0070C0"/>
                </a:solidFill>
              </a:rPr>
              <a:t> = </a:t>
            </a:r>
            <a:r>
              <a:rPr lang="en-US" sz="1600" dirty="0" err="1">
                <a:solidFill>
                  <a:srgbClr val="0070C0"/>
                </a:solidFill>
              </a:rPr>
              <a:t>cuda.device_array</a:t>
            </a:r>
            <a:r>
              <a:rPr lang="en-US" sz="1600" dirty="0">
                <a:solidFill>
                  <a:srgbClr val="0070C0"/>
                </a:solidFill>
              </a:rPr>
              <a:t>(n,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                              </a:t>
            </a:r>
            <a:r>
              <a:rPr lang="en-US" sz="1600" dirty="0" err="1" smtClean="0">
                <a:solidFill>
                  <a:srgbClr val="0070C0"/>
                </a:solidFill>
              </a:rPr>
              <a:t>dtype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= np.float32)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</a:t>
            </a:r>
            <a:r>
              <a:rPr lang="en-US" sz="1600" dirty="0" err="1">
                <a:solidFill>
                  <a:srgbClr val="7030A0"/>
                </a:solidFill>
              </a:rPr>
              <a:t>derivativeKernel</a:t>
            </a:r>
            <a:r>
              <a:rPr lang="en-US" sz="1600" dirty="0">
                <a:solidFill>
                  <a:srgbClr val="7030A0"/>
                </a:solidFill>
              </a:rPr>
              <a:t>[(n+TPB-1</a:t>
            </a:r>
            <a:r>
              <a:rPr lang="en-US" sz="1600" dirty="0" smtClean="0">
                <a:solidFill>
                  <a:srgbClr val="7030A0"/>
                </a:solidFill>
              </a:rPr>
              <a:t>)//TPB</a:t>
            </a:r>
            <a:r>
              <a:rPr lang="en-US" sz="1600" dirty="0">
                <a:solidFill>
                  <a:srgbClr val="7030A0"/>
                </a:solidFill>
              </a:rPr>
              <a:t>, </a:t>
            </a:r>
            <a:r>
              <a:rPr lang="en-US" sz="1600" dirty="0" smtClean="0">
                <a:solidFill>
                  <a:srgbClr val="7030A0"/>
                </a:solidFill>
              </a:rPr>
              <a:t/>
            </a:r>
            <a:br>
              <a:rPr lang="en-US" sz="1600" dirty="0" smtClean="0">
                <a:solidFill>
                  <a:srgbClr val="7030A0"/>
                </a:solidFill>
              </a:rPr>
            </a:br>
            <a:r>
              <a:rPr lang="en-US" sz="1600" dirty="0" smtClean="0">
                <a:solidFill>
                  <a:srgbClr val="7030A0"/>
                </a:solidFill>
              </a:rPr>
              <a:t>                                   TPB</a:t>
            </a:r>
            <a:r>
              <a:rPr lang="en-US" sz="1600" dirty="0">
                <a:solidFill>
                  <a:srgbClr val="7030A0"/>
                </a:solidFill>
              </a:rPr>
              <a:t>](</a:t>
            </a:r>
            <a:r>
              <a:rPr lang="en-US" sz="1600" dirty="0" err="1">
                <a:solidFill>
                  <a:srgbClr val="7030A0"/>
                </a:solidFill>
              </a:rPr>
              <a:t>d_deriv</a:t>
            </a:r>
            <a:r>
              <a:rPr lang="en-US" sz="1600" dirty="0">
                <a:solidFill>
                  <a:srgbClr val="7030A0"/>
                </a:solidFill>
              </a:rPr>
              <a:t>, </a:t>
            </a:r>
            <a:r>
              <a:rPr lang="en-US" sz="1600" dirty="0" err="1" smtClean="0">
                <a:solidFill>
                  <a:srgbClr val="7030A0"/>
                </a:solidFill>
              </a:rPr>
              <a:t>d_f</a:t>
            </a:r>
            <a:r>
              <a:rPr lang="en-US" sz="1600" dirty="0">
                <a:solidFill>
                  <a:srgbClr val="7030A0"/>
                </a:solidFill>
              </a:rPr>
              <a:t>, stencil)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return </a:t>
            </a:r>
            <a:r>
              <a:rPr lang="en-US" sz="1600" dirty="0" err="1">
                <a:solidFill>
                  <a:srgbClr val="0070C0"/>
                </a:solidFill>
              </a:rPr>
              <a:t>d_deriv.copy_to_host</a:t>
            </a:r>
            <a:r>
              <a:rPr lang="en-US" sz="16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04800"/>
            <a:ext cx="4267200" cy="600164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</a:t>
            </a:r>
            <a:r>
              <a:rPr lang="en-US" sz="1600" dirty="0" smtClean="0"/>
              <a:t>shared</a:t>
            </a:r>
            <a:r>
              <a:rPr lang="en-US" sz="1600" dirty="0" smtClean="0"/>
              <a:t>/shared.py </a:t>
            </a:r>
            <a:r>
              <a:rPr lang="en-US" sz="1600" dirty="0" smtClean="0"/>
              <a:t>(second part) “from shared…’</a:t>
            </a:r>
          </a:p>
          <a:p>
            <a:r>
              <a:rPr lang="en-US" sz="1600" dirty="0" smtClean="0"/>
              <a:t>NSHARED </a:t>
            </a:r>
            <a:r>
              <a:rPr lang="en-US" sz="1600" dirty="0"/>
              <a:t>= </a:t>
            </a:r>
            <a:r>
              <a:rPr lang="en-US" sz="1600" dirty="0" smtClean="0"/>
              <a:t>34 #value </a:t>
            </a:r>
            <a:r>
              <a:rPr lang="en-US" sz="1600" dirty="0"/>
              <a:t>must </a:t>
            </a:r>
            <a:r>
              <a:rPr lang="en-US" sz="1600" dirty="0" smtClean="0"/>
              <a:t>be </a:t>
            </a:r>
            <a:r>
              <a:rPr lang="en-US" sz="1600" dirty="0"/>
              <a:t>TPB + 2*RAD</a:t>
            </a:r>
          </a:p>
          <a:p>
            <a:r>
              <a:rPr lang="en-US" sz="1600" dirty="0">
                <a:solidFill>
                  <a:srgbClr val="7030A0"/>
                </a:solidFill>
              </a:rPr>
              <a:t>@</a:t>
            </a:r>
            <a:r>
              <a:rPr lang="en-US" sz="1600" dirty="0" err="1" smtClean="0">
                <a:solidFill>
                  <a:srgbClr val="7030A0"/>
                </a:solidFill>
              </a:rPr>
              <a:t>cuda.jit</a:t>
            </a:r>
            <a:endParaRPr lang="en-US" sz="1600" dirty="0" smtClean="0">
              <a:solidFill>
                <a:srgbClr val="7030A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def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</a:rPr>
              <a:t>deriv_kernel</a:t>
            </a:r>
            <a:r>
              <a:rPr lang="en-US" sz="1600" dirty="0" smtClean="0">
                <a:solidFill>
                  <a:srgbClr val="7030A0"/>
                </a:solidFill>
              </a:rPr>
              <a:t>(</a:t>
            </a:r>
            <a:r>
              <a:rPr lang="en-US" sz="1600" dirty="0" err="1" smtClean="0">
                <a:solidFill>
                  <a:srgbClr val="7030A0"/>
                </a:solidFill>
              </a:rPr>
              <a:t>d_deriv</a:t>
            </a:r>
            <a:r>
              <a:rPr lang="en-US" sz="1600" dirty="0">
                <a:solidFill>
                  <a:srgbClr val="7030A0"/>
                </a:solidFill>
              </a:rPr>
              <a:t>, </a:t>
            </a:r>
            <a:r>
              <a:rPr lang="en-US" sz="1600" dirty="0" err="1">
                <a:solidFill>
                  <a:srgbClr val="7030A0"/>
                </a:solidFill>
              </a:rPr>
              <a:t>d_f</a:t>
            </a:r>
            <a:r>
              <a:rPr lang="en-US" sz="1600" dirty="0">
                <a:solidFill>
                  <a:srgbClr val="7030A0"/>
                </a:solidFill>
              </a:rPr>
              <a:t>, stencil):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    </a:t>
            </a:r>
            <a:r>
              <a:rPr lang="en-US" sz="1600" dirty="0" err="1" smtClean="0">
                <a:solidFill>
                  <a:srgbClr val="7030A0"/>
                </a:solidFill>
              </a:rPr>
              <a:t>sh_f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= </a:t>
            </a:r>
            <a:r>
              <a:rPr lang="en-US" sz="1600" dirty="0" err="1">
                <a:solidFill>
                  <a:srgbClr val="7030A0"/>
                </a:solidFill>
              </a:rPr>
              <a:t>cuda.shared.array</a:t>
            </a:r>
            <a:r>
              <a:rPr lang="en-US" sz="1600" dirty="0">
                <a:solidFill>
                  <a:srgbClr val="7030A0"/>
                </a:solidFill>
              </a:rPr>
              <a:t>(NSHARED, </a:t>
            </a:r>
            <a:r>
              <a:rPr lang="en-US" sz="1600" dirty="0" err="1" smtClean="0">
                <a:solidFill>
                  <a:srgbClr val="7030A0"/>
                </a:solidFill>
              </a:rPr>
              <a:t>dtype</a:t>
            </a:r>
            <a:r>
              <a:rPr lang="en-US" sz="1600" dirty="0" smtClean="0">
                <a:solidFill>
                  <a:srgbClr val="7030A0"/>
                </a:solidFill>
              </a:rPr>
              <a:t> =… )     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7030A0"/>
                </a:solidFill>
              </a:rPr>
              <a:t>    </a:t>
            </a:r>
            <a:r>
              <a:rPr lang="en-US" sz="1600" dirty="0" err="1" smtClean="0">
                <a:solidFill>
                  <a:srgbClr val="7030A0"/>
                </a:solidFill>
              </a:rPr>
              <a:t>i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= </a:t>
            </a:r>
            <a:r>
              <a:rPr lang="en-US" sz="1600" dirty="0" err="1">
                <a:solidFill>
                  <a:srgbClr val="7030A0"/>
                </a:solidFill>
              </a:rPr>
              <a:t>cuda.grid</a:t>
            </a:r>
            <a:r>
              <a:rPr lang="en-US" sz="1600" dirty="0">
                <a:solidFill>
                  <a:srgbClr val="7030A0"/>
                </a:solidFill>
              </a:rPr>
              <a:t>(1)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    n </a:t>
            </a:r>
            <a:r>
              <a:rPr lang="en-US" sz="1600" dirty="0">
                <a:solidFill>
                  <a:srgbClr val="7030A0"/>
                </a:solidFill>
              </a:rPr>
              <a:t>= </a:t>
            </a:r>
            <a:r>
              <a:rPr lang="en-US" sz="1600" dirty="0" err="1">
                <a:solidFill>
                  <a:srgbClr val="7030A0"/>
                </a:solidFill>
              </a:rPr>
              <a:t>d_f.shape</a:t>
            </a:r>
            <a:r>
              <a:rPr lang="en-US" sz="1600" dirty="0">
                <a:solidFill>
                  <a:srgbClr val="7030A0"/>
                </a:solidFill>
              </a:rPr>
              <a:t>[0]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    if 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&gt;=n</a:t>
            </a:r>
            <a:r>
              <a:rPr lang="en-US" sz="1600" dirty="0" smtClean="0">
                <a:solidFill>
                  <a:srgbClr val="7030A0"/>
                </a:solidFill>
              </a:rPr>
              <a:t>: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7030A0"/>
                </a:solidFill>
              </a:rPr>
              <a:t>        return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7030A0"/>
                </a:solidFill>
              </a:rPr>
              <a:t>    </a:t>
            </a:r>
            <a:r>
              <a:rPr lang="en-US" sz="1600" dirty="0" err="1" smtClean="0">
                <a:solidFill>
                  <a:srgbClr val="7030A0"/>
                </a:solidFill>
              </a:rPr>
              <a:t>tIdx,bdim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= </a:t>
            </a:r>
            <a:r>
              <a:rPr lang="en-US" sz="1600" dirty="0" err="1" smtClean="0">
                <a:solidFill>
                  <a:srgbClr val="7030A0"/>
                </a:solidFill>
              </a:rPr>
              <a:t>cuda.threadIdx.x</a:t>
            </a:r>
            <a:r>
              <a:rPr lang="en-US" sz="1600" dirty="0" smtClean="0">
                <a:solidFill>
                  <a:srgbClr val="7030A0"/>
                </a:solidFill>
              </a:rPr>
              <a:t>,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>
                <a:solidFill>
                  <a:srgbClr val="7030A0"/>
                </a:solidFill>
              </a:rPr>
              <a:t>cuda.blockDim.x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   </a:t>
            </a:r>
            <a:r>
              <a:rPr lang="en-US" sz="1600" dirty="0" err="1" smtClean="0">
                <a:solidFill>
                  <a:srgbClr val="7030A0"/>
                </a:solidFill>
              </a:rPr>
              <a:t>shIdx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= </a:t>
            </a:r>
            <a:r>
              <a:rPr lang="en-US" sz="1600" dirty="0" err="1" smtClean="0">
                <a:solidFill>
                  <a:srgbClr val="7030A0"/>
                </a:solidFill>
              </a:rPr>
              <a:t>tIdx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+ </a:t>
            </a:r>
            <a:r>
              <a:rPr lang="en-US" sz="1600" dirty="0" smtClean="0">
                <a:solidFill>
                  <a:srgbClr val="7030A0"/>
                </a:solidFill>
              </a:rPr>
              <a:t>RAD #index into shared array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7030A0"/>
                </a:solidFill>
              </a:rPr>
              <a:t>    </a:t>
            </a:r>
            <a:r>
              <a:rPr lang="en-US" sz="1600" dirty="0" err="1" smtClean="0">
                <a:solidFill>
                  <a:srgbClr val="7030A0"/>
                </a:solidFill>
              </a:rPr>
              <a:t>sh_f</a:t>
            </a:r>
            <a:r>
              <a:rPr lang="en-US" sz="1600" dirty="0" smtClean="0">
                <a:solidFill>
                  <a:srgbClr val="7030A0"/>
                </a:solidFill>
              </a:rPr>
              <a:t>[</a:t>
            </a:r>
            <a:r>
              <a:rPr lang="en-US" sz="1600" dirty="0" err="1" smtClean="0">
                <a:solidFill>
                  <a:srgbClr val="7030A0"/>
                </a:solidFill>
              </a:rPr>
              <a:t>shIdx</a:t>
            </a:r>
            <a:r>
              <a:rPr lang="en-US" sz="1600" dirty="0">
                <a:solidFill>
                  <a:srgbClr val="7030A0"/>
                </a:solidFill>
              </a:rPr>
              <a:t>] = </a:t>
            </a:r>
            <a:r>
              <a:rPr lang="en-US" sz="1600" dirty="0" err="1">
                <a:solidFill>
                  <a:srgbClr val="7030A0"/>
                </a:solidFill>
              </a:rPr>
              <a:t>d_f</a:t>
            </a:r>
            <a:r>
              <a:rPr lang="en-US" sz="1600" dirty="0">
                <a:solidFill>
                  <a:srgbClr val="7030A0"/>
                </a:solidFill>
              </a:rPr>
              <a:t>[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 smtClean="0">
                <a:solidFill>
                  <a:srgbClr val="7030A0"/>
                </a:solidFill>
              </a:rPr>
              <a:t>] </a:t>
            </a:r>
            <a:r>
              <a:rPr lang="en-US" sz="1600" dirty="0">
                <a:solidFill>
                  <a:srgbClr val="7030A0"/>
                </a:solidFill>
              </a:rPr>
              <a:t>#Load regular </a:t>
            </a:r>
            <a:r>
              <a:rPr lang="en-US" sz="1600" dirty="0" smtClean="0">
                <a:solidFill>
                  <a:srgbClr val="7030A0"/>
                </a:solidFill>
              </a:rPr>
              <a:t>cells   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7030A0"/>
                </a:solidFill>
              </a:rPr>
              <a:t>    if </a:t>
            </a:r>
            <a:r>
              <a:rPr lang="en-US" sz="1600" dirty="0" err="1">
                <a:solidFill>
                  <a:srgbClr val="7030A0"/>
                </a:solidFill>
              </a:rPr>
              <a:t>tIdx</a:t>
            </a:r>
            <a:r>
              <a:rPr lang="en-US" sz="1600" dirty="0">
                <a:solidFill>
                  <a:srgbClr val="7030A0"/>
                </a:solidFill>
              </a:rPr>
              <a:t> &lt; RAD</a:t>
            </a:r>
            <a:r>
              <a:rPr lang="en-US" sz="1600" dirty="0" smtClean="0">
                <a:solidFill>
                  <a:srgbClr val="7030A0"/>
                </a:solidFill>
              </a:rPr>
              <a:t>: </a:t>
            </a:r>
            <a:r>
              <a:rPr lang="en-US" sz="1600" dirty="0">
                <a:solidFill>
                  <a:srgbClr val="7030A0"/>
                </a:solidFill>
              </a:rPr>
              <a:t>#Halo cells- Check array bounds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        if 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 &gt;= RAD: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            </a:t>
            </a:r>
            <a:r>
              <a:rPr lang="en-US" sz="1600" dirty="0" err="1" smtClean="0">
                <a:solidFill>
                  <a:srgbClr val="7030A0"/>
                </a:solidFill>
              </a:rPr>
              <a:t>sh_f</a:t>
            </a:r>
            <a:r>
              <a:rPr lang="en-US" sz="1600" dirty="0" smtClean="0">
                <a:solidFill>
                  <a:srgbClr val="7030A0"/>
                </a:solidFill>
              </a:rPr>
              <a:t>[</a:t>
            </a:r>
            <a:r>
              <a:rPr lang="en-US" sz="1600" dirty="0" err="1" smtClean="0">
                <a:solidFill>
                  <a:srgbClr val="7030A0"/>
                </a:solidFill>
              </a:rPr>
              <a:t>shIdx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- RAD] = </a:t>
            </a:r>
            <a:r>
              <a:rPr lang="en-US" sz="1600" dirty="0" err="1">
                <a:solidFill>
                  <a:srgbClr val="7030A0"/>
                </a:solidFill>
              </a:rPr>
              <a:t>d_f</a:t>
            </a:r>
            <a:r>
              <a:rPr lang="en-US" sz="1600" dirty="0">
                <a:solidFill>
                  <a:srgbClr val="7030A0"/>
                </a:solidFill>
              </a:rPr>
              <a:t>[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-RAD]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        if 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 + </a:t>
            </a:r>
            <a:r>
              <a:rPr lang="en-US" sz="1600" dirty="0" err="1">
                <a:solidFill>
                  <a:srgbClr val="7030A0"/>
                </a:solidFill>
              </a:rPr>
              <a:t>cuda.blockDim.x</a:t>
            </a:r>
            <a:r>
              <a:rPr lang="en-US" sz="1600" dirty="0">
                <a:solidFill>
                  <a:srgbClr val="7030A0"/>
                </a:solidFill>
              </a:rPr>
              <a:t> &lt; n: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            </a:t>
            </a:r>
            <a:r>
              <a:rPr lang="en-US" sz="1600" dirty="0" err="1" smtClean="0">
                <a:solidFill>
                  <a:srgbClr val="7030A0"/>
                </a:solidFill>
              </a:rPr>
              <a:t>sh_f</a:t>
            </a:r>
            <a:r>
              <a:rPr lang="en-US" sz="1600" dirty="0" smtClean="0">
                <a:solidFill>
                  <a:srgbClr val="7030A0"/>
                </a:solidFill>
              </a:rPr>
              <a:t>[</a:t>
            </a:r>
            <a:r>
              <a:rPr lang="en-US" sz="1600" dirty="0" err="1" smtClean="0">
                <a:solidFill>
                  <a:srgbClr val="7030A0"/>
                </a:solidFill>
              </a:rPr>
              <a:t>shIdx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+ </a:t>
            </a:r>
            <a:r>
              <a:rPr lang="en-US" sz="1600" dirty="0" err="1" smtClean="0">
                <a:solidFill>
                  <a:srgbClr val="7030A0"/>
                </a:solidFill>
              </a:rPr>
              <a:t>bdim</a:t>
            </a:r>
            <a:r>
              <a:rPr lang="en-US" sz="1600" dirty="0" smtClean="0">
                <a:solidFill>
                  <a:srgbClr val="7030A0"/>
                </a:solidFill>
              </a:rPr>
              <a:t>] </a:t>
            </a:r>
            <a:r>
              <a:rPr lang="en-US" sz="1600" dirty="0">
                <a:solidFill>
                  <a:srgbClr val="7030A0"/>
                </a:solidFill>
              </a:rPr>
              <a:t>= </a:t>
            </a:r>
            <a:r>
              <a:rPr lang="en-US" sz="1600" dirty="0" err="1" smtClean="0">
                <a:solidFill>
                  <a:srgbClr val="7030A0"/>
                </a:solidFill>
              </a:rPr>
              <a:t>d_f</a:t>
            </a:r>
            <a:r>
              <a:rPr lang="en-US" sz="1600" dirty="0" smtClean="0">
                <a:solidFill>
                  <a:srgbClr val="7030A0"/>
                </a:solidFill>
              </a:rPr>
              <a:t>[</a:t>
            </a:r>
            <a:r>
              <a:rPr lang="en-US" sz="1600" dirty="0" err="1" smtClean="0">
                <a:solidFill>
                  <a:srgbClr val="7030A0"/>
                </a:solidFill>
              </a:rPr>
              <a:t>i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+ </a:t>
            </a:r>
            <a:r>
              <a:rPr lang="en-US" sz="1600" dirty="0" err="1" smtClean="0">
                <a:solidFill>
                  <a:srgbClr val="7030A0"/>
                </a:solidFill>
              </a:rPr>
              <a:t>bdim</a:t>
            </a:r>
            <a:r>
              <a:rPr lang="en-US" sz="1600" dirty="0" smtClean="0">
                <a:solidFill>
                  <a:srgbClr val="7030A0"/>
                </a:solidFill>
              </a:rPr>
              <a:t>]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7030A0"/>
                </a:solidFill>
              </a:rPr>
              <a:t>    </a:t>
            </a:r>
            <a:r>
              <a:rPr lang="en-US" sz="1600" b="1" dirty="0" err="1" smtClean="0">
                <a:solidFill>
                  <a:srgbClr val="7030A0"/>
                </a:solidFill>
              </a:rPr>
              <a:t>cuda.syncthreads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    if 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 &gt;= RAD and 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 &lt; n-RAD</a:t>
            </a:r>
            <a:r>
              <a:rPr lang="en-US" sz="1600" dirty="0" smtClean="0">
                <a:solidFill>
                  <a:srgbClr val="7030A0"/>
                </a:solidFill>
              </a:rPr>
              <a:t>: #bounds check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7030A0"/>
                </a:solidFill>
              </a:rPr>
              <a:t>        </a:t>
            </a:r>
            <a:r>
              <a:rPr lang="en-US" sz="1600" dirty="0" err="1" smtClean="0">
                <a:solidFill>
                  <a:srgbClr val="7030A0"/>
                </a:solidFill>
              </a:rPr>
              <a:t>tmp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=  </a:t>
            </a:r>
            <a:r>
              <a:rPr lang="en-US" sz="1600" dirty="0" err="1" smtClean="0">
                <a:solidFill>
                  <a:srgbClr val="7030A0"/>
                </a:solidFill>
              </a:rPr>
              <a:t>sh_f</a:t>
            </a:r>
            <a:r>
              <a:rPr lang="en-US" sz="1600" dirty="0" smtClean="0">
                <a:solidFill>
                  <a:srgbClr val="7030A0"/>
                </a:solidFill>
              </a:rPr>
              <a:t>[</a:t>
            </a:r>
            <a:r>
              <a:rPr lang="en-US" sz="1600" dirty="0" err="1" smtClean="0">
                <a:solidFill>
                  <a:srgbClr val="7030A0"/>
                </a:solidFill>
              </a:rPr>
              <a:t>shIdx</a:t>
            </a:r>
            <a:r>
              <a:rPr lang="en-US" sz="1600" dirty="0" smtClean="0">
                <a:solidFill>
                  <a:srgbClr val="7030A0"/>
                </a:solidFill>
              </a:rPr>
              <a:t>] * stencil[RAD</a:t>
            </a:r>
            <a:r>
              <a:rPr lang="en-US" sz="1600" dirty="0">
                <a:solidFill>
                  <a:srgbClr val="7030A0"/>
                </a:solidFill>
              </a:rPr>
              <a:t>]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        for </a:t>
            </a:r>
            <a:r>
              <a:rPr lang="en-US" sz="1600" dirty="0">
                <a:solidFill>
                  <a:srgbClr val="7030A0"/>
                </a:solidFill>
              </a:rPr>
              <a:t>d in range(1,RAD+1):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            </a:t>
            </a:r>
            <a:r>
              <a:rPr lang="en-US" sz="1600" dirty="0" err="1" smtClean="0">
                <a:solidFill>
                  <a:srgbClr val="7030A0"/>
                </a:solidFill>
              </a:rPr>
              <a:t>tmp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+= </a:t>
            </a:r>
            <a:r>
              <a:rPr lang="en-US" sz="1600" dirty="0" err="1">
                <a:solidFill>
                  <a:srgbClr val="7030A0"/>
                </a:solidFill>
              </a:rPr>
              <a:t>sh_f</a:t>
            </a:r>
            <a:r>
              <a:rPr lang="en-US" sz="1600" dirty="0">
                <a:solidFill>
                  <a:srgbClr val="7030A0"/>
                </a:solidFill>
              </a:rPr>
              <a:t>[</a:t>
            </a:r>
            <a:r>
              <a:rPr lang="en-US" sz="1600" dirty="0" err="1">
                <a:solidFill>
                  <a:srgbClr val="7030A0"/>
                </a:solidFill>
              </a:rPr>
              <a:t>shIdx</a:t>
            </a:r>
            <a:r>
              <a:rPr lang="en-US" sz="1600" dirty="0">
                <a:solidFill>
                  <a:srgbClr val="7030A0"/>
                </a:solidFill>
              </a:rPr>
              <a:t>-d]*stencil[RAD-d] + </a:t>
            </a:r>
            <a:endParaRPr lang="en-US" sz="1600" dirty="0" smtClean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7030A0"/>
                </a:solidFill>
              </a:rPr>
              <a:t>                          </a:t>
            </a:r>
            <a:r>
              <a:rPr lang="en-US" sz="1600" dirty="0" err="1" smtClean="0">
                <a:solidFill>
                  <a:srgbClr val="7030A0"/>
                </a:solidFill>
              </a:rPr>
              <a:t>sh_f</a:t>
            </a:r>
            <a:r>
              <a:rPr lang="en-US" sz="1600" dirty="0" smtClean="0">
                <a:solidFill>
                  <a:srgbClr val="7030A0"/>
                </a:solidFill>
              </a:rPr>
              <a:t>[</a:t>
            </a:r>
            <a:r>
              <a:rPr lang="en-US" sz="1600" dirty="0" err="1" smtClean="0">
                <a:solidFill>
                  <a:srgbClr val="7030A0"/>
                </a:solidFill>
              </a:rPr>
              <a:t>shIdx+d</a:t>
            </a:r>
            <a:r>
              <a:rPr lang="en-US" sz="1600" dirty="0">
                <a:solidFill>
                  <a:srgbClr val="7030A0"/>
                </a:solidFill>
              </a:rPr>
              <a:t>]*stencil[</a:t>
            </a:r>
            <a:r>
              <a:rPr lang="en-US" sz="1600" dirty="0" err="1">
                <a:solidFill>
                  <a:srgbClr val="7030A0"/>
                </a:solidFill>
              </a:rPr>
              <a:t>RAD+d</a:t>
            </a:r>
            <a:r>
              <a:rPr lang="en-US" sz="1600" dirty="0">
                <a:solidFill>
                  <a:srgbClr val="7030A0"/>
                </a:solidFill>
              </a:rPr>
              <a:t>]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        </a:t>
            </a:r>
            <a:r>
              <a:rPr lang="en-US" sz="1600" dirty="0" err="1" smtClean="0">
                <a:solidFill>
                  <a:srgbClr val="7030A0"/>
                </a:solidFill>
              </a:rPr>
              <a:t>d_deriv</a:t>
            </a:r>
            <a:r>
              <a:rPr lang="en-US" sz="1600" dirty="0" smtClean="0">
                <a:solidFill>
                  <a:srgbClr val="7030A0"/>
                </a:solidFill>
              </a:rPr>
              <a:t>[</a:t>
            </a:r>
            <a:r>
              <a:rPr lang="en-US" sz="1600" dirty="0" err="1" smtClean="0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] = </a:t>
            </a:r>
            <a:r>
              <a:rPr lang="en-US" sz="1600" dirty="0" err="1">
                <a:solidFill>
                  <a:srgbClr val="7030A0"/>
                </a:solidFill>
              </a:rPr>
              <a:t>tmp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See </a:t>
            </a:r>
            <a:r>
              <a:rPr lang="en-US" sz="1800" dirty="0" err="1" smtClean="0"/>
              <a:t>jacobi</a:t>
            </a:r>
            <a:endParaRPr lang="en-US" sz="1800" dirty="0" smtClean="0"/>
          </a:p>
          <a:p>
            <a:r>
              <a:rPr lang="en-US" sz="1800" dirty="0" smtClean="0"/>
              <a:t>2D stencil array</a:t>
            </a:r>
          </a:p>
          <a:p>
            <a:r>
              <a:rPr lang="en-US" sz="1800" dirty="0" smtClean="0"/>
              <a:t>Be sure to load the correct halo cells (corners?)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16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27795"/>
          </a:xfrm>
        </p:spPr>
        <p:txBody>
          <a:bodyPr/>
          <a:lstStyle/>
          <a:p>
            <a:r>
              <a:rPr lang="en-US" dirty="0" smtClean="0"/>
              <a:t>“Naive”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14400"/>
            <a:ext cx="7543800" cy="47260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Each thread (with a given index in the grid) needs access to the corresponding entry in the input array and some neighboring values.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Each thread accesses the entries it needs from array in global memory</a:t>
            </a:r>
            <a:endParaRPr lang="en-US" sz="165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Lots of data access redundancy: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50" dirty="0" smtClean="0"/>
              <a:t>Typically elements are accessed (1+2*RAD)**D times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50" dirty="0" smtClean="0"/>
              <a:t>From slowest access memory on the GPU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Easiest to implement, but seriously inefficient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326673"/>
            <a:ext cx="4419600" cy="24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0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27795"/>
          </a:xfrm>
        </p:spPr>
        <p:txBody>
          <a:bodyPr/>
          <a:lstStyle/>
          <a:p>
            <a:r>
              <a:rPr lang="en-US" dirty="0" smtClean="0"/>
              <a:t>“Blocked” approach with shared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14400"/>
            <a:ext cx="7543800" cy="47260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Each thread (with a given index in the grid) needs access to the corresponding entry in the input array and some neighboring values.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Threads are organized into blocks: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50" dirty="0"/>
              <a:t>S</a:t>
            </a:r>
            <a:r>
              <a:rPr lang="en-US" sz="1650" dirty="0" smtClean="0"/>
              <a:t>ome threads (at edges of the block) need values whose indices lie outside that block  </a:t>
            </a:r>
            <a:br>
              <a:rPr lang="en-US" sz="1650" dirty="0" smtClean="0"/>
            </a:br>
            <a:r>
              <a:rPr lang="en-US" sz="1650" dirty="0" smtClean="0">
                <a:sym typeface="Wingdings" panose="05000000000000000000" pitchFamily="2" charset="2"/>
              </a:rPr>
              <a:t></a:t>
            </a:r>
            <a:r>
              <a:rPr lang="en-US" sz="1650" dirty="0" smtClean="0"/>
              <a:t> “halo” or “ghost” cells (shown below in white).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Create shared array (in the kernel)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50" dirty="0"/>
              <a:t>S</a:t>
            </a:r>
            <a:r>
              <a:rPr lang="en-US" sz="1650" dirty="0" smtClean="0"/>
              <a:t>tore the necessary portion of the input array </a:t>
            </a:r>
            <a:endParaRPr lang="en-US" sz="16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50" dirty="0" smtClean="0"/>
              <a:t>Provide fast access to all threads in the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Load necessary data ONCE!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Keep track of where data is! </a:t>
            </a:r>
            <a:br>
              <a:rPr lang="en-US" sz="1800" dirty="0" smtClean="0"/>
            </a:br>
            <a:r>
              <a:rPr lang="en-US" sz="1800" dirty="0" smtClean="0">
                <a:sym typeface="Wingdings" panose="05000000000000000000" pitchFamily="2" charset="2"/>
              </a:rPr>
              <a:t> SYSTEMATIC INDEXING!!!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326673"/>
            <a:ext cx="4419600" cy="24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3995"/>
          </a:xfrm>
        </p:spPr>
        <p:txBody>
          <a:bodyPr/>
          <a:lstStyle/>
          <a:p>
            <a:r>
              <a:rPr lang="en-US" dirty="0" err="1" smtClean="0"/>
              <a:t>nD</a:t>
            </a:r>
            <a:r>
              <a:rPr lang="en-US" dirty="0" smtClean="0"/>
              <a:t> stencil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822960" y="1066800"/>
            <a:ext cx="7543800" cy="4802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Redundancy becomes</a:t>
            </a:r>
            <a:br>
              <a:rPr lang="en-US" sz="2400" dirty="0" smtClean="0"/>
            </a:br>
            <a:r>
              <a:rPr lang="en-US" sz="2400" dirty="0" smtClean="0"/>
              <a:t>more severe in higher</a:t>
            </a:r>
            <a:br>
              <a:rPr lang="en-US" sz="2400" dirty="0" smtClean="0"/>
            </a:br>
            <a:r>
              <a:rPr lang="en-US" sz="2400" dirty="0" smtClean="0"/>
              <a:t>dimensions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Shared memory becomes</a:t>
            </a:r>
            <a:br>
              <a:rPr lang="en-US" sz="2400" dirty="0" smtClean="0"/>
            </a:br>
            <a:r>
              <a:rPr lang="en-US" sz="2400" dirty="0" smtClean="0"/>
              <a:t>even more useful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Loading halo requires</a:t>
            </a:r>
            <a:br>
              <a:rPr lang="en-US" sz="2400" dirty="0" smtClean="0"/>
            </a:br>
            <a:r>
              <a:rPr lang="en-US" sz="2400" dirty="0" smtClean="0"/>
              <a:t>a bit more care…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02309"/>
            <a:ext cx="3505200" cy="345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80196"/>
          </a:xfrm>
        </p:spPr>
        <p:txBody>
          <a:bodyPr>
            <a:normAutofit/>
          </a:bodyPr>
          <a:lstStyle/>
          <a:p>
            <a:r>
              <a:rPr lang="en-US" dirty="0" smtClean="0"/>
              <a:t>Canonical 1D example: Finite differences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143000"/>
                <a:ext cx="7543800" cy="472609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Arise in any application with differential equations</a:t>
                </a:r>
              </a:p>
              <a:p>
                <a:r>
                  <a:rPr lang="en-US" sz="2400" dirty="0" smtClean="0"/>
                  <a:t>Derivate estimates from sampled function values</a:t>
                </a:r>
              </a:p>
              <a:p>
                <a:r>
                  <a:rPr lang="en-US" sz="2400" dirty="0" smtClean="0"/>
                  <a:t>For samples on regular grid: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Examples</a:t>
                </a:r>
              </a:p>
              <a:p>
                <a:pPr lvl="1"/>
                <a:r>
                  <a:rPr lang="en-US" sz="2400" dirty="0" smtClean="0"/>
                  <a:t>1</a:t>
                </a:r>
                <a:r>
                  <a:rPr lang="en-US" sz="2400" baseline="30000" dirty="0" smtClean="0"/>
                  <a:t>st</a:t>
                </a:r>
                <a:r>
                  <a:rPr lang="en-US" sz="2400" dirty="0" smtClean="0"/>
                  <a:t> derivative forward difference: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1</a:t>
                </a:r>
                <a:r>
                  <a:rPr lang="en-US" sz="2400" baseline="30000" dirty="0" smtClean="0"/>
                  <a:t>st</a:t>
                </a:r>
                <a:r>
                  <a:rPr lang="en-US" sz="2400" dirty="0" smtClean="0"/>
                  <a:t> derivative central difference: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sz="2400" dirty="0" smtClean="0"/>
                  <a:t>2</a:t>
                </a:r>
                <a:r>
                  <a:rPr lang="en-US" sz="2400" baseline="30000" dirty="0" smtClean="0"/>
                  <a:t>nd</a:t>
                </a:r>
                <a:r>
                  <a:rPr lang="en-US" sz="2400" dirty="0" smtClean="0"/>
                  <a:t> deriv. central difference: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36576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143000"/>
                <a:ext cx="7543800" cy="4726094"/>
              </a:xfrm>
              <a:blipFill rotWithShape="0">
                <a:blip r:embed="rId2"/>
                <a:stretch>
                  <a:fillRect l="-153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5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grid </a:t>
            </a:r>
            <a:r>
              <a:rPr lang="en-US" dirty="0" err="1" smtClean="0"/>
              <a:t>spacings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 smtClean="0"/>
                  <a:t>Types of errors: (See Goldberg, 1991)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 smtClean="0"/>
                  <a:t>Truncation: missing terms from Taylor series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 err="1" smtClean="0"/>
                  <a:t>Roundoff</a:t>
                </a:r>
                <a:r>
                  <a:rPr lang="en-US" sz="2000" dirty="0" smtClean="0"/>
                  <a:t>: limited numerical precision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 smtClean="0"/>
                  <a:t>Tradeoff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Preferred spacing ~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400" dirty="0">
                            <a:sym typeface="Symbol" panose="05050102010706020507" pitchFamily="18" charset="2"/>
                          </a:rPr>
                          <m:t></m:t>
                        </m:r>
                      </m:e>
                    </m:rad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/>
                </a:r>
                <a:br>
                  <a:rPr lang="en-US" sz="2400" dirty="0" smtClean="0">
                    <a:sym typeface="Wingdings" panose="05000000000000000000" pitchFamily="2" charset="2"/>
                  </a:rPr>
                </a:br>
                <a:r>
                  <a:rPr lang="en-US" sz="2400" dirty="0" smtClean="0">
                    <a:sym typeface="Symbol" panose="05050102010706020507" pitchFamily="18" charset="2"/>
                  </a:rPr>
                  <a:t> = machine epsilon (relate to HW1 #4)</a:t>
                </a:r>
                <a:br>
                  <a:rPr lang="en-US" sz="2400" dirty="0" smtClean="0">
                    <a:sym typeface="Symbol" panose="05050102010706020507" pitchFamily="18" charset="2"/>
                  </a:rPr>
                </a:br>
                <a:r>
                  <a:rPr lang="en-US" sz="2400" dirty="0" smtClean="0">
                    <a:sym typeface="Symbol" panose="05050102010706020507" pitchFamily="18" charset="2"/>
                  </a:rPr>
                  <a:t>smallest number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1.+ </m:t>
                    </m:r>
                    <m:r>
                      <m:rPr>
                        <m:nor/>
                      </m:rPr>
                      <a:rPr lang="en-US" sz="2400" dirty="0">
                        <a:sym typeface="Symbol" panose="05050102010706020507" pitchFamily="18" charset="2"/>
                      </a:rPr>
                      <m:t>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&gt;1</m:t>
                    </m:r>
                  </m:oMath>
                </a14:m>
                <a:r>
                  <a:rPr lang="en-US" sz="2400" dirty="0" smtClean="0">
                    <a:sym typeface="Symbol" panose="05050102010706020507" pitchFamily="18" charset="2"/>
                  </a:rPr>
                  <a:t>.</a:t>
                </a:r>
                <a:br>
                  <a:rPr lang="en-US" sz="2400" dirty="0" smtClean="0">
                    <a:sym typeface="Symbol" panose="05050102010706020507" pitchFamily="18" charset="2"/>
                  </a:rPr>
                </a:br>
                <a:r>
                  <a:rPr lang="en-US" sz="2400" dirty="0" smtClean="0">
                    <a:sym typeface="Symbol" panose="05050102010706020507" pitchFamily="18" charset="2"/>
                  </a:rPr>
                  <a:t>for 64-bit float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ym typeface="Symbol" panose="05050102010706020507" pitchFamily="18" charset="2"/>
                      </a:rPr>
                      <m:t>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2. ×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−16</m:t>
                        </m:r>
                      </m:sup>
                    </m:sSup>
                    <m:r>
                      <m:rPr>
                        <m:nor/>
                      </m:rPr>
                      <a:rPr lang="en-US" sz="2400" b="0" i="0" dirty="0" smtClean="0"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400" dirty="0" smtClean="0">
                    <a:sym typeface="Symbol" panose="05050102010706020507" pitchFamily="18" charset="2"/>
                  </a:rPr>
                  <a:t/>
                </a:r>
                <a:br>
                  <a:rPr lang="en-US" sz="2400" dirty="0" smtClean="0">
                    <a:sym typeface="Symbol" panose="05050102010706020507" pitchFamily="18" charset="2"/>
                  </a:rPr>
                </a:br>
                <a:r>
                  <a:rPr lang="en-US" sz="2400" dirty="0" smtClean="0">
                    <a:sym typeface="Symbol" panose="05050102010706020507" pitchFamily="18" charset="2"/>
                  </a:rPr>
                  <a:t>For quantities of order 1, suggests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−4</m:t>
                        </m:r>
                      </m:sup>
                    </m:sSup>
                  </m:oMath>
                </a14:m>
                <a:endParaRPr lang="en-US" sz="2400" dirty="0" smtClean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35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9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>
            <a:normAutofit/>
          </a:bodyPr>
          <a:lstStyle/>
          <a:p>
            <a:r>
              <a:rPr lang="en-US" dirty="0" smtClean="0"/>
              <a:t>Central </a:t>
            </a:r>
            <a:r>
              <a:rPr lang="en-US" dirty="0"/>
              <a:t>difference coefficients</a:t>
            </a:r>
            <a:br>
              <a:rPr lang="en-US" dirty="0"/>
            </a:br>
            <a:r>
              <a:rPr lang="en-US" sz="1600" dirty="0"/>
              <a:t>https://en.wikipedia.org/wiki/Finite_difference_coefficient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483305"/>
              </p:ext>
            </p:extLst>
          </p:nvPr>
        </p:nvGraphicFramePr>
        <p:xfrm>
          <a:off x="685799" y="1143002"/>
          <a:ext cx="7620005" cy="4924028"/>
        </p:xfrm>
        <a:graphic>
          <a:graphicData uri="http://schemas.openxmlformats.org/drawingml/2006/table">
            <a:tbl>
              <a:tblPr/>
              <a:tblGrid>
                <a:gridCol w="62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0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0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093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962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Derivative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Accuracy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−4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−3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−2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−1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20">
                <a:tc rowSpan="4"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1/2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1/12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−2/3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2/3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−1/12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6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−1/60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3/20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−3/4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3/4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−3/20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1/60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8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1/280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−4/105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1/5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−4/5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4/5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4/105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−1/280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020">
                <a:tc rowSpan="4"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−1/12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4/3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−5/2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4/3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−1/12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6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1/90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−3/20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3/2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−49/18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3/2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−3/20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1/90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8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−1/560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8/315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8/5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−205/72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8/5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8/315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−1/560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020">
                <a:tc rowSpan="3"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1/2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1/8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13/8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−13/8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−1/8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6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−7/240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3/10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−169/120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61/30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−61/30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169/120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−3/10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7/240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020">
                <a:tc rowSpan="3"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−4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6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−4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−1/6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−13/2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28/3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−13/2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−1/6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6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7/240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−2/5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169/60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−122/15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91/8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−122/15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169/60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−2/5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7/240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02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−1/2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−5/2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5/2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1/2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02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6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−6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−20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15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−6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 </a:t>
                      </a:r>
                    </a:p>
                  </a:txBody>
                  <a:tcPr marL="44513" marR="44513" marT="22256" marB="22256" anchor="ctr">
                    <a:lnL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896204"/>
            <a:ext cx="7543800" cy="856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Derivative Wavelet </a:t>
            </a:r>
            <a:r>
              <a:rPr lang="en-US" dirty="0"/>
              <a:t>C</a:t>
            </a:r>
            <a:r>
              <a:rPr lang="en-US" dirty="0" smtClean="0"/>
              <a:t>onnection </a:t>
            </a:r>
            <a:r>
              <a:rPr lang="en-US" dirty="0"/>
              <a:t>C</a:t>
            </a:r>
            <a:r>
              <a:rPr lang="en-US" dirty="0" smtClean="0"/>
              <a:t>oefficients</a:t>
            </a:r>
            <a:r>
              <a:rPr lang="en-US" dirty="0"/>
              <a:t/>
            </a:r>
            <a:br>
              <a:rPr lang="en-US" dirty="0"/>
            </a:br>
            <a:endParaRPr 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97024"/>
            <a:ext cx="7696200" cy="207382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as stencil computation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List correlation/convolution with coefficient vector</a:t>
                </a:r>
              </a:p>
              <a:p>
                <a:r>
                  <a:rPr lang="en-US" dirty="0" smtClean="0"/>
                  <a:t>Given array of sampled function values, compute array of derivative estimates: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Procedure:</a:t>
                </a:r>
              </a:p>
              <a:p>
                <a:pPr lvl="1"/>
                <a:r>
                  <a:rPr lang="en-US" sz="2100" dirty="0" smtClean="0"/>
                  <a:t>Lay coefficient stencil on top of current element and neighbors</a:t>
                </a:r>
              </a:p>
              <a:p>
                <a:pPr lvl="1"/>
                <a:r>
                  <a:rPr lang="en-US" sz="2100" dirty="0"/>
                  <a:t>C</a:t>
                </a:r>
                <a:r>
                  <a:rPr lang="en-US" sz="2100" dirty="0" smtClean="0"/>
                  <a:t>ompute a small dot product</a:t>
                </a:r>
              </a:p>
              <a:p>
                <a:pPr lvl="1"/>
                <a:r>
                  <a:rPr lang="en-US" sz="2100" dirty="0" smtClean="0"/>
                  <a:t>Store result in corresponding entry of output array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35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68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From Serial to Parallel_08Jan18</Template>
  <TotalTime>0</TotalTime>
  <Words>1273</Words>
  <Application>Microsoft Office PowerPoint</Application>
  <PresentationFormat>On-screen Show (4:3)</PresentationFormat>
  <Paragraphs>491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Symbol</vt:lpstr>
      <vt:lpstr>Wingdings</vt:lpstr>
      <vt:lpstr>Retrospect</vt:lpstr>
      <vt:lpstr>Stencil computations:  Shared memory, Halo cells,  &amp; Systematic indexing</vt:lpstr>
      <vt:lpstr>“Naive” approach</vt:lpstr>
      <vt:lpstr>“Blocked” approach with shared array</vt:lpstr>
      <vt:lpstr>nD stencil</vt:lpstr>
      <vt:lpstr>Canonical 1D example: Finite differences</vt:lpstr>
      <vt:lpstr>Errors and grid spacings</vt:lpstr>
      <vt:lpstr>Central difference coefficients https://en.wikipedia.org/wiki/Finite_difference_coefficient</vt:lpstr>
      <vt:lpstr>1st Derivative Wavelet Connection Coefficients </vt:lpstr>
      <vt:lpstr>Organize as stencil computation</vt:lpstr>
      <vt:lpstr>Accessing data for stencil computation from array in global memory (RAD = 3)</vt:lpstr>
      <vt:lpstr>Transferring data for stencil computation from global memory to shared memory (RAD = 3)</vt:lpstr>
      <vt:lpstr>1D stencil implementation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Multi-dimension version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2017-01-07T00:38:10Z</dcterms:created>
  <dcterms:modified xsi:type="dcterms:W3CDTF">2020-04-21T21:09:38Z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