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258" r:id="rId4"/>
    <p:sldId id="294" r:id="rId5"/>
    <p:sldId id="295" r:id="rId6"/>
    <p:sldId id="296" r:id="rId7"/>
    <p:sldId id="298" r:id="rId8"/>
    <p:sldId id="262" r:id="rId9"/>
    <p:sldId id="263" r:id="rId10"/>
    <p:sldId id="304" r:id="rId11"/>
    <p:sldId id="302" r:id="rId12"/>
    <p:sldId id="303" r:id="rId13"/>
    <p:sldId id="305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9" autoAdjust="0"/>
    <p:restoredTop sz="94660"/>
  </p:normalViewPr>
  <p:slideViewPr>
    <p:cSldViewPr>
      <p:cViewPr varScale="1">
        <p:scale>
          <a:sx n="62" d="100"/>
          <a:sy n="62" d="100"/>
        </p:scale>
        <p:origin x="1296" y="41"/>
      </p:cViewPr>
      <p:guideLst>
        <p:guide orient="horz" pos="4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1/18/2017 10:42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1/18/2017 10:42 AM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1/18/2017 10:42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1/18/2017 10:42 AM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1/18/2017 10:42 AM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1/18/2017 10:42 AM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1/18/2017 10:42 AM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1/18/2017 10:42 AM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1/18/2017 10:42 AM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1/18/2017 10:42 AM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1/18/2017 10:42 AM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1/18/2017 10:42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990600" y="2057400"/>
            <a:ext cx="7696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to CUDA parallelization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6513513" algn="r"/>
              </a:tabLst>
            </a:pPr>
            <a:r>
              <a:rPr lang="en-US" sz="2000" dirty="0" smtClean="0"/>
              <a:t>Voxel Modelling	Winter 2017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581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=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0.5f;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out =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calloc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++i</a:t>
            </a:r>
            <a:r>
              <a:rPr lang="nn-NO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scale(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out[</a:t>
            </a:r>
            <a:r>
              <a:rPr lang="en-US" sz="3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distance(x, ref);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free(out);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114800" cy="35814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__global</a:t>
            </a: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distanceKernel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4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blockIdx.x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blockDim.x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threadIdx.x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scale(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distance(x, </a:t>
            </a:r>
            <a:r>
              <a:rPr lang="en-US" sz="4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= 0.5f;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cudaMalloc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distanceKernel&lt;&lt;&lt;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&gt;&gt;&gt;(d_out,ref,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cudaFree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48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352800"/>
            <a:ext cx="2514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Serial to Parallel with CUDA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800600"/>
            <a:ext cx="2286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</p:spPr>
        <p:txBody>
          <a:bodyPr/>
          <a:lstStyle/>
          <a:p>
            <a:r>
              <a:rPr lang="en-US" dirty="0" smtClean="0"/>
              <a:t>Serial </a:t>
            </a:r>
            <a:r>
              <a:rPr lang="en-US" dirty="0" smtClean="0"/>
              <a:t>version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 with kernel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Elbow Connector 15"/>
          <p:cNvCxnSpPr>
            <a:stCxn id="7" idx="3"/>
            <a:endCxn id="8" idx="1"/>
          </p:cNvCxnSpPr>
          <p:nvPr/>
        </p:nvCxnSpPr>
        <p:spPr>
          <a:xfrm flipV="1">
            <a:off x="3200400" y="3619500"/>
            <a:ext cx="1752600" cy="1409700"/>
          </a:xfrm>
          <a:prstGeom prst="bentConnector3">
            <a:avLst>
              <a:gd name="adj1" fmla="val 757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524000" y="4572000"/>
            <a:ext cx="152400" cy="228600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1600200" y="3200400"/>
            <a:ext cx="3429000" cy="1371600"/>
          </a:xfrm>
          <a:prstGeom prst="bentConnector3">
            <a:avLst>
              <a:gd name="adj1" fmla="val 74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Serial to Parallel with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stdafx.h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math.h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64</a:t>
            </a:r>
          </a:p>
          <a:p>
            <a:pPr marL="0" indent="0">
              <a:buNone/>
            </a:pPr>
            <a:endParaRPr lang="e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scale(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038600" cy="35814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cuda_runtime.h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device_launch_parameters.h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4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64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32</a:t>
            </a:r>
          </a:p>
          <a:p>
            <a:pPr marL="0" indent="0">
              <a:buNone/>
            </a:pP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__device__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scale(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4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(</a:t>
            </a:r>
            <a:r>
              <a:rPr lang="en-US" sz="4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en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__device</a:t>
            </a: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4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en-US" sz="4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)*(</a:t>
            </a:r>
            <a:r>
              <a:rPr lang="en-US" sz="4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x1));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Remainder of s</a:t>
            </a:r>
            <a:r>
              <a:rPr lang="en-US" dirty="0" smtClean="0"/>
              <a:t>erial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Remainder of CUDA code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1569720"/>
            <a:ext cx="4114800" cy="445008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__global__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distanceKernel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37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b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blockIdx.x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blockDim.x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3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threadIdx.x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scale(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distance(x, </a:t>
            </a:r>
            <a:r>
              <a:rPr lang="en-US" sz="37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  <a:r>
              <a:rPr lang="en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ref = 0.5f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Clr>
                <a:srgbClr val="DD8047"/>
              </a:buClr>
              <a:buNone/>
            </a:pP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out = </a:t>
            </a:r>
            <a:b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calloc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cudaMalloc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distanceKernel</a:t>
            </a:r>
            <a:r>
              <a:rPr lang="pt-BR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&lt;&lt;&lt;</a:t>
            </a:r>
            <a:r>
              <a:rPr lang="pt-BR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&gt;&gt;&gt;(d_out,ref,</a:t>
            </a:r>
            <a:r>
              <a:rPr lang="pt-BR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cudaMemcpy(out, d_out, </a:t>
            </a:r>
            <a:r>
              <a:rPr lang="en-US" sz="4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b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cudaMemcpyDeviceToHost</a:t>
            </a:r>
            <a:r>
              <a:rPr lang="pt-BR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cudaFree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endParaRPr lang="en-US" sz="37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37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1569720"/>
            <a:ext cx="4114800" cy="445008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4800" dirty="0" smtClean="0">
              <a:solidFill>
                <a:srgbClr val="6F008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launchKernel(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*v,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d_v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cudaMalloc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d_v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distanceKernel</a:t>
            </a:r>
            <a:r>
              <a:rPr lang="pt-BR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&lt;&lt;&lt;</a:t>
            </a:r>
            <a:r>
              <a:rPr lang="pt-BR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&gt;&gt;&gt;(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d_v,ref,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cudaMemcpy(v, d_v, </a:t>
            </a:r>
            <a:r>
              <a:rPr lang="en-US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b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cudaMemcpyDeviceToHost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cudaFree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d_v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= 0.5f;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launchKernel(d_out,ref,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48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565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“Wrapped” kernel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09600" y="883920"/>
            <a:ext cx="3886200" cy="640080"/>
          </a:xfrm>
        </p:spPr>
        <p:txBody>
          <a:bodyPr/>
          <a:lstStyle/>
          <a:p>
            <a:r>
              <a:rPr lang="en-US" dirty="0"/>
              <a:t>CUDA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with kernel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00600" y="883920"/>
            <a:ext cx="3886200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Kernel wrapped in launcher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569720"/>
            <a:ext cx="3886200" cy="1173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19600" y="17526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kernel launch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589567"/>
            <a:ext cx="6248401" cy="4572000"/>
          </a:xfrm>
        </p:spPr>
        <p:txBody>
          <a:bodyPr/>
          <a:lstStyle/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kernel launch depends on the gridsize being a multiple </a:t>
            </a:r>
            <a:b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of the blocksize: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N=2*TPB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more general sizes, use an integer division “trick” to be sure to launch enough blocks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distanceKernel&lt;&lt;&lt;(</a:t>
            </a:r>
            <a:r>
              <a:rPr lang="pt-BR" sz="12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N+TPB-1)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12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12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&gt;&gt;&gt;(d_v,ref,</a:t>
            </a:r>
            <a:r>
              <a:rPr lang="pt-BR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Inside the kernel, test for index out of bounds: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__global__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distanceKernel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b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blockIdx.x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blockDim.x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threadIdx.x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&gt;=n) return;  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scale(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distance(x,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20000"/>
              </a:lnSpc>
              <a:buClr>
                <a:srgbClr val="DD8047"/>
              </a:buClr>
              <a:buNone/>
            </a:pP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how parallel CUDA apps are created </a:t>
            </a:r>
            <a:br>
              <a:rPr lang="en-US" dirty="0" smtClean="0"/>
            </a:br>
            <a:r>
              <a:rPr lang="en-US" dirty="0" smtClean="0"/>
              <a:t>from serial </a:t>
            </a:r>
            <a:r>
              <a:rPr lang="en-US" dirty="0" smtClean="0"/>
              <a:t>apps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Basic idea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Convert loops to kernels executed on a grid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066800" y="4762500"/>
            <a:ext cx="6858000" cy="228600"/>
            <a:chOff x="1066800" y="4762500"/>
            <a:chExt cx="6858000" cy="228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066800" y="4876800"/>
              <a:ext cx="6858000" cy="0"/>
            </a:xfrm>
            <a:prstGeom prst="straightConnector1">
              <a:avLst/>
            </a:prstGeom>
            <a:ln w="4127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76400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189018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701636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14254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26872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239490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752108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64726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777344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289962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02580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15200" y="4762500"/>
              <a:ext cx="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380543" y="4819891"/>
              <a:ext cx="110836" cy="11083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distanceApp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the distance to a point…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…for a bunch of points along </a:t>
            </a:r>
            <a:r>
              <a:rPr lang="en-US" dirty="0" smtClean="0"/>
              <a:t>an interval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66800" y="2476500"/>
            <a:ext cx="6858000" cy="0"/>
          </a:xfrm>
          <a:prstGeom prst="straightConnector1">
            <a:avLst/>
          </a:prstGeom>
          <a:ln w="412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9018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01636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14254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26872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39490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52108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64726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7344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89962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2580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15200" y="23622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646217" y="24195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14360" y="25606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5380543" y="2419591"/>
            <a:ext cx="110836" cy="110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48686" y="25606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76400" y="3080128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Distance from x to P is (P-x)</a:t>
            </a:r>
            <a:endParaRPr lang="en-US" sz="2400" dirty="0"/>
          </a:p>
        </p:txBody>
      </p:sp>
      <p:sp>
        <p:nvSpPr>
          <p:cNvPr id="39" name="Oval 38"/>
          <p:cNvSpPr/>
          <p:nvPr/>
        </p:nvSpPr>
        <p:spPr>
          <a:xfrm>
            <a:off x="1620981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48686" y="49609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2133085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645189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57293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69397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181501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93605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05709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717813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29917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42021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254121" y="4819891"/>
            <a:ext cx="110836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510722" y="490820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x[0]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970004" y="4246909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x[1]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502839" y="4960929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x[2]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7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distanceApp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Serial Plan</a:t>
            </a:r>
            <a:endParaRPr lang="en-US" dirty="0" smtClean="0"/>
          </a:p>
          <a:p>
            <a:pPr lvl="1"/>
            <a:r>
              <a:rPr lang="en-US" dirty="0" smtClean="0"/>
              <a:t>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loop </a:t>
            </a:r>
            <a:r>
              <a:rPr lang="en-US" dirty="0" smtClean="0"/>
              <a:t>iterating over 0 to N-1 to index the points</a:t>
            </a:r>
          </a:p>
          <a:p>
            <a:pPr lvl="1"/>
            <a:r>
              <a:rPr lang="en-US" dirty="0" smtClean="0"/>
              <a:t>Scale the index values to range from 0 to 1</a:t>
            </a:r>
          </a:p>
          <a:p>
            <a:pPr lvl="1"/>
            <a:r>
              <a:rPr lang="en-US" dirty="0" smtClean="0"/>
              <a:t>Compute the distance from each index to point P</a:t>
            </a:r>
          </a:p>
          <a:p>
            <a:pPr lvl="1"/>
            <a:r>
              <a:rPr lang="en-US" dirty="0" smtClean="0"/>
              <a:t>Store the results in an array</a:t>
            </a:r>
          </a:p>
          <a:p>
            <a:r>
              <a:rPr lang="en-US" dirty="0" smtClean="0"/>
              <a:t>Functions to create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scale(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186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Auxiliary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scale(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distance(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)*(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23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-152400"/>
            <a:ext cx="8153400" cy="990600"/>
          </a:xfrm>
        </p:spPr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870856"/>
            <a:ext cx="8153400" cy="59871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math.h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out[</a:t>
            </a:r>
            <a:r>
              <a:rPr lang="en-US" sz="20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0.0f };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= 0.5f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++i)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scale(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out[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distance(x, ref);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30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is Compiled not </a:t>
            </a:r>
            <a:r>
              <a:rPr lang="en-US" dirty="0" smtClean="0"/>
              <a:t>Interpreted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For CUDA compilation info see:</a:t>
            </a:r>
          </a:p>
          <a:p>
            <a:pPr marL="0" indent="0">
              <a:buNone/>
            </a:pPr>
            <a:r>
              <a:rPr lang="en-US" sz="1800" dirty="0"/>
              <a:t>http://on-demand.gputechconf.com/gtc/2013/webinar/cuda-toolkit-as-build-tool.pdf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510" y="2590800"/>
            <a:ext cx="1515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SourceFile</a:t>
            </a:r>
            <a:r>
              <a:rPr lang="en-US" sz="2000" dirty="0"/>
              <a:t>1</a:t>
            </a:r>
            <a:r>
              <a:rPr lang="en-US" sz="2000" dirty="0" smtClean="0"/>
              <a:t>.c</a:t>
            </a:r>
          </a:p>
          <a:p>
            <a:r>
              <a:rPr lang="en-US" sz="2000" dirty="0" smtClean="0"/>
              <a:t>SourceFile2.c</a:t>
            </a:r>
            <a:endParaRPr lang="en-US" sz="2000" dirty="0"/>
          </a:p>
          <a:p>
            <a:r>
              <a:rPr lang="en-US" sz="2000" dirty="0" smtClean="0"/>
              <a:t>SourceFile3.c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038727" y="2641431"/>
            <a:ext cx="135904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Compiler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1732550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22097" y="2590800"/>
            <a:ext cx="1553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ObjectFile1.o</a:t>
            </a:r>
          </a:p>
          <a:p>
            <a:r>
              <a:rPr lang="en-US" sz="2000" dirty="0" smtClean="0"/>
              <a:t>ObjectFile2.o</a:t>
            </a:r>
            <a:endParaRPr lang="en-US" sz="2000" dirty="0"/>
          </a:p>
          <a:p>
            <a:r>
              <a:rPr lang="en-US" sz="2000" dirty="0" smtClean="0"/>
              <a:t>ObjectFile3.o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449433" y="2641431"/>
            <a:ext cx="11430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Linker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5147886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64441" y="2898575"/>
            <a:ext cx="188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My Program.exe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>
            <a:off x="3325417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491776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 libraries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510" y="2590800"/>
            <a:ext cx="1515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SourceFile</a:t>
            </a:r>
            <a:r>
              <a:rPr lang="en-US" sz="2000" dirty="0"/>
              <a:t>1</a:t>
            </a:r>
            <a:r>
              <a:rPr lang="en-US" sz="2000" dirty="0" smtClean="0"/>
              <a:t>.c</a:t>
            </a:r>
          </a:p>
          <a:p>
            <a:r>
              <a:rPr lang="en-US" sz="2000" dirty="0" smtClean="0"/>
              <a:t>SourceFile2.c</a:t>
            </a:r>
            <a:endParaRPr lang="en-US" sz="2000" dirty="0"/>
          </a:p>
          <a:p>
            <a:r>
              <a:rPr lang="en-US" sz="2000" dirty="0" smtClean="0"/>
              <a:t>SourceFile3.c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038727" y="2641431"/>
            <a:ext cx="135904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Compiler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732550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2097" y="2590800"/>
            <a:ext cx="1553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ObjectFile1.o</a:t>
            </a:r>
          </a:p>
          <a:p>
            <a:r>
              <a:rPr lang="en-US" sz="2000" dirty="0" smtClean="0"/>
              <a:t>ObjectFile2.o</a:t>
            </a:r>
            <a:endParaRPr lang="en-US" sz="2000" dirty="0"/>
          </a:p>
          <a:p>
            <a:r>
              <a:rPr lang="en-US" sz="2000" dirty="0" smtClean="0"/>
              <a:t>ObjectFile3.o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449433" y="2641431"/>
            <a:ext cx="11430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Linker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5147886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64441" y="2898575"/>
            <a:ext cx="188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My Program.exe</a:t>
            </a:r>
            <a:endParaRPr lang="en-US" sz="2000" dirty="0"/>
          </a:p>
        </p:txBody>
      </p:sp>
      <p:sp>
        <p:nvSpPr>
          <p:cNvPr id="11" name="Right Arrow 10"/>
          <p:cNvSpPr/>
          <p:nvPr/>
        </p:nvSpPr>
        <p:spPr>
          <a:xfrm>
            <a:off x="3325417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91776" y="2997115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30156" y="3993422"/>
            <a:ext cx="98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cstdio.lib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91594" y="3993422"/>
            <a:ext cx="853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cstdio.h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2555762" y="3729417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6200000">
            <a:off x="5858444" y="3729417"/>
            <a:ext cx="324977" cy="203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18937" y="4246346"/>
            <a:ext cx="100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cstdio.a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4545" y="3993422"/>
            <a:ext cx="1801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Library Headers: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38600" y="3993422"/>
            <a:ext cx="153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Static Library: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6288" y="184690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cstdio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581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=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0.5f;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out =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calloc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for</a:t>
            </a:r>
            <a:r>
              <a:rPr lang="nn-NO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3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++i</a:t>
            </a:r>
            <a:r>
              <a:rPr lang="nn-NO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float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scale(</a:t>
            </a:r>
            <a:r>
              <a:rPr lang="en-US" sz="3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7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out[</a:t>
            </a:r>
            <a:r>
              <a:rPr lang="en-US" sz="3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distance(x, ref);</a:t>
            </a:r>
          </a:p>
          <a:p>
            <a:pPr marL="0" indent="0">
              <a:buNone/>
            </a:pP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free(out);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3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sz="3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4120662"/>
            <a:ext cx="4038600" cy="18991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 = 0.5f;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b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cudaMalloc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4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4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distanceKernel&lt;&lt;&lt;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TPB</a:t>
            </a:r>
            <a:r>
              <a:rPr lang="pt-BR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&gt;&gt;&gt;(d_out,ref,</a:t>
            </a:r>
            <a:r>
              <a:rPr lang="pt-BR" sz="48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cudaFree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d_out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" sz="4800" dirty="0">
              <a:solidFill>
                <a:prstClr val="black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Serial to Parallel with CUDA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4572000"/>
            <a:ext cx="2819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 smtClean="0"/>
              <a:t>version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CUDA Parallel </a:t>
            </a:r>
            <a:r>
              <a:rPr lang="en-US" dirty="0" smtClean="0"/>
              <a:t>version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676400" y="5562600"/>
            <a:ext cx="33528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52578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62400" y="4267200"/>
            <a:ext cx="1066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29200" y="4648200"/>
            <a:ext cx="3200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577</Words>
  <Application>Microsoft Office PowerPoint</Application>
  <PresentationFormat>On-screen Show (4:3)</PresentationFormat>
  <Paragraphs>216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Tw Cen MT</vt:lpstr>
      <vt:lpstr>Wingdings</vt:lpstr>
      <vt:lpstr>Wingdings 2</vt:lpstr>
      <vt:lpstr>Median</vt:lpstr>
      <vt:lpstr>Intro to CUDA parallelization </vt:lpstr>
      <vt:lpstr>Mission</vt:lpstr>
      <vt:lpstr>Example: distanceApp</vt:lpstr>
      <vt:lpstr>distanceApp</vt:lpstr>
      <vt:lpstr>Auxiliary functions</vt:lpstr>
      <vt:lpstr>Main function</vt:lpstr>
      <vt:lpstr>Running the Program</vt:lpstr>
      <vt:lpstr>Using  libraries</vt:lpstr>
      <vt:lpstr>From Serial to Parallel with CUDA</vt:lpstr>
      <vt:lpstr>From Serial to Parallel with CUDA</vt:lpstr>
      <vt:lpstr>From Serial to Parallel with CUDA</vt:lpstr>
      <vt:lpstr>“Wrapped” kernel</vt:lpstr>
      <vt:lpstr>Reliable kernel launch parameters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2017-01-07T00:38:10Z</dcterms:created>
  <dcterms:modified xsi:type="dcterms:W3CDTF">2017-01-18T22:15:44Z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