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82ADED-C28B-45ED-BFDF-719AC5B06F5E}" v="19" dt="2022-06-02T06:29:24.06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821" autoAdjust="0"/>
  </p:normalViewPr>
  <p:slideViewPr>
    <p:cSldViewPr snapToGrid="0" snapToObjects="1">
      <p:cViewPr varScale="1">
        <p:scale>
          <a:sx n="28" d="100"/>
          <a:sy n="28" d="100"/>
        </p:scale>
        <p:origin x="13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EDABD99-D85A-6AE6-48B8-828DC8866303}"/>
              </a:ext>
            </a:extLst>
          </p:cNvPr>
          <p:cNvGrpSpPr/>
          <p:nvPr/>
        </p:nvGrpSpPr>
        <p:grpSpPr>
          <a:xfrm>
            <a:off x="1032449" y="13984838"/>
            <a:ext cx="9212587" cy="7835409"/>
            <a:chOff x="152355" y="12820344"/>
            <a:chExt cx="10449543" cy="8779168"/>
          </a:xfrm>
        </p:grpSpPr>
        <p:pic>
          <p:nvPicPr>
            <p:cNvPr id="3" name="图片 2" descr="图片包含 游戏机, 物体, 天线&#10;&#10;描述已自动生成">
              <a:extLst>
                <a:ext uri="{FF2B5EF4-FFF2-40B4-BE49-F238E27FC236}">
                  <a16:creationId xmlns:a16="http://schemas.microsoft.com/office/drawing/2014/main" id="{64F89886-8A90-7B90-3573-3FEE85252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56" y="12820344"/>
              <a:ext cx="9320739" cy="2058565"/>
            </a:xfrm>
            <a:prstGeom prst="rect">
              <a:avLst/>
            </a:prstGeom>
          </p:spPr>
        </p:pic>
        <p:pic>
          <p:nvPicPr>
            <p:cNvPr id="5" name="图片 4" descr="图表&#10;&#10;中度可信度描述已自动生成">
              <a:extLst>
                <a:ext uri="{FF2B5EF4-FFF2-40B4-BE49-F238E27FC236}">
                  <a16:creationId xmlns:a16="http://schemas.microsoft.com/office/drawing/2014/main" id="{418FF905-68DF-81AA-3DE1-68E669469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55" y="15019700"/>
              <a:ext cx="9322898" cy="2037474"/>
            </a:xfrm>
            <a:prstGeom prst="rect">
              <a:avLst/>
            </a:prstGeom>
          </p:spPr>
        </p:pic>
        <p:pic>
          <p:nvPicPr>
            <p:cNvPr id="7" name="图片 6" descr="电脑屏幕的照片&#10;&#10;低可信度描述已自动生成">
              <a:extLst>
                <a:ext uri="{FF2B5EF4-FFF2-40B4-BE49-F238E27FC236}">
                  <a16:creationId xmlns:a16="http://schemas.microsoft.com/office/drawing/2014/main" id="{2B5A8C96-0712-D7C7-638A-AA6B20838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355" y="17288553"/>
              <a:ext cx="9302795" cy="2066896"/>
            </a:xfrm>
            <a:prstGeom prst="rect">
              <a:avLst/>
            </a:prstGeom>
          </p:spPr>
        </p:pic>
        <p:pic>
          <p:nvPicPr>
            <p:cNvPr id="9" name="图片 8" descr="图表, 折线图&#10;&#10;描述已自动生成">
              <a:extLst>
                <a:ext uri="{FF2B5EF4-FFF2-40B4-BE49-F238E27FC236}">
                  <a16:creationId xmlns:a16="http://schemas.microsoft.com/office/drawing/2014/main" id="{FA57640D-6A6F-67D6-F9FF-5747A2A460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242" y="19455178"/>
              <a:ext cx="9302795" cy="2144334"/>
            </a:xfrm>
            <a:prstGeom prst="rect">
              <a:avLst/>
            </a:prstGeom>
          </p:spPr>
        </p:pic>
        <p:sp>
          <p:nvSpPr>
            <p:cNvPr id="160" name="TextBox 41">
              <a:extLst>
                <a:ext uri="{FF2B5EF4-FFF2-40B4-BE49-F238E27FC236}">
                  <a16:creationId xmlns:a16="http://schemas.microsoft.com/office/drawing/2014/main" id="{3F1FBD81-E50B-27A7-14A9-467D0B0CCDCB}"/>
                </a:ext>
              </a:extLst>
            </p:cNvPr>
            <p:cNvSpPr txBox="1"/>
            <p:nvPr/>
          </p:nvSpPr>
          <p:spPr>
            <a:xfrm>
              <a:off x="8685068" y="13686087"/>
              <a:ext cx="1916830"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Normal ECG</a:t>
              </a:r>
              <a:endParaRPr sz="1400" dirty="0"/>
            </a:p>
          </p:txBody>
        </p:sp>
        <p:sp>
          <p:nvSpPr>
            <p:cNvPr id="162" name="TextBox 41">
              <a:extLst>
                <a:ext uri="{FF2B5EF4-FFF2-40B4-BE49-F238E27FC236}">
                  <a16:creationId xmlns:a16="http://schemas.microsoft.com/office/drawing/2014/main" id="{C0B49084-4CA2-AE37-230F-29780EEAFC5D}"/>
                </a:ext>
              </a:extLst>
            </p:cNvPr>
            <p:cNvSpPr txBox="1"/>
            <p:nvPr/>
          </p:nvSpPr>
          <p:spPr>
            <a:xfrm>
              <a:off x="8685068" y="15885454"/>
              <a:ext cx="1916830"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ECG of AF patients</a:t>
              </a:r>
              <a:endParaRPr sz="1400" dirty="0"/>
            </a:p>
          </p:txBody>
        </p:sp>
        <p:sp>
          <p:nvSpPr>
            <p:cNvPr id="163" name="TextBox 41">
              <a:extLst>
                <a:ext uri="{FF2B5EF4-FFF2-40B4-BE49-F238E27FC236}">
                  <a16:creationId xmlns:a16="http://schemas.microsoft.com/office/drawing/2014/main" id="{E3A00D7B-F081-519F-BA4D-89CEC6A74516}"/>
                </a:ext>
              </a:extLst>
            </p:cNvPr>
            <p:cNvSpPr txBox="1"/>
            <p:nvPr/>
          </p:nvSpPr>
          <p:spPr>
            <a:xfrm>
              <a:off x="8685068" y="17934079"/>
              <a:ext cx="1916830" cy="8441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ECG belonging to patients with other situations</a:t>
              </a:r>
              <a:endParaRPr sz="1400" dirty="0"/>
            </a:p>
          </p:txBody>
        </p:sp>
        <p:sp>
          <p:nvSpPr>
            <p:cNvPr id="164" name="TextBox 41">
              <a:extLst>
                <a:ext uri="{FF2B5EF4-FFF2-40B4-BE49-F238E27FC236}">
                  <a16:creationId xmlns:a16="http://schemas.microsoft.com/office/drawing/2014/main" id="{86EE134F-E22D-27C2-4DFC-659DF19170B1}"/>
                </a:ext>
              </a:extLst>
            </p:cNvPr>
            <p:cNvSpPr txBox="1"/>
            <p:nvPr/>
          </p:nvSpPr>
          <p:spPr>
            <a:xfrm>
              <a:off x="8685068" y="20384438"/>
              <a:ext cx="1916830" cy="585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ECG that is too noisy to recognize</a:t>
              </a:r>
              <a:endParaRPr sz="1400" dirty="0"/>
            </a:p>
          </p:txBody>
        </p:sp>
      </p:grpSp>
      <p:sp>
        <p:nvSpPr>
          <p:cNvPr id="30" name="TextBox 35"/>
          <p:cNvSpPr txBox="1"/>
          <p:nvPr/>
        </p:nvSpPr>
        <p:spPr>
          <a:xfrm>
            <a:off x="968275" y="571913"/>
            <a:ext cx="13128725" cy="1785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5500">
                <a:latin typeface="Arial"/>
                <a:ea typeface="Arial"/>
                <a:cs typeface="Arial"/>
                <a:sym typeface="Arial"/>
              </a:defRPr>
            </a:lvl1pPr>
          </a:lstStyle>
          <a:p>
            <a:r>
              <a:rPr lang="en-US" dirty="0"/>
              <a:t>Atrial Fibrillation Diagnosis Based </a:t>
            </a:r>
            <a:r>
              <a:rPr lang="en-US" altLang="zh-CN" dirty="0"/>
              <a:t>on One-dimensional CNN</a:t>
            </a:r>
            <a:endParaRPr dirty="0"/>
          </a:p>
        </p:txBody>
      </p:sp>
      <p:sp>
        <p:nvSpPr>
          <p:cNvPr id="33" name="TextBox 38"/>
          <p:cNvSpPr txBox="1"/>
          <p:nvPr/>
        </p:nvSpPr>
        <p:spPr>
          <a:xfrm>
            <a:off x="986246" y="2597516"/>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B</a:t>
            </a:r>
            <a:r>
              <a:rPr lang="en-US" altLang="zh-CN" dirty="0"/>
              <a:t>ackground, motivation, and significance</a:t>
            </a:r>
            <a:endParaRPr dirty="0"/>
          </a:p>
        </p:txBody>
      </p:sp>
      <p:sp>
        <p:nvSpPr>
          <p:cNvPr id="34" name="TextBox 39"/>
          <p:cNvSpPr txBox="1"/>
          <p:nvPr/>
        </p:nvSpPr>
        <p:spPr>
          <a:xfrm>
            <a:off x="986246" y="3420268"/>
            <a:ext cx="9590584" cy="78865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nSpc>
                <a:spcPct val="120000"/>
              </a:lnSpc>
              <a:defRPr sz="2100">
                <a:solidFill>
                  <a:srgbClr val="344854"/>
                </a:solidFill>
                <a:latin typeface="Arial"/>
                <a:ea typeface="Arial"/>
                <a:cs typeface="Arial"/>
              </a:defRPr>
            </a:lvl1pPr>
          </a:lstStyle>
          <a:p>
            <a:pPr>
              <a:spcAft>
                <a:spcPts val="1800"/>
              </a:spcAft>
            </a:pPr>
            <a:r>
              <a:rPr lang="en-US" dirty="0">
                <a:solidFill>
                  <a:schemeClr val="accent2">
                    <a:lumMod val="75000"/>
                  </a:schemeClr>
                </a:solidFill>
              </a:rPr>
              <a:t>Atrial fibrillation (AF) </a:t>
            </a:r>
            <a:r>
              <a:rPr lang="en-US" dirty="0"/>
              <a:t>is becoming one of the most important health issues around the world. </a:t>
            </a:r>
            <a:r>
              <a:rPr lang="en-US" dirty="0">
                <a:solidFill>
                  <a:schemeClr val="accent2">
                    <a:lumMod val="75000"/>
                  </a:schemeClr>
                </a:solidFill>
              </a:rPr>
              <a:t>Wearable ECG devices </a:t>
            </a:r>
            <a:r>
              <a:rPr lang="en-US" dirty="0"/>
              <a:t>are developed recently to realize long-term cardiovascular monitoring &amp; help AF diagnosis, but the corresponding ECG categorization algorithms for those devices are missing, establishing an urgent need of such technique.</a:t>
            </a:r>
          </a:p>
          <a:p>
            <a:r>
              <a:rPr lang="en-US" dirty="0"/>
              <a:t>Previous studies can be concluded as follows:</a:t>
            </a:r>
          </a:p>
          <a:p>
            <a:pPr marL="342900" indent="-342900">
              <a:buFont typeface="Arial" panose="020B0604020202020204" pitchFamily="34" charset="0"/>
              <a:buChar char="•"/>
            </a:pPr>
            <a:r>
              <a:rPr lang="en-US" dirty="0"/>
              <a:t>Previous deep learning results on </a:t>
            </a:r>
            <a:r>
              <a:rPr lang="en-US" dirty="0">
                <a:solidFill>
                  <a:schemeClr val="accent2">
                    <a:lumMod val="75000"/>
                  </a:schemeClr>
                </a:solidFill>
              </a:rPr>
              <a:t>12-lead ECG </a:t>
            </a:r>
            <a:r>
              <a:rPr lang="en-US" dirty="0"/>
              <a:t>was promising, but its transformation to single-lead ECG used in wearable devices is hard. </a:t>
            </a:r>
          </a:p>
          <a:p>
            <a:pPr marL="342900" indent="-342900">
              <a:buFont typeface="Arial" panose="020B0604020202020204" pitchFamily="34" charset="0"/>
              <a:buChar char="•"/>
            </a:pPr>
            <a:r>
              <a:rPr lang="en-US" dirty="0"/>
              <a:t>Wearable device data was studied but </a:t>
            </a:r>
            <a:r>
              <a:rPr lang="en-US" dirty="0">
                <a:solidFill>
                  <a:schemeClr val="accent2">
                    <a:lumMod val="75000"/>
                  </a:schemeClr>
                </a:solidFill>
              </a:rPr>
              <a:t>data collection before diagnosis </a:t>
            </a:r>
            <a:r>
              <a:rPr lang="en-US" dirty="0"/>
              <a:t>was required for training, leading to time-costing algorithm and low data amount. </a:t>
            </a:r>
          </a:p>
          <a:p>
            <a:pPr marL="342900" indent="-342900">
              <a:buFont typeface="Arial" panose="020B0604020202020204" pitchFamily="34" charset="0"/>
              <a:buChar char="•"/>
            </a:pPr>
            <a:r>
              <a:rPr lang="en-US" dirty="0"/>
              <a:t>A good CNN classification model was achieved to distinguish different ECG types, but its </a:t>
            </a:r>
            <a:r>
              <a:rPr lang="en-US" dirty="0">
                <a:solidFill>
                  <a:schemeClr val="accent2">
                    <a:lumMod val="75000"/>
                  </a:schemeClr>
                </a:solidFill>
              </a:rPr>
              <a:t>running time </a:t>
            </a:r>
            <a:r>
              <a:rPr lang="en-US" dirty="0"/>
              <a:t>is not fit for real-time diagnosis. </a:t>
            </a:r>
          </a:p>
          <a:p>
            <a:pPr marL="342900" indent="-342900">
              <a:spcAft>
                <a:spcPts val="1800"/>
              </a:spcAft>
              <a:buFont typeface="Arial" panose="020B0604020202020204" pitchFamily="34" charset="0"/>
              <a:buChar char="•"/>
            </a:pPr>
            <a:r>
              <a:rPr lang="en-US" dirty="0"/>
              <a:t>Other problems in this field include lack of all the other cases with respect to ECG signals and small sample size.</a:t>
            </a:r>
          </a:p>
          <a:p>
            <a:r>
              <a:rPr lang="en-US" dirty="0">
                <a:solidFill>
                  <a:schemeClr val="accent2">
                    <a:lumMod val="75000"/>
                  </a:schemeClr>
                </a:solidFill>
              </a:rPr>
              <a:t>Here we present a new method using 1D CNN to obtain a model fit for real-time modelling while maintaining sufficient accuracy. </a:t>
            </a:r>
            <a:r>
              <a:rPr lang="en-US" dirty="0"/>
              <a:t>Potentially, this study will help developing long-term ECG monitoring system and improve the quality of many patients’ lives. Results will be compared with several previous studies on classification precision and calculation speed.</a:t>
            </a:r>
          </a:p>
        </p:txBody>
      </p:sp>
      <p:sp>
        <p:nvSpPr>
          <p:cNvPr id="35" name="TextBox 41"/>
          <p:cNvSpPr txBox="1"/>
          <p:nvPr/>
        </p:nvSpPr>
        <p:spPr>
          <a:xfrm>
            <a:off x="11854541" y="3351710"/>
            <a:ext cx="9130938" cy="7341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nSpc>
                <a:spcPct val="120000"/>
              </a:lnSpc>
              <a:defRPr sz="2100">
                <a:solidFill>
                  <a:schemeClr val="accent2">
                    <a:lumMod val="75000"/>
                  </a:schemeClr>
                </a:solidFill>
                <a:latin typeface="Arial"/>
                <a:ea typeface="Arial"/>
                <a:cs typeface="Arial"/>
              </a:defRPr>
            </a:lvl1pPr>
          </a:lstStyle>
          <a:p>
            <a:pPr>
              <a:spcAft>
                <a:spcPts val="1800"/>
              </a:spcAft>
            </a:pPr>
            <a:r>
              <a:rPr lang="en-US" dirty="0">
                <a:solidFill>
                  <a:schemeClr val="tx1"/>
                </a:solidFill>
              </a:rPr>
              <a:t>20% of D</a:t>
            </a:r>
            <a:r>
              <a:rPr lang="en-US" altLang="zh-CN" dirty="0">
                <a:solidFill>
                  <a:schemeClr val="tx1"/>
                </a:solidFill>
              </a:rPr>
              <a:t>ataset is divided into training set and 80% validation set. </a:t>
            </a:r>
            <a:r>
              <a:rPr lang="en-US" dirty="0">
                <a:solidFill>
                  <a:schemeClr val="tx1"/>
                </a:solidFill>
              </a:rPr>
              <a:t>To eliminate inter-patient bias, we </a:t>
            </a:r>
            <a:r>
              <a:rPr lang="en-US" dirty="0"/>
              <a:t>normalize</a:t>
            </a:r>
            <a:r>
              <a:rPr lang="en-US" altLang="zh-CN" dirty="0"/>
              <a:t>d</a:t>
            </a:r>
            <a:r>
              <a:rPr lang="en-US" dirty="0"/>
              <a:t> </a:t>
            </a:r>
            <a:r>
              <a:rPr lang="en-US" dirty="0">
                <a:solidFill>
                  <a:schemeClr val="tx1"/>
                </a:solidFill>
              </a:rPr>
              <a:t>each original ECG waveform in the database before training the network. </a:t>
            </a:r>
            <a:r>
              <a:rPr lang="en-US" dirty="0"/>
              <a:t>3 networks </a:t>
            </a:r>
            <a:r>
              <a:rPr lang="en-US" dirty="0">
                <a:solidFill>
                  <a:schemeClr val="tx1"/>
                </a:solidFill>
              </a:rPr>
              <a:t>are trained and observed to help improve the accuracy of </a:t>
            </a:r>
            <a:r>
              <a:rPr lang="en-US" dirty="0">
                <a:solidFill>
                  <a:srgbClr val="344854"/>
                </a:solidFill>
              </a:rPr>
              <a:t>AF diagnosis.</a:t>
            </a:r>
          </a:p>
          <a:p>
            <a:pPr>
              <a:spcAft>
                <a:spcPts val="1800"/>
              </a:spcAft>
            </a:pPr>
            <a:r>
              <a:rPr lang="en-US" dirty="0">
                <a:solidFill>
                  <a:srgbClr val="344854"/>
                </a:solidFill>
              </a:rPr>
              <a:t>Our basic network uses </a:t>
            </a:r>
            <a:r>
              <a:rPr lang="en-US" dirty="0"/>
              <a:t>4 1D-CNN layer </a:t>
            </a:r>
            <a:r>
              <a:rPr lang="en-US" dirty="0">
                <a:solidFill>
                  <a:schemeClr val="tx1"/>
                </a:solidFill>
              </a:rPr>
              <a:t>as the main body,</a:t>
            </a:r>
            <a:r>
              <a:rPr lang="zh-CN" altLang="en-US" dirty="0">
                <a:solidFill>
                  <a:schemeClr val="tx1"/>
                </a:solidFill>
              </a:rPr>
              <a:t> </a:t>
            </a:r>
            <a:r>
              <a:rPr lang="en-US" altLang="zh-CN" dirty="0">
                <a:solidFill>
                  <a:schemeClr val="tx1"/>
                </a:solidFill>
              </a:rPr>
              <a:t>marked as Model 1 below</a:t>
            </a:r>
            <a:r>
              <a:rPr lang="en-US" dirty="0">
                <a:solidFill>
                  <a:schemeClr val="tx1"/>
                </a:solidFill>
              </a:rPr>
              <a:t>. </a:t>
            </a:r>
            <a:r>
              <a:rPr lang="en-US" dirty="0"/>
              <a:t>D</a:t>
            </a:r>
            <a:r>
              <a:rPr lang="en-US" altLang="zh-CN" dirty="0"/>
              <a:t>ense layers</a:t>
            </a:r>
            <a:r>
              <a:rPr lang="en-US" altLang="zh-CN" dirty="0">
                <a:solidFill>
                  <a:schemeClr val="tx1"/>
                </a:solidFill>
              </a:rPr>
              <a:t>, which are basically Fully Connected layers, also contribute to the categorization calculation. </a:t>
            </a:r>
            <a:r>
              <a:rPr lang="en-US" dirty="0"/>
              <a:t>Max Pooling</a:t>
            </a:r>
            <a:r>
              <a:rPr lang="en-US" dirty="0">
                <a:solidFill>
                  <a:schemeClr val="tx1"/>
                </a:solidFill>
              </a:rPr>
              <a:t> and </a:t>
            </a:r>
            <a:r>
              <a:rPr lang="en-US" dirty="0"/>
              <a:t>Global Average Pooling </a:t>
            </a:r>
            <a:r>
              <a:rPr lang="en-US" dirty="0">
                <a:solidFill>
                  <a:schemeClr val="tx1"/>
                </a:solidFill>
              </a:rPr>
              <a:t>layers are used to adjust the size of </a:t>
            </a:r>
            <a:r>
              <a:rPr lang="en-US" dirty="0">
                <a:solidFill>
                  <a:srgbClr val="344854"/>
                </a:solidFill>
              </a:rPr>
              <a:t>data. </a:t>
            </a:r>
          </a:p>
          <a:p>
            <a:pPr>
              <a:spcAft>
                <a:spcPts val="1800"/>
              </a:spcAft>
            </a:pPr>
            <a:r>
              <a:rPr lang="en-US" dirty="0"/>
              <a:t>T</a:t>
            </a:r>
            <a:r>
              <a:rPr lang="en-US" altLang="zh-CN" dirty="0"/>
              <a:t>wo modified networks </a:t>
            </a:r>
            <a:r>
              <a:rPr lang="en-US" altLang="zh-CN" dirty="0">
                <a:solidFill>
                  <a:schemeClr val="tx1"/>
                </a:solidFill>
              </a:rPr>
              <a:t>are also constructed to observe the effect of hyper parameters on our network and help improve the accuracy of AF diagnosis. One of them applied </a:t>
            </a:r>
            <a:r>
              <a:rPr lang="en-US" altLang="zh-CN" dirty="0"/>
              <a:t>extension to 1D-CNN layer width</a:t>
            </a:r>
            <a:r>
              <a:rPr lang="en-US" altLang="zh-CN" dirty="0">
                <a:solidFill>
                  <a:schemeClr val="tx1"/>
                </a:solidFill>
              </a:rPr>
              <a:t>, marked as red in model 2 below. Since amount of parameter of the output of CNN layers after global averaging has reached saturation (&lt;100), the other modified network applied an </a:t>
            </a:r>
            <a:r>
              <a:rPr lang="en-US" altLang="zh-CN" dirty="0"/>
              <a:t>extra Dense layer </a:t>
            </a:r>
            <a:r>
              <a:rPr lang="en-US" altLang="zh-CN" dirty="0">
                <a:solidFill>
                  <a:schemeClr val="tx1"/>
                </a:solidFill>
              </a:rPr>
              <a:t>to make the whole network deeper, marked as red in model 3 </a:t>
            </a:r>
            <a:r>
              <a:rPr lang="en-US" altLang="zh-CN" dirty="0">
                <a:solidFill>
                  <a:srgbClr val="344854"/>
                </a:solidFill>
              </a:rPr>
              <a:t>below.</a:t>
            </a:r>
            <a:endParaRPr lang="en-US" dirty="0">
              <a:solidFill>
                <a:srgbClr val="344854"/>
              </a:solidFill>
            </a:endParaRPr>
          </a:p>
          <a:p>
            <a:pPr>
              <a:spcAft>
                <a:spcPts val="1800"/>
              </a:spcAft>
            </a:pPr>
            <a:r>
              <a:rPr lang="en-US" dirty="0">
                <a:solidFill>
                  <a:srgbClr val="344854"/>
                </a:solidFill>
              </a:rPr>
              <a:t>All 3 networks are trained </a:t>
            </a:r>
            <a:r>
              <a:rPr lang="en-US" dirty="0">
                <a:solidFill>
                  <a:schemeClr val="tx1"/>
                </a:solidFill>
              </a:rPr>
              <a:t>and validated. Accuracy and loss are calculated both for training set and validation set during the learning process.</a:t>
            </a:r>
          </a:p>
        </p:txBody>
      </p:sp>
      <p:sp>
        <p:nvSpPr>
          <p:cNvPr id="37" name="TextBox 43"/>
          <p:cNvSpPr txBox="1"/>
          <p:nvPr/>
        </p:nvSpPr>
        <p:spPr>
          <a:xfrm>
            <a:off x="11880670" y="2597516"/>
            <a:ext cx="9064533"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Method and network</a:t>
            </a:r>
            <a:endParaRPr dirty="0"/>
          </a:p>
        </p:txBody>
      </p:sp>
      <p:sp>
        <p:nvSpPr>
          <p:cNvPr id="42" name="TextBox 51"/>
          <p:cNvSpPr txBox="1"/>
          <p:nvPr/>
        </p:nvSpPr>
        <p:spPr>
          <a:xfrm>
            <a:off x="22928580" y="14997368"/>
            <a:ext cx="9029701"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Conclusion and future work</a:t>
            </a:r>
            <a:endParaRPr dirty="0"/>
          </a:p>
        </p:txBody>
      </p:sp>
      <p:sp>
        <p:nvSpPr>
          <p:cNvPr id="44" name="TextBox 53"/>
          <p:cNvSpPr txBox="1"/>
          <p:nvPr/>
        </p:nvSpPr>
        <p:spPr>
          <a:xfrm>
            <a:off x="22918782" y="15620384"/>
            <a:ext cx="8967168" cy="2614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spcAft>
                <a:spcPts val="1800"/>
              </a:spcAft>
            </a:pPr>
            <a:r>
              <a:rPr lang="en-US" dirty="0"/>
              <a:t>A 1D-CNN-based network for AF diagnosis on single-lead ECG data, which can be applied to wearable devices, is present here. Quick speed and sufficient accuracy is achieved, which may help AF applications</a:t>
            </a:r>
            <a:r>
              <a:rPr lang="en-US" dirty="0">
                <a:sym typeface="Calibri"/>
              </a:rPr>
              <a:t>.</a:t>
            </a:r>
          </a:p>
          <a:p>
            <a:pPr>
              <a:spcAft>
                <a:spcPts val="1800"/>
              </a:spcAft>
            </a:pPr>
            <a:r>
              <a:rPr lang="en-US" dirty="0">
                <a:sym typeface="Calibri"/>
              </a:rPr>
              <a:t>One important future work is to apply our network onto </a:t>
            </a:r>
            <a:r>
              <a:rPr lang="en-US" dirty="0">
                <a:solidFill>
                  <a:schemeClr val="accent2">
                    <a:lumMod val="75000"/>
                  </a:schemeClr>
                </a:solidFill>
                <a:sym typeface="Calibri"/>
              </a:rPr>
              <a:t>real-time </a:t>
            </a:r>
            <a:r>
              <a:rPr lang="en-US" dirty="0">
                <a:solidFill>
                  <a:schemeClr val="accent2">
                    <a:lumMod val="75000"/>
                  </a:schemeClr>
                </a:solidFill>
              </a:rPr>
              <a:t>collected data</a:t>
            </a:r>
            <a:r>
              <a:rPr lang="en-US" dirty="0"/>
              <a:t> of wearable devices. </a:t>
            </a:r>
            <a:r>
              <a:rPr lang="en-US" dirty="0">
                <a:solidFill>
                  <a:schemeClr val="accent2">
                    <a:lumMod val="75000"/>
                  </a:schemeClr>
                </a:solidFill>
              </a:rPr>
              <a:t>Clinical trails </a:t>
            </a:r>
            <a:r>
              <a:rPr lang="en-US" dirty="0"/>
              <a:t>should also be done to further improve the significance of this work.</a:t>
            </a:r>
          </a:p>
        </p:txBody>
      </p:sp>
      <p:sp>
        <p:nvSpPr>
          <p:cNvPr id="48" name="TextBox 60"/>
          <p:cNvSpPr txBox="1"/>
          <p:nvPr/>
        </p:nvSpPr>
        <p:spPr>
          <a:xfrm>
            <a:off x="22905718" y="18399898"/>
            <a:ext cx="9314181"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rPr dirty="0"/>
              <a:t>References</a:t>
            </a:r>
          </a:p>
        </p:txBody>
      </p:sp>
      <p:sp>
        <p:nvSpPr>
          <p:cNvPr id="49" name="TextBox 61"/>
          <p:cNvSpPr txBox="1"/>
          <p:nvPr/>
        </p:nvSpPr>
        <p:spPr>
          <a:xfrm>
            <a:off x="22905718" y="18886470"/>
            <a:ext cx="9052564" cy="2961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b">
            <a:spAutoFit/>
          </a:bodyPr>
          <a:lstStyle/>
          <a:p>
            <a:pPr>
              <a:lnSpc>
                <a:spcPct val="120000"/>
              </a:lnSpc>
              <a:spcBef>
                <a:spcPts val="600"/>
              </a:spcBef>
              <a:defRPr sz="1400">
                <a:latin typeface="Arial"/>
                <a:ea typeface="Arial"/>
                <a:cs typeface="Arial"/>
                <a:sym typeface="Arial"/>
              </a:defRPr>
            </a:pPr>
            <a:r>
              <a:rPr lang="en-US" dirty="0"/>
              <a:t>1.. </a:t>
            </a:r>
            <a:r>
              <a:rPr lang="en-US" dirty="0" err="1"/>
              <a:t>Zoni-Berisso</a:t>
            </a:r>
            <a:r>
              <a:rPr lang="en-US" dirty="0"/>
              <a:t>, Massimo, et al. "Epidemiology of atrial fibrillation: European perspective." Clinical epidemiology 6 (2014): 213. </a:t>
            </a:r>
          </a:p>
          <a:p>
            <a:pPr>
              <a:lnSpc>
                <a:spcPct val="120000"/>
              </a:lnSpc>
              <a:spcBef>
                <a:spcPts val="600"/>
              </a:spcBef>
              <a:defRPr sz="1400">
                <a:latin typeface="Arial"/>
                <a:ea typeface="Arial"/>
                <a:cs typeface="Arial"/>
                <a:sym typeface="Arial"/>
              </a:defRPr>
            </a:pPr>
            <a:r>
              <a:rPr lang="en-US" dirty="0"/>
              <a:t>2. Nemati, Ebrahim, M. Jamal </a:t>
            </a:r>
            <a:r>
              <a:rPr lang="en-US" dirty="0" err="1"/>
              <a:t>Deen</a:t>
            </a:r>
            <a:r>
              <a:rPr lang="en-US" dirty="0"/>
              <a:t>, and Tapas Mondal. "A wireless wearable ECG sensor for long-term applications." IEEE Communications Magazine 50.1 (2012): 36-43. </a:t>
            </a:r>
          </a:p>
          <a:p>
            <a:pPr>
              <a:lnSpc>
                <a:spcPct val="120000"/>
              </a:lnSpc>
              <a:spcBef>
                <a:spcPts val="600"/>
              </a:spcBef>
              <a:defRPr sz="1400">
                <a:latin typeface="Arial"/>
                <a:ea typeface="Arial"/>
                <a:cs typeface="Arial"/>
                <a:sym typeface="Arial"/>
              </a:defRPr>
            </a:pPr>
            <a:r>
              <a:rPr lang="en-US" dirty="0"/>
              <a:t>3. Andersen, Rasmus S., </a:t>
            </a:r>
            <a:r>
              <a:rPr lang="en-US" dirty="0" err="1"/>
              <a:t>Abdolrahman</a:t>
            </a:r>
            <a:r>
              <a:rPr lang="en-US" dirty="0"/>
              <a:t> </a:t>
            </a:r>
            <a:r>
              <a:rPr lang="en-US" dirty="0" err="1"/>
              <a:t>Peimankar</a:t>
            </a:r>
            <a:r>
              <a:rPr lang="en-US" dirty="0"/>
              <a:t>, and </a:t>
            </a:r>
            <a:r>
              <a:rPr lang="en-US" dirty="0" err="1"/>
              <a:t>Sadasivan</a:t>
            </a:r>
            <a:r>
              <a:rPr lang="en-US" dirty="0"/>
              <a:t> </a:t>
            </a:r>
            <a:r>
              <a:rPr lang="en-US" dirty="0" err="1"/>
              <a:t>Puthusserypady</a:t>
            </a:r>
            <a:r>
              <a:rPr lang="en-US" dirty="0"/>
              <a:t>. "A deep learning approach for real-time detection of atrial fibrillation." Expert Systems with Applications 115 (2019): 465-473. </a:t>
            </a:r>
          </a:p>
          <a:p>
            <a:pPr>
              <a:lnSpc>
                <a:spcPct val="120000"/>
              </a:lnSpc>
              <a:spcBef>
                <a:spcPts val="600"/>
              </a:spcBef>
              <a:defRPr sz="1400">
                <a:latin typeface="Arial"/>
                <a:ea typeface="Arial"/>
                <a:cs typeface="Arial"/>
                <a:sym typeface="Arial"/>
              </a:defRPr>
            </a:pPr>
            <a:r>
              <a:rPr lang="en-US" dirty="0"/>
              <a:t>4. </a:t>
            </a:r>
            <a:r>
              <a:rPr lang="en-US" dirty="0" err="1"/>
              <a:t>Kiranyaz</a:t>
            </a:r>
            <a:r>
              <a:rPr lang="en-US" dirty="0"/>
              <a:t>, Serkan, </a:t>
            </a:r>
            <a:r>
              <a:rPr lang="en-US" dirty="0" err="1"/>
              <a:t>Turker</a:t>
            </a:r>
            <a:r>
              <a:rPr lang="en-US" dirty="0"/>
              <a:t> Ince, and </a:t>
            </a:r>
            <a:r>
              <a:rPr lang="en-US" dirty="0" err="1"/>
              <a:t>Moncef</a:t>
            </a:r>
            <a:r>
              <a:rPr lang="en-US" dirty="0"/>
              <a:t> </a:t>
            </a:r>
            <a:r>
              <a:rPr lang="en-US" dirty="0" err="1"/>
              <a:t>Gabbouj</a:t>
            </a:r>
            <a:r>
              <a:rPr lang="en-US" dirty="0"/>
              <a:t>. "Real-time patient-specific ECG classification by 1-D convolutional neural networks." IEEE Transactions on Biomedical Engineering 63.3 (2015): 664-675. </a:t>
            </a:r>
          </a:p>
          <a:p>
            <a:pPr>
              <a:lnSpc>
                <a:spcPct val="120000"/>
              </a:lnSpc>
              <a:spcBef>
                <a:spcPts val="600"/>
              </a:spcBef>
              <a:defRPr sz="1400">
                <a:latin typeface="Arial"/>
                <a:ea typeface="Arial"/>
                <a:cs typeface="Arial"/>
                <a:sym typeface="Arial"/>
              </a:defRPr>
            </a:pPr>
            <a:r>
              <a:rPr lang="en-US" dirty="0"/>
              <a:t>5. Chandra, B. S., et al. "Atrial fibrillation detection using convolutional neural networks." 2017 Computing in Cardiology (</a:t>
            </a:r>
            <a:r>
              <a:rPr lang="en-US" dirty="0" err="1"/>
              <a:t>CinC</a:t>
            </a:r>
            <a:r>
              <a:rPr lang="en-US" dirty="0"/>
              <a:t>). IEEE, 2017</a:t>
            </a:r>
            <a:endParaRPr lang="en-US" dirty="0">
              <a:solidFill>
                <a:srgbClr val="677B8C"/>
              </a:solidFill>
            </a:endParaRPr>
          </a:p>
        </p:txBody>
      </p:sp>
      <p:sp>
        <p:nvSpPr>
          <p:cNvPr id="50" name="TextBox 37"/>
          <p:cNvSpPr txBox="1"/>
          <p:nvPr/>
        </p:nvSpPr>
        <p:spPr>
          <a:xfrm>
            <a:off x="13432839" y="833650"/>
            <a:ext cx="1973066" cy="1476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0000"/>
              </a:lnSpc>
              <a:spcBef>
                <a:spcPts val="1000"/>
              </a:spcBef>
              <a:defRPr sz="2100">
                <a:latin typeface="Arial"/>
                <a:ea typeface="Arial"/>
                <a:cs typeface="Arial"/>
                <a:sym typeface="Arial"/>
              </a:defRPr>
            </a:pPr>
            <a:r>
              <a:rPr lang="en-US" dirty="0" err="1"/>
              <a:t>Yizhou</a:t>
            </a:r>
            <a:r>
              <a:rPr lang="en-US" dirty="0"/>
              <a:t> </a:t>
            </a:r>
            <a:r>
              <a:rPr lang="en-US" dirty="0" err="1"/>
              <a:t>Bian</a:t>
            </a:r>
            <a:r>
              <a:rPr lang="en-US" dirty="0"/>
              <a:t>, </a:t>
            </a:r>
          </a:p>
          <a:p>
            <a:pPr>
              <a:lnSpc>
                <a:spcPct val="120000"/>
              </a:lnSpc>
              <a:spcBef>
                <a:spcPts val="1000"/>
              </a:spcBef>
              <a:defRPr sz="2100">
                <a:latin typeface="Arial"/>
                <a:ea typeface="Arial"/>
                <a:cs typeface="Arial"/>
                <a:sym typeface="Arial"/>
              </a:defRPr>
            </a:pPr>
            <a:r>
              <a:rPr lang="en-US" dirty="0"/>
              <a:t>Hao Huang, </a:t>
            </a:r>
          </a:p>
          <a:p>
            <a:pPr>
              <a:lnSpc>
                <a:spcPct val="120000"/>
              </a:lnSpc>
              <a:spcBef>
                <a:spcPts val="1000"/>
              </a:spcBef>
              <a:defRPr sz="2100">
                <a:latin typeface="Arial"/>
                <a:ea typeface="Arial"/>
                <a:cs typeface="Arial"/>
                <a:sym typeface="Arial"/>
              </a:defRPr>
            </a:pPr>
            <a:r>
              <a:rPr lang="en-US" dirty="0"/>
              <a:t>Mohan Li</a:t>
            </a:r>
            <a:endParaRPr dirty="0"/>
          </a:p>
        </p:txBody>
      </p:sp>
      <p:grpSp>
        <p:nvGrpSpPr>
          <p:cNvPr id="11" name="Group 10">
            <a:extLst>
              <a:ext uri="{FF2B5EF4-FFF2-40B4-BE49-F238E27FC236}">
                <a16:creationId xmlns:a16="http://schemas.microsoft.com/office/drawing/2014/main" id="{3742CA25-7583-2FAF-8C13-77F1CDACDBD9}"/>
              </a:ext>
            </a:extLst>
          </p:cNvPr>
          <p:cNvGrpSpPr/>
          <p:nvPr/>
        </p:nvGrpSpPr>
        <p:grpSpPr>
          <a:xfrm>
            <a:off x="986246" y="11465872"/>
            <a:ext cx="9615652" cy="2590434"/>
            <a:chOff x="986246" y="12022115"/>
            <a:chExt cx="9615652" cy="2590434"/>
          </a:xfrm>
        </p:grpSpPr>
        <p:sp>
          <p:nvSpPr>
            <p:cNvPr id="55" name="TextBox 38">
              <a:extLst>
                <a:ext uri="{FF2B5EF4-FFF2-40B4-BE49-F238E27FC236}">
                  <a16:creationId xmlns:a16="http://schemas.microsoft.com/office/drawing/2014/main" id="{B7B5A14F-A35A-0BF2-AE01-32DF6BAE19F5}"/>
                </a:ext>
              </a:extLst>
            </p:cNvPr>
            <p:cNvSpPr txBox="1"/>
            <p:nvPr/>
          </p:nvSpPr>
          <p:spPr>
            <a:xfrm>
              <a:off x="986246" y="12022115"/>
              <a:ext cx="906453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Dataset</a:t>
              </a:r>
              <a:endParaRPr dirty="0"/>
            </a:p>
          </p:txBody>
        </p:sp>
        <p:sp>
          <p:nvSpPr>
            <p:cNvPr id="56" name="TextBox 39">
              <a:extLst>
                <a:ext uri="{FF2B5EF4-FFF2-40B4-BE49-F238E27FC236}">
                  <a16:creationId xmlns:a16="http://schemas.microsoft.com/office/drawing/2014/main" id="{0BBFF9E8-FDCC-FDCB-849E-B0E918EF0F79}"/>
                </a:ext>
              </a:extLst>
            </p:cNvPr>
            <p:cNvSpPr txBox="1"/>
            <p:nvPr/>
          </p:nvSpPr>
          <p:spPr>
            <a:xfrm>
              <a:off x="986246" y="12616874"/>
              <a:ext cx="9615652" cy="1995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nSpc>
                  <a:spcPct val="120000"/>
                </a:lnSpc>
                <a:defRPr sz="2100">
                  <a:solidFill>
                    <a:srgbClr val="344854"/>
                  </a:solidFill>
                  <a:latin typeface="Arial"/>
                  <a:ea typeface="Arial"/>
                  <a:cs typeface="Arial"/>
                </a:defRPr>
              </a:lvl1pPr>
            </a:lstStyle>
            <a:p>
              <a:r>
                <a:rPr lang="en-US" dirty="0"/>
                <a:t>Dataset used in this study comes from the 2017 </a:t>
              </a:r>
              <a:r>
                <a:rPr lang="en-US" dirty="0" err="1"/>
                <a:t>PhysioNet</a:t>
              </a:r>
              <a:r>
                <a:rPr lang="en-US" dirty="0"/>
                <a:t>/</a:t>
              </a:r>
              <a:r>
                <a:rPr lang="en-US" dirty="0" err="1"/>
                <a:t>CinC</a:t>
              </a:r>
              <a:r>
                <a:rPr lang="en-US" dirty="0"/>
                <a:t> Challenge. The dataset contains</a:t>
              </a:r>
              <a:r>
                <a:rPr lang="en-US" dirty="0">
                  <a:solidFill>
                    <a:schemeClr val="accent2">
                      <a:lumMod val="75000"/>
                    </a:schemeClr>
                  </a:solidFill>
                </a:rPr>
                <a:t> 8528 </a:t>
              </a:r>
              <a:r>
                <a:rPr lang="en-US" dirty="0"/>
                <a:t>recordings in total. Respectively, 5154 recordings are normal, 771 recordings are with atrial fibrillation, 2557 of them are alternative in rhythm, and the rest 46 are too noisy to classify. Below are four samples of each to show the data waveform. E</a:t>
              </a:r>
              <a:r>
                <a:rPr lang="en-US" altLang="zh-CN" dirty="0"/>
                <a:t>xamples of waveforms are present below.</a:t>
              </a:r>
              <a:endParaRPr lang="en-US" dirty="0"/>
            </a:p>
          </p:txBody>
        </p:sp>
      </p:grpSp>
      <p:sp>
        <p:nvSpPr>
          <p:cNvPr id="59" name="TextBox 51">
            <a:extLst>
              <a:ext uri="{FF2B5EF4-FFF2-40B4-BE49-F238E27FC236}">
                <a16:creationId xmlns:a16="http://schemas.microsoft.com/office/drawing/2014/main" id="{0379E09A-04A1-BB6B-2826-3D5B6B625A8C}"/>
              </a:ext>
            </a:extLst>
          </p:cNvPr>
          <p:cNvSpPr txBox="1"/>
          <p:nvPr/>
        </p:nvSpPr>
        <p:spPr>
          <a:xfrm>
            <a:off x="22928580" y="738481"/>
            <a:ext cx="9029701"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rPr lang="en-US" dirty="0"/>
              <a:t>R</a:t>
            </a:r>
            <a:r>
              <a:rPr lang="en-US" altLang="zh-CN" dirty="0"/>
              <a:t>esults and discussion</a:t>
            </a:r>
            <a:endParaRPr dirty="0"/>
          </a:p>
        </p:txBody>
      </p:sp>
      <p:grpSp>
        <p:nvGrpSpPr>
          <p:cNvPr id="2" name="Group 1">
            <a:extLst>
              <a:ext uri="{FF2B5EF4-FFF2-40B4-BE49-F238E27FC236}">
                <a16:creationId xmlns:a16="http://schemas.microsoft.com/office/drawing/2014/main" id="{633BE80E-6F35-BF43-4686-21DDD3B7A164}"/>
              </a:ext>
            </a:extLst>
          </p:cNvPr>
          <p:cNvGrpSpPr/>
          <p:nvPr/>
        </p:nvGrpSpPr>
        <p:grpSpPr>
          <a:xfrm>
            <a:off x="11301604" y="11426373"/>
            <a:ext cx="10355426" cy="10203638"/>
            <a:chOff x="11301604" y="6750268"/>
            <a:chExt cx="10355426" cy="10203638"/>
          </a:xfrm>
        </p:grpSpPr>
        <p:sp>
          <p:nvSpPr>
            <p:cNvPr id="10" name="矩形 9">
              <a:extLst>
                <a:ext uri="{FF2B5EF4-FFF2-40B4-BE49-F238E27FC236}">
                  <a16:creationId xmlns:a16="http://schemas.microsoft.com/office/drawing/2014/main" id="{1D774776-7B27-83FF-999D-AED70E0B86BE}"/>
                </a:ext>
              </a:extLst>
            </p:cNvPr>
            <p:cNvSpPr/>
            <p:nvPr/>
          </p:nvSpPr>
          <p:spPr>
            <a:xfrm>
              <a:off x="11303848" y="7424367"/>
              <a:ext cx="1714303" cy="1651730"/>
            </a:xfrm>
            <a:prstGeom prst="rect">
              <a:avLst/>
            </a:prstGeom>
            <a:solidFill>
              <a:srgbClr val="4472C4">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61" name="矩形 60">
              <a:extLst>
                <a:ext uri="{FF2B5EF4-FFF2-40B4-BE49-F238E27FC236}">
                  <a16:creationId xmlns:a16="http://schemas.microsoft.com/office/drawing/2014/main" id="{0518219C-377E-E9A5-0AC1-F66ABCCAE417}"/>
                </a:ext>
              </a:extLst>
            </p:cNvPr>
            <p:cNvSpPr/>
            <p:nvPr/>
          </p:nvSpPr>
          <p:spPr>
            <a:xfrm>
              <a:off x="12146471" y="7616213"/>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74" name="矩形 73">
              <a:extLst>
                <a:ext uri="{FF2B5EF4-FFF2-40B4-BE49-F238E27FC236}">
                  <a16:creationId xmlns:a16="http://schemas.microsoft.com/office/drawing/2014/main" id="{839220B4-B3C2-FB49-91D9-E9F38C893DA7}"/>
                </a:ext>
              </a:extLst>
            </p:cNvPr>
            <p:cNvSpPr/>
            <p:nvPr/>
          </p:nvSpPr>
          <p:spPr>
            <a:xfrm>
              <a:off x="17659606" y="7424367"/>
              <a:ext cx="1714303" cy="1651730"/>
            </a:xfrm>
            <a:prstGeom prst="rect">
              <a:avLst/>
            </a:prstGeom>
            <a:solidFill>
              <a:schemeClr val="accent1">
                <a:lumMod val="50000"/>
                <a:alpha val="50196"/>
              </a:scheme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78" name="TextBox 41">
              <a:extLst>
                <a:ext uri="{FF2B5EF4-FFF2-40B4-BE49-F238E27FC236}">
                  <a16:creationId xmlns:a16="http://schemas.microsoft.com/office/drawing/2014/main" id="{8088AAEB-45EE-F494-8CC9-97F79C24CDD6}"/>
                </a:ext>
              </a:extLst>
            </p:cNvPr>
            <p:cNvSpPr txBox="1"/>
            <p:nvPr/>
          </p:nvSpPr>
          <p:spPr>
            <a:xfrm>
              <a:off x="11456388" y="9308733"/>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Conv1D(64,55)</a:t>
              </a:r>
              <a:endParaRPr sz="1400" dirty="0"/>
            </a:p>
          </p:txBody>
        </p:sp>
        <p:sp>
          <p:nvSpPr>
            <p:cNvPr id="79" name="TextBox 41">
              <a:extLst>
                <a:ext uri="{FF2B5EF4-FFF2-40B4-BE49-F238E27FC236}">
                  <a16:creationId xmlns:a16="http://schemas.microsoft.com/office/drawing/2014/main" id="{ABEDC3BE-9D7C-2E7B-AE96-D09F7CDC3A01}"/>
                </a:ext>
              </a:extLst>
            </p:cNvPr>
            <p:cNvSpPr txBox="1"/>
            <p:nvPr/>
          </p:nvSpPr>
          <p:spPr>
            <a:xfrm>
              <a:off x="12146471" y="9525975"/>
              <a:ext cx="1432847"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M</a:t>
              </a:r>
              <a:r>
                <a:rPr lang="en-US" altLang="zh-CN" sz="1400" dirty="0" err="1"/>
                <a:t>axPooling</a:t>
              </a:r>
              <a:r>
                <a:rPr lang="en-US" altLang="zh-CN" sz="1400" dirty="0"/>
                <a:t>(10)</a:t>
              </a:r>
              <a:endParaRPr sz="1400" dirty="0"/>
            </a:p>
          </p:txBody>
        </p:sp>
        <p:sp>
          <p:nvSpPr>
            <p:cNvPr id="81" name="矩形 80">
              <a:extLst>
                <a:ext uri="{FF2B5EF4-FFF2-40B4-BE49-F238E27FC236}">
                  <a16:creationId xmlns:a16="http://schemas.microsoft.com/office/drawing/2014/main" id="{D5E20D9D-4C7C-9E66-3D3B-43CE090F038B}"/>
                </a:ext>
              </a:extLst>
            </p:cNvPr>
            <p:cNvSpPr/>
            <p:nvPr/>
          </p:nvSpPr>
          <p:spPr>
            <a:xfrm>
              <a:off x="12902477" y="7424367"/>
              <a:ext cx="1714303" cy="1651730"/>
            </a:xfrm>
            <a:prstGeom prst="rect">
              <a:avLst/>
            </a:prstGeom>
            <a:solidFill>
              <a:srgbClr val="4472C4">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82" name="矩形 81">
              <a:extLst>
                <a:ext uri="{FF2B5EF4-FFF2-40B4-BE49-F238E27FC236}">
                  <a16:creationId xmlns:a16="http://schemas.microsoft.com/office/drawing/2014/main" id="{A5C8C5CF-1391-634D-DB9E-ADA8667FEBAA}"/>
                </a:ext>
              </a:extLst>
            </p:cNvPr>
            <p:cNvSpPr/>
            <p:nvPr/>
          </p:nvSpPr>
          <p:spPr>
            <a:xfrm>
              <a:off x="13745100" y="7616213"/>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85" name="TextBox 41">
              <a:extLst>
                <a:ext uri="{FF2B5EF4-FFF2-40B4-BE49-F238E27FC236}">
                  <a16:creationId xmlns:a16="http://schemas.microsoft.com/office/drawing/2014/main" id="{9CBF80F1-C42C-3083-1F77-812DD48F5FC4}"/>
                </a:ext>
              </a:extLst>
            </p:cNvPr>
            <p:cNvSpPr txBox="1"/>
            <p:nvPr/>
          </p:nvSpPr>
          <p:spPr>
            <a:xfrm>
              <a:off x="13120577" y="9308733"/>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Conv1D(64,25)</a:t>
              </a:r>
              <a:endParaRPr sz="1400" dirty="0"/>
            </a:p>
          </p:txBody>
        </p:sp>
        <p:sp>
          <p:nvSpPr>
            <p:cNvPr id="86" name="TextBox 41">
              <a:extLst>
                <a:ext uri="{FF2B5EF4-FFF2-40B4-BE49-F238E27FC236}">
                  <a16:creationId xmlns:a16="http://schemas.microsoft.com/office/drawing/2014/main" id="{7DE0B0F5-16D4-6876-8D90-F94C3A30A92E}"/>
                </a:ext>
              </a:extLst>
            </p:cNvPr>
            <p:cNvSpPr txBox="1"/>
            <p:nvPr/>
          </p:nvSpPr>
          <p:spPr>
            <a:xfrm>
              <a:off x="13810660" y="9525975"/>
              <a:ext cx="1432847"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M</a:t>
              </a:r>
              <a:r>
                <a:rPr lang="en-US" altLang="zh-CN" sz="1400" dirty="0" err="1"/>
                <a:t>axPooling</a:t>
              </a:r>
              <a:r>
                <a:rPr lang="en-US" altLang="zh-CN" sz="1400" dirty="0"/>
                <a:t>(5)</a:t>
              </a:r>
              <a:endParaRPr sz="1400" dirty="0"/>
            </a:p>
          </p:txBody>
        </p:sp>
        <p:sp>
          <p:nvSpPr>
            <p:cNvPr id="87" name="矩形 86">
              <a:extLst>
                <a:ext uri="{FF2B5EF4-FFF2-40B4-BE49-F238E27FC236}">
                  <a16:creationId xmlns:a16="http://schemas.microsoft.com/office/drawing/2014/main" id="{70F6D3A0-2959-8EDC-BEFE-863D695B98D5}"/>
                </a:ext>
              </a:extLst>
            </p:cNvPr>
            <p:cNvSpPr/>
            <p:nvPr/>
          </p:nvSpPr>
          <p:spPr>
            <a:xfrm>
              <a:off x="14483344" y="7424367"/>
              <a:ext cx="1714303" cy="1651730"/>
            </a:xfrm>
            <a:prstGeom prst="rect">
              <a:avLst/>
            </a:prstGeom>
            <a:solidFill>
              <a:srgbClr val="4472C4">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88" name="矩形 87">
              <a:extLst>
                <a:ext uri="{FF2B5EF4-FFF2-40B4-BE49-F238E27FC236}">
                  <a16:creationId xmlns:a16="http://schemas.microsoft.com/office/drawing/2014/main" id="{FEC485B4-D748-0134-00B2-26058AC00C9A}"/>
                </a:ext>
              </a:extLst>
            </p:cNvPr>
            <p:cNvSpPr/>
            <p:nvPr/>
          </p:nvSpPr>
          <p:spPr>
            <a:xfrm>
              <a:off x="15325967" y="7616213"/>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89" name="TextBox 41">
              <a:extLst>
                <a:ext uri="{FF2B5EF4-FFF2-40B4-BE49-F238E27FC236}">
                  <a16:creationId xmlns:a16="http://schemas.microsoft.com/office/drawing/2014/main" id="{9BE2A33E-81B7-7173-A17D-066C00BA26CA}"/>
                </a:ext>
              </a:extLst>
            </p:cNvPr>
            <p:cNvSpPr txBox="1"/>
            <p:nvPr/>
          </p:nvSpPr>
          <p:spPr>
            <a:xfrm>
              <a:off x="14701444" y="9308733"/>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Conv1D(64,10)</a:t>
              </a:r>
              <a:endParaRPr sz="1400" dirty="0"/>
            </a:p>
          </p:txBody>
        </p:sp>
        <p:sp>
          <p:nvSpPr>
            <p:cNvPr id="90" name="TextBox 41">
              <a:extLst>
                <a:ext uri="{FF2B5EF4-FFF2-40B4-BE49-F238E27FC236}">
                  <a16:creationId xmlns:a16="http://schemas.microsoft.com/office/drawing/2014/main" id="{5F521C8B-F115-4DA6-1C47-F78E79791B1E}"/>
                </a:ext>
              </a:extLst>
            </p:cNvPr>
            <p:cNvSpPr txBox="1"/>
            <p:nvPr/>
          </p:nvSpPr>
          <p:spPr>
            <a:xfrm>
              <a:off x="15391527" y="9525975"/>
              <a:ext cx="1432847"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M</a:t>
              </a:r>
              <a:r>
                <a:rPr lang="en-US" altLang="zh-CN" sz="1400" dirty="0" err="1"/>
                <a:t>axPooling</a:t>
              </a:r>
              <a:r>
                <a:rPr lang="en-US" altLang="zh-CN" sz="1400" dirty="0"/>
                <a:t>(5)</a:t>
              </a:r>
              <a:endParaRPr sz="1400" dirty="0"/>
            </a:p>
          </p:txBody>
        </p:sp>
        <p:sp>
          <p:nvSpPr>
            <p:cNvPr id="91" name="矩形 90">
              <a:extLst>
                <a:ext uri="{FF2B5EF4-FFF2-40B4-BE49-F238E27FC236}">
                  <a16:creationId xmlns:a16="http://schemas.microsoft.com/office/drawing/2014/main" id="{3F39A0EA-5D28-272B-ED23-221AA143D18A}"/>
                </a:ext>
              </a:extLst>
            </p:cNvPr>
            <p:cNvSpPr/>
            <p:nvPr/>
          </p:nvSpPr>
          <p:spPr>
            <a:xfrm>
              <a:off x="16078739" y="7424367"/>
              <a:ext cx="1714303" cy="1651730"/>
            </a:xfrm>
            <a:prstGeom prst="rect">
              <a:avLst/>
            </a:prstGeom>
            <a:solidFill>
              <a:srgbClr val="4472C4">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92" name="矩形 91">
              <a:extLst>
                <a:ext uri="{FF2B5EF4-FFF2-40B4-BE49-F238E27FC236}">
                  <a16:creationId xmlns:a16="http://schemas.microsoft.com/office/drawing/2014/main" id="{A235B4BC-5528-2B4B-F629-4240E895512D}"/>
                </a:ext>
              </a:extLst>
            </p:cNvPr>
            <p:cNvSpPr/>
            <p:nvPr/>
          </p:nvSpPr>
          <p:spPr>
            <a:xfrm>
              <a:off x="16921362" y="7616213"/>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93" name="TextBox 41">
              <a:extLst>
                <a:ext uri="{FF2B5EF4-FFF2-40B4-BE49-F238E27FC236}">
                  <a16:creationId xmlns:a16="http://schemas.microsoft.com/office/drawing/2014/main" id="{A05A140D-398E-2F56-5A00-FF210E251A79}"/>
                </a:ext>
              </a:extLst>
            </p:cNvPr>
            <p:cNvSpPr txBox="1"/>
            <p:nvPr/>
          </p:nvSpPr>
          <p:spPr>
            <a:xfrm>
              <a:off x="16296839" y="9308733"/>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Conv1D(64,5)</a:t>
              </a:r>
              <a:endParaRPr sz="1400" dirty="0"/>
            </a:p>
          </p:txBody>
        </p:sp>
        <p:sp>
          <p:nvSpPr>
            <p:cNvPr id="94" name="TextBox 41">
              <a:extLst>
                <a:ext uri="{FF2B5EF4-FFF2-40B4-BE49-F238E27FC236}">
                  <a16:creationId xmlns:a16="http://schemas.microsoft.com/office/drawing/2014/main" id="{BFF91272-8FED-D9FA-DFBB-F705E6338628}"/>
                </a:ext>
              </a:extLst>
            </p:cNvPr>
            <p:cNvSpPr txBox="1"/>
            <p:nvPr/>
          </p:nvSpPr>
          <p:spPr>
            <a:xfrm>
              <a:off x="16871098" y="9525975"/>
              <a:ext cx="1561840"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G</a:t>
              </a:r>
              <a:r>
                <a:rPr lang="en-US" altLang="zh-CN" sz="1400" dirty="0" err="1"/>
                <a:t>lobalAvePooling</a:t>
              </a:r>
              <a:endParaRPr sz="1400" dirty="0"/>
            </a:p>
          </p:txBody>
        </p:sp>
        <p:sp>
          <p:nvSpPr>
            <p:cNvPr id="95" name="矩形 94">
              <a:extLst>
                <a:ext uri="{FF2B5EF4-FFF2-40B4-BE49-F238E27FC236}">
                  <a16:creationId xmlns:a16="http://schemas.microsoft.com/office/drawing/2014/main" id="{5649B26D-34E8-5309-C5A8-BDC76322FB6A}"/>
                </a:ext>
              </a:extLst>
            </p:cNvPr>
            <p:cNvSpPr/>
            <p:nvPr/>
          </p:nvSpPr>
          <p:spPr>
            <a:xfrm>
              <a:off x="18516757" y="7570000"/>
              <a:ext cx="1432801" cy="1380503"/>
            </a:xfrm>
            <a:prstGeom prst="rect">
              <a:avLst/>
            </a:prstGeom>
            <a:solidFill>
              <a:schemeClr val="accent1">
                <a:lumMod val="50000"/>
                <a:alpha val="50196"/>
              </a:scheme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96" name="矩形 95">
              <a:extLst>
                <a:ext uri="{FF2B5EF4-FFF2-40B4-BE49-F238E27FC236}">
                  <a16:creationId xmlns:a16="http://schemas.microsoft.com/office/drawing/2014/main" id="{01C7B9B4-ABE9-2E36-5E3C-BABCE8BC56B9}"/>
                </a:ext>
              </a:extLst>
            </p:cNvPr>
            <p:cNvSpPr/>
            <p:nvPr/>
          </p:nvSpPr>
          <p:spPr>
            <a:xfrm>
              <a:off x="19287428" y="7727951"/>
              <a:ext cx="1084133" cy="1044562"/>
            </a:xfrm>
            <a:prstGeom prst="rect">
              <a:avLst/>
            </a:prstGeom>
            <a:solidFill>
              <a:schemeClr val="accent1">
                <a:lumMod val="50000"/>
                <a:alpha val="50196"/>
              </a:scheme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97" name="TextBox 41">
              <a:extLst>
                <a:ext uri="{FF2B5EF4-FFF2-40B4-BE49-F238E27FC236}">
                  <a16:creationId xmlns:a16="http://schemas.microsoft.com/office/drawing/2014/main" id="{486AF489-44BE-545D-F2F3-1DEE588EE230}"/>
                </a:ext>
              </a:extLst>
            </p:cNvPr>
            <p:cNvSpPr txBox="1"/>
            <p:nvPr/>
          </p:nvSpPr>
          <p:spPr>
            <a:xfrm>
              <a:off x="17854580" y="9308733"/>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Dense(256)</a:t>
              </a:r>
              <a:endParaRPr sz="1400" dirty="0"/>
            </a:p>
          </p:txBody>
        </p:sp>
        <p:sp>
          <p:nvSpPr>
            <p:cNvPr id="98" name="TextBox 41">
              <a:extLst>
                <a:ext uri="{FF2B5EF4-FFF2-40B4-BE49-F238E27FC236}">
                  <a16:creationId xmlns:a16="http://schemas.microsoft.com/office/drawing/2014/main" id="{4614D1F4-B74F-1F64-0F7F-806F5C1E17D4}"/>
                </a:ext>
              </a:extLst>
            </p:cNvPr>
            <p:cNvSpPr txBox="1"/>
            <p:nvPr/>
          </p:nvSpPr>
          <p:spPr>
            <a:xfrm>
              <a:off x="18695897" y="9525996"/>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Dense(128)</a:t>
              </a:r>
              <a:endParaRPr sz="1400" dirty="0"/>
            </a:p>
          </p:txBody>
        </p:sp>
        <p:sp>
          <p:nvSpPr>
            <p:cNvPr id="99" name="TextBox 41">
              <a:extLst>
                <a:ext uri="{FF2B5EF4-FFF2-40B4-BE49-F238E27FC236}">
                  <a16:creationId xmlns:a16="http://schemas.microsoft.com/office/drawing/2014/main" id="{58D6D9F4-FB6D-F47B-A6F4-F9FBE8F748FA}"/>
                </a:ext>
              </a:extLst>
            </p:cNvPr>
            <p:cNvSpPr txBox="1"/>
            <p:nvPr/>
          </p:nvSpPr>
          <p:spPr>
            <a:xfrm>
              <a:off x="19412321" y="9308733"/>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Dense(64)</a:t>
              </a:r>
              <a:endParaRPr sz="1400" dirty="0"/>
            </a:p>
          </p:txBody>
        </p:sp>
        <p:sp>
          <p:nvSpPr>
            <p:cNvPr id="100" name="矩形 99">
              <a:extLst>
                <a:ext uri="{FF2B5EF4-FFF2-40B4-BE49-F238E27FC236}">
                  <a16:creationId xmlns:a16="http://schemas.microsoft.com/office/drawing/2014/main" id="{B519F361-D793-71FF-2161-1A30FE26A99D}"/>
                </a:ext>
              </a:extLst>
            </p:cNvPr>
            <p:cNvSpPr/>
            <p:nvPr/>
          </p:nvSpPr>
          <p:spPr>
            <a:xfrm>
              <a:off x="20093291" y="7859202"/>
              <a:ext cx="847315" cy="816388"/>
            </a:xfrm>
            <a:prstGeom prst="rect">
              <a:avLst/>
            </a:prstGeom>
            <a:solidFill>
              <a:srgbClr val="FFC00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01" name="TextBox 41">
              <a:extLst>
                <a:ext uri="{FF2B5EF4-FFF2-40B4-BE49-F238E27FC236}">
                  <a16:creationId xmlns:a16="http://schemas.microsoft.com/office/drawing/2014/main" id="{46360F53-BB39-7464-3D7D-F617D07A1F50}"/>
                </a:ext>
              </a:extLst>
            </p:cNvPr>
            <p:cNvSpPr txBox="1"/>
            <p:nvPr/>
          </p:nvSpPr>
          <p:spPr>
            <a:xfrm>
              <a:off x="20224182" y="9525996"/>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Out(4)</a:t>
              </a:r>
              <a:endParaRPr sz="1400" dirty="0"/>
            </a:p>
          </p:txBody>
        </p:sp>
        <p:sp>
          <p:nvSpPr>
            <p:cNvPr id="102" name="TextBox 41">
              <a:extLst>
                <a:ext uri="{FF2B5EF4-FFF2-40B4-BE49-F238E27FC236}">
                  <a16:creationId xmlns:a16="http://schemas.microsoft.com/office/drawing/2014/main" id="{16E4A863-CF49-FD5A-FDA0-FEA0A6FBC4CA}"/>
                </a:ext>
              </a:extLst>
            </p:cNvPr>
            <p:cNvSpPr txBox="1"/>
            <p:nvPr/>
          </p:nvSpPr>
          <p:spPr>
            <a:xfrm>
              <a:off x="15500785" y="6750268"/>
              <a:ext cx="1916830"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M</a:t>
              </a:r>
              <a:r>
                <a:rPr lang="en-US" altLang="zh-CN" sz="1400" dirty="0"/>
                <a:t>odel 1 (Original)</a:t>
              </a:r>
              <a:endParaRPr sz="1400" dirty="0"/>
            </a:p>
          </p:txBody>
        </p:sp>
        <p:cxnSp>
          <p:nvCxnSpPr>
            <p:cNvPr id="14" name="直接箭头连接符 13">
              <a:extLst>
                <a:ext uri="{FF2B5EF4-FFF2-40B4-BE49-F238E27FC236}">
                  <a16:creationId xmlns:a16="http://schemas.microsoft.com/office/drawing/2014/main" id="{E51504C4-445B-14F1-DE7C-4A5AB3E83CEA}"/>
                </a:ext>
              </a:extLst>
            </p:cNvPr>
            <p:cNvCxnSpPr/>
            <p:nvPr/>
          </p:nvCxnSpPr>
          <p:spPr>
            <a:xfrm flipV="1">
              <a:off x="11456388" y="8297876"/>
              <a:ext cx="9529091" cy="15962"/>
            </a:xfrm>
            <a:prstGeom prst="straightConnector1">
              <a:avLst/>
            </a:prstGeom>
            <a:noFill/>
            <a:ln w="12700" cap="flat">
              <a:solidFill>
                <a:srgbClr val="4472C4">
                  <a:alpha val="20000"/>
                </a:srgb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4" name="矩形 103">
              <a:extLst>
                <a:ext uri="{FF2B5EF4-FFF2-40B4-BE49-F238E27FC236}">
                  <a16:creationId xmlns:a16="http://schemas.microsoft.com/office/drawing/2014/main" id="{2DE63FF5-CF5A-0BBF-5806-686D4FA33254}"/>
                </a:ext>
              </a:extLst>
            </p:cNvPr>
            <p:cNvSpPr/>
            <p:nvPr/>
          </p:nvSpPr>
          <p:spPr>
            <a:xfrm>
              <a:off x="12146471" y="11097318"/>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05" name="矩形 104">
              <a:extLst>
                <a:ext uri="{FF2B5EF4-FFF2-40B4-BE49-F238E27FC236}">
                  <a16:creationId xmlns:a16="http://schemas.microsoft.com/office/drawing/2014/main" id="{E843A1A0-B880-F8B7-AF5E-B07F4AD1EB39}"/>
                </a:ext>
              </a:extLst>
            </p:cNvPr>
            <p:cNvSpPr/>
            <p:nvPr/>
          </p:nvSpPr>
          <p:spPr>
            <a:xfrm>
              <a:off x="17659606" y="10905472"/>
              <a:ext cx="1714303" cy="1651730"/>
            </a:xfrm>
            <a:prstGeom prst="rect">
              <a:avLst/>
            </a:prstGeom>
            <a:solidFill>
              <a:schemeClr val="accent1">
                <a:lumMod val="50000"/>
                <a:alpha val="50196"/>
              </a:scheme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06" name="TextBox 41">
              <a:extLst>
                <a:ext uri="{FF2B5EF4-FFF2-40B4-BE49-F238E27FC236}">
                  <a16:creationId xmlns:a16="http://schemas.microsoft.com/office/drawing/2014/main" id="{E9F17B56-9F99-F18A-2B7F-FBB391C68B00}"/>
                </a:ext>
              </a:extLst>
            </p:cNvPr>
            <p:cNvSpPr txBox="1"/>
            <p:nvPr/>
          </p:nvSpPr>
          <p:spPr>
            <a:xfrm>
              <a:off x="11456388" y="12926474"/>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Conv1D(128,55)</a:t>
              </a:r>
              <a:endParaRPr sz="1400" dirty="0"/>
            </a:p>
          </p:txBody>
        </p:sp>
        <p:sp>
          <p:nvSpPr>
            <p:cNvPr id="107" name="TextBox 41">
              <a:extLst>
                <a:ext uri="{FF2B5EF4-FFF2-40B4-BE49-F238E27FC236}">
                  <a16:creationId xmlns:a16="http://schemas.microsoft.com/office/drawing/2014/main" id="{D5654F62-A6BB-8CF0-7FE2-D644F2EB7FFF}"/>
                </a:ext>
              </a:extLst>
            </p:cNvPr>
            <p:cNvSpPr txBox="1"/>
            <p:nvPr/>
          </p:nvSpPr>
          <p:spPr>
            <a:xfrm>
              <a:off x="12146471" y="13143716"/>
              <a:ext cx="1432847"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M</a:t>
              </a:r>
              <a:r>
                <a:rPr lang="en-US" altLang="zh-CN" sz="1400" dirty="0" err="1"/>
                <a:t>axPooling</a:t>
              </a:r>
              <a:r>
                <a:rPr lang="en-US" altLang="zh-CN" sz="1400" dirty="0"/>
                <a:t>(10)</a:t>
              </a:r>
              <a:endParaRPr sz="1400" dirty="0"/>
            </a:p>
          </p:txBody>
        </p:sp>
        <p:sp>
          <p:nvSpPr>
            <p:cNvPr id="109" name="矩形 108">
              <a:extLst>
                <a:ext uri="{FF2B5EF4-FFF2-40B4-BE49-F238E27FC236}">
                  <a16:creationId xmlns:a16="http://schemas.microsoft.com/office/drawing/2014/main" id="{E02DEF72-EE69-FA7C-6C8A-24DD6629221C}"/>
                </a:ext>
              </a:extLst>
            </p:cNvPr>
            <p:cNvSpPr/>
            <p:nvPr/>
          </p:nvSpPr>
          <p:spPr>
            <a:xfrm>
              <a:off x="13745100" y="11097318"/>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10" name="TextBox 41">
              <a:extLst>
                <a:ext uri="{FF2B5EF4-FFF2-40B4-BE49-F238E27FC236}">
                  <a16:creationId xmlns:a16="http://schemas.microsoft.com/office/drawing/2014/main" id="{624C024E-D578-724A-9E01-60DE88703199}"/>
                </a:ext>
              </a:extLst>
            </p:cNvPr>
            <p:cNvSpPr txBox="1"/>
            <p:nvPr/>
          </p:nvSpPr>
          <p:spPr>
            <a:xfrm>
              <a:off x="13120577" y="12926474"/>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Conv1D(128,25)</a:t>
              </a:r>
              <a:endParaRPr sz="1400" dirty="0"/>
            </a:p>
          </p:txBody>
        </p:sp>
        <p:sp>
          <p:nvSpPr>
            <p:cNvPr id="111" name="TextBox 41">
              <a:extLst>
                <a:ext uri="{FF2B5EF4-FFF2-40B4-BE49-F238E27FC236}">
                  <a16:creationId xmlns:a16="http://schemas.microsoft.com/office/drawing/2014/main" id="{1EB8A37E-7BB0-4A3D-2A1C-8AD587D67C81}"/>
                </a:ext>
              </a:extLst>
            </p:cNvPr>
            <p:cNvSpPr txBox="1"/>
            <p:nvPr/>
          </p:nvSpPr>
          <p:spPr>
            <a:xfrm>
              <a:off x="13810660" y="13143716"/>
              <a:ext cx="1432847"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M</a:t>
              </a:r>
              <a:r>
                <a:rPr lang="en-US" altLang="zh-CN" sz="1400" dirty="0" err="1"/>
                <a:t>axPooling</a:t>
              </a:r>
              <a:r>
                <a:rPr lang="en-US" altLang="zh-CN" sz="1400" dirty="0"/>
                <a:t>(5)</a:t>
              </a:r>
              <a:endParaRPr sz="1400" dirty="0"/>
            </a:p>
          </p:txBody>
        </p:sp>
        <p:sp>
          <p:nvSpPr>
            <p:cNvPr id="113" name="矩形 112">
              <a:extLst>
                <a:ext uri="{FF2B5EF4-FFF2-40B4-BE49-F238E27FC236}">
                  <a16:creationId xmlns:a16="http://schemas.microsoft.com/office/drawing/2014/main" id="{129A74DE-419E-1DD1-5024-F70B8458613E}"/>
                </a:ext>
              </a:extLst>
            </p:cNvPr>
            <p:cNvSpPr/>
            <p:nvPr/>
          </p:nvSpPr>
          <p:spPr>
            <a:xfrm>
              <a:off x="15325967" y="11097318"/>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14" name="TextBox 41">
              <a:extLst>
                <a:ext uri="{FF2B5EF4-FFF2-40B4-BE49-F238E27FC236}">
                  <a16:creationId xmlns:a16="http://schemas.microsoft.com/office/drawing/2014/main" id="{EFBF1EA0-70C9-7818-E809-AE7503D91547}"/>
                </a:ext>
              </a:extLst>
            </p:cNvPr>
            <p:cNvSpPr txBox="1"/>
            <p:nvPr/>
          </p:nvSpPr>
          <p:spPr>
            <a:xfrm>
              <a:off x="14701444" y="12926474"/>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Conv1D(128,10)</a:t>
              </a:r>
              <a:endParaRPr sz="1400" dirty="0"/>
            </a:p>
          </p:txBody>
        </p:sp>
        <p:sp>
          <p:nvSpPr>
            <p:cNvPr id="115" name="TextBox 41">
              <a:extLst>
                <a:ext uri="{FF2B5EF4-FFF2-40B4-BE49-F238E27FC236}">
                  <a16:creationId xmlns:a16="http://schemas.microsoft.com/office/drawing/2014/main" id="{0293D8D6-178A-4445-F3B2-4C483D22DBED}"/>
                </a:ext>
              </a:extLst>
            </p:cNvPr>
            <p:cNvSpPr txBox="1"/>
            <p:nvPr/>
          </p:nvSpPr>
          <p:spPr>
            <a:xfrm>
              <a:off x="15391527" y="13143716"/>
              <a:ext cx="1432847"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M</a:t>
              </a:r>
              <a:r>
                <a:rPr lang="en-US" altLang="zh-CN" sz="1400" dirty="0" err="1"/>
                <a:t>axPooling</a:t>
              </a:r>
              <a:r>
                <a:rPr lang="en-US" altLang="zh-CN" sz="1400" dirty="0"/>
                <a:t>(5)</a:t>
              </a:r>
              <a:endParaRPr sz="1400" dirty="0"/>
            </a:p>
          </p:txBody>
        </p:sp>
        <p:sp>
          <p:nvSpPr>
            <p:cNvPr id="117" name="矩形 116">
              <a:extLst>
                <a:ext uri="{FF2B5EF4-FFF2-40B4-BE49-F238E27FC236}">
                  <a16:creationId xmlns:a16="http://schemas.microsoft.com/office/drawing/2014/main" id="{BC92D94E-1FD2-06EC-8EEF-8945A85981A4}"/>
                </a:ext>
              </a:extLst>
            </p:cNvPr>
            <p:cNvSpPr/>
            <p:nvPr/>
          </p:nvSpPr>
          <p:spPr>
            <a:xfrm>
              <a:off x="16921362" y="11097318"/>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18" name="TextBox 41">
              <a:extLst>
                <a:ext uri="{FF2B5EF4-FFF2-40B4-BE49-F238E27FC236}">
                  <a16:creationId xmlns:a16="http://schemas.microsoft.com/office/drawing/2014/main" id="{F4AF3B9B-7BCA-DA88-1298-4697104F28F8}"/>
                </a:ext>
              </a:extLst>
            </p:cNvPr>
            <p:cNvSpPr txBox="1"/>
            <p:nvPr/>
          </p:nvSpPr>
          <p:spPr>
            <a:xfrm>
              <a:off x="16296839" y="12926474"/>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Conv1D(128,5)</a:t>
              </a:r>
              <a:endParaRPr sz="1400" dirty="0"/>
            </a:p>
          </p:txBody>
        </p:sp>
        <p:sp>
          <p:nvSpPr>
            <p:cNvPr id="119" name="TextBox 41">
              <a:extLst>
                <a:ext uri="{FF2B5EF4-FFF2-40B4-BE49-F238E27FC236}">
                  <a16:creationId xmlns:a16="http://schemas.microsoft.com/office/drawing/2014/main" id="{1929E897-993B-4236-AFD6-2C959699CDAE}"/>
                </a:ext>
              </a:extLst>
            </p:cNvPr>
            <p:cNvSpPr txBox="1"/>
            <p:nvPr/>
          </p:nvSpPr>
          <p:spPr>
            <a:xfrm>
              <a:off x="16871098" y="13143716"/>
              <a:ext cx="1561840"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G</a:t>
              </a:r>
              <a:r>
                <a:rPr lang="en-US" altLang="zh-CN" sz="1400" dirty="0" err="1"/>
                <a:t>lobalAvePooling</a:t>
              </a:r>
              <a:endParaRPr sz="1400" dirty="0"/>
            </a:p>
          </p:txBody>
        </p:sp>
        <p:sp>
          <p:nvSpPr>
            <p:cNvPr id="120" name="矩形 119">
              <a:extLst>
                <a:ext uri="{FF2B5EF4-FFF2-40B4-BE49-F238E27FC236}">
                  <a16:creationId xmlns:a16="http://schemas.microsoft.com/office/drawing/2014/main" id="{C33D5BFA-B208-D3BE-09FA-598EB2571A2E}"/>
                </a:ext>
              </a:extLst>
            </p:cNvPr>
            <p:cNvSpPr/>
            <p:nvPr/>
          </p:nvSpPr>
          <p:spPr>
            <a:xfrm>
              <a:off x="18516757" y="11051105"/>
              <a:ext cx="1432801" cy="1380503"/>
            </a:xfrm>
            <a:prstGeom prst="rect">
              <a:avLst/>
            </a:prstGeom>
            <a:solidFill>
              <a:schemeClr val="accent1">
                <a:lumMod val="50000"/>
                <a:alpha val="50196"/>
              </a:scheme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21" name="矩形 120">
              <a:extLst>
                <a:ext uri="{FF2B5EF4-FFF2-40B4-BE49-F238E27FC236}">
                  <a16:creationId xmlns:a16="http://schemas.microsoft.com/office/drawing/2014/main" id="{3FCFDB98-4C88-FB72-6B4E-2FBFBBB10E1C}"/>
                </a:ext>
              </a:extLst>
            </p:cNvPr>
            <p:cNvSpPr/>
            <p:nvPr/>
          </p:nvSpPr>
          <p:spPr>
            <a:xfrm>
              <a:off x="19287428" y="11209056"/>
              <a:ext cx="1084133" cy="1044562"/>
            </a:xfrm>
            <a:prstGeom prst="rect">
              <a:avLst/>
            </a:prstGeom>
            <a:solidFill>
              <a:schemeClr val="accent1">
                <a:lumMod val="50000"/>
                <a:alpha val="50196"/>
              </a:scheme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22" name="TextBox 41">
              <a:extLst>
                <a:ext uri="{FF2B5EF4-FFF2-40B4-BE49-F238E27FC236}">
                  <a16:creationId xmlns:a16="http://schemas.microsoft.com/office/drawing/2014/main" id="{F608E186-3C13-7BFF-7CCC-E53E008836E8}"/>
                </a:ext>
              </a:extLst>
            </p:cNvPr>
            <p:cNvSpPr txBox="1"/>
            <p:nvPr/>
          </p:nvSpPr>
          <p:spPr>
            <a:xfrm>
              <a:off x="17854580" y="12926474"/>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Dense(256)</a:t>
              </a:r>
              <a:endParaRPr sz="1400" dirty="0"/>
            </a:p>
          </p:txBody>
        </p:sp>
        <p:sp>
          <p:nvSpPr>
            <p:cNvPr id="123" name="TextBox 41">
              <a:extLst>
                <a:ext uri="{FF2B5EF4-FFF2-40B4-BE49-F238E27FC236}">
                  <a16:creationId xmlns:a16="http://schemas.microsoft.com/office/drawing/2014/main" id="{052C381E-C11C-F0BA-1F3D-DC40A07CD084}"/>
                </a:ext>
              </a:extLst>
            </p:cNvPr>
            <p:cNvSpPr txBox="1"/>
            <p:nvPr/>
          </p:nvSpPr>
          <p:spPr>
            <a:xfrm>
              <a:off x="18695897" y="13143737"/>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Dense(128)</a:t>
              </a:r>
              <a:endParaRPr sz="1400" dirty="0"/>
            </a:p>
          </p:txBody>
        </p:sp>
        <p:sp>
          <p:nvSpPr>
            <p:cNvPr id="124" name="TextBox 41">
              <a:extLst>
                <a:ext uri="{FF2B5EF4-FFF2-40B4-BE49-F238E27FC236}">
                  <a16:creationId xmlns:a16="http://schemas.microsoft.com/office/drawing/2014/main" id="{06AFC485-80E0-4979-8515-3AE95488D3BE}"/>
                </a:ext>
              </a:extLst>
            </p:cNvPr>
            <p:cNvSpPr txBox="1"/>
            <p:nvPr/>
          </p:nvSpPr>
          <p:spPr>
            <a:xfrm>
              <a:off x="19412321" y="12926474"/>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Dense(64)</a:t>
              </a:r>
              <a:endParaRPr sz="1400" dirty="0"/>
            </a:p>
          </p:txBody>
        </p:sp>
        <p:sp>
          <p:nvSpPr>
            <p:cNvPr id="125" name="矩形 124">
              <a:extLst>
                <a:ext uri="{FF2B5EF4-FFF2-40B4-BE49-F238E27FC236}">
                  <a16:creationId xmlns:a16="http://schemas.microsoft.com/office/drawing/2014/main" id="{799C8567-FCE1-1EBB-F905-08FE23797FA0}"/>
                </a:ext>
              </a:extLst>
            </p:cNvPr>
            <p:cNvSpPr/>
            <p:nvPr/>
          </p:nvSpPr>
          <p:spPr>
            <a:xfrm>
              <a:off x="20093291" y="11340307"/>
              <a:ext cx="847315" cy="816388"/>
            </a:xfrm>
            <a:prstGeom prst="rect">
              <a:avLst/>
            </a:prstGeom>
            <a:solidFill>
              <a:srgbClr val="FFC00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26" name="TextBox 41">
              <a:extLst>
                <a:ext uri="{FF2B5EF4-FFF2-40B4-BE49-F238E27FC236}">
                  <a16:creationId xmlns:a16="http://schemas.microsoft.com/office/drawing/2014/main" id="{D1438238-0800-F2AE-B96D-18EC7DE5BE2E}"/>
                </a:ext>
              </a:extLst>
            </p:cNvPr>
            <p:cNvSpPr txBox="1"/>
            <p:nvPr/>
          </p:nvSpPr>
          <p:spPr>
            <a:xfrm>
              <a:off x="20224182" y="13143737"/>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Out(4)</a:t>
              </a:r>
              <a:endParaRPr sz="1400" dirty="0"/>
            </a:p>
          </p:txBody>
        </p:sp>
        <p:sp>
          <p:nvSpPr>
            <p:cNvPr id="127" name="TextBox 41">
              <a:extLst>
                <a:ext uri="{FF2B5EF4-FFF2-40B4-BE49-F238E27FC236}">
                  <a16:creationId xmlns:a16="http://schemas.microsoft.com/office/drawing/2014/main" id="{2AFBDC98-4033-4521-48F9-59F4C7ABBE4B}"/>
                </a:ext>
              </a:extLst>
            </p:cNvPr>
            <p:cNvSpPr txBox="1"/>
            <p:nvPr/>
          </p:nvSpPr>
          <p:spPr>
            <a:xfrm>
              <a:off x="15454521" y="10108136"/>
              <a:ext cx="1916830"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M</a:t>
              </a:r>
              <a:r>
                <a:rPr lang="en-US" altLang="zh-CN" sz="1400" dirty="0"/>
                <a:t>odel 2 (Extend width)</a:t>
              </a:r>
              <a:endParaRPr sz="1400" dirty="0"/>
            </a:p>
          </p:txBody>
        </p:sp>
        <p:cxnSp>
          <p:nvCxnSpPr>
            <p:cNvPr id="128" name="直接箭头连接符 127">
              <a:extLst>
                <a:ext uri="{FF2B5EF4-FFF2-40B4-BE49-F238E27FC236}">
                  <a16:creationId xmlns:a16="http://schemas.microsoft.com/office/drawing/2014/main" id="{8CF79BC0-0735-0935-7A1A-3248702B94E1}"/>
                </a:ext>
              </a:extLst>
            </p:cNvPr>
            <p:cNvCxnSpPr/>
            <p:nvPr/>
          </p:nvCxnSpPr>
          <p:spPr>
            <a:xfrm flipV="1">
              <a:off x="11456388" y="11778981"/>
              <a:ext cx="9529091" cy="15962"/>
            </a:xfrm>
            <a:prstGeom prst="straightConnector1">
              <a:avLst/>
            </a:prstGeom>
            <a:noFill/>
            <a:ln w="12700" cap="flat">
              <a:solidFill>
                <a:srgbClr val="4472C4">
                  <a:alpha val="20000"/>
                </a:srgb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29" name="矩形 128">
              <a:extLst>
                <a:ext uri="{FF2B5EF4-FFF2-40B4-BE49-F238E27FC236}">
                  <a16:creationId xmlns:a16="http://schemas.microsoft.com/office/drawing/2014/main" id="{D4DA6F4D-9FB3-B1E9-76D2-3B1CE559ADB0}"/>
                </a:ext>
              </a:extLst>
            </p:cNvPr>
            <p:cNvSpPr/>
            <p:nvPr/>
          </p:nvSpPr>
          <p:spPr>
            <a:xfrm>
              <a:off x="12854806" y="10766414"/>
              <a:ext cx="1964389" cy="1892688"/>
            </a:xfrm>
            <a:prstGeom prst="rect">
              <a:avLst/>
            </a:prstGeom>
            <a:solidFill>
              <a:srgbClr val="FF000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30" name="矩形 129">
              <a:extLst>
                <a:ext uri="{FF2B5EF4-FFF2-40B4-BE49-F238E27FC236}">
                  <a16:creationId xmlns:a16="http://schemas.microsoft.com/office/drawing/2014/main" id="{0748184B-0C35-FC24-2C3C-48C852D9CE0C}"/>
                </a:ext>
              </a:extLst>
            </p:cNvPr>
            <p:cNvSpPr/>
            <p:nvPr/>
          </p:nvSpPr>
          <p:spPr>
            <a:xfrm>
              <a:off x="14409332" y="10766414"/>
              <a:ext cx="1964389" cy="1892688"/>
            </a:xfrm>
            <a:prstGeom prst="rect">
              <a:avLst/>
            </a:prstGeom>
            <a:solidFill>
              <a:srgbClr val="FF000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31" name="矩形 130">
              <a:extLst>
                <a:ext uri="{FF2B5EF4-FFF2-40B4-BE49-F238E27FC236}">
                  <a16:creationId xmlns:a16="http://schemas.microsoft.com/office/drawing/2014/main" id="{249DE69F-3D1C-C4AE-8820-EBEFB291ACBA}"/>
                </a:ext>
              </a:extLst>
            </p:cNvPr>
            <p:cNvSpPr/>
            <p:nvPr/>
          </p:nvSpPr>
          <p:spPr>
            <a:xfrm>
              <a:off x="15996006" y="10766414"/>
              <a:ext cx="1964389" cy="1892688"/>
            </a:xfrm>
            <a:prstGeom prst="rect">
              <a:avLst/>
            </a:prstGeom>
            <a:solidFill>
              <a:srgbClr val="FF000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32" name="矩形 131">
              <a:extLst>
                <a:ext uri="{FF2B5EF4-FFF2-40B4-BE49-F238E27FC236}">
                  <a16:creationId xmlns:a16="http://schemas.microsoft.com/office/drawing/2014/main" id="{F796A653-04A1-D28B-370C-1429FC007B81}"/>
                </a:ext>
              </a:extLst>
            </p:cNvPr>
            <p:cNvSpPr/>
            <p:nvPr/>
          </p:nvSpPr>
          <p:spPr>
            <a:xfrm>
              <a:off x="11301604" y="10766414"/>
              <a:ext cx="1964389" cy="1892688"/>
            </a:xfrm>
            <a:prstGeom prst="rect">
              <a:avLst/>
            </a:prstGeom>
            <a:solidFill>
              <a:srgbClr val="FF000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33" name="矩形 132">
              <a:extLst>
                <a:ext uri="{FF2B5EF4-FFF2-40B4-BE49-F238E27FC236}">
                  <a16:creationId xmlns:a16="http://schemas.microsoft.com/office/drawing/2014/main" id="{C4A79025-14CF-8CAF-930D-45475ECB97DD}"/>
                </a:ext>
              </a:extLst>
            </p:cNvPr>
            <p:cNvSpPr/>
            <p:nvPr/>
          </p:nvSpPr>
          <p:spPr>
            <a:xfrm>
              <a:off x="11303848" y="14523726"/>
              <a:ext cx="1714303" cy="1651730"/>
            </a:xfrm>
            <a:prstGeom prst="rect">
              <a:avLst/>
            </a:prstGeom>
            <a:solidFill>
              <a:srgbClr val="4472C4">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34" name="矩形 133">
              <a:extLst>
                <a:ext uri="{FF2B5EF4-FFF2-40B4-BE49-F238E27FC236}">
                  <a16:creationId xmlns:a16="http://schemas.microsoft.com/office/drawing/2014/main" id="{9A4D46F0-02F0-BE96-4105-AC4FD639445B}"/>
                </a:ext>
              </a:extLst>
            </p:cNvPr>
            <p:cNvSpPr/>
            <p:nvPr/>
          </p:nvSpPr>
          <p:spPr>
            <a:xfrm>
              <a:off x="12146471" y="14715572"/>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35" name="矩形 134">
              <a:extLst>
                <a:ext uri="{FF2B5EF4-FFF2-40B4-BE49-F238E27FC236}">
                  <a16:creationId xmlns:a16="http://schemas.microsoft.com/office/drawing/2014/main" id="{C9F38CD5-9578-023F-CEEC-49A455BE6C81}"/>
                </a:ext>
              </a:extLst>
            </p:cNvPr>
            <p:cNvSpPr/>
            <p:nvPr/>
          </p:nvSpPr>
          <p:spPr>
            <a:xfrm>
              <a:off x="17659606" y="14523726"/>
              <a:ext cx="1714303" cy="1651730"/>
            </a:xfrm>
            <a:prstGeom prst="rect">
              <a:avLst/>
            </a:prstGeom>
            <a:solidFill>
              <a:schemeClr val="accent1">
                <a:lumMod val="50000"/>
                <a:alpha val="50196"/>
              </a:scheme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36" name="TextBox 41">
              <a:extLst>
                <a:ext uri="{FF2B5EF4-FFF2-40B4-BE49-F238E27FC236}">
                  <a16:creationId xmlns:a16="http://schemas.microsoft.com/office/drawing/2014/main" id="{3C7FAA9F-ACE3-CC1E-FB7D-D5499F23CEE8}"/>
                </a:ext>
              </a:extLst>
            </p:cNvPr>
            <p:cNvSpPr txBox="1"/>
            <p:nvPr/>
          </p:nvSpPr>
          <p:spPr>
            <a:xfrm>
              <a:off x="11456388" y="16408092"/>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Conv1D(64,55)</a:t>
              </a:r>
              <a:endParaRPr sz="1400" dirty="0"/>
            </a:p>
          </p:txBody>
        </p:sp>
        <p:sp>
          <p:nvSpPr>
            <p:cNvPr id="137" name="TextBox 41">
              <a:extLst>
                <a:ext uri="{FF2B5EF4-FFF2-40B4-BE49-F238E27FC236}">
                  <a16:creationId xmlns:a16="http://schemas.microsoft.com/office/drawing/2014/main" id="{0496742E-1B78-BC5C-CF0A-CA23A51A351F}"/>
                </a:ext>
              </a:extLst>
            </p:cNvPr>
            <p:cNvSpPr txBox="1"/>
            <p:nvPr/>
          </p:nvSpPr>
          <p:spPr>
            <a:xfrm>
              <a:off x="12146471" y="16625334"/>
              <a:ext cx="1432847"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M</a:t>
              </a:r>
              <a:r>
                <a:rPr lang="en-US" altLang="zh-CN" sz="1400" dirty="0" err="1"/>
                <a:t>axPooling</a:t>
              </a:r>
              <a:r>
                <a:rPr lang="en-US" altLang="zh-CN" sz="1400" dirty="0"/>
                <a:t>(10)</a:t>
              </a:r>
              <a:endParaRPr sz="1400" dirty="0"/>
            </a:p>
          </p:txBody>
        </p:sp>
        <p:sp>
          <p:nvSpPr>
            <p:cNvPr id="138" name="矩形 137">
              <a:extLst>
                <a:ext uri="{FF2B5EF4-FFF2-40B4-BE49-F238E27FC236}">
                  <a16:creationId xmlns:a16="http://schemas.microsoft.com/office/drawing/2014/main" id="{86473168-2FF4-029D-8D6B-E3EF0438741F}"/>
                </a:ext>
              </a:extLst>
            </p:cNvPr>
            <p:cNvSpPr/>
            <p:nvPr/>
          </p:nvSpPr>
          <p:spPr>
            <a:xfrm>
              <a:off x="12902477" y="14523726"/>
              <a:ext cx="1714303" cy="1651730"/>
            </a:xfrm>
            <a:prstGeom prst="rect">
              <a:avLst/>
            </a:prstGeom>
            <a:solidFill>
              <a:srgbClr val="4472C4">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39" name="矩形 138">
              <a:extLst>
                <a:ext uri="{FF2B5EF4-FFF2-40B4-BE49-F238E27FC236}">
                  <a16:creationId xmlns:a16="http://schemas.microsoft.com/office/drawing/2014/main" id="{D2A4626F-66B6-51CA-A9DF-6C0CFFF4277A}"/>
                </a:ext>
              </a:extLst>
            </p:cNvPr>
            <p:cNvSpPr/>
            <p:nvPr/>
          </p:nvSpPr>
          <p:spPr>
            <a:xfrm>
              <a:off x="13745100" y="14715572"/>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40" name="TextBox 41">
              <a:extLst>
                <a:ext uri="{FF2B5EF4-FFF2-40B4-BE49-F238E27FC236}">
                  <a16:creationId xmlns:a16="http://schemas.microsoft.com/office/drawing/2014/main" id="{1453CA42-30B3-8A2C-9CED-6E909B38A120}"/>
                </a:ext>
              </a:extLst>
            </p:cNvPr>
            <p:cNvSpPr txBox="1"/>
            <p:nvPr/>
          </p:nvSpPr>
          <p:spPr>
            <a:xfrm>
              <a:off x="13120577" y="16408092"/>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Conv1D(64,25)</a:t>
              </a:r>
              <a:endParaRPr sz="1400" dirty="0"/>
            </a:p>
          </p:txBody>
        </p:sp>
        <p:sp>
          <p:nvSpPr>
            <p:cNvPr id="141" name="TextBox 41">
              <a:extLst>
                <a:ext uri="{FF2B5EF4-FFF2-40B4-BE49-F238E27FC236}">
                  <a16:creationId xmlns:a16="http://schemas.microsoft.com/office/drawing/2014/main" id="{414ACA85-44C2-DD2B-80A4-4CB2459B7FA6}"/>
                </a:ext>
              </a:extLst>
            </p:cNvPr>
            <p:cNvSpPr txBox="1"/>
            <p:nvPr/>
          </p:nvSpPr>
          <p:spPr>
            <a:xfrm>
              <a:off x="13810660" y="16625334"/>
              <a:ext cx="1432847"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M</a:t>
              </a:r>
              <a:r>
                <a:rPr lang="en-US" altLang="zh-CN" sz="1400" dirty="0" err="1"/>
                <a:t>axPooling</a:t>
              </a:r>
              <a:r>
                <a:rPr lang="en-US" altLang="zh-CN" sz="1400" dirty="0"/>
                <a:t>(5)</a:t>
              </a:r>
              <a:endParaRPr sz="1400" dirty="0"/>
            </a:p>
          </p:txBody>
        </p:sp>
        <p:sp>
          <p:nvSpPr>
            <p:cNvPr id="142" name="矩形 141">
              <a:extLst>
                <a:ext uri="{FF2B5EF4-FFF2-40B4-BE49-F238E27FC236}">
                  <a16:creationId xmlns:a16="http://schemas.microsoft.com/office/drawing/2014/main" id="{09920DAE-7918-E42C-649A-3767A425ECA9}"/>
                </a:ext>
              </a:extLst>
            </p:cNvPr>
            <p:cNvSpPr/>
            <p:nvPr/>
          </p:nvSpPr>
          <p:spPr>
            <a:xfrm>
              <a:off x="14483344" y="14523726"/>
              <a:ext cx="1714303" cy="1651730"/>
            </a:xfrm>
            <a:prstGeom prst="rect">
              <a:avLst/>
            </a:prstGeom>
            <a:solidFill>
              <a:srgbClr val="4472C4">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43" name="矩形 142">
              <a:extLst>
                <a:ext uri="{FF2B5EF4-FFF2-40B4-BE49-F238E27FC236}">
                  <a16:creationId xmlns:a16="http://schemas.microsoft.com/office/drawing/2014/main" id="{A03FCD0C-A266-3FC1-EB48-04597EB9333A}"/>
                </a:ext>
              </a:extLst>
            </p:cNvPr>
            <p:cNvSpPr/>
            <p:nvPr/>
          </p:nvSpPr>
          <p:spPr>
            <a:xfrm>
              <a:off x="15325967" y="14715572"/>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44" name="TextBox 41">
              <a:extLst>
                <a:ext uri="{FF2B5EF4-FFF2-40B4-BE49-F238E27FC236}">
                  <a16:creationId xmlns:a16="http://schemas.microsoft.com/office/drawing/2014/main" id="{4B1A8DCD-6E8F-FE00-3943-F3C6AD3633AB}"/>
                </a:ext>
              </a:extLst>
            </p:cNvPr>
            <p:cNvSpPr txBox="1"/>
            <p:nvPr/>
          </p:nvSpPr>
          <p:spPr>
            <a:xfrm>
              <a:off x="14701444" y="16408092"/>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Conv1D(64,10)</a:t>
              </a:r>
              <a:endParaRPr sz="1400" dirty="0"/>
            </a:p>
          </p:txBody>
        </p:sp>
        <p:sp>
          <p:nvSpPr>
            <p:cNvPr id="145" name="TextBox 41">
              <a:extLst>
                <a:ext uri="{FF2B5EF4-FFF2-40B4-BE49-F238E27FC236}">
                  <a16:creationId xmlns:a16="http://schemas.microsoft.com/office/drawing/2014/main" id="{462B8A9A-6D69-601C-4028-E4940533A2F5}"/>
                </a:ext>
              </a:extLst>
            </p:cNvPr>
            <p:cNvSpPr txBox="1"/>
            <p:nvPr/>
          </p:nvSpPr>
          <p:spPr>
            <a:xfrm>
              <a:off x="15391527" y="16625334"/>
              <a:ext cx="1432847"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M</a:t>
              </a:r>
              <a:r>
                <a:rPr lang="en-US" altLang="zh-CN" sz="1400" dirty="0" err="1"/>
                <a:t>axPooling</a:t>
              </a:r>
              <a:r>
                <a:rPr lang="en-US" altLang="zh-CN" sz="1400" dirty="0"/>
                <a:t>(5)</a:t>
              </a:r>
              <a:endParaRPr sz="1400" dirty="0"/>
            </a:p>
          </p:txBody>
        </p:sp>
        <p:sp>
          <p:nvSpPr>
            <p:cNvPr id="146" name="矩形 145">
              <a:extLst>
                <a:ext uri="{FF2B5EF4-FFF2-40B4-BE49-F238E27FC236}">
                  <a16:creationId xmlns:a16="http://schemas.microsoft.com/office/drawing/2014/main" id="{9500FBA2-BBCF-BA6F-F47D-A8AEF0FE783F}"/>
                </a:ext>
              </a:extLst>
            </p:cNvPr>
            <p:cNvSpPr/>
            <p:nvPr/>
          </p:nvSpPr>
          <p:spPr>
            <a:xfrm>
              <a:off x="16078739" y="14523726"/>
              <a:ext cx="1714303" cy="1651730"/>
            </a:xfrm>
            <a:prstGeom prst="rect">
              <a:avLst/>
            </a:prstGeom>
            <a:solidFill>
              <a:srgbClr val="4472C4">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47" name="矩形 146">
              <a:extLst>
                <a:ext uri="{FF2B5EF4-FFF2-40B4-BE49-F238E27FC236}">
                  <a16:creationId xmlns:a16="http://schemas.microsoft.com/office/drawing/2014/main" id="{1A5A5093-836E-2AF4-080D-2B7779842788}"/>
                </a:ext>
              </a:extLst>
            </p:cNvPr>
            <p:cNvSpPr/>
            <p:nvPr/>
          </p:nvSpPr>
          <p:spPr>
            <a:xfrm>
              <a:off x="16921362" y="14715572"/>
              <a:ext cx="1348543" cy="1334290"/>
            </a:xfrm>
            <a:prstGeom prst="rect">
              <a:avLst/>
            </a:prstGeom>
            <a:solidFill>
              <a:srgbClr val="00B0F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48" name="TextBox 41">
              <a:extLst>
                <a:ext uri="{FF2B5EF4-FFF2-40B4-BE49-F238E27FC236}">
                  <a16:creationId xmlns:a16="http://schemas.microsoft.com/office/drawing/2014/main" id="{E37B7C21-B9F7-8018-ACA5-6417F8769F71}"/>
                </a:ext>
              </a:extLst>
            </p:cNvPr>
            <p:cNvSpPr txBox="1"/>
            <p:nvPr/>
          </p:nvSpPr>
          <p:spPr>
            <a:xfrm>
              <a:off x="16296839" y="16408092"/>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Conv1D(64,5)</a:t>
              </a:r>
              <a:endParaRPr sz="1400" dirty="0"/>
            </a:p>
          </p:txBody>
        </p:sp>
        <p:sp>
          <p:nvSpPr>
            <p:cNvPr id="149" name="TextBox 41">
              <a:extLst>
                <a:ext uri="{FF2B5EF4-FFF2-40B4-BE49-F238E27FC236}">
                  <a16:creationId xmlns:a16="http://schemas.microsoft.com/office/drawing/2014/main" id="{71FEAFDA-D200-DC3C-A118-E29DB3081685}"/>
                </a:ext>
              </a:extLst>
            </p:cNvPr>
            <p:cNvSpPr txBox="1"/>
            <p:nvPr/>
          </p:nvSpPr>
          <p:spPr>
            <a:xfrm>
              <a:off x="16871098" y="16625334"/>
              <a:ext cx="1561840"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err="1"/>
                <a:t>G</a:t>
              </a:r>
              <a:r>
                <a:rPr lang="en-US" altLang="zh-CN" sz="1400" dirty="0" err="1"/>
                <a:t>lobalAvePooling</a:t>
              </a:r>
              <a:endParaRPr sz="1400" dirty="0"/>
            </a:p>
          </p:txBody>
        </p:sp>
        <p:sp>
          <p:nvSpPr>
            <p:cNvPr id="150" name="矩形 149">
              <a:extLst>
                <a:ext uri="{FF2B5EF4-FFF2-40B4-BE49-F238E27FC236}">
                  <a16:creationId xmlns:a16="http://schemas.microsoft.com/office/drawing/2014/main" id="{D657EBFA-D936-AE26-9A38-B3A447CA8666}"/>
                </a:ext>
              </a:extLst>
            </p:cNvPr>
            <p:cNvSpPr/>
            <p:nvPr/>
          </p:nvSpPr>
          <p:spPr>
            <a:xfrm>
              <a:off x="18713419" y="14669359"/>
              <a:ext cx="1432801" cy="1380503"/>
            </a:xfrm>
            <a:prstGeom prst="rect">
              <a:avLst/>
            </a:prstGeom>
            <a:solidFill>
              <a:schemeClr val="accent1">
                <a:lumMod val="50000"/>
                <a:alpha val="50196"/>
              </a:scheme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51" name="矩形 150">
              <a:extLst>
                <a:ext uri="{FF2B5EF4-FFF2-40B4-BE49-F238E27FC236}">
                  <a16:creationId xmlns:a16="http://schemas.microsoft.com/office/drawing/2014/main" id="{601DD168-A959-8879-CA1F-75B92474E490}"/>
                </a:ext>
              </a:extLst>
            </p:cNvPr>
            <p:cNvSpPr/>
            <p:nvPr/>
          </p:nvSpPr>
          <p:spPr>
            <a:xfrm>
              <a:off x="19364300" y="14827310"/>
              <a:ext cx="1084133" cy="1044562"/>
            </a:xfrm>
            <a:prstGeom prst="rect">
              <a:avLst/>
            </a:prstGeom>
            <a:solidFill>
              <a:schemeClr val="accent1">
                <a:lumMod val="50000"/>
                <a:alpha val="50196"/>
              </a:scheme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52" name="TextBox 41">
              <a:extLst>
                <a:ext uri="{FF2B5EF4-FFF2-40B4-BE49-F238E27FC236}">
                  <a16:creationId xmlns:a16="http://schemas.microsoft.com/office/drawing/2014/main" id="{EA41839B-322D-477F-D2AB-4A9DB5F4A906}"/>
                </a:ext>
              </a:extLst>
            </p:cNvPr>
            <p:cNvSpPr txBox="1"/>
            <p:nvPr/>
          </p:nvSpPr>
          <p:spPr>
            <a:xfrm>
              <a:off x="17854580" y="16408092"/>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Dense(256)</a:t>
              </a:r>
              <a:endParaRPr sz="1400" dirty="0"/>
            </a:p>
          </p:txBody>
        </p:sp>
        <p:sp>
          <p:nvSpPr>
            <p:cNvPr id="153" name="TextBox 41">
              <a:extLst>
                <a:ext uri="{FF2B5EF4-FFF2-40B4-BE49-F238E27FC236}">
                  <a16:creationId xmlns:a16="http://schemas.microsoft.com/office/drawing/2014/main" id="{1DEA9BE3-2414-D382-FA7D-369F745A54C1}"/>
                </a:ext>
              </a:extLst>
            </p:cNvPr>
            <p:cNvSpPr txBox="1"/>
            <p:nvPr/>
          </p:nvSpPr>
          <p:spPr>
            <a:xfrm>
              <a:off x="18375169" y="16625355"/>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Dense(256)</a:t>
              </a:r>
              <a:endParaRPr sz="1400" dirty="0"/>
            </a:p>
          </p:txBody>
        </p:sp>
        <p:sp>
          <p:nvSpPr>
            <p:cNvPr id="154" name="TextBox 41">
              <a:extLst>
                <a:ext uri="{FF2B5EF4-FFF2-40B4-BE49-F238E27FC236}">
                  <a16:creationId xmlns:a16="http://schemas.microsoft.com/office/drawing/2014/main" id="{C7ACFE56-7F74-716C-FB35-B256214B4FEB}"/>
                </a:ext>
              </a:extLst>
            </p:cNvPr>
            <p:cNvSpPr txBox="1"/>
            <p:nvPr/>
          </p:nvSpPr>
          <p:spPr>
            <a:xfrm>
              <a:off x="18922060" y="16408092"/>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Dense(128)</a:t>
              </a:r>
              <a:endParaRPr sz="1400" dirty="0"/>
            </a:p>
          </p:txBody>
        </p:sp>
        <p:sp>
          <p:nvSpPr>
            <p:cNvPr id="155" name="矩形 154">
              <a:extLst>
                <a:ext uri="{FF2B5EF4-FFF2-40B4-BE49-F238E27FC236}">
                  <a16:creationId xmlns:a16="http://schemas.microsoft.com/office/drawing/2014/main" id="{9FA12948-51AB-CCE1-85B5-EDDA5E5BEC1C}"/>
                </a:ext>
              </a:extLst>
            </p:cNvPr>
            <p:cNvSpPr/>
            <p:nvPr/>
          </p:nvSpPr>
          <p:spPr>
            <a:xfrm>
              <a:off x="20093291" y="14958561"/>
              <a:ext cx="847315" cy="816388"/>
            </a:xfrm>
            <a:prstGeom prst="rect">
              <a:avLst/>
            </a:prstGeom>
            <a:solidFill>
              <a:srgbClr val="FFC00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56" name="TextBox 41">
              <a:extLst>
                <a:ext uri="{FF2B5EF4-FFF2-40B4-BE49-F238E27FC236}">
                  <a16:creationId xmlns:a16="http://schemas.microsoft.com/office/drawing/2014/main" id="{24F1374C-CDB6-E173-D20A-0E967265D221}"/>
                </a:ext>
              </a:extLst>
            </p:cNvPr>
            <p:cNvSpPr txBox="1"/>
            <p:nvPr/>
          </p:nvSpPr>
          <p:spPr>
            <a:xfrm>
              <a:off x="20224182" y="16625355"/>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Out(4)</a:t>
              </a:r>
              <a:endParaRPr sz="1400" dirty="0"/>
            </a:p>
          </p:txBody>
        </p:sp>
        <p:sp>
          <p:nvSpPr>
            <p:cNvPr id="157" name="TextBox 41">
              <a:extLst>
                <a:ext uri="{FF2B5EF4-FFF2-40B4-BE49-F238E27FC236}">
                  <a16:creationId xmlns:a16="http://schemas.microsoft.com/office/drawing/2014/main" id="{BCBE0428-44C5-846E-D1DB-8A281B730D1B}"/>
                </a:ext>
              </a:extLst>
            </p:cNvPr>
            <p:cNvSpPr txBox="1"/>
            <p:nvPr/>
          </p:nvSpPr>
          <p:spPr>
            <a:xfrm>
              <a:off x="15500784" y="13849627"/>
              <a:ext cx="2158821" cy="327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M</a:t>
              </a:r>
              <a:r>
                <a:rPr lang="en-US" altLang="zh-CN" sz="1400" dirty="0"/>
                <a:t>odel 3 (Extend Depth)</a:t>
              </a:r>
              <a:endParaRPr sz="1400" dirty="0"/>
            </a:p>
          </p:txBody>
        </p:sp>
        <p:cxnSp>
          <p:nvCxnSpPr>
            <p:cNvPr id="158" name="直接箭头连接符 157">
              <a:extLst>
                <a:ext uri="{FF2B5EF4-FFF2-40B4-BE49-F238E27FC236}">
                  <a16:creationId xmlns:a16="http://schemas.microsoft.com/office/drawing/2014/main" id="{EB6D6560-232F-F333-D976-FF7A88AE7EB2}"/>
                </a:ext>
              </a:extLst>
            </p:cNvPr>
            <p:cNvCxnSpPr/>
            <p:nvPr/>
          </p:nvCxnSpPr>
          <p:spPr>
            <a:xfrm flipV="1">
              <a:off x="11456388" y="15397235"/>
              <a:ext cx="9529091" cy="15962"/>
            </a:xfrm>
            <a:prstGeom prst="straightConnector1">
              <a:avLst/>
            </a:prstGeom>
            <a:noFill/>
            <a:ln w="12700" cap="flat">
              <a:solidFill>
                <a:srgbClr val="4472C4">
                  <a:alpha val="20000"/>
                </a:srgb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9" name="矩形 158">
              <a:extLst>
                <a:ext uri="{FF2B5EF4-FFF2-40B4-BE49-F238E27FC236}">
                  <a16:creationId xmlns:a16="http://schemas.microsoft.com/office/drawing/2014/main" id="{A288DBFC-FFB7-F17F-485B-2D84BFB9697A}"/>
                </a:ext>
              </a:extLst>
            </p:cNvPr>
            <p:cNvSpPr/>
            <p:nvPr/>
          </p:nvSpPr>
          <p:spPr>
            <a:xfrm>
              <a:off x="18076775" y="14523726"/>
              <a:ext cx="1714303" cy="1651730"/>
            </a:xfrm>
            <a:prstGeom prst="rect">
              <a:avLst/>
            </a:prstGeom>
            <a:solidFill>
              <a:srgbClr val="C00000">
                <a:alpha val="50196"/>
              </a:srgbClr>
            </a:solidFill>
            <a:ln w="12700" cap="flat">
              <a:noFill/>
              <a:prstDash val="solid"/>
              <a:miter lim="800000"/>
            </a:ln>
            <a:effectLst/>
            <a:scene3d>
              <a:camera prst="isometricRightUp">
                <a:rot lat="1800000" lon="18000000" rev="0"/>
              </a:camera>
              <a:lightRig rig="threePt" dir="t"/>
            </a:scene3d>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a:ln>
                  <a:noFill/>
                </a:ln>
                <a:solidFill>
                  <a:srgbClr val="000000"/>
                </a:solidFill>
                <a:effectLst/>
                <a:uFillTx/>
                <a:latin typeface="+mn-lt"/>
                <a:ea typeface="+mn-ea"/>
                <a:cs typeface="+mn-cs"/>
                <a:sym typeface="Calibri"/>
              </a:endParaRPr>
            </a:p>
          </p:txBody>
        </p:sp>
        <p:sp>
          <p:nvSpPr>
            <p:cNvPr id="161" name="TextBox 41">
              <a:extLst>
                <a:ext uri="{FF2B5EF4-FFF2-40B4-BE49-F238E27FC236}">
                  <a16:creationId xmlns:a16="http://schemas.microsoft.com/office/drawing/2014/main" id="{1F92E5D1-B334-D442-A25B-BDAE480A6DB7}"/>
                </a:ext>
              </a:extLst>
            </p:cNvPr>
            <p:cNvSpPr txBox="1"/>
            <p:nvPr/>
          </p:nvSpPr>
          <p:spPr>
            <a:xfrm>
              <a:off x="19334418" y="16625355"/>
              <a:ext cx="1432848" cy="328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US" sz="1400" dirty="0"/>
                <a:t>Dense(64)</a:t>
              </a:r>
              <a:endParaRPr sz="1400" dirty="0"/>
            </a:p>
          </p:txBody>
        </p:sp>
      </p:grpSp>
      <p:grpSp>
        <p:nvGrpSpPr>
          <p:cNvPr id="16" name="Group 15">
            <a:extLst>
              <a:ext uri="{FF2B5EF4-FFF2-40B4-BE49-F238E27FC236}">
                <a16:creationId xmlns:a16="http://schemas.microsoft.com/office/drawing/2014/main" id="{FFADEE19-082F-5950-C10B-014DAA73798F}"/>
              </a:ext>
            </a:extLst>
          </p:cNvPr>
          <p:cNvGrpSpPr/>
          <p:nvPr/>
        </p:nvGrpSpPr>
        <p:grpSpPr>
          <a:xfrm>
            <a:off x="23841238" y="4272887"/>
            <a:ext cx="7215262" cy="10605526"/>
            <a:chOff x="22757676" y="1442220"/>
            <a:chExt cx="8832988" cy="12983379"/>
          </a:xfrm>
        </p:grpSpPr>
        <p:pic>
          <p:nvPicPr>
            <p:cNvPr id="4" name="图片 3" descr="图表, 折线图&#10;&#10;描述已自动生成">
              <a:extLst>
                <a:ext uri="{FF2B5EF4-FFF2-40B4-BE49-F238E27FC236}">
                  <a16:creationId xmlns:a16="http://schemas.microsoft.com/office/drawing/2014/main" id="{C28CCADD-9F8C-3DBD-C6AA-37B4EC1EE1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69913" y="1592751"/>
              <a:ext cx="8750955" cy="2999226"/>
            </a:xfrm>
            <a:prstGeom prst="rect">
              <a:avLst/>
            </a:prstGeom>
          </p:spPr>
        </p:pic>
        <p:sp>
          <p:nvSpPr>
            <p:cNvPr id="103" name="TextBox 41">
              <a:extLst>
                <a:ext uri="{FF2B5EF4-FFF2-40B4-BE49-F238E27FC236}">
                  <a16:creationId xmlns:a16="http://schemas.microsoft.com/office/drawing/2014/main" id="{29CAB9E4-BC81-8687-3638-1B1D88847EF7}"/>
                </a:ext>
              </a:extLst>
            </p:cNvPr>
            <p:cNvSpPr txBox="1"/>
            <p:nvPr/>
          </p:nvSpPr>
          <p:spPr>
            <a:xfrm>
              <a:off x="26170881" y="1442220"/>
              <a:ext cx="2227534" cy="40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ctr"/>
              <a:r>
                <a:rPr lang="en-US" altLang="zh-CN" sz="1400" dirty="0"/>
                <a:t>Accuracy on training</a:t>
              </a:r>
              <a:endParaRPr sz="1400" dirty="0"/>
            </a:p>
          </p:txBody>
        </p:sp>
        <p:pic>
          <p:nvPicPr>
            <p:cNvPr id="8" name="图片 7" descr="图表, 折线图&#10;&#10;描述已自动生成">
              <a:extLst>
                <a:ext uri="{FF2B5EF4-FFF2-40B4-BE49-F238E27FC236}">
                  <a16:creationId xmlns:a16="http://schemas.microsoft.com/office/drawing/2014/main" id="{91F736A1-1679-6059-7C47-0499D86F4B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66090" y="4811037"/>
              <a:ext cx="8785680" cy="3034029"/>
            </a:xfrm>
            <a:prstGeom prst="rect">
              <a:avLst/>
            </a:prstGeom>
          </p:spPr>
        </p:pic>
        <p:sp>
          <p:nvSpPr>
            <p:cNvPr id="108" name="TextBox 41">
              <a:extLst>
                <a:ext uri="{FF2B5EF4-FFF2-40B4-BE49-F238E27FC236}">
                  <a16:creationId xmlns:a16="http://schemas.microsoft.com/office/drawing/2014/main" id="{16045B53-8E6C-BD1C-B430-D8F020ACA350}"/>
                </a:ext>
              </a:extLst>
            </p:cNvPr>
            <p:cNvSpPr txBox="1"/>
            <p:nvPr/>
          </p:nvSpPr>
          <p:spPr>
            <a:xfrm>
              <a:off x="26326233" y="4667155"/>
              <a:ext cx="1916830" cy="40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ctr"/>
              <a:r>
                <a:rPr lang="en-US" altLang="zh-CN" sz="1400" dirty="0"/>
                <a:t>Loss on training</a:t>
              </a:r>
              <a:endParaRPr sz="1400" dirty="0"/>
            </a:p>
          </p:txBody>
        </p:sp>
        <p:pic>
          <p:nvPicPr>
            <p:cNvPr id="12" name="图片 11" descr="图表, 折线图&#10;&#10;描述已自动生成">
              <a:extLst>
                <a:ext uri="{FF2B5EF4-FFF2-40B4-BE49-F238E27FC236}">
                  <a16:creationId xmlns:a16="http://schemas.microsoft.com/office/drawing/2014/main" id="{FFA07A8C-CE6B-F3BC-9D64-0603444D82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75092" y="8178834"/>
              <a:ext cx="8815572" cy="3018580"/>
            </a:xfrm>
            <a:prstGeom prst="rect">
              <a:avLst/>
            </a:prstGeom>
          </p:spPr>
        </p:pic>
        <p:sp>
          <p:nvSpPr>
            <p:cNvPr id="112" name="TextBox 41">
              <a:extLst>
                <a:ext uri="{FF2B5EF4-FFF2-40B4-BE49-F238E27FC236}">
                  <a16:creationId xmlns:a16="http://schemas.microsoft.com/office/drawing/2014/main" id="{D6AB51C1-AF83-E3F2-7703-79E2F12092FC}"/>
                </a:ext>
              </a:extLst>
            </p:cNvPr>
            <p:cNvSpPr txBox="1"/>
            <p:nvPr/>
          </p:nvSpPr>
          <p:spPr>
            <a:xfrm>
              <a:off x="26108691" y="7986334"/>
              <a:ext cx="2351913" cy="40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ctr"/>
              <a:r>
                <a:rPr lang="en-US" altLang="zh-CN" sz="1400" dirty="0"/>
                <a:t>Accuracy on validation</a:t>
              </a:r>
              <a:endParaRPr sz="1400" dirty="0"/>
            </a:p>
          </p:txBody>
        </p:sp>
        <p:pic>
          <p:nvPicPr>
            <p:cNvPr id="15" name="图片 14" descr="图表, 折线图&#10;&#10;描述已自动生成">
              <a:extLst>
                <a:ext uri="{FF2B5EF4-FFF2-40B4-BE49-F238E27FC236}">
                  <a16:creationId xmlns:a16="http://schemas.microsoft.com/office/drawing/2014/main" id="{2B65F669-D863-D18C-2272-2DA033D1A4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757676" y="11426373"/>
              <a:ext cx="8824574" cy="2999226"/>
            </a:xfrm>
            <a:prstGeom prst="rect">
              <a:avLst/>
            </a:prstGeom>
          </p:spPr>
        </p:pic>
        <p:sp>
          <p:nvSpPr>
            <p:cNvPr id="116" name="TextBox 41">
              <a:extLst>
                <a:ext uri="{FF2B5EF4-FFF2-40B4-BE49-F238E27FC236}">
                  <a16:creationId xmlns:a16="http://schemas.microsoft.com/office/drawing/2014/main" id="{017BA82A-4FA8-20FA-E094-0BCB22889C21}"/>
                </a:ext>
              </a:extLst>
            </p:cNvPr>
            <p:cNvSpPr txBox="1"/>
            <p:nvPr/>
          </p:nvSpPr>
          <p:spPr>
            <a:xfrm>
              <a:off x="26326233" y="11240627"/>
              <a:ext cx="1916830" cy="400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pPr algn="ctr"/>
              <a:r>
                <a:rPr lang="en-US" altLang="zh-CN" sz="1400" dirty="0"/>
                <a:t>Loss on validation</a:t>
              </a:r>
              <a:endParaRPr sz="1400" dirty="0"/>
            </a:p>
          </p:txBody>
        </p:sp>
      </p:grpSp>
      <p:sp>
        <p:nvSpPr>
          <p:cNvPr id="165" name="TextBox 53">
            <a:extLst>
              <a:ext uri="{FF2B5EF4-FFF2-40B4-BE49-F238E27FC236}">
                <a16:creationId xmlns:a16="http://schemas.microsoft.com/office/drawing/2014/main" id="{11219B02-DD56-B459-1030-5F340AA80823}"/>
              </a:ext>
            </a:extLst>
          </p:cNvPr>
          <p:cNvSpPr txBox="1"/>
          <p:nvPr/>
        </p:nvSpPr>
        <p:spPr>
          <a:xfrm>
            <a:off x="22918782" y="1351938"/>
            <a:ext cx="9039498" cy="30021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a:spcAft>
                <a:spcPts val="1800"/>
              </a:spcAft>
            </a:pPr>
            <a:r>
              <a:rPr lang="en-US" dirty="0"/>
              <a:t>Training result of accuracy and loss on training/validation set is present below. </a:t>
            </a:r>
            <a:r>
              <a:rPr lang="en-US" dirty="0">
                <a:solidFill>
                  <a:schemeClr val="accent2">
                    <a:lumMod val="75000"/>
                  </a:schemeClr>
                </a:solidFill>
              </a:rPr>
              <a:t>Model 2</a:t>
            </a:r>
            <a:r>
              <a:rPr lang="en-US" dirty="0"/>
              <a:t> with an extension of CNN layer width has the best overall performance and reached an accuracy of </a:t>
            </a:r>
            <a:r>
              <a:rPr lang="en-US" dirty="0">
                <a:solidFill>
                  <a:schemeClr val="accent2">
                    <a:lumMod val="75000"/>
                  </a:schemeClr>
                </a:solidFill>
              </a:rPr>
              <a:t>&gt;80% </a:t>
            </a:r>
            <a:r>
              <a:rPr lang="en-US" dirty="0"/>
              <a:t>during both training and validation. Curiously, despite a larger depth, </a:t>
            </a:r>
            <a:r>
              <a:rPr lang="en-US" dirty="0">
                <a:solidFill>
                  <a:schemeClr val="accent2">
                    <a:lumMod val="75000"/>
                  </a:schemeClr>
                </a:solidFill>
              </a:rPr>
              <a:t>the performance of Model 3 is the worst</a:t>
            </a:r>
            <a:r>
              <a:rPr lang="en-US" dirty="0"/>
              <a:t>, giving insight of model adjustment in </a:t>
            </a:r>
            <a:r>
              <a:rPr lang="en-US" dirty="0">
                <a:solidFill>
                  <a:schemeClr val="tx1"/>
                </a:solidFill>
                <a:sym typeface="Calibri"/>
              </a:rPr>
              <a:t>future works.</a:t>
            </a:r>
          </a:p>
          <a:p>
            <a:pPr>
              <a:spcAft>
                <a:spcPts val="1800"/>
              </a:spcAft>
            </a:pPr>
            <a:r>
              <a:rPr lang="en-US" dirty="0">
                <a:solidFill>
                  <a:schemeClr val="tx1"/>
                </a:solidFill>
                <a:sym typeface="Calibri"/>
              </a:rPr>
              <a:t>All models can give AF diagnosis within milliseconds </a:t>
            </a:r>
            <a:r>
              <a:rPr lang="en-US" dirty="0"/>
              <a:t>after training, fulfilling the need of this work.</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463</TotalTime>
  <Words>1034</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卞逸州</dc:creator>
  <cp:lastModifiedBy>卞 逸州</cp:lastModifiedBy>
  <cp:revision>4</cp:revision>
  <dcterms:modified xsi:type="dcterms:W3CDTF">2022-06-02T06:29:30Z</dcterms:modified>
</cp:coreProperties>
</file>