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57" r:id="rId4"/>
    <p:sldId id="266" r:id="rId5"/>
    <p:sldId id="259" r:id="rId6"/>
    <p:sldId id="267" r:id="rId7"/>
    <p:sldId id="268" r:id="rId8"/>
    <p:sldId id="269" r:id="rId9"/>
    <p:sldId id="265" r:id="rId10"/>
    <p:sldId id="270" r:id="rId11"/>
    <p:sldId id="271" r:id="rId12"/>
    <p:sldId id="274" r:id="rId13"/>
    <p:sldId id="26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连 庆" initials="连" lastIdx="1" clrIdx="0">
    <p:extLst>
      <p:ext uri="{19B8F6BF-5375-455C-9EA6-DF929625EA0E}">
        <p15:presenceInfo xmlns:p15="http://schemas.microsoft.com/office/powerpoint/2012/main" userId="249d3714479297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80224" autoAdjust="0"/>
  </p:normalViewPr>
  <p:slideViewPr>
    <p:cSldViewPr snapToGrid="0">
      <p:cViewPr varScale="1">
        <p:scale>
          <a:sx n="51" d="100"/>
          <a:sy n="51" d="100"/>
        </p:scale>
        <p:origin x="67"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7T20:07:40.494" idx="1">
    <p:pos x="10" y="10"/>
    <p:text>rwferf</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8627E-24D6-4F0C-899E-E59FB44612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288552-8DD7-4F7B-BB50-3D3848DE37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6C6026-A8CE-4709-BA09-ACB4EF312894}" type="datetime1">
              <a:rPr lang="en-US" smtClean="0"/>
              <a:t>9/8/2018</a:t>
            </a:fld>
            <a:endParaRPr lang="en-US"/>
          </a:p>
        </p:txBody>
      </p:sp>
      <p:sp>
        <p:nvSpPr>
          <p:cNvPr id="4" name="Footer Placeholder 3">
            <a:extLst>
              <a:ext uri="{FF2B5EF4-FFF2-40B4-BE49-F238E27FC236}">
                <a16:creationId xmlns:a16="http://schemas.microsoft.com/office/drawing/2014/main" id="{1A0A1FB0-705B-4876-A654-B15034DCCF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7C4217-EA2E-43F8-BC9B-DB1D39076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84A2AE-BE5D-4D78-95BE-034B476FBDB8}" type="slidenum">
              <a:rPr lang="en-US" smtClean="0"/>
              <a:t>‹#›</a:t>
            </a:fld>
            <a:endParaRPr lang="en-US"/>
          </a:p>
        </p:txBody>
      </p:sp>
    </p:spTree>
    <p:extLst>
      <p:ext uri="{BB962C8B-B14F-4D97-AF65-F5344CB8AC3E}">
        <p14:creationId xmlns:p14="http://schemas.microsoft.com/office/powerpoint/2010/main" val="23038848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BE587-6298-4A7D-8604-3320AB285008}" type="datetime1">
              <a:rPr lang="en-US" smtClean="0"/>
              <a:t>9/8/2018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FD7C8-675A-40BB-BFF7-CE1F551641CE}" type="slidenum">
              <a:rPr lang="en-US" smtClean="0"/>
              <a:t>‹#›</a:t>
            </a:fld>
            <a:endParaRPr lang="en-US"/>
          </a:p>
        </p:txBody>
      </p:sp>
    </p:spTree>
    <p:extLst>
      <p:ext uri="{BB962C8B-B14F-4D97-AF65-F5344CB8AC3E}">
        <p14:creationId xmlns:p14="http://schemas.microsoft.com/office/powerpoint/2010/main" val="299933098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introduction</a:t>
            </a:r>
          </a:p>
        </p:txBody>
      </p:sp>
      <p:sp>
        <p:nvSpPr>
          <p:cNvPr id="4" name="Date Placeholder 3"/>
          <p:cNvSpPr>
            <a:spLocks noGrp="1"/>
          </p:cNvSpPr>
          <p:nvPr>
            <p:ph type="dt" idx="10"/>
          </p:nvPr>
        </p:nvSpPr>
        <p:spPr/>
        <p:txBody>
          <a:bodyPr/>
          <a:lstStyle/>
          <a:p>
            <a:fld id="{22E278F0-4DBF-40D6-BD60-8FCC391BE5CD}" type="datetime1">
              <a:rPr lang="en-US" smtClean="0"/>
              <a:t>9/8/2018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a:t>
            </a:fld>
            <a:endParaRPr lang="en-US"/>
          </a:p>
        </p:txBody>
      </p:sp>
    </p:spTree>
    <p:extLst>
      <p:ext uri="{BB962C8B-B14F-4D97-AF65-F5344CB8AC3E}">
        <p14:creationId xmlns:p14="http://schemas.microsoft.com/office/powerpoint/2010/main" val="172681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 us analysis why this while happen. In my opinion, self-ensemble is through doing stochastic augmentation and dropout to present a different view of an image to the model. And it hopes that the model would present the same prediction although they receive a different view of an image. It is also can be considered to measure the stability of the target domain’s class. However, they do squared difference loss to penalize model’s instability, which can be more reasonable. Because the model always shows different stability when they give different confidence to an image. For example, when an input image is a hard example, the model always give low confidence to it and show low stability when they receive a different view of this image.</a:t>
            </a:r>
          </a:p>
        </p:txBody>
      </p:sp>
      <p:sp>
        <p:nvSpPr>
          <p:cNvPr id="4" name="Date Placeholder 3"/>
          <p:cNvSpPr>
            <a:spLocks noGrp="1"/>
          </p:cNvSpPr>
          <p:nvPr>
            <p:ph type="dt" idx="10"/>
          </p:nvPr>
        </p:nvSpPr>
        <p:spPr/>
        <p:txBody>
          <a:bodyPr/>
          <a:lstStyle/>
          <a:p>
            <a:fld id="{BE99F2AD-820A-4542-812E-BB08290849BD}"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10</a:t>
            </a:fld>
            <a:endParaRPr lang="en-US"/>
          </a:p>
        </p:txBody>
      </p:sp>
    </p:spTree>
    <p:extLst>
      <p:ext uri="{BB962C8B-B14F-4D97-AF65-F5344CB8AC3E}">
        <p14:creationId xmlns:p14="http://schemas.microsoft.com/office/powerpoint/2010/main" val="626607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we add a confidence module to the square difference loss. We let the square difference loss multiple </a:t>
            </a:r>
            <a:r>
              <a:rPr lang="en-US" dirty="0" err="1"/>
              <a:t>e^xi</a:t>
            </a:r>
            <a:r>
              <a:rPr lang="en-US" dirty="0"/>
              <a:t>. Through this implementation, we can penalize more when model give confidence. And after adding this loss, we can set the threshold used in square difference loss lower.</a:t>
            </a:r>
          </a:p>
        </p:txBody>
      </p:sp>
      <p:sp>
        <p:nvSpPr>
          <p:cNvPr id="4" name="Date Placeholder 3"/>
          <p:cNvSpPr>
            <a:spLocks noGrp="1"/>
          </p:cNvSpPr>
          <p:nvPr>
            <p:ph type="dt" idx="10"/>
          </p:nvPr>
        </p:nvSpPr>
        <p:spPr/>
        <p:txBody>
          <a:bodyPr/>
          <a:lstStyle/>
          <a:p>
            <a:fld id="{61C3826C-96E6-4FEE-AA90-F211FEBB66BA}" type="datetime1">
              <a:rPr lang="en-US" smtClean="0"/>
              <a:t>9/8/2018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11</a:t>
            </a:fld>
            <a:endParaRPr lang="en-US"/>
          </a:p>
        </p:txBody>
      </p:sp>
    </p:spTree>
    <p:extLst>
      <p:ext uri="{BB962C8B-B14F-4D97-AF65-F5344CB8AC3E}">
        <p14:creationId xmlns:p14="http://schemas.microsoft.com/office/powerpoint/2010/main" val="59380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total, we add the self-ensemble module to the second fully connected layer and noticed that this layer only predict 12 kinds of known class. So our model only shows high confidence at this layer for known class, and the unknown class will be filtered when calculating unsupervised loss. Through this operation, we only encourage the known class to do domain adaptation and avoid the obstacle of unknown class on domain adaptation.</a:t>
            </a:r>
          </a:p>
        </p:txBody>
      </p:sp>
      <p:sp>
        <p:nvSpPr>
          <p:cNvPr id="4" name="Date Placeholder 3"/>
          <p:cNvSpPr>
            <a:spLocks noGrp="1"/>
          </p:cNvSpPr>
          <p:nvPr>
            <p:ph type="dt" idx="10"/>
          </p:nvPr>
        </p:nvSpPr>
        <p:spPr/>
        <p:txBody>
          <a:bodyPr/>
          <a:lstStyle/>
          <a:p>
            <a:fld id="{32671773-798B-4BDF-98AE-F4F9FEBC5921}"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12</a:t>
            </a:fld>
            <a:endParaRPr lang="en-US"/>
          </a:p>
        </p:txBody>
      </p:sp>
    </p:spTree>
    <p:extLst>
      <p:ext uri="{BB962C8B-B14F-4D97-AF65-F5344CB8AC3E}">
        <p14:creationId xmlns:p14="http://schemas.microsoft.com/office/powerpoint/2010/main" val="30328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discuss our implementation detail. We use </a:t>
            </a:r>
            <a:r>
              <a:rPr lang="en-US" dirty="0" err="1"/>
              <a:t>resnet</a:t>
            </a:r>
            <a:r>
              <a:rPr lang="en-US" dirty="0"/>
              <a:t> as our base model and the weight was pretrained on ImageNet. And we only do Random Resize, Random Crop, Random Rotation, Random Horizontal Flip at Data Augmentation module. We implement a double </a:t>
            </a:r>
            <a:r>
              <a:rPr lang="en-US" dirty="0" err="1"/>
              <a:t>softmax</a:t>
            </a:r>
            <a:r>
              <a:rPr lang="en-US" dirty="0"/>
              <a:t> layer when calculating cross entropy loss, hoping that the known class will sperate farther. At the testing time, we applied test time augmentation (we averaged predictions from 16 differently augmented images) to achieve our competition results.</a:t>
            </a:r>
            <a:endParaRPr lang="en-US" sz="10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EFD1E537-8EEC-45D9-AE01-EC72060BA715}"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13</a:t>
            </a:fld>
            <a:endParaRPr lang="en-US"/>
          </a:p>
        </p:txBody>
      </p:sp>
    </p:spTree>
    <p:extLst>
      <p:ext uri="{BB962C8B-B14F-4D97-AF65-F5344CB8AC3E}">
        <p14:creationId xmlns:p14="http://schemas.microsoft.com/office/powerpoint/2010/main" val="33385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Date Placeholder 3"/>
          <p:cNvSpPr>
            <a:spLocks noGrp="1"/>
          </p:cNvSpPr>
          <p:nvPr>
            <p:ph type="dt" idx="10"/>
          </p:nvPr>
        </p:nvSpPr>
        <p:spPr/>
        <p:txBody>
          <a:bodyPr/>
          <a:lstStyle/>
          <a:p>
            <a:fld id="{7EEE2F4C-29C0-4125-9CC7-936983A53E86}" type="datetime1">
              <a:rPr lang="en-US" smtClean="0"/>
              <a:t>9/8/2018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14</a:t>
            </a:fld>
            <a:endParaRPr lang="en-US"/>
          </a:p>
        </p:txBody>
      </p:sp>
    </p:spTree>
    <p:extLst>
      <p:ext uri="{BB962C8B-B14F-4D97-AF65-F5344CB8AC3E}">
        <p14:creationId xmlns:p14="http://schemas.microsoft.com/office/powerpoint/2010/main" val="122704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D392C4A-158F-40CB-AC2B-273EE3BFC97B}" type="datetime1">
              <a:rPr lang="en-US" smtClean="0"/>
              <a:t>9/8/2018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15</a:t>
            </a:fld>
            <a:endParaRPr lang="en-US"/>
          </a:p>
        </p:txBody>
      </p:sp>
    </p:spTree>
    <p:extLst>
      <p:ext uri="{BB962C8B-B14F-4D97-AF65-F5344CB8AC3E}">
        <p14:creationId xmlns:p14="http://schemas.microsoft.com/office/powerpoint/2010/main" val="18612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Setting: Different from closed set domain adaptation, Open-set domain adaptation considers classification when the target domain contains categories unknown (unlabeled) in the source domain, which is more difficult than closed set domain adaptation</a:t>
            </a:r>
          </a:p>
        </p:txBody>
      </p:sp>
      <p:sp>
        <p:nvSpPr>
          <p:cNvPr id="4" name="Date Placeholder 3"/>
          <p:cNvSpPr>
            <a:spLocks noGrp="1"/>
          </p:cNvSpPr>
          <p:nvPr>
            <p:ph type="dt" idx="10"/>
          </p:nvPr>
        </p:nvSpPr>
        <p:spPr/>
        <p:txBody>
          <a:bodyPr/>
          <a:lstStyle/>
          <a:p>
            <a:fld id="{82C2071B-98DD-42E8-BBBE-551D6B98D819}" type="datetime1">
              <a:rPr lang="en-US" smtClean="0"/>
              <a:t>9/8/2018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2</a:t>
            </a:fld>
            <a:endParaRPr lang="en-US"/>
          </a:p>
        </p:txBody>
      </p:sp>
    </p:spTree>
    <p:extLst>
      <p:ext uri="{BB962C8B-B14F-4D97-AF65-F5344CB8AC3E}">
        <p14:creationId xmlns:p14="http://schemas.microsoft.com/office/powerpoint/2010/main" val="231337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that the problem on open set domain adaptation most exist on two parts: 1) how to recognize unknown class, In domain adaptation setting, validation and testing set may represent different distribution on unknown class. So it is not a good way to treat unknown class the same as the known class. 2) As talked above, the unknown class also have larger domain gap than known class, and due to we don’t know the label on the validation set, how to do domain adaptation for the known class is also a problem. What’s more, if we don’t treat it properly, it is also easy to cause the negative transfer problem. For example, if we directly add DAN(Learning Transferable Features with Deep Adaptation Networks ) or DANN(Domain-Adversarial Training of Neural Networks) to this task, it would worse than just use </a:t>
            </a:r>
            <a:r>
              <a:rPr lang="en-US" dirty="0" err="1"/>
              <a:t>adabn</a:t>
            </a:r>
            <a:r>
              <a:rPr lang="en-US" dirty="0"/>
              <a:t> (Domain-Adversarial Training of Neural Networks)</a:t>
            </a:r>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8E231FAD-BE9C-46D0-BA28-C0B15A60CAA8}"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3</a:t>
            </a:fld>
            <a:endParaRPr lang="en-US"/>
          </a:p>
        </p:txBody>
      </p:sp>
    </p:spTree>
    <p:extLst>
      <p:ext uri="{BB962C8B-B14F-4D97-AF65-F5344CB8AC3E}">
        <p14:creationId xmlns:p14="http://schemas.microsoft.com/office/powerpoint/2010/main" val="130636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to solve the problem we talk above? We think we can catch the feature that “unknown”. In another word, we also can treat the unknown class as other class, so we can force our model to recognize unknown class through determining whether it has featured in the known class. Such as red apple is one of known class and pear is one of unknown class, we could determine pear is unknown though it’s color is green instead of red. 2) For domain adaptation: we think we can try to do domain adaptation while avoiding the interference of unknown class, such as fake label or only do entropy reduction or </a:t>
            </a:r>
            <a:r>
              <a:rPr lang="en-US" dirty="0" err="1"/>
              <a:t>dann</a:t>
            </a:r>
            <a:r>
              <a:rPr lang="en-US" dirty="0"/>
              <a:t> for known class. </a:t>
            </a:r>
          </a:p>
        </p:txBody>
      </p:sp>
      <p:sp>
        <p:nvSpPr>
          <p:cNvPr id="4" name="Date Placeholder 3"/>
          <p:cNvSpPr>
            <a:spLocks noGrp="1"/>
          </p:cNvSpPr>
          <p:nvPr>
            <p:ph type="dt" idx="10"/>
          </p:nvPr>
        </p:nvSpPr>
        <p:spPr/>
        <p:txBody>
          <a:bodyPr/>
          <a:lstStyle/>
          <a:p>
            <a:fld id="{57FE4AB9-1D83-4AE7-ABA7-482DA8741883}"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4</a:t>
            </a:fld>
            <a:endParaRPr lang="en-US"/>
          </a:p>
        </p:txBody>
      </p:sp>
    </p:spTree>
    <p:extLst>
      <p:ext uri="{BB962C8B-B14F-4D97-AF65-F5344CB8AC3E}">
        <p14:creationId xmlns:p14="http://schemas.microsoft.com/office/powerpoint/2010/main" val="160011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picture displays our recognize unknown class module. We base on </a:t>
            </a:r>
            <a:r>
              <a:rPr lang="en-US" dirty="0" err="1"/>
              <a:t>resnet</a:t>
            </a:r>
            <a:r>
              <a:rPr lang="en-US" dirty="0"/>
              <a:t> to extend our model. </a:t>
            </a:r>
          </a:p>
        </p:txBody>
      </p:sp>
      <p:sp>
        <p:nvSpPr>
          <p:cNvPr id="4" name="Date Placeholder 3"/>
          <p:cNvSpPr>
            <a:spLocks noGrp="1"/>
          </p:cNvSpPr>
          <p:nvPr>
            <p:ph type="dt" idx="10"/>
          </p:nvPr>
        </p:nvSpPr>
        <p:spPr/>
        <p:txBody>
          <a:bodyPr/>
          <a:lstStyle/>
          <a:p>
            <a:fld id="{D83292B1-5FD5-4AE1-AFAD-FBB32ED0C04F}"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5</a:t>
            </a:fld>
            <a:endParaRPr lang="en-US"/>
          </a:p>
        </p:txBody>
      </p:sp>
    </p:spTree>
    <p:extLst>
      <p:ext uri="{BB962C8B-B14F-4D97-AF65-F5344CB8AC3E}">
        <p14:creationId xmlns:p14="http://schemas.microsoft.com/office/powerpoint/2010/main" val="23595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implement cross entropy loss for 12 known class at the second fully connected layer. And we use the feature at that layer to determine whether it is known or not with a fully connected layer. Through this operation, we force the feature extracted from the model is related to known class and use this feature to determine our model’s decision on unknown class. </a:t>
            </a:r>
          </a:p>
        </p:txBody>
      </p:sp>
      <p:sp>
        <p:nvSpPr>
          <p:cNvPr id="4" name="Date Placeholder 3"/>
          <p:cNvSpPr>
            <a:spLocks noGrp="1"/>
          </p:cNvSpPr>
          <p:nvPr>
            <p:ph type="dt" idx="10"/>
          </p:nvPr>
        </p:nvSpPr>
        <p:spPr/>
        <p:txBody>
          <a:bodyPr/>
          <a:lstStyle/>
          <a:p>
            <a:fld id="{9C7DA217-81EF-4962-BA07-350EF825FCE1}"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6</a:t>
            </a:fld>
            <a:endParaRPr lang="en-US"/>
          </a:p>
        </p:txBody>
      </p:sp>
    </p:spTree>
    <p:extLst>
      <p:ext uri="{BB962C8B-B14F-4D97-AF65-F5344CB8AC3E}">
        <p14:creationId xmlns:p14="http://schemas.microsoft.com/office/powerpoint/2010/main" val="329407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we add a regularize to the unknown class that: add an entropy maximization loss for the unknown class at 12 fully connected layer, hoping that our model’ prediction would not show any bias towards 12 known class for unknown class</a:t>
            </a:r>
          </a:p>
        </p:txBody>
      </p:sp>
      <p:sp>
        <p:nvSpPr>
          <p:cNvPr id="4" name="Date Placeholder 3"/>
          <p:cNvSpPr>
            <a:spLocks noGrp="1"/>
          </p:cNvSpPr>
          <p:nvPr>
            <p:ph type="dt" idx="10"/>
          </p:nvPr>
        </p:nvSpPr>
        <p:spPr/>
        <p:txBody>
          <a:bodyPr/>
          <a:lstStyle/>
          <a:p>
            <a:fld id="{32671773-798B-4BDF-98AE-F4F9FEBC5921}"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7</a:t>
            </a:fld>
            <a:endParaRPr lang="en-US"/>
          </a:p>
        </p:txBody>
      </p:sp>
    </p:spTree>
    <p:extLst>
      <p:ext uri="{BB962C8B-B14F-4D97-AF65-F5344CB8AC3E}">
        <p14:creationId xmlns:p14="http://schemas.microsoft.com/office/powerpoint/2010/main" val="2358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also implement </a:t>
            </a:r>
            <a:r>
              <a:rPr lang="en-US" dirty="0" err="1"/>
              <a:t>tsne</a:t>
            </a:r>
            <a:r>
              <a:rPr lang="en-US" dirty="0"/>
              <a:t> to check if our method work or not. The black circle represents unknown class and other is known class. We can see that unknown class stay in the middle of known class. </a:t>
            </a:r>
          </a:p>
        </p:txBody>
      </p:sp>
      <p:sp>
        <p:nvSpPr>
          <p:cNvPr id="4" name="Date Placeholder 3"/>
          <p:cNvSpPr>
            <a:spLocks noGrp="1"/>
          </p:cNvSpPr>
          <p:nvPr>
            <p:ph type="dt" idx="10"/>
          </p:nvPr>
        </p:nvSpPr>
        <p:spPr/>
        <p:txBody>
          <a:bodyPr/>
          <a:lstStyle/>
          <a:p>
            <a:fld id="{9FB9B3AF-C4A5-4FF7-815D-4731E605D8F8}"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8</a:t>
            </a:fld>
            <a:endParaRPr lang="en-US"/>
          </a:p>
        </p:txBody>
      </p:sp>
    </p:spTree>
    <p:extLst>
      <p:ext uri="{BB962C8B-B14F-4D97-AF65-F5344CB8AC3E}">
        <p14:creationId xmlns:p14="http://schemas.microsoft.com/office/powerpoint/2010/main" val="68457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for domain adaptation, we follow the last year’s best result used in closed-set domain adaptation. However, it gets 92%+ accuracy on closed set domain adaptation, it still has some drawback. Self-ensemble is more engineering than most of other domain adaptation method and has a few hyper-parameters to tune. We noticed that in their implementation details, they set the threshold for doing squared difference loss to 96.8%. It needs to do lots of experiments to get this result. But this hyper-parameter matter. </a:t>
            </a:r>
          </a:p>
        </p:txBody>
      </p:sp>
      <p:sp>
        <p:nvSpPr>
          <p:cNvPr id="4" name="Date Placeholder 3"/>
          <p:cNvSpPr>
            <a:spLocks noGrp="1"/>
          </p:cNvSpPr>
          <p:nvPr>
            <p:ph type="dt" idx="10"/>
          </p:nvPr>
        </p:nvSpPr>
        <p:spPr/>
        <p:txBody>
          <a:bodyPr/>
          <a:lstStyle/>
          <a:p>
            <a:fld id="{C6F9316E-86B3-4678-A431-20594918339C}" type="datetime1">
              <a:rPr lang="en-US" smtClean="0"/>
              <a:t>9/9/2018</a:t>
            </a:fld>
            <a:endParaRPr lang="en-US"/>
          </a:p>
        </p:txBody>
      </p:sp>
      <p:sp>
        <p:nvSpPr>
          <p:cNvPr id="5" name="Slide Number Placeholder 4"/>
          <p:cNvSpPr>
            <a:spLocks noGrp="1"/>
          </p:cNvSpPr>
          <p:nvPr>
            <p:ph type="sldNum" sz="quarter" idx="11"/>
          </p:nvPr>
        </p:nvSpPr>
        <p:spPr/>
        <p:txBody>
          <a:bodyPr/>
          <a:lstStyle/>
          <a:p>
            <a:fld id="{B75FD7C8-675A-40BB-BFF7-CE1F551641CE}" type="slidenum">
              <a:rPr lang="en-US" smtClean="0"/>
              <a:t>9</a:t>
            </a:fld>
            <a:endParaRPr lang="en-US"/>
          </a:p>
        </p:txBody>
      </p:sp>
    </p:spTree>
    <p:extLst>
      <p:ext uri="{BB962C8B-B14F-4D97-AF65-F5344CB8AC3E}">
        <p14:creationId xmlns:p14="http://schemas.microsoft.com/office/powerpoint/2010/main" val="78135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7FDA-6C4B-4B43-A75F-DE86E0B15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787A4F-8ECC-4BDA-B8F5-8BA74C968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D206C0-4DB2-4A19-9A6B-0248FA61B76D}"/>
              </a:ext>
            </a:extLst>
          </p:cNvPr>
          <p:cNvSpPr>
            <a:spLocks noGrp="1"/>
          </p:cNvSpPr>
          <p:nvPr>
            <p:ph type="dt" sz="half" idx="10"/>
          </p:nvPr>
        </p:nvSpPr>
        <p:spPr/>
        <p:txBody>
          <a:bodyPr/>
          <a:lstStyle/>
          <a:p>
            <a:fld id="{97D487A3-3B08-4A63-BB88-0B9662771FB9}" type="datetime1">
              <a:rPr lang="en-US" smtClean="0"/>
              <a:t>9/8/2018</a:t>
            </a:fld>
            <a:endParaRPr lang="en-US"/>
          </a:p>
        </p:txBody>
      </p:sp>
      <p:sp>
        <p:nvSpPr>
          <p:cNvPr id="5" name="Footer Placeholder 4">
            <a:extLst>
              <a:ext uri="{FF2B5EF4-FFF2-40B4-BE49-F238E27FC236}">
                <a16:creationId xmlns:a16="http://schemas.microsoft.com/office/drawing/2014/main" id="{F9E6305F-1D3F-4EA5-ACB6-8AC38584D49A}"/>
              </a:ext>
            </a:extLst>
          </p:cNvPr>
          <p:cNvSpPr>
            <a:spLocks noGrp="1"/>
          </p:cNvSpPr>
          <p:nvPr>
            <p:ph type="ftr" sz="quarter" idx="11"/>
          </p:nvPr>
        </p:nvSpPr>
        <p:spPr/>
        <p:txBody>
          <a:bodyPr/>
          <a:lstStyle/>
          <a:p>
            <a:r>
              <a:rPr lang="en-US"/>
              <a:t>VisDA 2018: open set classification challenge</a:t>
            </a:r>
          </a:p>
        </p:txBody>
      </p:sp>
      <p:sp>
        <p:nvSpPr>
          <p:cNvPr id="6" name="Slide Number Placeholder 5">
            <a:extLst>
              <a:ext uri="{FF2B5EF4-FFF2-40B4-BE49-F238E27FC236}">
                <a16:creationId xmlns:a16="http://schemas.microsoft.com/office/drawing/2014/main" id="{9D61C493-A200-44F3-97CD-4D4EEC92612E}"/>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360806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8108-BB18-416E-99C4-4A433CB0D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192E4-A3C3-41B1-9876-FE3F207F04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EB045-68B0-425E-B7EA-26DBA07A5681}"/>
              </a:ext>
            </a:extLst>
          </p:cNvPr>
          <p:cNvSpPr>
            <a:spLocks noGrp="1"/>
          </p:cNvSpPr>
          <p:nvPr>
            <p:ph type="dt" sz="half" idx="10"/>
          </p:nvPr>
        </p:nvSpPr>
        <p:spPr/>
        <p:txBody>
          <a:bodyPr/>
          <a:lstStyle/>
          <a:p>
            <a:fld id="{99B1797B-943A-4765-9388-A75E5B07BF20}" type="datetime1">
              <a:rPr lang="en-US" smtClean="0"/>
              <a:t>9/8/2018</a:t>
            </a:fld>
            <a:endParaRPr lang="en-US"/>
          </a:p>
        </p:txBody>
      </p:sp>
      <p:sp>
        <p:nvSpPr>
          <p:cNvPr id="5" name="Footer Placeholder 4">
            <a:extLst>
              <a:ext uri="{FF2B5EF4-FFF2-40B4-BE49-F238E27FC236}">
                <a16:creationId xmlns:a16="http://schemas.microsoft.com/office/drawing/2014/main" id="{32D4D9AE-3779-4A2A-A6F2-B3D0AEC220B2}"/>
              </a:ext>
            </a:extLst>
          </p:cNvPr>
          <p:cNvSpPr>
            <a:spLocks noGrp="1"/>
          </p:cNvSpPr>
          <p:nvPr>
            <p:ph type="ftr" sz="quarter" idx="11"/>
          </p:nvPr>
        </p:nvSpPr>
        <p:spPr/>
        <p:txBody>
          <a:bodyPr/>
          <a:lstStyle/>
          <a:p>
            <a:r>
              <a:rPr lang="en-US"/>
              <a:t>VisDA 2018: open set classification challenge</a:t>
            </a:r>
          </a:p>
        </p:txBody>
      </p:sp>
      <p:sp>
        <p:nvSpPr>
          <p:cNvPr id="6" name="Slide Number Placeholder 5">
            <a:extLst>
              <a:ext uri="{FF2B5EF4-FFF2-40B4-BE49-F238E27FC236}">
                <a16:creationId xmlns:a16="http://schemas.microsoft.com/office/drawing/2014/main" id="{34DA3D43-36AF-4B3A-A27E-1122BA0F661D}"/>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296476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B4DFF-2608-4556-86D0-88092EBAD7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9641D6-8649-436B-951D-AF05DC0D3C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7C66A-E41E-412C-BE32-771D0B4A0E8E}"/>
              </a:ext>
            </a:extLst>
          </p:cNvPr>
          <p:cNvSpPr>
            <a:spLocks noGrp="1"/>
          </p:cNvSpPr>
          <p:nvPr>
            <p:ph type="dt" sz="half" idx="10"/>
          </p:nvPr>
        </p:nvSpPr>
        <p:spPr/>
        <p:txBody>
          <a:bodyPr/>
          <a:lstStyle/>
          <a:p>
            <a:fld id="{C690EFDE-6AB0-4718-82B3-9B988CB9144E}" type="datetime1">
              <a:rPr lang="en-US" smtClean="0"/>
              <a:t>9/8/2018</a:t>
            </a:fld>
            <a:endParaRPr lang="en-US"/>
          </a:p>
        </p:txBody>
      </p:sp>
      <p:sp>
        <p:nvSpPr>
          <p:cNvPr id="5" name="Footer Placeholder 4">
            <a:extLst>
              <a:ext uri="{FF2B5EF4-FFF2-40B4-BE49-F238E27FC236}">
                <a16:creationId xmlns:a16="http://schemas.microsoft.com/office/drawing/2014/main" id="{C7F625A3-3BF3-4547-A449-5FB472FF0E56}"/>
              </a:ext>
            </a:extLst>
          </p:cNvPr>
          <p:cNvSpPr>
            <a:spLocks noGrp="1"/>
          </p:cNvSpPr>
          <p:nvPr>
            <p:ph type="ftr" sz="quarter" idx="11"/>
          </p:nvPr>
        </p:nvSpPr>
        <p:spPr/>
        <p:txBody>
          <a:bodyPr/>
          <a:lstStyle/>
          <a:p>
            <a:r>
              <a:rPr lang="en-US"/>
              <a:t>VisDA 2018: open set classification challenge</a:t>
            </a:r>
          </a:p>
        </p:txBody>
      </p:sp>
      <p:sp>
        <p:nvSpPr>
          <p:cNvPr id="6" name="Slide Number Placeholder 5">
            <a:extLst>
              <a:ext uri="{FF2B5EF4-FFF2-40B4-BE49-F238E27FC236}">
                <a16:creationId xmlns:a16="http://schemas.microsoft.com/office/drawing/2014/main" id="{AE3E0E5B-18FA-44E1-B5EC-7BC9E6636860}"/>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148779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D54A-9521-4096-BBF0-B9CF2136AF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CA80F-E850-48DD-9723-A04D027BCD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8DBA6-5EE6-4173-9246-54706EE63D23}"/>
              </a:ext>
            </a:extLst>
          </p:cNvPr>
          <p:cNvSpPr>
            <a:spLocks noGrp="1"/>
          </p:cNvSpPr>
          <p:nvPr>
            <p:ph type="dt" sz="half" idx="10"/>
          </p:nvPr>
        </p:nvSpPr>
        <p:spPr/>
        <p:txBody>
          <a:bodyPr/>
          <a:lstStyle/>
          <a:p>
            <a:fld id="{74CAA65E-5DFB-44D8-885C-F04E1787DC6B}" type="datetime1">
              <a:rPr lang="en-US" smtClean="0"/>
              <a:t>9/8/2018</a:t>
            </a:fld>
            <a:endParaRPr lang="en-US"/>
          </a:p>
        </p:txBody>
      </p:sp>
      <p:sp>
        <p:nvSpPr>
          <p:cNvPr id="5" name="Footer Placeholder 4">
            <a:extLst>
              <a:ext uri="{FF2B5EF4-FFF2-40B4-BE49-F238E27FC236}">
                <a16:creationId xmlns:a16="http://schemas.microsoft.com/office/drawing/2014/main" id="{C93FA63E-610D-4A90-B629-253FC4C8EBAC}"/>
              </a:ext>
            </a:extLst>
          </p:cNvPr>
          <p:cNvSpPr>
            <a:spLocks noGrp="1"/>
          </p:cNvSpPr>
          <p:nvPr>
            <p:ph type="ftr" sz="quarter" idx="11"/>
          </p:nvPr>
        </p:nvSpPr>
        <p:spPr/>
        <p:txBody>
          <a:bodyPr/>
          <a:lstStyle/>
          <a:p>
            <a:r>
              <a:rPr lang="en-US"/>
              <a:t>VisDA 2018: open set classification challenge</a:t>
            </a:r>
          </a:p>
        </p:txBody>
      </p:sp>
      <p:sp>
        <p:nvSpPr>
          <p:cNvPr id="6" name="Slide Number Placeholder 5">
            <a:extLst>
              <a:ext uri="{FF2B5EF4-FFF2-40B4-BE49-F238E27FC236}">
                <a16:creationId xmlns:a16="http://schemas.microsoft.com/office/drawing/2014/main" id="{F4C5D81E-6F55-4015-8F6A-83FD1E92586A}"/>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212426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DE92-9884-483B-8E02-8D872C2A7E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7CF5F-9951-4C94-A95D-972ECED88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FB7573-C55D-4CBB-9705-3D2D9D0684B9}"/>
              </a:ext>
            </a:extLst>
          </p:cNvPr>
          <p:cNvSpPr>
            <a:spLocks noGrp="1"/>
          </p:cNvSpPr>
          <p:nvPr>
            <p:ph type="dt" sz="half" idx="10"/>
          </p:nvPr>
        </p:nvSpPr>
        <p:spPr/>
        <p:txBody>
          <a:bodyPr/>
          <a:lstStyle/>
          <a:p>
            <a:fld id="{0F4BAE01-3620-45C4-8274-B84DE93F4333}" type="datetime1">
              <a:rPr lang="en-US" smtClean="0"/>
              <a:t>9/8/2018</a:t>
            </a:fld>
            <a:endParaRPr lang="en-US"/>
          </a:p>
        </p:txBody>
      </p:sp>
      <p:sp>
        <p:nvSpPr>
          <p:cNvPr id="5" name="Footer Placeholder 4">
            <a:extLst>
              <a:ext uri="{FF2B5EF4-FFF2-40B4-BE49-F238E27FC236}">
                <a16:creationId xmlns:a16="http://schemas.microsoft.com/office/drawing/2014/main" id="{4AAA61FF-380F-4342-80F8-B36D01CFA211}"/>
              </a:ext>
            </a:extLst>
          </p:cNvPr>
          <p:cNvSpPr>
            <a:spLocks noGrp="1"/>
          </p:cNvSpPr>
          <p:nvPr>
            <p:ph type="ftr" sz="quarter" idx="11"/>
          </p:nvPr>
        </p:nvSpPr>
        <p:spPr/>
        <p:txBody>
          <a:bodyPr/>
          <a:lstStyle/>
          <a:p>
            <a:r>
              <a:rPr lang="en-US"/>
              <a:t>VisDA 2018: open set classification challenge</a:t>
            </a:r>
          </a:p>
        </p:txBody>
      </p:sp>
      <p:sp>
        <p:nvSpPr>
          <p:cNvPr id="6" name="Slide Number Placeholder 5">
            <a:extLst>
              <a:ext uri="{FF2B5EF4-FFF2-40B4-BE49-F238E27FC236}">
                <a16:creationId xmlns:a16="http://schemas.microsoft.com/office/drawing/2014/main" id="{DC1DAD7C-F59F-40D4-922F-7FDECC5F3C58}"/>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16756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DFF4-3B7F-489F-B042-A86AA3D2AA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A9FF1-7860-4750-B52A-A5AE351366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50ABA-0093-49E2-9F61-A75EA30B1A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82469F-F4A8-45F6-BE26-879FCDA0ECFE}"/>
              </a:ext>
            </a:extLst>
          </p:cNvPr>
          <p:cNvSpPr>
            <a:spLocks noGrp="1"/>
          </p:cNvSpPr>
          <p:nvPr>
            <p:ph type="dt" sz="half" idx="10"/>
          </p:nvPr>
        </p:nvSpPr>
        <p:spPr/>
        <p:txBody>
          <a:bodyPr/>
          <a:lstStyle/>
          <a:p>
            <a:fld id="{DDD7570C-F38D-4A96-908A-A4881549B87B}" type="datetime1">
              <a:rPr lang="en-US" smtClean="0"/>
              <a:t>9/8/2018</a:t>
            </a:fld>
            <a:endParaRPr lang="en-US"/>
          </a:p>
        </p:txBody>
      </p:sp>
      <p:sp>
        <p:nvSpPr>
          <p:cNvPr id="6" name="Footer Placeholder 5">
            <a:extLst>
              <a:ext uri="{FF2B5EF4-FFF2-40B4-BE49-F238E27FC236}">
                <a16:creationId xmlns:a16="http://schemas.microsoft.com/office/drawing/2014/main" id="{11BDCF44-8DF8-4F3B-9845-2E4F6B6D3AC2}"/>
              </a:ext>
            </a:extLst>
          </p:cNvPr>
          <p:cNvSpPr>
            <a:spLocks noGrp="1"/>
          </p:cNvSpPr>
          <p:nvPr>
            <p:ph type="ftr" sz="quarter" idx="11"/>
          </p:nvPr>
        </p:nvSpPr>
        <p:spPr/>
        <p:txBody>
          <a:bodyPr/>
          <a:lstStyle/>
          <a:p>
            <a:r>
              <a:rPr lang="en-US"/>
              <a:t>VisDA 2018: open set classification challenge</a:t>
            </a:r>
          </a:p>
        </p:txBody>
      </p:sp>
      <p:sp>
        <p:nvSpPr>
          <p:cNvPr id="7" name="Slide Number Placeholder 6">
            <a:extLst>
              <a:ext uri="{FF2B5EF4-FFF2-40B4-BE49-F238E27FC236}">
                <a16:creationId xmlns:a16="http://schemas.microsoft.com/office/drawing/2014/main" id="{C1731E12-2F68-4F1C-985C-7B5B8353164A}"/>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374792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29B0-1957-4400-AA84-43F7DBCE5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7BF1E-54EB-40D8-AE6E-869367951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4BB660-DFB5-4A87-8386-5C4D64E0DD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9A450-59B9-4E2C-9190-30A938EDF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33CDDF-ABA4-49C4-A97F-1345D5EA39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5D9A4-0706-4820-A4C1-632E8A9B9B4B}"/>
              </a:ext>
            </a:extLst>
          </p:cNvPr>
          <p:cNvSpPr>
            <a:spLocks noGrp="1"/>
          </p:cNvSpPr>
          <p:nvPr>
            <p:ph type="dt" sz="half" idx="10"/>
          </p:nvPr>
        </p:nvSpPr>
        <p:spPr/>
        <p:txBody>
          <a:bodyPr/>
          <a:lstStyle/>
          <a:p>
            <a:fld id="{4D1801CF-3287-4DBA-AC7D-401839825AA3}" type="datetime1">
              <a:rPr lang="en-US" smtClean="0"/>
              <a:t>9/8/2018</a:t>
            </a:fld>
            <a:endParaRPr lang="en-US"/>
          </a:p>
        </p:txBody>
      </p:sp>
      <p:sp>
        <p:nvSpPr>
          <p:cNvPr id="8" name="Footer Placeholder 7">
            <a:extLst>
              <a:ext uri="{FF2B5EF4-FFF2-40B4-BE49-F238E27FC236}">
                <a16:creationId xmlns:a16="http://schemas.microsoft.com/office/drawing/2014/main" id="{095902FD-2533-42A0-A741-935B6E2A8B73}"/>
              </a:ext>
            </a:extLst>
          </p:cNvPr>
          <p:cNvSpPr>
            <a:spLocks noGrp="1"/>
          </p:cNvSpPr>
          <p:nvPr>
            <p:ph type="ftr" sz="quarter" idx="11"/>
          </p:nvPr>
        </p:nvSpPr>
        <p:spPr/>
        <p:txBody>
          <a:bodyPr/>
          <a:lstStyle/>
          <a:p>
            <a:r>
              <a:rPr lang="en-US"/>
              <a:t>VisDA 2018: open set classification challenge</a:t>
            </a:r>
          </a:p>
        </p:txBody>
      </p:sp>
      <p:sp>
        <p:nvSpPr>
          <p:cNvPr id="9" name="Slide Number Placeholder 8">
            <a:extLst>
              <a:ext uri="{FF2B5EF4-FFF2-40B4-BE49-F238E27FC236}">
                <a16:creationId xmlns:a16="http://schemas.microsoft.com/office/drawing/2014/main" id="{DE865697-49BB-4906-B82D-66F37CF1ED2D}"/>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106524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431C-6264-4328-9788-8DAB2F1ABF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F7137-882E-4997-A748-7EE0D25F4F14}"/>
              </a:ext>
            </a:extLst>
          </p:cNvPr>
          <p:cNvSpPr>
            <a:spLocks noGrp="1"/>
          </p:cNvSpPr>
          <p:nvPr>
            <p:ph type="dt" sz="half" idx="10"/>
          </p:nvPr>
        </p:nvSpPr>
        <p:spPr/>
        <p:txBody>
          <a:bodyPr/>
          <a:lstStyle/>
          <a:p>
            <a:fld id="{F41DE116-06B8-4F73-86F3-AB2CBBA3C964}" type="datetime1">
              <a:rPr lang="en-US" smtClean="0"/>
              <a:t>9/8/2018</a:t>
            </a:fld>
            <a:endParaRPr lang="en-US"/>
          </a:p>
        </p:txBody>
      </p:sp>
      <p:sp>
        <p:nvSpPr>
          <p:cNvPr id="4" name="Footer Placeholder 3">
            <a:extLst>
              <a:ext uri="{FF2B5EF4-FFF2-40B4-BE49-F238E27FC236}">
                <a16:creationId xmlns:a16="http://schemas.microsoft.com/office/drawing/2014/main" id="{E5D512A3-2DE6-4864-A02D-4AFA71825551}"/>
              </a:ext>
            </a:extLst>
          </p:cNvPr>
          <p:cNvSpPr>
            <a:spLocks noGrp="1"/>
          </p:cNvSpPr>
          <p:nvPr>
            <p:ph type="ftr" sz="quarter" idx="11"/>
          </p:nvPr>
        </p:nvSpPr>
        <p:spPr/>
        <p:txBody>
          <a:bodyPr/>
          <a:lstStyle/>
          <a:p>
            <a:r>
              <a:rPr lang="en-US"/>
              <a:t>VisDA 2018: open set classification challenge</a:t>
            </a:r>
          </a:p>
        </p:txBody>
      </p:sp>
      <p:sp>
        <p:nvSpPr>
          <p:cNvPr id="5" name="Slide Number Placeholder 4">
            <a:extLst>
              <a:ext uri="{FF2B5EF4-FFF2-40B4-BE49-F238E27FC236}">
                <a16:creationId xmlns:a16="http://schemas.microsoft.com/office/drawing/2014/main" id="{36E697C0-F241-493D-89BD-5D4D382BBE88}"/>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370041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5AB5D-6121-426D-8722-82D9B23879C0}"/>
              </a:ext>
            </a:extLst>
          </p:cNvPr>
          <p:cNvSpPr>
            <a:spLocks noGrp="1"/>
          </p:cNvSpPr>
          <p:nvPr>
            <p:ph type="dt" sz="half" idx="10"/>
          </p:nvPr>
        </p:nvSpPr>
        <p:spPr/>
        <p:txBody>
          <a:bodyPr/>
          <a:lstStyle/>
          <a:p>
            <a:fld id="{C48D477C-0EB1-4B09-9FD6-E2A535AC42CB}" type="datetime1">
              <a:rPr lang="en-US" smtClean="0"/>
              <a:t>9/8/2018</a:t>
            </a:fld>
            <a:endParaRPr lang="en-US"/>
          </a:p>
        </p:txBody>
      </p:sp>
      <p:sp>
        <p:nvSpPr>
          <p:cNvPr id="3" name="Footer Placeholder 2">
            <a:extLst>
              <a:ext uri="{FF2B5EF4-FFF2-40B4-BE49-F238E27FC236}">
                <a16:creationId xmlns:a16="http://schemas.microsoft.com/office/drawing/2014/main" id="{36D5F882-4D26-4FBC-86F9-DA6407E17303}"/>
              </a:ext>
            </a:extLst>
          </p:cNvPr>
          <p:cNvSpPr>
            <a:spLocks noGrp="1"/>
          </p:cNvSpPr>
          <p:nvPr>
            <p:ph type="ftr" sz="quarter" idx="11"/>
          </p:nvPr>
        </p:nvSpPr>
        <p:spPr/>
        <p:txBody>
          <a:bodyPr/>
          <a:lstStyle/>
          <a:p>
            <a:r>
              <a:rPr lang="en-US"/>
              <a:t>VisDA 2018: open set classification challenge</a:t>
            </a:r>
          </a:p>
        </p:txBody>
      </p:sp>
      <p:sp>
        <p:nvSpPr>
          <p:cNvPr id="4" name="Slide Number Placeholder 3">
            <a:extLst>
              <a:ext uri="{FF2B5EF4-FFF2-40B4-BE49-F238E27FC236}">
                <a16:creationId xmlns:a16="http://schemas.microsoft.com/office/drawing/2014/main" id="{906068A1-E4C1-4CEA-913F-1AE3362486B0}"/>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388298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747F-CB06-40D3-A52D-C11AB7491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B61A92-E291-45C8-9FDB-5D6622DBF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B02B6-8F70-4B2D-A04D-8D642D7AA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1AAEDD-E802-4465-92A8-101850D8EB94}"/>
              </a:ext>
            </a:extLst>
          </p:cNvPr>
          <p:cNvSpPr>
            <a:spLocks noGrp="1"/>
          </p:cNvSpPr>
          <p:nvPr>
            <p:ph type="dt" sz="half" idx="10"/>
          </p:nvPr>
        </p:nvSpPr>
        <p:spPr/>
        <p:txBody>
          <a:bodyPr/>
          <a:lstStyle/>
          <a:p>
            <a:fld id="{0FD1BF65-0E22-49AE-B823-A753288D62EA}" type="datetime1">
              <a:rPr lang="en-US" smtClean="0"/>
              <a:t>9/8/2018</a:t>
            </a:fld>
            <a:endParaRPr lang="en-US"/>
          </a:p>
        </p:txBody>
      </p:sp>
      <p:sp>
        <p:nvSpPr>
          <p:cNvPr id="6" name="Footer Placeholder 5">
            <a:extLst>
              <a:ext uri="{FF2B5EF4-FFF2-40B4-BE49-F238E27FC236}">
                <a16:creationId xmlns:a16="http://schemas.microsoft.com/office/drawing/2014/main" id="{B97C38A6-94E2-42C4-89F5-80479CC9E1B6}"/>
              </a:ext>
            </a:extLst>
          </p:cNvPr>
          <p:cNvSpPr>
            <a:spLocks noGrp="1"/>
          </p:cNvSpPr>
          <p:nvPr>
            <p:ph type="ftr" sz="quarter" idx="11"/>
          </p:nvPr>
        </p:nvSpPr>
        <p:spPr/>
        <p:txBody>
          <a:bodyPr/>
          <a:lstStyle/>
          <a:p>
            <a:r>
              <a:rPr lang="en-US"/>
              <a:t>VisDA 2018: open set classification challenge</a:t>
            </a:r>
          </a:p>
        </p:txBody>
      </p:sp>
      <p:sp>
        <p:nvSpPr>
          <p:cNvPr id="7" name="Slide Number Placeholder 6">
            <a:extLst>
              <a:ext uri="{FF2B5EF4-FFF2-40B4-BE49-F238E27FC236}">
                <a16:creationId xmlns:a16="http://schemas.microsoft.com/office/drawing/2014/main" id="{18A3C563-FD40-4B27-8C67-500B819BA1ED}"/>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33983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6451-709F-49DA-A0FC-A1114019C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1CA6B-2BA6-4BCE-ABD3-3E3DBA08C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E319A-16FF-4409-A7B5-F29B3AA93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5FAF79-091A-4608-AFC1-17EDCF509415}"/>
              </a:ext>
            </a:extLst>
          </p:cNvPr>
          <p:cNvSpPr>
            <a:spLocks noGrp="1"/>
          </p:cNvSpPr>
          <p:nvPr>
            <p:ph type="dt" sz="half" idx="10"/>
          </p:nvPr>
        </p:nvSpPr>
        <p:spPr/>
        <p:txBody>
          <a:bodyPr/>
          <a:lstStyle/>
          <a:p>
            <a:fld id="{5B2DCD06-24E6-4670-A00E-60355E8DA71A}" type="datetime1">
              <a:rPr lang="en-US" smtClean="0"/>
              <a:t>9/8/2018</a:t>
            </a:fld>
            <a:endParaRPr lang="en-US"/>
          </a:p>
        </p:txBody>
      </p:sp>
      <p:sp>
        <p:nvSpPr>
          <p:cNvPr id="6" name="Footer Placeholder 5">
            <a:extLst>
              <a:ext uri="{FF2B5EF4-FFF2-40B4-BE49-F238E27FC236}">
                <a16:creationId xmlns:a16="http://schemas.microsoft.com/office/drawing/2014/main" id="{C20A231A-3B55-4F79-B659-F17F9E90946D}"/>
              </a:ext>
            </a:extLst>
          </p:cNvPr>
          <p:cNvSpPr>
            <a:spLocks noGrp="1"/>
          </p:cNvSpPr>
          <p:nvPr>
            <p:ph type="ftr" sz="quarter" idx="11"/>
          </p:nvPr>
        </p:nvSpPr>
        <p:spPr/>
        <p:txBody>
          <a:bodyPr/>
          <a:lstStyle/>
          <a:p>
            <a:r>
              <a:rPr lang="en-US"/>
              <a:t>VisDA 2018: open set classification challenge</a:t>
            </a:r>
          </a:p>
        </p:txBody>
      </p:sp>
      <p:sp>
        <p:nvSpPr>
          <p:cNvPr id="7" name="Slide Number Placeholder 6">
            <a:extLst>
              <a:ext uri="{FF2B5EF4-FFF2-40B4-BE49-F238E27FC236}">
                <a16:creationId xmlns:a16="http://schemas.microsoft.com/office/drawing/2014/main" id="{6E0D74AB-6E62-4799-99CE-EBF8FE3DD915}"/>
              </a:ext>
            </a:extLst>
          </p:cNvPr>
          <p:cNvSpPr>
            <a:spLocks noGrp="1"/>
          </p:cNvSpPr>
          <p:nvPr>
            <p:ph type="sldNum" sz="quarter" idx="12"/>
          </p:nvPr>
        </p:nvSpPr>
        <p:spPr/>
        <p:txBody>
          <a:bodyPr/>
          <a:lstStyle/>
          <a:p>
            <a:fld id="{E2FF46F9-D79E-4366-B931-FADE5DCAB1E1}" type="slidenum">
              <a:rPr lang="en-US" smtClean="0"/>
              <a:t>‹#›</a:t>
            </a:fld>
            <a:endParaRPr lang="en-US"/>
          </a:p>
        </p:txBody>
      </p:sp>
    </p:spTree>
    <p:extLst>
      <p:ext uri="{BB962C8B-B14F-4D97-AF65-F5344CB8AC3E}">
        <p14:creationId xmlns:p14="http://schemas.microsoft.com/office/powerpoint/2010/main" val="208872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7E7D6-272E-460A-BD49-C3F25687C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2C835-D5CB-4306-B894-FF77A86E0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B662E-4BD7-4B64-BA85-55225FDA0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4CBB-0E81-4A00-BBB2-CF37115C0574}" type="datetime1">
              <a:rPr lang="en-US" smtClean="0"/>
              <a:t>9/8/2018</a:t>
            </a:fld>
            <a:endParaRPr lang="en-US"/>
          </a:p>
        </p:txBody>
      </p:sp>
      <p:sp>
        <p:nvSpPr>
          <p:cNvPr id="5" name="Footer Placeholder 4">
            <a:extLst>
              <a:ext uri="{FF2B5EF4-FFF2-40B4-BE49-F238E27FC236}">
                <a16:creationId xmlns:a16="http://schemas.microsoft.com/office/drawing/2014/main" id="{1EDAC7F7-5A9C-414A-A9A6-08DFC48BC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VisDA 2018: open set classification challenge</a:t>
            </a:r>
          </a:p>
        </p:txBody>
      </p:sp>
      <p:sp>
        <p:nvSpPr>
          <p:cNvPr id="6" name="Slide Number Placeholder 5">
            <a:extLst>
              <a:ext uri="{FF2B5EF4-FFF2-40B4-BE49-F238E27FC236}">
                <a16:creationId xmlns:a16="http://schemas.microsoft.com/office/drawing/2014/main" id="{27FDA44A-8531-4602-9A54-76F27A7D1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F46F9-D79E-4366-B931-FADE5DCAB1E1}" type="slidenum">
              <a:rPr lang="en-US" smtClean="0"/>
              <a:t>‹#›</a:t>
            </a:fld>
            <a:endParaRPr lang="en-US"/>
          </a:p>
        </p:txBody>
      </p:sp>
    </p:spTree>
    <p:extLst>
      <p:ext uri="{BB962C8B-B14F-4D97-AF65-F5344CB8AC3E}">
        <p14:creationId xmlns:p14="http://schemas.microsoft.com/office/powerpoint/2010/main" val="185231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7B4F-0CA0-4B67-BC65-1F3CD13050C2}"/>
              </a:ext>
            </a:extLst>
          </p:cNvPr>
          <p:cNvSpPr>
            <a:spLocks noGrp="1"/>
          </p:cNvSpPr>
          <p:nvPr>
            <p:ph type="ctrTitle"/>
          </p:nvPr>
        </p:nvSpPr>
        <p:spPr>
          <a:xfrm>
            <a:off x="1524000" y="1460878"/>
            <a:ext cx="9144000" cy="1239098"/>
          </a:xfrm>
        </p:spPr>
        <p:txBody>
          <a:bodyPr>
            <a:normAutofit/>
          </a:bodyPr>
          <a:lstStyle/>
          <a:p>
            <a:pPr>
              <a:spcBef>
                <a:spcPts val="0"/>
              </a:spcBef>
            </a:pPr>
            <a:r>
              <a:rPr lang="en-US" sz="4000" dirty="0">
                <a:solidFill>
                  <a:srgbClr val="FF0000"/>
                </a:solidFill>
                <a:latin typeface="Times New Roman" panose="02020603050405020304" pitchFamily="18" charset="0"/>
              </a:rPr>
              <a:t>Visual Domain Adaptation Challenge 2018:O</a:t>
            </a:r>
            <a:r>
              <a:rPr lang="en-US" altLang="zh-CN" sz="4000" dirty="0">
                <a:solidFill>
                  <a:srgbClr val="FF0000"/>
                </a:solidFill>
                <a:latin typeface="Times New Roman" panose="02020603050405020304" pitchFamily="18" charset="0"/>
              </a:rPr>
              <a:t>pen Set Classification</a:t>
            </a:r>
            <a:endParaRPr lang="en-US" sz="4000" dirty="0">
              <a:solidFill>
                <a:srgbClr val="FF0000"/>
              </a:solidFill>
            </a:endParaRPr>
          </a:p>
        </p:txBody>
      </p:sp>
      <p:sp>
        <p:nvSpPr>
          <p:cNvPr id="3" name="Subtitle 2">
            <a:extLst>
              <a:ext uri="{FF2B5EF4-FFF2-40B4-BE49-F238E27FC236}">
                <a16:creationId xmlns:a16="http://schemas.microsoft.com/office/drawing/2014/main" id="{F2214BF4-1834-4E8D-8D39-78A8EE2CE471}"/>
              </a:ext>
            </a:extLst>
          </p:cNvPr>
          <p:cNvSpPr>
            <a:spLocks noGrp="1"/>
          </p:cNvSpPr>
          <p:nvPr>
            <p:ph type="subTitle" idx="1"/>
          </p:nvPr>
        </p:nvSpPr>
        <p:spPr>
          <a:xfrm>
            <a:off x="1524000" y="3467166"/>
            <a:ext cx="9144000" cy="901817"/>
          </a:xfrm>
        </p:spPr>
        <p:txBody>
          <a:bodyPr/>
          <a:lstStyle/>
          <a:p>
            <a:r>
              <a:rPr lang="en-US" dirty="0"/>
              <a:t>University of Electronic Science and Technology of China, </a:t>
            </a:r>
            <a:r>
              <a:rPr lang="en-US" dirty="0" err="1"/>
              <a:t>Youedata</a:t>
            </a:r>
            <a:r>
              <a:rPr lang="en-US" dirty="0"/>
              <a:t> Research</a:t>
            </a:r>
            <a:endParaRPr lang="en-US" altLang="zh-CN" dirty="0"/>
          </a:p>
        </p:txBody>
      </p:sp>
      <p:sp>
        <p:nvSpPr>
          <p:cNvPr id="4" name="Subtitle 2">
            <a:extLst>
              <a:ext uri="{FF2B5EF4-FFF2-40B4-BE49-F238E27FC236}">
                <a16:creationId xmlns:a16="http://schemas.microsoft.com/office/drawing/2014/main" id="{E3E2F974-2252-4937-880E-D0EFE9E05049}"/>
              </a:ext>
            </a:extLst>
          </p:cNvPr>
          <p:cNvSpPr txBox="1">
            <a:spLocks/>
          </p:cNvSpPr>
          <p:nvPr/>
        </p:nvSpPr>
        <p:spPr>
          <a:xfrm>
            <a:off x="1676398" y="2810932"/>
            <a:ext cx="9472247" cy="8899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Qing Lian, </a:t>
            </a:r>
            <a:r>
              <a:rPr lang="en-US" dirty="0" err="1"/>
              <a:t>Yuming</a:t>
            </a:r>
            <a:r>
              <a:rPr lang="en-US" dirty="0"/>
              <a:t> Jiang, </a:t>
            </a:r>
            <a:r>
              <a:rPr lang="en-US" dirty="0" err="1"/>
              <a:t>Shengju</a:t>
            </a:r>
            <a:r>
              <a:rPr lang="en-US" dirty="0"/>
              <a:t> Qian, </a:t>
            </a:r>
            <a:r>
              <a:rPr lang="en-US" dirty="0" err="1"/>
              <a:t>Changsheng</a:t>
            </a:r>
            <a:r>
              <a:rPr lang="en-US" dirty="0"/>
              <a:t> Li, </a:t>
            </a:r>
            <a:r>
              <a:rPr lang="en-US" dirty="0" err="1"/>
              <a:t>Fengmao</a:t>
            </a:r>
            <a:r>
              <a:rPr lang="en-US" dirty="0"/>
              <a:t> </a:t>
            </a:r>
            <a:r>
              <a:rPr lang="en-US" dirty="0" err="1"/>
              <a:t>Lv</a:t>
            </a:r>
            <a:r>
              <a:rPr lang="en-US" dirty="0"/>
              <a:t>, </a:t>
            </a:r>
            <a:r>
              <a:rPr lang="en-US" dirty="0" err="1"/>
              <a:t>Lixin</a:t>
            </a:r>
            <a:r>
              <a:rPr lang="en-US" dirty="0"/>
              <a:t> </a:t>
            </a:r>
            <a:r>
              <a:rPr lang="en-US" dirty="0" err="1"/>
              <a:t>Duan</a:t>
            </a:r>
            <a:endParaRPr lang="en-US" dirty="0"/>
          </a:p>
        </p:txBody>
      </p:sp>
      <p:sp>
        <p:nvSpPr>
          <p:cNvPr id="8" name="Date Placeholder 7">
            <a:extLst>
              <a:ext uri="{FF2B5EF4-FFF2-40B4-BE49-F238E27FC236}">
                <a16:creationId xmlns:a16="http://schemas.microsoft.com/office/drawing/2014/main" id="{7A88CAA2-FAFA-4788-B3B8-2CC1BC3BF7AE}"/>
              </a:ext>
            </a:extLst>
          </p:cNvPr>
          <p:cNvSpPr>
            <a:spLocks noGrp="1"/>
          </p:cNvSpPr>
          <p:nvPr>
            <p:ph type="dt" sz="half" idx="10"/>
          </p:nvPr>
        </p:nvSpPr>
        <p:spPr/>
        <p:txBody>
          <a:bodyPr/>
          <a:lstStyle/>
          <a:p>
            <a:fld id="{381D2B09-5C31-49E3-88DD-41A4126A54FB}" type="datetime1">
              <a:rPr lang="en-US" smtClean="0"/>
              <a:t>9/8/2018</a:t>
            </a:fld>
            <a:endParaRPr lang="en-US"/>
          </a:p>
        </p:txBody>
      </p:sp>
      <p:sp>
        <p:nvSpPr>
          <p:cNvPr id="9" name="Slide Number Placeholder 8">
            <a:extLst>
              <a:ext uri="{FF2B5EF4-FFF2-40B4-BE49-F238E27FC236}">
                <a16:creationId xmlns:a16="http://schemas.microsoft.com/office/drawing/2014/main" id="{B889C922-5DBC-4160-82E5-099674E961B3}"/>
              </a:ext>
            </a:extLst>
          </p:cNvPr>
          <p:cNvSpPr>
            <a:spLocks noGrp="1"/>
          </p:cNvSpPr>
          <p:nvPr>
            <p:ph type="sldNum" sz="quarter" idx="12"/>
          </p:nvPr>
        </p:nvSpPr>
        <p:spPr>
          <a:xfrm>
            <a:off x="8610600" y="6356350"/>
            <a:ext cx="2743200" cy="365125"/>
          </a:xfrm>
        </p:spPr>
        <p:txBody>
          <a:bodyPr/>
          <a:lstStyle/>
          <a:p>
            <a:fld id="{E2FF46F9-D79E-4366-B931-FADE5DCAB1E1}" type="slidenum">
              <a:rPr lang="en-US" smtClean="0"/>
              <a:t>1</a:t>
            </a:fld>
            <a:endParaRPr lang="en-US" dirty="0"/>
          </a:p>
        </p:txBody>
      </p:sp>
      <p:sp>
        <p:nvSpPr>
          <p:cNvPr id="10" name="Footer Placeholder 9">
            <a:extLst>
              <a:ext uri="{FF2B5EF4-FFF2-40B4-BE49-F238E27FC236}">
                <a16:creationId xmlns:a16="http://schemas.microsoft.com/office/drawing/2014/main" id="{CD4A6D07-CE63-4912-B6C4-AE2FC3DC68C6}"/>
              </a:ext>
            </a:extLst>
          </p:cNvPr>
          <p:cNvSpPr>
            <a:spLocks noGrp="1"/>
          </p:cNvSpPr>
          <p:nvPr>
            <p:ph type="ftr" sz="quarter" idx="11"/>
          </p:nvPr>
        </p:nvSpPr>
        <p:spPr>
          <a:xfrm>
            <a:off x="3511061" y="6356350"/>
            <a:ext cx="5474677" cy="365125"/>
          </a:xfrm>
        </p:spPr>
        <p:txBody>
          <a:bodyPr/>
          <a:lstStyle/>
          <a:p>
            <a:r>
              <a:rPr lang="en-US"/>
              <a:t>VisDA 2018: open set classification challenge</a:t>
            </a:r>
            <a:endParaRPr lang="en-US" dirty="0"/>
          </a:p>
        </p:txBody>
      </p:sp>
      <p:pic>
        <p:nvPicPr>
          <p:cNvPr id="6" name="Picture 5">
            <a:extLst>
              <a:ext uri="{FF2B5EF4-FFF2-40B4-BE49-F238E27FC236}">
                <a16:creationId xmlns:a16="http://schemas.microsoft.com/office/drawing/2014/main" id="{74DCF6E3-BADD-4581-8AE4-F2695907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493" y="4655533"/>
            <a:ext cx="1181908" cy="1112710"/>
          </a:xfrm>
          <a:prstGeom prst="rect">
            <a:avLst/>
          </a:prstGeom>
        </p:spPr>
      </p:pic>
      <p:pic>
        <p:nvPicPr>
          <p:cNvPr id="12" name="Picture 11">
            <a:extLst>
              <a:ext uri="{FF2B5EF4-FFF2-40B4-BE49-F238E27FC236}">
                <a16:creationId xmlns:a16="http://schemas.microsoft.com/office/drawing/2014/main" id="{B6913CA5-44A0-4666-9BBC-6CCF3F929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4655533"/>
            <a:ext cx="3962400" cy="1112710"/>
          </a:xfrm>
          <a:prstGeom prst="rect">
            <a:avLst/>
          </a:prstGeom>
        </p:spPr>
      </p:pic>
    </p:spTree>
    <p:extLst>
      <p:ext uri="{BB962C8B-B14F-4D97-AF65-F5344CB8AC3E}">
        <p14:creationId xmlns:p14="http://schemas.microsoft.com/office/powerpoint/2010/main" val="3639910379"/>
      </p:ext>
    </p:extLst>
  </p:cSld>
  <p:clrMapOvr>
    <a:masterClrMapping/>
  </p:clrMapOvr>
  <mc:AlternateContent xmlns:mc="http://schemas.openxmlformats.org/markup-compatibility/2006" xmlns:p14="http://schemas.microsoft.com/office/powerpoint/2010/main">
    <mc:Choice Requires="p14">
      <p:transition spd="slow" p14:dur="2000" advTm="2693"/>
    </mc:Choice>
    <mc:Fallback xmlns="">
      <p:transition spd="slow" advTm="26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rPr>
              <a:t>Improve Self-ensemble method</a:t>
            </a: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36CEE438-E131-49CE-9A1E-0968A8C56DAD}"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10</a:t>
            </a:fld>
            <a:endParaRPr lang="en-US"/>
          </a:p>
        </p:txBody>
      </p:sp>
      <p:sp>
        <p:nvSpPr>
          <p:cNvPr id="17" name="Content Placeholder 3">
            <a:extLst>
              <a:ext uri="{FF2B5EF4-FFF2-40B4-BE49-F238E27FC236}">
                <a16:creationId xmlns:a16="http://schemas.microsoft.com/office/drawing/2014/main" id="{20DB2FD7-43C9-456B-8052-D3A8C4BC5D19}"/>
              </a:ext>
            </a:extLst>
          </p:cNvPr>
          <p:cNvSpPr txBox="1">
            <a:spLocks/>
          </p:cNvSpPr>
          <p:nvPr/>
        </p:nvSpPr>
        <p:spPr>
          <a:xfrm>
            <a:off x="1089498" y="5492226"/>
            <a:ext cx="10512888" cy="1229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buFont typeface="Wingdings" panose="05000000000000000000" pitchFamily="2" charset="2"/>
              <a:buChar char="§"/>
            </a:pPr>
            <a:endParaRPr lang="en-US" dirty="0"/>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12" name="Content Placeholder 11">
            <a:extLst>
              <a:ext uri="{FF2B5EF4-FFF2-40B4-BE49-F238E27FC236}">
                <a16:creationId xmlns:a16="http://schemas.microsoft.com/office/drawing/2014/main" id="{98BD47CD-4E7D-4CBD-B9AC-147A9AC96015}"/>
              </a:ext>
            </a:extLst>
          </p:cNvPr>
          <p:cNvPicPr>
            <a:picLocks noGrp="1" noChangeAspect="1"/>
          </p:cNvPicPr>
          <p:nvPr>
            <p:ph idx="1"/>
          </p:nvPr>
        </p:nvPicPr>
        <p:blipFill>
          <a:blip r:embed="rId3"/>
          <a:stretch>
            <a:fillRect/>
          </a:stretch>
        </p:blipFill>
        <p:spPr>
          <a:xfrm>
            <a:off x="962492" y="1867508"/>
            <a:ext cx="10515600" cy="1793016"/>
          </a:xfrm>
          <a:prstGeom prst="rect">
            <a:avLst/>
          </a:prstGeom>
        </p:spPr>
      </p:pic>
      <mc:AlternateContent xmlns:mc="http://schemas.openxmlformats.org/markup-compatibility/2006">
        <mc:Choice xmlns:a14="http://schemas.microsoft.com/office/drawing/2010/main" Requires="a14">
          <p:sp>
            <p:nvSpPr>
              <p:cNvPr id="16" name="Content Placeholder 3">
                <a:extLst>
                  <a:ext uri="{FF2B5EF4-FFF2-40B4-BE49-F238E27FC236}">
                    <a16:creationId xmlns:a16="http://schemas.microsoft.com/office/drawing/2014/main" id="{5826B49A-D3D3-4BF8-83DE-4E739D0CE1C3}"/>
                  </a:ext>
                </a:extLst>
              </p:cNvPr>
              <p:cNvSpPr txBox="1">
                <a:spLocks/>
              </p:cNvSpPr>
              <p:nvPr/>
            </p:nvSpPr>
            <p:spPr>
              <a:xfrm>
                <a:off x="3474262" y="3671697"/>
                <a:ext cx="5017041" cy="3651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accent1"/>
                  </a:buClr>
                  <a:buNone/>
                </a:pP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𝑠</m:t>
                        </m:r>
                        <m:r>
                          <a:rPr lang="en-US" i="1" smtClean="0">
                            <a:latin typeface="Cambria Math" panose="02040503050406030204" pitchFamily="18" charset="0"/>
                          </a:rPr>
                          <m:t>ⅈ</m:t>
                        </m:r>
                      </m:sup>
                    </m:sSup>
                  </m:oMath>
                </a14:m>
                <a:r>
                  <a:rPr lang="en-US" dirty="0">
                    <a:latin typeface="+mj-lt"/>
                  </a:rPr>
                  <a:t>: source image, </a:t>
                </a:r>
                <a14:m>
                  <m:oMath xmlns:m="http://schemas.openxmlformats.org/officeDocument/2006/math">
                    <m:sSup>
                      <m:sSupPr>
                        <m:ctrlPr>
                          <a:rPr lang="en-US" smtClean="0">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𝑡</m:t>
                        </m:r>
                        <m:r>
                          <a:rPr lang="en-US" i="0" smtClean="0">
                            <a:latin typeface="Cambria Math" panose="02040503050406030204" pitchFamily="18" charset="0"/>
                          </a:rPr>
                          <m:t>ⅈ</m:t>
                        </m:r>
                      </m:sup>
                    </m:sSup>
                  </m:oMath>
                </a14:m>
                <a:r>
                  <a:rPr lang="en-US" dirty="0">
                    <a:latin typeface="+mj-lt"/>
                  </a:rPr>
                  <a:t>: target image</a:t>
                </a:r>
              </a:p>
            </p:txBody>
          </p:sp>
        </mc:Choice>
        <mc:Fallback>
          <p:sp>
            <p:nvSpPr>
              <p:cNvPr id="16" name="Content Placeholder 3">
                <a:extLst>
                  <a:ext uri="{FF2B5EF4-FFF2-40B4-BE49-F238E27FC236}">
                    <a16:creationId xmlns:a16="http://schemas.microsoft.com/office/drawing/2014/main" id="{5826B49A-D3D3-4BF8-83DE-4E739D0CE1C3}"/>
                  </a:ext>
                </a:extLst>
              </p:cNvPr>
              <p:cNvSpPr txBox="1">
                <a:spLocks noRot="1" noChangeAspect="1" noMove="1" noResize="1" noEditPoints="1" noAdjustHandles="1" noChangeArrowheads="1" noChangeShapeType="1" noTextEdit="1"/>
              </p:cNvSpPr>
              <p:nvPr/>
            </p:nvSpPr>
            <p:spPr>
              <a:xfrm>
                <a:off x="3474262" y="3671697"/>
                <a:ext cx="5017041" cy="365125"/>
              </a:xfrm>
              <a:prstGeom prst="rect">
                <a:avLst/>
              </a:prstGeom>
              <a:blipFill>
                <a:blip r:embed="rId4"/>
                <a:stretch>
                  <a:fillRect t="-31667" b="-30000"/>
                </a:stretch>
              </a:blipFill>
            </p:spPr>
            <p:txBody>
              <a:bodyPr/>
              <a:lstStyle/>
              <a:p>
                <a:r>
                  <a:rPr lang="en-US">
                    <a:noFill/>
                  </a:rPr>
                  <a:t> </a:t>
                </a:r>
              </a:p>
            </p:txBody>
          </p:sp>
        </mc:Fallback>
      </mc:AlternateContent>
      <p:sp>
        <p:nvSpPr>
          <p:cNvPr id="18" name="Content Placeholder 3">
            <a:extLst>
              <a:ext uri="{FF2B5EF4-FFF2-40B4-BE49-F238E27FC236}">
                <a16:creationId xmlns:a16="http://schemas.microsoft.com/office/drawing/2014/main" id="{D339EB6F-F5A7-4BDD-8E69-4B4DF5150914}"/>
              </a:ext>
            </a:extLst>
          </p:cNvPr>
          <p:cNvSpPr txBox="1">
            <a:spLocks/>
          </p:cNvSpPr>
          <p:nvPr/>
        </p:nvSpPr>
        <p:spPr>
          <a:xfrm>
            <a:off x="962492" y="4386514"/>
            <a:ext cx="10515600" cy="179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Why: model show different stability when they give different confidence to a image (always show positive relation)</a:t>
            </a:r>
          </a:p>
          <a:p>
            <a:pPr>
              <a:spcBef>
                <a:spcPts val="0"/>
              </a:spcBef>
              <a:buClr>
                <a:srgbClr val="FF0000"/>
              </a:buClr>
              <a:buFont typeface="Wingdings" panose="05000000000000000000" pitchFamily="2" charset="2"/>
              <a:buChar char="§"/>
            </a:pPr>
            <a:r>
              <a:rPr lang="en-US" dirty="0"/>
              <a:t>Squared can not represent this kind of relation</a:t>
            </a:r>
          </a:p>
          <a:p>
            <a:pPr>
              <a:spcBef>
                <a:spcPts val="0"/>
              </a:spcBef>
              <a:buClr>
                <a:schemeClr val="accent1"/>
              </a:buClr>
              <a:buFont typeface="Wingdings" panose="05000000000000000000" pitchFamily="2" charset="2"/>
              <a:buChar char="§"/>
            </a:pPr>
            <a:endParaRPr lang="en-US" dirty="0"/>
          </a:p>
        </p:txBody>
      </p:sp>
    </p:spTree>
    <p:extLst>
      <p:ext uri="{BB962C8B-B14F-4D97-AF65-F5344CB8AC3E}">
        <p14:creationId xmlns:p14="http://schemas.microsoft.com/office/powerpoint/2010/main" val="94406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rPr>
              <a:t>Improve Self-ensemble method</a:t>
            </a: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B2EE97A3-7AEC-4597-840C-6874A532BA41}" type="datetime1">
              <a:rPr lang="en-US" smtClean="0"/>
              <a:t>9/8/2018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11</a:t>
            </a:fld>
            <a:endParaRPr lang="en-US"/>
          </a:p>
        </p:txBody>
      </p:sp>
      <p:sp>
        <p:nvSpPr>
          <p:cNvPr id="17" name="Content Placeholder 3">
            <a:extLst>
              <a:ext uri="{FF2B5EF4-FFF2-40B4-BE49-F238E27FC236}">
                <a16:creationId xmlns:a16="http://schemas.microsoft.com/office/drawing/2014/main" id="{20DB2FD7-43C9-456B-8052-D3A8C4BC5D19}"/>
              </a:ext>
            </a:extLst>
          </p:cNvPr>
          <p:cNvSpPr txBox="1">
            <a:spLocks/>
          </p:cNvSpPr>
          <p:nvPr/>
        </p:nvSpPr>
        <p:spPr>
          <a:xfrm>
            <a:off x="1089498" y="5492226"/>
            <a:ext cx="10512888" cy="1229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buFont typeface="Wingdings" panose="05000000000000000000" pitchFamily="2" charset="2"/>
              <a:buChar char="§"/>
            </a:pPr>
            <a:endParaRPr lang="en-US" dirty="0"/>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AFF2F10-9FE0-4E1B-9ADD-82FB4BAA5D99}"/>
                  </a:ext>
                </a:extLst>
              </p:cNvPr>
              <p:cNvSpPr>
                <a:spLocks noGrp="1"/>
              </p:cNvSpPr>
              <p:nvPr>
                <p:ph idx="1"/>
              </p:nvPr>
            </p:nvSpPr>
            <p:spPr>
              <a:xfrm>
                <a:off x="1324132" y="2751424"/>
                <a:ext cx="3345146" cy="1680065"/>
              </a:xfrm>
            </p:spPr>
            <p:txBody>
              <a:bodyPr>
                <a:normAutofit/>
              </a:bodyPr>
              <a:lstStyle/>
              <a:p>
                <a:pPr marL="0" indent="0" algn="ctr">
                  <a:buNone/>
                </a:pPr>
                <a:r>
                  <a:rPr lang="en-US" sz="4000" dirty="0"/>
                  <a:t>(</a:t>
                </a:r>
                <a14:m>
                  <m:oMath xmlns:m="http://schemas.openxmlformats.org/officeDocument/2006/math">
                    <m:sSup>
                      <m:sSupPr>
                        <m:ctrlPr>
                          <a:rPr lang="en-US" sz="4000" dirty="0" smtClean="0">
                            <a:latin typeface="Cambria Math" panose="02040503050406030204" pitchFamily="18" charset="0"/>
                          </a:rPr>
                        </m:ctrlPr>
                      </m:sSupPr>
                      <m:e>
                        <m:r>
                          <a:rPr lang="en-US" sz="4000" i="1" dirty="0" smtClean="0">
                            <a:latin typeface="Cambria Math" panose="02040503050406030204" pitchFamily="18" charset="0"/>
                          </a:rPr>
                          <m:t>𝑥</m:t>
                        </m:r>
                      </m:e>
                      <m:sup>
                        <m:r>
                          <a:rPr lang="en-US" sz="4000" i="0" dirty="0" smtClean="0">
                            <a:latin typeface="Cambria Math" panose="02040503050406030204" pitchFamily="18" charset="0"/>
                          </a:rPr>
                          <m:t>ⅈ</m:t>
                        </m:r>
                      </m:sup>
                    </m:sSup>
                  </m:oMath>
                </a14:m>
                <a:r>
                  <a:rPr lang="en-US" sz="4000" dirty="0"/>
                  <a:t>– </a:t>
                </a:r>
                <a14:m>
                  <m:oMath xmlns:m="http://schemas.openxmlformats.org/officeDocument/2006/math">
                    <m:sSup>
                      <m:sSupPr>
                        <m:ctrlPr>
                          <a:rPr lang="en-US" sz="4000" dirty="0" smtClean="0">
                            <a:latin typeface="Cambria Math" panose="02040503050406030204" pitchFamily="18" charset="0"/>
                          </a:rPr>
                        </m:ctrlPr>
                      </m:sSupPr>
                      <m:e>
                        <m:r>
                          <a:rPr lang="en-US" sz="4000" i="1" dirty="0">
                            <a:latin typeface="Cambria Math" panose="02040503050406030204" pitchFamily="18" charset="0"/>
                          </a:rPr>
                          <m:t>𝑌</m:t>
                        </m:r>
                      </m:e>
                      <m:sup>
                        <m:r>
                          <a:rPr lang="en-US" sz="4000" i="0" dirty="0">
                            <a:latin typeface="Cambria Math" panose="02040503050406030204" pitchFamily="18" charset="0"/>
                          </a:rPr>
                          <m:t>ⅈ</m:t>
                        </m:r>
                      </m:sup>
                    </m:sSup>
                  </m:oMath>
                </a14:m>
                <a:r>
                  <a:rPr lang="en-US" sz="4000" dirty="0"/>
                  <a:t>)</a:t>
                </a:r>
                <a:r>
                  <a:rPr lang="en-US" sz="4000" baseline="30000" dirty="0"/>
                  <a:t>2</a:t>
                </a:r>
              </a:p>
              <a:p>
                <a:pPr marL="0" indent="0" algn="ctr">
                  <a:buNone/>
                </a:pPr>
                <a:r>
                  <a:rPr lang="en-US" sz="4000" baseline="30000" dirty="0"/>
                  <a:t>Square difference loss</a:t>
                </a:r>
                <a:endParaRPr lang="en-US" sz="4000" dirty="0"/>
              </a:p>
            </p:txBody>
          </p:sp>
        </mc:Choice>
        <mc:Fallback>
          <p:sp>
            <p:nvSpPr>
              <p:cNvPr id="4" name="Content Placeholder 3">
                <a:extLst>
                  <a:ext uri="{FF2B5EF4-FFF2-40B4-BE49-F238E27FC236}">
                    <a16:creationId xmlns:a16="http://schemas.microsoft.com/office/drawing/2014/main" id="{8AFF2F10-9FE0-4E1B-9ADD-82FB4BAA5D99}"/>
                  </a:ext>
                </a:extLst>
              </p:cNvPr>
              <p:cNvSpPr>
                <a:spLocks noGrp="1" noRot="1" noChangeAspect="1" noMove="1" noResize="1" noEditPoints="1" noAdjustHandles="1" noChangeArrowheads="1" noChangeShapeType="1" noTextEdit="1"/>
              </p:cNvSpPr>
              <p:nvPr>
                <p:ph idx="1"/>
              </p:nvPr>
            </p:nvSpPr>
            <p:spPr>
              <a:xfrm>
                <a:off x="1324132" y="2751424"/>
                <a:ext cx="3345146" cy="1680065"/>
              </a:xfrm>
              <a:blipFill>
                <a:blip r:embed="rId3"/>
                <a:stretch>
                  <a:fillRect l="-1457" t="-8696" r="-1275"/>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8BC60C46-0711-4667-8043-F97C34FB3280}"/>
              </a:ext>
            </a:extLst>
          </p:cNvPr>
          <p:cNvSpPr/>
          <p:nvPr/>
        </p:nvSpPr>
        <p:spPr>
          <a:xfrm>
            <a:off x="5155660" y="3142034"/>
            <a:ext cx="1507787" cy="286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Content Placeholder 3">
                <a:extLst>
                  <a:ext uri="{FF2B5EF4-FFF2-40B4-BE49-F238E27FC236}">
                    <a16:creationId xmlns:a16="http://schemas.microsoft.com/office/drawing/2014/main" id="{DB9FCF9B-E272-4F26-8718-D7F77627BA24}"/>
                  </a:ext>
                </a:extLst>
              </p:cNvPr>
              <p:cNvSpPr txBox="1">
                <a:spLocks/>
              </p:cNvSpPr>
              <p:nvPr/>
            </p:nvSpPr>
            <p:spPr>
              <a:xfrm>
                <a:off x="6759103" y="2751424"/>
                <a:ext cx="4108766" cy="1680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sSup>
                      <m:sSupPr>
                        <m:ctrlPr>
                          <a:rPr lang="en-US" sz="4000" smtClean="0">
                            <a:latin typeface="Cambria Math" panose="02040503050406030204" pitchFamily="18" charset="0"/>
                          </a:rPr>
                        </m:ctrlPr>
                      </m:sSupPr>
                      <m:e>
                        <m:r>
                          <a:rPr lang="en-US" sz="4000" smtClean="0">
                            <a:latin typeface="Cambria Math" panose="02040503050406030204" pitchFamily="18" charset="0"/>
                          </a:rPr>
                          <m:t>ⅇ</m:t>
                        </m:r>
                      </m:e>
                      <m:sup>
                        <m:sSup>
                          <m:sSupPr>
                            <m:ctrlPr>
                              <a:rPr lang="en-US" sz="4000" i="1" smtClean="0">
                                <a:latin typeface="Cambria Math" panose="02040503050406030204" pitchFamily="18" charset="0"/>
                              </a:rPr>
                            </m:ctrlPr>
                          </m:sSupPr>
                          <m:e>
                            <m:r>
                              <a:rPr lang="en-US" sz="4000" i="1" smtClean="0">
                                <a:latin typeface="Cambria Math" panose="02040503050406030204" pitchFamily="18" charset="0"/>
                              </a:rPr>
                              <m:t>𝑥</m:t>
                            </m:r>
                          </m:e>
                          <m:sup>
                            <m:r>
                              <a:rPr lang="en-US" sz="4000" i="0" smtClean="0">
                                <a:latin typeface="Cambria Math" panose="02040503050406030204" pitchFamily="18" charset="0"/>
                              </a:rPr>
                              <m:t>ⅈ</m:t>
                            </m:r>
                          </m:sup>
                        </m:sSup>
                      </m:sup>
                    </m:sSup>
                  </m:oMath>
                </a14:m>
                <a:r>
                  <a:rPr lang="en-US" sz="4000" dirty="0"/>
                  <a:t>(</a:t>
                </a:r>
                <a14:m>
                  <m:oMath xmlns:m="http://schemas.openxmlformats.org/officeDocument/2006/math">
                    <m:sSup>
                      <m:sSupPr>
                        <m:ctrlPr>
                          <a:rPr lang="en-US" sz="4000" i="1" dirty="0">
                            <a:latin typeface="Cambria Math" panose="02040503050406030204" pitchFamily="18" charset="0"/>
                          </a:rPr>
                        </m:ctrlPr>
                      </m:sSupPr>
                      <m:e>
                        <m:r>
                          <a:rPr lang="en-US" sz="4000" i="1" dirty="0">
                            <a:latin typeface="Cambria Math" panose="02040503050406030204" pitchFamily="18" charset="0"/>
                          </a:rPr>
                          <m:t>𝑥</m:t>
                        </m:r>
                      </m:e>
                      <m:sup>
                        <m:r>
                          <a:rPr lang="en-US" sz="4000" dirty="0">
                            <a:latin typeface="Cambria Math" panose="02040503050406030204" pitchFamily="18" charset="0"/>
                          </a:rPr>
                          <m:t>ⅈ</m:t>
                        </m:r>
                      </m:sup>
                    </m:sSup>
                  </m:oMath>
                </a14:m>
                <a:r>
                  <a:rPr lang="en-US" sz="4000" dirty="0"/>
                  <a:t>– </a:t>
                </a:r>
                <a14:m>
                  <m:oMath xmlns:m="http://schemas.openxmlformats.org/officeDocument/2006/math">
                    <m:sSup>
                      <m:sSupPr>
                        <m:ctrlPr>
                          <a:rPr lang="en-US" sz="4000" i="1" dirty="0">
                            <a:latin typeface="Cambria Math" panose="02040503050406030204" pitchFamily="18" charset="0"/>
                          </a:rPr>
                        </m:ctrlPr>
                      </m:sSupPr>
                      <m:e>
                        <m:r>
                          <a:rPr lang="en-US" sz="4000" i="1" dirty="0">
                            <a:latin typeface="Cambria Math" panose="02040503050406030204" pitchFamily="18" charset="0"/>
                          </a:rPr>
                          <m:t>𝑌</m:t>
                        </m:r>
                      </m:e>
                      <m:sup>
                        <m:r>
                          <a:rPr lang="en-US" sz="4000" dirty="0">
                            <a:latin typeface="Cambria Math" panose="02040503050406030204" pitchFamily="18" charset="0"/>
                          </a:rPr>
                          <m:t>ⅈ</m:t>
                        </m:r>
                      </m:sup>
                    </m:sSup>
                  </m:oMath>
                </a14:m>
                <a:r>
                  <a:rPr lang="en-US" sz="4000" dirty="0"/>
                  <a:t>)</a:t>
                </a:r>
                <a:r>
                  <a:rPr lang="en-US" sz="4000" baseline="30000" dirty="0"/>
                  <a:t>2</a:t>
                </a:r>
              </a:p>
              <a:p>
                <a:pPr marL="0" indent="0" algn="ctr">
                  <a:buFont typeface="Arial" panose="020B0604020202020204" pitchFamily="34" charset="0"/>
                  <a:buNone/>
                </a:pPr>
                <a:r>
                  <a:rPr lang="en-US" sz="4000" baseline="30000" dirty="0"/>
                  <a:t>Confidence awareness loss</a:t>
                </a:r>
                <a:endParaRPr lang="en-US" sz="4000" dirty="0"/>
              </a:p>
            </p:txBody>
          </p:sp>
        </mc:Choice>
        <mc:Fallback>
          <p:sp>
            <p:nvSpPr>
              <p:cNvPr id="13" name="Content Placeholder 3">
                <a:extLst>
                  <a:ext uri="{FF2B5EF4-FFF2-40B4-BE49-F238E27FC236}">
                    <a16:creationId xmlns:a16="http://schemas.microsoft.com/office/drawing/2014/main" id="{DB9FCF9B-E272-4F26-8718-D7F77627BA24}"/>
                  </a:ext>
                </a:extLst>
              </p:cNvPr>
              <p:cNvSpPr txBox="1">
                <a:spLocks noRot="1" noChangeAspect="1" noMove="1" noResize="1" noEditPoints="1" noAdjustHandles="1" noChangeArrowheads="1" noChangeShapeType="1" noTextEdit="1"/>
              </p:cNvSpPr>
              <p:nvPr/>
            </p:nvSpPr>
            <p:spPr>
              <a:xfrm>
                <a:off x="6759103" y="2751424"/>
                <a:ext cx="4108766" cy="1680065"/>
              </a:xfrm>
              <a:prstGeom prst="rect">
                <a:avLst/>
              </a:prstGeom>
              <a:blipFill>
                <a:blip r:embed="rId4"/>
                <a:stretch>
                  <a:fillRect t="-36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1249357-0383-4DB0-A118-BEC690C54F32}"/>
                  </a:ext>
                </a:extLst>
              </p:cNvPr>
              <p:cNvSpPr txBox="1"/>
              <p:nvPr/>
            </p:nvSpPr>
            <p:spPr>
              <a:xfrm>
                <a:off x="5638800" y="2971800"/>
                <a:ext cx="253018" cy="2859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mtClean="0">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ⅈ</m:t>
                          </m:r>
                        </m:sup>
                      </m:sSup>
                    </m:oMath>
                  </m:oMathPara>
                </a14:m>
                <a:endParaRPr lang="en-US" dirty="0"/>
              </a:p>
            </p:txBody>
          </p:sp>
        </mc:Choice>
        <mc:Fallback>
          <p:sp>
            <p:nvSpPr>
              <p:cNvPr id="3" name="TextBox 2">
                <a:extLst>
                  <a:ext uri="{FF2B5EF4-FFF2-40B4-BE49-F238E27FC236}">
                    <a16:creationId xmlns:a16="http://schemas.microsoft.com/office/drawing/2014/main" id="{61249357-0383-4DB0-A118-BEC690C54F32}"/>
                  </a:ext>
                </a:extLst>
              </p:cNvPr>
              <p:cNvSpPr txBox="1">
                <a:spLocks noRot="1" noChangeAspect="1" noMove="1" noResize="1" noEditPoints="1" noAdjustHandles="1" noChangeArrowheads="1" noChangeShapeType="1" noTextEdit="1"/>
              </p:cNvSpPr>
              <p:nvPr/>
            </p:nvSpPr>
            <p:spPr>
              <a:xfrm>
                <a:off x="5638800" y="2971800"/>
                <a:ext cx="253018" cy="285912"/>
              </a:xfrm>
              <a:prstGeom prst="rect">
                <a:avLst/>
              </a:prstGeom>
              <a:blipFill>
                <a:blip r:embed="rId5"/>
                <a:stretch>
                  <a:fillRect l="-14286" t="-6522" r="-9524"/>
                </a:stretch>
              </a:blipFill>
            </p:spPr>
            <p:txBody>
              <a:bodyPr/>
              <a:lstStyle/>
              <a:p>
                <a:r>
                  <a:rPr lang="en-US">
                    <a:noFill/>
                  </a:rPr>
                  <a:t> </a:t>
                </a:r>
              </a:p>
            </p:txBody>
          </p:sp>
        </mc:Fallback>
      </mc:AlternateContent>
    </p:spTree>
    <p:extLst>
      <p:ext uri="{BB962C8B-B14F-4D97-AF65-F5344CB8AC3E}">
        <p14:creationId xmlns:p14="http://schemas.microsoft.com/office/powerpoint/2010/main" val="421358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Domain Adaptation</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0116AFF9-78F2-4D82-A82E-EC055DD39F0E}"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12</a:t>
            </a:fld>
            <a:endParaRPr lang="en-US"/>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6" name="Content Placeholder 5">
            <a:extLst>
              <a:ext uri="{FF2B5EF4-FFF2-40B4-BE49-F238E27FC236}">
                <a16:creationId xmlns:a16="http://schemas.microsoft.com/office/drawing/2014/main" id="{B580FCA2-212F-41EE-9540-F75B122D95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5951" y="2988658"/>
            <a:ext cx="6460096" cy="2706314"/>
          </a:xfrm>
        </p:spPr>
      </p:pic>
      <p:sp>
        <p:nvSpPr>
          <p:cNvPr id="7" name="Content Placeholder 3">
            <a:extLst>
              <a:ext uri="{FF2B5EF4-FFF2-40B4-BE49-F238E27FC236}">
                <a16:creationId xmlns:a16="http://schemas.microsoft.com/office/drawing/2014/main" id="{B7BEE14C-5809-4E97-9954-9153407907C2}"/>
              </a:ext>
            </a:extLst>
          </p:cNvPr>
          <p:cNvSpPr txBox="1">
            <a:spLocks/>
          </p:cNvSpPr>
          <p:nvPr/>
        </p:nvSpPr>
        <p:spPr>
          <a:xfrm>
            <a:off x="1086786" y="1690688"/>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Add self-ensemble module to the second fully connected layer.</a:t>
            </a:r>
          </a:p>
          <a:p>
            <a:pPr>
              <a:spcBef>
                <a:spcPts val="0"/>
              </a:spcBef>
              <a:buClr>
                <a:srgbClr val="FF0000"/>
              </a:buClr>
              <a:buFont typeface="Wingdings" panose="05000000000000000000" pitchFamily="2" charset="2"/>
              <a:buChar char="§"/>
            </a:pPr>
            <a:r>
              <a:rPr lang="en-US" dirty="0"/>
              <a:t>Only Encourage known class to do domain adaptation(Avoid the obstacle of unknown class on domain adaptation)</a:t>
            </a:r>
          </a:p>
        </p:txBody>
      </p:sp>
    </p:spTree>
    <p:extLst>
      <p:ext uri="{BB962C8B-B14F-4D97-AF65-F5344CB8AC3E}">
        <p14:creationId xmlns:p14="http://schemas.microsoft.com/office/powerpoint/2010/main" val="114656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Implementation detail</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D591A381-9C6A-48AA-84EB-5234FAB1053E}" type="datetime1">
              <a:rPr lang="en-US" smtClean="0"/>
              <a:t>9/9/2018</a:t>
            </a:fld>
            <a:endParaRPr lang="en-US"/>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13</a:t>
            </a:fld>
            <a:endParaRPr lang="en-US"/>
          </a:p>
        </p:txBody>
      </p:sp>
      <p:sp>
        <p:nvSpPr>
          <p:cNvPr id="9" name="Footer Placeholder 15">
            <a:extLst>
              <a:ext uri="{FF2B5EF4-FFF2-40B4-BE49-F238E27FC236}">
                <a16:creationId xmlns:a16="http://schemas.microsoft.com/office/drawing/2014/main" id="{D93A7179-A4EF-4529-B419-47724D2EEE5C}"/>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
        <p:nvSpPr>
          <p:cNvPr id="17" name="Content Placeholder 3">
            <a:extLst>
              <a:ext uri="{FF2B5EF4-FFF2-40B4-BE49-F238E27FC236}">
                <a16:creationId xmlns:a16="http://schemas.microsoft.com/office/drawing/2014/main" id="{20DB2FD7-43C9-456B-8052-D3A8C4BC5D19}"/>
              </a:ext>
            </a:extLst>
          </p:cNvPr>
          <p:cNvSpPr txBox="1">
            <a:spLocks/>
          </p:cNvSpPr>
          <p:nvPr/>
        </p:nvSpPr>
        <p:spPr>
          <a:xfrm>
            <a:off x="838199" y="1690688"/>
            <a:ext cx="10515600" cy="4359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dirty="0">
                <a:latin typeface="+mj-lt"/>
              </a:rPr>
              <a:t>ImageNet pretrained </a:t>
            </a:r>
            <a:r>
              <a:rPr lang="en-US" dirty="0" err="1">
                <a:latin typeface="+mj-lt"/>
              </a:rPr>
              <a:t>ResNet</a:t>
            </a:r>
            <a:r>
              <a:rPr lang="en-US" dirty="0">
                <a:latin typeface="+mj-lt"/>
              </a:rPr>
              <a:t>:</a:t>
            </a:r>
          </a:p>
          <a:p>
            <a:pPr lvl="1">
              <a:spcBef>
                <a:spcPts val="0"/>
              </a:spcBef>
              <a:buClr>
                <a:srgbClr val="FF0000"/>
              </a:buClr>
            </a:pPr>
            <a:r>
              <a:rPr lang="en-US" dirty="0">
                <a:latin typeface="+mj-lt"/>
              </a:rPr>
              <a:t>ResNet-101</a:t>
            </a:r>
            <a:r>
              <a:rPr lang="en-US" baseline="-25000" dirty="0">
                <a:latin typeface="+mj-lt"/>
              </a:rPr>
              <a:t>[K. He et al.CVPR’16]</a:t>
            </a:r>
            <a:endParaRPr lang="en-US" dirty="0">
              <a:latin typeface="+mj-lt"/>
            </a:endParaRPr>
          </a:p>
          <a:p>
            <a:pPr lvl="1">
              <a:spcBef>
                <a:spcPts val="0"/>
              </a:spcBef>
              <a:buClr>
                <a:srgbClr val="FF0000"/>
              </a:buClr>
            </a:pPr>
            <a:r>
              <a:rPr lang="en-US" dirty="0">
                <a:latin typeface="+mj-lt"/>
              </a:rPr>
              <a:t>ResNet-152</a:t>
            </a:r>
            <a:r>
              <a:rPr lang="en-US" baseline="-25000" dirty="0">
                <a:latin typeface="+mj-lt"/>
              </a:rPr>
              <a:t>[K. He et al.CVPR’16]</a:t>
            </a:r>
          </a:p>
          <a:p>
            <a:pPr>
              <a:spcBef>
                <a:spcPts val="0"/>
              </a:spcBef>
              <a:buClr>
                <a:srgbClr val="FF0000"/>
              </a:buClr>
            </a:pPr>
            <a:r>
              <a:rPr lang="en-US" dirty="0">
                <a:latin typeface="+mj-lt"/>
              </a:rPr>
              <a:t>Data Augmentation:</a:t>
            </a:r>
          </a:p>
          <a:p>
            <a:pPr lvl="1">
              <a:spcBef>
                <a:spcPts val="0"/>
              </a:spcBef>
              <a:buClr>
                <a:srgbClr val="FF0000"/>
              </a:buClr>
            </a:pPr>
            <a:r>
              <a:rPr lang="en-US" dirty="0">
                <a:latin typeface="+mj-lt"/>
              </a:rPr>
              <a:t>Random Resize, Random Crop, Random Rotation, Random Horizontal Flip</a:t>
            </a:r>
          </a:p>
          <a:p>
            <a:pPr>
              <a:spcBef>
                <a:spcPts val="0"/>
              </a:spcBef>
              <a:buClr>
                <a:srgbClr val="FF0000"/>
              </a:buClr>
            </a:pPr>
            <a:r>
              <a:rPr lang="en-US" dirty="0">
                <a:latin typeface="+mj-lt"/>
              </a:rPr>
              <a:t>Double </a:t>
            </a:r>
            <a:r>
              <a:rPr lang="en-US" dirty="0" err="1">
                <a:latin typeface="+mj-lt"/>
              </a:rPr>
              <a:t>softmax</a:t>
            </a:r>
            <a:r>
              <a:rPr lang="en-US" dirty="0">
                <a:latin typeface="+mj-lt"/>
              </a:rPr>
              <a:t> when calculating cross entropy loss</a:t>
            </a:r>
          </a:p>
          <a:p>
            <a:pPr>
              <a:spcBef>
                <a:spcPts val="0"/>
              </a:spcBef>
              <a:buClr>
                <a:srgbClr val="FF0000"/>
              </a:buClr>
            </a:pPr>
            <a:r>
              <a:rPr lang="en-US" dirty="0">
                <a:latin typeface="+mj-lt"/>
              </a:rPr>
              <a:t>Averaged predictions from 16 differently augmented images</a:t>
            </a:r>
          </a:p>
          <a:p>
            <a:pPr>
              <a:spcBef>
                <a:spcPts val="0"/>
              </a:spcBef>
              <a:buClr>
                <a:srgbClr val="FF0000"/>
              </a:buClr>
            </a:pPr>
            <a:r>
              <a:rPr lang="en-US" dirty="0">
                <a:latin typeface="+mj-lt"/>
              </a:rPr>
              <a:t>Ensemble with independent training model</a:t>
            </a:r>
          </a:p>
          <a:p>
            <a:pPr lvl="1">
              <a:spcBef>
                <a:spcPts val="0"/>
              </a:spcBef>
              <a:buClr>
                <a:srgbClr val="FF0000"/>
              </a:buClr>
            </a:pPr>
            <a:endParaRPr lang="en-US" dirty="0">
              <a:latin typeface="+mj-lt"/>
            </a:endParaRPr>
          </a:p>
          <a:p>
            <a:pPr lvl="1">
              <a:spcBef>
                <a:spcPts val="0"/>
              </a:spcBef>
              <a:buClr>
                <a:schemeClr val="accent1"/>
              </a:buClr>
              <a:buFont typeface="Wingdings" panose="05000000000000000000" pitchFamily="2" charset="2"/>
              <a:buChar char="§"/>
            </a:pPr>
            <a:endParaRPr lang="en-US" dirty="0"/>
          </a:p>
        </p:txBody>
      </p:sp>
    </p:spTree>
    <p:extLst>
      <p:ext uri="{BB962C8B-B14F-4D97-AF65-F5344CB8AC3E}">
        <p14:creationId xmlns:p14="http://schemas.microsoft.com/office/powerpoint/2010/main" val="259206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Evaluations</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AEDAFC7D-9C42-403E-A0FD-7E1EFBCFFD33}" type="datetime1">
              <a:rPr lang="en-US" smtClean="0"/>
              <a:t>9/8/2018</a:t>
            </a:fld>
            <a:endParaRPr lang="en-US"/>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14</a:t>
            </a:fld>
            <a:endParaRPr lang="en-US"/>
          </a:p>
        </p:txBody>
      </p:sp>
      <p:sp>
        <p:nvSpPr>
          <p:cNvPr id="9" name="Footer Placeholder 15">
            <a:extLst>
              <a:ext uri="{FF2B5EF4-FFF2-40B4-BE49-F238E27FC236}">
                <a16:creationId xmlns:a16="http://schemas.microsoft.com/office/drawing/2014/main" id="{D93A7179-A4EF-4529-B419-47724D2EEE5C}"/>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
        <p:nvSpPr>
          <p:cNvPr id="17" name="Content Placeholder 3">
            <a:extLst>
              <a:ext uri="{FF2B5EF4-FFF2-40B4-BE49-F238E27FC236}">
                <a16:creationId xmlns:a16="http://schemas.microsoft.com/office/drawing/2014/main" id="{20DB2FD7-43C9-456B-8052-D3A8C4BC5D19}"/>
              </a:ext>
            </a:extLst>
          </p:cNvPr>
          <p:cNvSpPr txBox="1">
            <a:spLocks/>
          </p:cNvSpPr>
          <p:nvPr/>
        </p:nvSpPr>
        <p:spPr>
          <a:xfrm>
            <a:off x="838199" y="1690688"/>
            <a:ext cx="10515600" cy="4359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dirty="0">
                <a:latin typeface="+mj-lt"/>
              </a:rPr>
              <a:t>Dataset</a:t>
            </a:r>
          </a:p>
          <a:p>
            <a:pPr lvl="1">
              <a:spcBef>
                <a:spcPts val="0"/>
              </a:spcBef>
              <a:buClr>
                <a:srgbClr val="FF0000"/>
              </a:buClr>
            </a:pPr>
            <a:r>
              <a:rPr lang="en-US" dirty="0">
                <a:latin typeface="+mj-lt"/>
              </a:rPr>
              <a:t>Training Domain : synthetic renderings of 3D models from different angles and with different lighting conditions</a:t>
            </a:r>
          </a:p>
          <a:p>
            <a:pPr lvl="1">
              <a:spcBef>
                <a:spcPts val="0"/>
              </a:spcBef>
              <a:buClr>
                <a:srgbClr val="FF0000"/>
              </a:buClr>
            </a:pPr>
            <a:r>
              <a:rPr lang="en-US" dirty="0">
                <a:latin typeface="+mj-lt"/>
              </a:rPr>
              <a:t> Validation Domain : a real-image domain consisting of images cropped from the Microsoft COCO dataset</a:t>
            </a:r>
          </a:p>
          <a:p>
            <a:pPr lvl="1">
              <a:spcBef>
                <a:spcPts val="0"/>
              </a:spcBef>
              <a:buClr>
                <a:srgbClr val="FF0000"/>
              </a:buClr>
            </a:pPr>
            <a:r>
              <a:rPr lang="en-US" dirty="0">
                <a:latin typeface="+mj-lt"/>
              </a:rPr>
              <a:t>Testing Domain : a real-image domain consisting of images cropped from the </a:t>
            </a:r>
            <a:r>
              <a:rPr lang="en-US" dirty="0" err="1">
                <a:latin typeface="+mj-lt"/>
              </a:rPr>
              <a:t>Youtube</a:t>
            </a:r>
            <a:r>
              <a:rPr lang="en-US" dirty="0">
                <a:latin typeface="+mj-lt"/>
              </a:rPr>
              <a:t> Bounding Box dataset </a:t>
            </a:r>
          </a:p>
          <a:p>
            <a:pPr lvl="1">
              <a:spcBef>
                <a:spcPts val="0"/>
              </a:spcBef>
              <a:buClr>
                <a:srgbClr val="FF0000"/>
              </a:buClr>
            </a:pPr>
            <a:endParaRPr lang="en-US" dirty="0">
              <a:latin typeface="+mj-lt"/>
            </a:endParaRPr>
          </a:p>
          <a:p>
            <a:pPr lvl="1">
              <a:spcBef>
                <a:spcPts val="0"/>
              </a:spcBef>
              <a:buClr>
                <a:schemeClr val="accent1"/>
              </a:buClr>
              <a:buFont typeface="Wingdings" panose="05000000000000000000" pitchFamily="2" charset="2"/>
              <a:buChar char="§"/>
            </a:pPr>
            <a:endParaRPr lang="en-US" dirty="0"/>
          </a:p>
        </p:txBody>
      </p:sp>
      <p:graphicFrame>
        <p:nvGraphicFramePr>
          <p:cNvPr id="5" name="Table 4">
            <a:extLst>
              <a:ext uri="{FF2B5EF4-FFF2-40B4-BE49-F238E27FC236}">
                <a16:creationId xmlns:a16="http://schemas.microsoft.com/office/drawing/2014/main" id="{64B2FCF3-AA38-46DB-8E85-60A52C632824}"/>
              </a:ext>
            </a:extLst>
          </p:cNvPr>
          <p:cNvGraphicFramePr>
            <a:graphicFrameLocks noGrp="1"/>
          </p:cNvGraphicFramePr>
          <p:nvPr>
            <p:extLst>
              <p:ext uri="{D42A27DB-BD31-4B8C-83A1-F6EECF244321}">
                <p14:modId xmlns:p14="http://schemas.microsoft.com/office/powerpoint/2010/main" val="2722403205"/>
              </p:ext>
            </p:extLst>
          </p:nvPr>
        </p:nvGraphicFramePr>
        <p:xfrm>
          <a:off x="1854200" y="413131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44694605"/>
                    </a:ext>
                  </a:extLst>
                </a:gridCol>
                <a:gridCol w="4064000">
                  <a:extLst>
                    <a:ext uri="{9D8B030D-6E8A-4147-A177-3AD203B41FA5}">
                      <a16:colId xmlns:a16="http://schemas.microsoft.com/office/drawing/2014/main" val="1061297762"/>
                    </a:ext>
                  </a:extLst>
                </a:gridCol>
              </a:tblGrid>
              <a:tr h="370840">
                <a:tc>
                  <a:txBody>
                    <a:bodyPr/>
                    <a:lstStyle/>
                    <a:p>
                      <a:pPr algn="ctr"/>
                      <a:r>
                        <a:rPr lang="en-US" dirty="0"/>
                        <a:t>Method</a:t>
                      </a:r>
                    </a:p>
                  </a:txBody>
                  <a:tcPr/>
                </a:tc>
                <a:tc>
                  <a:txBody>
                    <a:bodyPr/>
                    <a:lstStyle/>
                    <a:p>
                      <a:pPr algn="ctr"/>
                      <a:r>
                        <a:rPr lang="en-US" dirty="0"/>
                        <a:t>Mean Accuracy</a:t>
                      </a:r>
                    </a:p>
                  </a:txBody>
                  <a:tcPr/>
                </a:tc>
                <a:extLst>
                  <a:ext uri="{0D108BD9-81ED-4DB2-BD59-A6C34878D82A}">
                    <a16:rowId xmlns:a16="http://schemas.microsoft.com/office/drawing/2014/main" val="1914382182"/>
                  </a:ext>
                </a:extLst>
              </a:tr>
              <a:tr h="370840">
                <a:tc>
                  <a:txBody>
                    <a:bodyPr/>
                    <a:lstStyle/>
                    <a:p>
                      <a:pPr algn="ctr"/>
                      <a:r>
                        <a:rPr lang="en-US" dirty="0"/>
                        <a:t>Source only</a:t>
                      </a:r>
                    </a:p>
                  </a:txBody>
                  <a:tcPr/>
                </a:tc>
                <a:tc>
                  <a:txBody>
                    <a:bodyPr/>
                    <a:lstStyle/>
                    <a:p>
                      <a:pPr algn="ctr"/>
                      <a:r>
                        <a:rPr lang="en-US" dirty="0"/>
                        <a:t>42</a:t>
                      </a:r>
                    </a:p>
                  </a:txBody>
                  <a:tcPr/>
                </a:tc>
                <a:extLst>
                  <a:ext uri="{0D108BD9-81ED-4DB2-BD59-A6C34878D82A}">
                    <a16:rowId xmlns:a16="http://schemas.microsoft.com/office/drawing/2014/main" val="1941826907"/>
                  </a:ext>
                </a:extLst>
              </a:tr>
              <a:tr h="370840">
                <a:tc>
                  <a:txBody>
                    <a:bodyPr/>
                    <a:lstStyle/>
                    <a:p>
                      <a:pPr algn="ctr"/>
                      <a:r>
                        <a:rPr lang="en-US" dirty="0" err="1"/>
                        <a:t>AdaBN</a:t>
                      </a:r>
                      <a:endParaRPr lang="en-US" dirty="0"/>
                    </a:p>
                  </a:txBody>
                  <a:tcPr/>
                </a:tc>
                <a:tc>
                  <a:txBody>
                    <a:bodyPr/>
                    <a:lstStyle/>
                    <a:p>
                      <a:pPr algn="ctr"/>
                      <a:r>
                        <a:rPr lang="en-US" dirty="0"/>
                        <a:t>58.5</a:t>
                      </a:r>
                    </a:p>
                  </a:txBody>
                  <a:tcPr/>
                </a:tc>
                <a:extLst>
                  <a:ext uri="{0D108BD9-81ED-4DB2-BD59-A6C34878D82A}">
                    <a16:rowId xmlns:a16="http://schemas.microsoft.com/office/drawing/2014/main" val="490042236"/>
                  </a:ext>
                </a:extLst>
              </a:tr>
              <a:tr h="370840">
                <a:tc>
                  <a:txBody>
                    <a:bodyPr/>
                    <a:lstStyle/>
                    <a:p>
                      <a:pPr algn="ctr"/>
                      <a:r>
                        <a:rPr lang="en-US" dirty="0"/>
                        <a:t>Self-ensemble </a:t>
                      </a:r>
                    </a:p>
                  </a:txBody>
                  <a:tcPr/>
                </a:tc>
                <a:tc>
                  <a:txBody>
                    <a:bodyPr/>
                    <a:lstStyle/>
                    <a:p>
                      <a:pPr algn="ctr"/>
                      <a:r>
                        <a:rPr lang="en-US" dirty="0"/>
                        <a:t>62.5</a:t>
                      </a:r>
                    </a:p>
                  </a:txBody>
                  <a:tcPr/>
                </a:tc>
                <a:extLst>
                  <a:ext uri="{0D108BD9-81ED-4DB2-BD59-A6C34878D82A}">
                    <a16:rowId xmlns:a16="http://schemas.microsoft.com/office/drawing/2014/main" val="3851133706"/>
                  </a:ext>
                </a:extLst>
              </a:tr>
              <a:tr h="370840">
                <a:tc>
                  <a:txBody>
                    <a:bodyPr/>
                    <a:lstStyle/>
                    <a:p>
                      <a:pPr algn="ctr"/>
                      <a:r>
                        <a:rPr lang="en-US" dirty="0"/>
                        <a:t>Ours(single model)</a:t>
                      </a:r>
                    </a:p>
                  </a:txBody>
                  <a:tcPr/>
                </a:tc>
                <a:tc>
                  <a:txBody>
                    <a:bodyPr/>
                    <a:lstStyle/>
                    <a:p>
                      <a:pPr algn="ctr"/>
                      <a:r>
                        <a:rPr lang="en-US" dirty="0"/>
                        <a:t>68.4</a:t>
                      </a:r>
                    </a:p>
                  </a:txBody>
                  <a:tcPr/>
                </a:tc>
                <a:extLst>
                  <a:ext uri="{0D108BD9-81ED-4DB2-BD59-A6C34878D82A}">
                    <a16:rowId xmlns:a16="http://schemas.microsoft.com/office/drawing/2014/main" val="1689892961"/>
                  </a:ext>
                </a:extLst>
              </a:tr>
              <a:tr h="370840">
                <a:tc>
                  <a:txBody>
                    <a:bodyPr/>
                    <a:lstStyle/>
                    <a:p>
                      <a:pPr algn="ctr"/>
                      <a:r>
                        <a:rPr lang="en-US" dirty="0"/>
                        <a:t>Ours(ensemble)</a:t>
                      </a:r>
                    </a:p>
                  </a:txBody>
                  <a:tcPr/>
                </a:tc>
                <a:tc>
                  <a:txBody>
                    <a:bodyPr/>
                    <a:lstStyle/>
                    <a:p>
                      <a:pPr algn="ctr"/>
                      <a:r>
                        <a:rPr lang="en-US" dirty="0"/>
                        <a:t>69</a:t>
                      </a:r>
                    </a:p>
                  </a:txBody>
                  <a:tcPr/>
                </a:tc>
                <a:extLst>
                  <a:ext uri="{0D108BD9-81ED-4DB2-BD59-A6C34878D82A}">
                    <a16:rowId xmlns:a16="http://schemas.microsoft.com/office/drawing/2014/main" val="1462192604"/>
                  </a:ext>
                </a:extLst>
              </a:tr>
            </a:tbl>
          </a:graphicData>
        </a:graphic>
      </p:graphicFrame>
    </p:spTree>
    <p:extLst>
      <p:ext uri="{BB962C8B-B14F-4D97-AF65-F5344CB8AC3E}">
        <p14:creationId xmlns:p14="http://schemas.microsoft.com/office/powerpoint/2010/main" val="37818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713905" y="248575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Thanks !</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6F2C745F-4D9D-46D0-9F43-F77DDC1AA834}" type="datetime1">
              <a:rPr lang="en-US" smtClean="0"/>
              <a:t>9/8/2018</a:t>
            </a:fld>
            <a:endParaRPr lang="en-US"/>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15</a:t>
            </a:fld>
            <a:endParaRPr lang="en-US"/>
          </a:p>
        </p:txBody>
      </p:sp>
      <p:sp>
        <p:nvSpPr>
          <p:cNvPr id="9" name="Footer Placeholder 15">
            <a:extLst>
              <a:ext uri="{FF2B5EF4-FFF2-40B4-BE49-F238E27FC236}">
                <a16:creationId xmlns:a16="http://schemas.microsoft.com/office/drawing/2014/main" id="{D93A7179-A4EF-4529-B419-47724D2EEE5C}"/>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Tree>
    <p:extLst>
      <p:ext uri="{BB962C8B-B14F-4D97-AF65-F5344CB8AC3E}">
        <p14:creationId xmlns:p14="http://schemas.microsoft.com/office/powerpoint/2010/main" val="178729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err="1">
                <a:solidFill>
                  <a:srgbClr val="FF0000"/>
                </a:solidFill>
                <a:latin typeface="Times New Roman" panose="02020603050405020304" pitchFamily="18" charset="0"/>
              </a:rPr>
              <a:t>VisDA</a:t>
            </a:r>
            <a:r>
              <a:rPr lang="en-US" dirty="0">
                <a:solidFill>
                  <a:srgbClr val="FF0000"/>
                </a:solidFill>
                <a:latin typeface="Times New Roman" panose="02020603050405020304" pitchFamily="18" charset="0"/>
              </a:rPr>
              <a:t> 2018 Open Set Classification</a:t>
            </a:r>
            <a:endParaRPr lang="en-US" dirty="0">
              <a:solidFill>
                <a:srgbClr val="FF0000"/>
              </a:solidFill>
            </a:endParaRPr>
          </a:p>
        </p:txBody>
      </p:sp>
      <p:pic>
        <p:nvPicPr>
          <p:cNvPr id="3" name="Content Placeholder 2">
            <a:extLst>
              <a:ext uri="{FF2B5EF4-FFF2-40B4-BE49-F238E27FC236}">
                <a16:creationId xmlns:a16="http://schemas.microsoft.com/office/drawing/2014/main" id="{B14B22D6-53D5-4860-AE20-E8AEF7F63CC8}"/>
              </a:ext>
            </a:extLst>
          </p:cNvPr>
          <p:cNvPicPr>
            <a:picLocks noGrp="1" noChangeAspect="1"/>
          </p:cNvPicPr>
          <p:nvPr>
            <p:ph idx="1"/>
          </p:nvPr>
        </p:nvPicPr>
        <p:blipFill>
          <a:blip r:embed="rId3"/>
          <a:stretch>
            <a:fillRect/>
          </a:stretch>
        </p:blipFill>
        <p:spPr>
          <a:xfrm>
            <a:off x="2324911" y="1373492"/>
            <a:ext cx="7088793" cy="5002314"/>
          </a:xfrm>
          <a:prstGeom prst="rect">
            <a:avLst/>
          </a:prstGeom>
        </p:spPr>
      </p:pic>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6EA896D3-A374-411D-8F3B-CF6941FC42E9}" type="datetime1">
              <a:rPr lang="en-US" smtClean="0"/>
              <a:t>9/8/2018</a:t>
            </a:fld>
            <a:endParaRPr lang="en-US"/>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2</a:t>
            </a:fld>
            <a:endParaRPr lang="en-US"/>
          </a:p>
        </p:txBody>
      </p:sp>
      <p:sp>
        <p:nvSpPr>
          <p:cNvPr id="17" name="Footer Placeholder 15">
            <a:extLst>
              <a:ext uri="{FF2B5EF4-FFF2-40B4-BE49-F238E27FC236}">
                <a16:creationId xmlns:a16="http://schemas.microsoft.com/office/drawing/2014/main" id="{46D5E36F-7559-48E6-A5C8-F25ABAC9EC34}"/>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Tree>
    <p:extLst>
      <p:ext uri="{BB962C8B-B14F-4D97-AF65-F5344CB8AC3E}">
        <p14:creationId xmlns:p14="http://schemas.microsoft.com/office/powerpoint/2010/main" val="415170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Problem on Open Set Domain Adaptation</a:t>
            </a:r>
            <a:endParaRPr lang="en-US" dirty="0">
              <a:solidFill>
                <a:srgbClr val="FF0000"/>
              </a:solidFill>
            </a:endParaRPr>
          </a:p>
        </p:txBody>
      </p:sp>
      <p:sp>
        <p:nvSpPr>
          <p:cNvPr id="6" name="Date Placeholder 5">
            <a:extLst>
              <a:ext uri="{FF2B5EF4-FFF2-40B4-BE49-F238E27FC236}">
                <a16:creationId xmlns:a16="http://schemas.microsoft.com/office/drawing/2014/main" id="{E8E6207E-B6CB-4A2D-93BF-4378884BA102}"/>
              </a:ext>
            </a:extLst>
          </p:cNvPr>
          <p:cNvSpPr>
            <a:spLocks noGrp="1"/>
          </p:cNvSpPr>
          <p:nvPr>
            <p:ph type="dt" sz="half" idx="10"/>
          </p:nvPr>
        </p:nvSpPr>
        <p:spPr/>
        <p:txBody>
          <a:bodyPr/>
          <a:lstStyle/>
          <a:p>
            <a:fld id="{D1B9D607-64A0-4E2B-9E60-6C2C77B7A472}" type="datetime1">
              <a:rPr lang="en-US" smtClean="0"/>
              <a:t>9/9/2018</a:t>
            </a:fld>
            <a:endParaRPr lang="en-US"/>
          </a:p>
        </p:txBody>
      </p:sp>
      <p:sp>
        <p:nvSpPr>
          <p:cNvPr id="7" name="Slide Number Placeholder 6">
            <a:extLst>
              <a:ext uri="{FF2B5EF4-FFF2-40B4-BE49-F238E27FC236}">
                <a16:creationId xmlns:a16="http://schemas.microsoft.com/office/drawing/2014/main" id="{EE784817-83BB-453B-99DB-3E7A015F30B4}"/>
              </a:ext>
            </a:extLst>
          </p:cNvPr>
          <p:cNvSpPr>
            <a:spLocks noGrp="1"/>
          </p:cNvSpPr>
          <p:nvPr>
            <p:ph type="sldNum" sz="quarter" idx="12"/>
          </p:nvPr>
        </p:nvSpPr>
        <p:spPr/>
        <p:txBody>
          <a:bodyPr/>
          <a:lstStyle/>
          <a:p>
            <a:fld id="{E2FF46F9-D79E-4366-B931-FADE5DCAB1E1}" type="slidenum">
              <a:rPr lang="en-US" smtClean="0"/>
              <a:t>3</a:t>
            </a:fld>
            <a:endParaRPr lang="en-US"/>
          </a:p>
        </p:txBody>
      </p:sp>
      <p:sp>
        <p:nvSpPr>
          <p:cNvPr id="9" name="Footer Placeholder 15">
            <a:extLst>
              <a:ext uri="{FF2B5EF4-FFF2-40B4-BE49-F238E27FC236}">
                <a16:creationId xmlns:a16="http://schemas.microsoft.com/office/drawing/2014/main" id="{4803113B-DC78-464E-8B66-356FAE35DF93}"/>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
        <p:nvSpPr>
          <p:cNvPr id="4" name="Content Placeholder 3">
            <a:extLst>
              <a:ext uri="{FF2B5EF4-FFF2-40B4-BE49-F238E27FC236}">
                <a16:creationId xmlns:a16="http://schemas.microsoft.com/office/drawing/2014/main" id="{4C685EDD-88A3-4326-9EFD-4534BC684EF3}"/>
              </a:ext>
            </a:extLst>
          </p:cNvPr>
          <p:cNvSpPr>
            <a:spLocks noGrp="1"/>
          </p:cNvSpPr>
          <p:nvPr>
            <p:ph idx="1"/>
          </p:nvPr>
        </p:nvSpPr>
        <p:spPr/>
        <p:txBody>
          <a:bodyPr/>
          <a:lstStyle/>
          <a:p>
            <a:pPr>
              <a:buClr>
                <a:srgbClr val="FF0000"/>
              </a:buClr>
              <a:buFont typeface="Wingdings" panose="05000000000000000000" pitchFamily="2" charset="2"/>
              <a:buChar char="§"/>
            </a:pPr>
            <a:r>
              <a:rPr lang="en-US" dirty="0"/>
              <a:t>Hard to recognize unknown class</a:t>
            </a:r>
          </a:p>
          <a:p>
            <a:pPr>
              <a:buClr>
                <a:srgbClr val="FF0000"/>
              </a:buClr>
              <a:buFont typeface="Wingdings" panose="05000000000000000000" pitchFamily="2" charset="2"/>
              <a:buChar char="§"/>
            </a:pPr>
            <a:r>
              <a:rPr lang="en-US" dirty="0"/>
              <a:t>L</a:t>
            </a:r>
            <a:r>
              <a:rPr lang="en-US" altLang="zh-CN" dirty="0"/>
              <a:t>arger</a:t>
            </a:r>
            <a:r>
              <a:rPr lang="en-US" dirty="0"/>
              <a:t> domain gap on unknown class than known class (maybe negative transfer)</a:t>
            </a:r>
          </a:p>
          <a:p>
            <a:endParaRPr lang="en-US" dirty="0"/>
          </a:p>
        </p:txBody>
      </p:sp>
      <p:pic>
        <p:nvPicPr>
          <p:cNvPr id="8" name="Picture 7">
            <a:extLst>
              <a:ext uri="{FF2B5EF4-FFF2-40B4-BE49-F238E27FC236}">
                <a16:creationId xmlns:a16="http://schemas.microsoft.com/office/drawing/2014/main" id="{41E90F0F-D850-4CAB-88AF-7EA72957626F}"/>
              </a:ext>
            </a:extLst>
          </p:cNvPr>
          <p:cNvPicPr>
            <a:picLocks noChangeAspect="1"/>
          </p:cNvPicPr>
          <p:nvPr/>
        </p:nvPicPr>
        <p:blipFill>
          <a:blip r:embed="rId3"/>
          <a:stretch>
            <a:fillRect/>
          </a:stretch>
        </p:blipFill>
        <p:spPr>
          <a:xfrm>
            <a:off x="6951494" y="3429000"/>
            <a:ext cx="4146419" cy="2397868"/>
          </a:xfrm>
          <a:prstGeom prst="rect">
            <a:avLst/>
          </a:prstGeom>
        </p:spPr>
      </p:pic>
      <p:pic>
        <p:nvPicPr>
          <p:cNvPr id="10" name="Picture 9">
            <a:extLst>
              <a:ext uri="{FF2B5EF4-FFF2-40B4-BE49-F238E27FC236}">
                <a16:creationId xmlns:a16="http://schemas.microsoft.com/office/drawing/2014/main" id="{D83E4811-ECCA-4D43-83D9-02E99DEF6950}"/>
              </a:ext>
            </a:extLst>
          </p:cNvPr>
          <p:cNvPicPr>
            <a:picLocks noChangeAspect="1"/>
          </p:cNvPicPr>
          <p:nvPr/>
        </p:nvPicPr>
        <p:blipFill>
          <a:blip r:embed="rId4"/>
          <a:stretch>
            <a:fillRect/>
          </a:stretch>
        </p:blipFill>
        <p:spPr>
          <a:xfrm>
            <a:off x="1094087" y="3429000"/>
            <a:ext cx="4146418" cy="2397868"/>
          </a:xfrm>
          <a:prstGeom prst="rect">
            <a:avLst/>
          </a:prstGeom>
        </p:spPr>
      </p:pic>
      <p:sp>
        <p:nvSpPr>
          <p:cNvPr id="11" name="Arrow: Right 10">
            <a:extLst>
              <a:ext uri="{FF2B5EF4-FFF2-40B4-BE49-F238E27FC236}">
                <a16:creationId xmlns:a16="http://schemas.microsoft.com/office/drawing/2014/main" id="{A7EE0F67-DDCF-4E60-833B-841A0D01362C}"/>
              </a:ext>
            </a:extLst>
          </p:cNvPr>
          <p:cNvSpPr/>
          <p:nvPr/>
        </p:nvSpPr>
        <p:spPr>
          <a:xfrm>
            <a:off x="5597401" y="4467140"/>
            <a:ext cx="1098206" cy="505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4FCB27D3-CC1E-413F-BE1C-6F0D154B884D}"/>
              </a:ext>
            </a:extLst>
          </p:cNvPr>
          <p:cNvSpPr txBox="1">
            <a:spLocks/>
          </p:cNvSpPr>
          <p:nvPr/>
        </p:nvSpPr>
        <p:spPr>
          <a:xfrm>
            <a:off x="1856362" y="5826868"/>
            <a:ext cx="2968558" cy="365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mj-lt"/>
              </a:rPr>
              <a:t>Source unknown class</a:t>
            </a:r>
            <a:endParaRPr lang="en-US" dirty="0"/>
          </a:p>
        </p:txBody>
      </p:sp>
      <p:sp>
        <p:nvSpPr>
          <p:cNvPr id="13" name="Content Placeholder 3">
            <a:extLst>
              <a:ext uri="{FF2B5EF4-FFF2-40B4-BE49-F238E27FC236}">
                <a16:creationId xmlns:a16="http://schemas.microsoft.com/office/drawing/2014/main" id="{0082962E-0614-4501-9413-CCD26FF56AB2}"/>
              </a:ext>
            </a:extLst>
          </p:cNvPr>
          <p:cNvSpPr txBox="1">
            <a:spLocks/>
          </p:cNvSpPr>
          <p:nvPr/>
        </p:nvSpPr>
        <p:spPr>
          <a:xfrm>
            <a:off x="7650804" y="5835582"/>
            <a:ext cx="2968558" cy="365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mj-lt"/>
              </a:rPr>
              <a:t>Target unknown class</a:t>
            </a:r>
          </a:p>
          <a:p>
            <a:endParaRPr lang="en-US" dirty="0"/>
          </a:p>
        </p:txBody>
      </p:sp>
    </p:spTree>
    <p:extLst>
      <p:ext uri="{BB962C8B-B14F-4D97-AF65-F5344CB8AC3E}">
        <p14:creationId xmlns:p14="http://schemas.microsoft.com/office/powerpoint/2010/main" val="70363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How to solve the problem</a:t>
            </a:r>
            <a:endParaRPr lang="en-US" dirty="0">
              <a:solidFill>
                <a:srgbClr val="FF0000"/>
              </a:solidFill>
            </a:endParaRPr>
          </a:p>
        </p:txBody>
      </p:sp>
      <p:sp>
        <p:nvSpPr>
          <p:cNvPr id="6" name="Date Placeholder 5">
            <a:extLst>
              <a:ext uri="{FF2B5EF4-FFF2-40B4-BE49-F238E27FC236}">
                <a16:creationId xmlns:a16="http://schemas.microsoft.com/office/drawing/2014/main" id="{E8E6207E-B6CB-4A2D-93BF-4378884BA102}"/>
              </a:ext>
            </a:extLst>
          </p:cNvPr>
          <p:cNvSpPr>
            <a:spLocks noGrp="1"/>
          </p:cNvSpPr>
          <p:nvPr>
            <p:ph type="dt" sz="half" idx="10"/>
          </p:nvPr>
        </p:nvSpPr>
        <p:spPr/>
        <p:txBody>
          <a:bodyPr/>
          <a:lstStyle/>
          <a:p>
            <a:fld id="{D1BDFDF8-2C29-4748-AFA0-A342A5812233}" type="datetime1">
              <a:rPr lang="en-US" smtClean="0"/>
              <a:t>9/9/2018</a:t>
            </a:fld>
            <a:endParaRPr lang="en-US"/>
          </a:p>
        </p:txBody>
      </p:sp>
      <p:sp>
        <p:nvSpPr>
          <p:cNvPr id="7" name="Slide Number Placeholder 6">
            <a:extLst>
              <a:ext uri="{FF2B5EF4-FFF2-40B4-BE49-F238E27FC236}">
                <a16:creationId xmlns:a16="http://schemas.microsoft.com/office/drawing/2014/main" id="{EE784817-83BB-453B-99DB-3E7A015F30B4}"/>
              </a:ext>
            </a:extLst>
          </p:cNvPr>
          <p:cNvSpPr>
            <a:spLocks noGrp="1"/>
          </p:cNvSpPr>
          <p:nvPr>
            <p:ph type="sldNum" sz="quarter" idx="12"/>
          </p:nvPr>
        </p:nvSpPr>
        <p:spPr/>
        <p:txBody>
          <a:bodyPr/>
          <a:lstStyle/>
          <a:p>
            <a:fld id="{E2FF46F9-D79E-4366-B931-FADE5DCAB1E1}" type="slidenum">
              <a:rPr lang="en-US" smtClean="0"/>
              <a:t>4</a:t>
            </a:fld>
            <a:endParaRPr lang="en-US"/>
          </a:p>
        </p:txBody>
      </p:sp>
      <p:sp>
        <p:nvSpPr>
          <p:cNvPr id="9" name="Footer Placeholder 15">
            <a:extLst>
              <a:ext uri="{FF2B5EF4-FFF2-40B4-BE49-F238E27FC236}">
                <a16:creationId xmlns:a16="http://schemas.microsoft.com/office/drawing/2014/main" id="{4803113B-DC78-464E-8B66-356FAE35DF93}"/>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
        <p:nvSpPr>
          <p:cNvPr id="4" name="Content Placeholder 3">
            <a:extLst>
              <a:ext uri="{FF2B5EF4-FFF2-40B4-BE49-F238E27FC236}">
                <a16:creationId xmlns:a16="http://schemas.microsoft.com/office/drawing/2014/main" id="{4C685EDD-88A3-4326-9EFD-4534BC684EF3}"/>
              </a:ext>
            </a:extLst>
          </p:cNvPr>
          <p:cNvSpPr>
            <a:spLocks noGrp="1"/>
          </p:cNvSpPr>
          <p:nvPr>
            <p:ph idx="1"/>
          </p:nvPr>
        </p:nvSpPr>
        <p:spPr/>
        <p:txBody>
          <a:bodyPr/>
          <a:lstStyle/>
          <a:p>
            <a:pPr>
              <a:buClr>
                <a:srgbClr val="FF0000"/>
              </a:buClr>
              <a:buFont typeface="Wingdings" panose="05000000000000000000" pitchFamily="2" charset="2"/>
              <a:buChar char="§"/>
            </a:pPr>
            <a:r>
              <a:rPr lang="en-US" dirty="0"/>
              <a:t>Recognize unknown class through determine whether it has feature in known class?</a:t>
            </a:r>
          </a:p>
          <a:p>
            <a:pPr>
              <a:buClr>
                <a:srgbClr val="FF0000"/>
              </a:buClr>
              <a:buFont typeface="Wingdings" panose="05000000000000000000" pitchFamily="2" charset="2"/>
              <a:buChar char="§"/>
            </a:pPr>
            <a:r>
              <a:rPr lang="en-US" dirty="0"/>
              <a:t>Domain adaptation while avoid the interference of unknown class</a:t>
            </a:r>
          </a:p>
          <a:p>
            <a:endParaRPr lang="en-US" dirty="0"/>
          </a:p>
        </p:txBody>
      </p:sp>
      <p:pic>
        <p:nvPicPr>
          <p:cNvPr id="8" name="Picture 7">
            <a:extLst>
              <a:ext uri="{FF2B5EF4-FFF2-40B4-BE49-F238E27FC236}">
                <a16:creationId xmlns:a16="http://schemas.microsoft.com/office/drawing/2014/main" id="{41E90F0F-D850-4CAB-88AF-7EA72957626F}"/>
              </a:ext>
            </a:extLst>
          </p:cNvPr>
          <p:cNvPicPr>
            <a:picLocks noChangeAspect="1"/>
          </p:cNvPicPr>
          <p:nvPr/>
        </p:nvPicPr>
        <p:blipFill>
          <a:blip r:embed="rId3"/>
          <a:stretch>
            <a:fillRect/>
          </a:stretch>
        </p:blipFill>
        <p:spPr>
          <a:xfrm>
            <a:off x="6951494" y="3429000"/>
            <a:ext cx="4146419" cy="2397868"/>
          </a:xfrm>
          <a:prstGeom prst="rect">
            <a:avLst/>
          </a:prstGeom>
        </p:spPr>
      </p:pic>
      <p:pic>
        <p:nvPicPr>
          <p:cNvPr id="10" name="Picture 9">
            <a:extLst>
              <a:ext uri="{FF2B5EF4-FFF2-40B4-BE49-F238E27FC236}">
                <a16:creationId xmlns:a16="http://schemas.microsoft.com/office/drawing/2014/main" id="{D83E4811-ECCA-4D43-83D9-02E99DEF6950}"/>
              </a:ext>
            </a:extLst>
          </p:cNvPr>
          <p:cNvPicPr>
            <a:picLocks noChangeAspect="1"/>
          </p:cNvPicPr>
          <p:nvPr/>
        </p:nvPicPr>
        <p:blipFill>
          <a:blip r:embed="rId4"/>
          <a:stretch>
            <a:fillRect/>
          </a:stretch>
        </p:blipFill>
        <p:spPr>
          <a:xfrm>
            <a:off x="1094087" y="3429000"/>
            <a:ext cx="4146418" cy="2397868"/>
          </a:xfrm>
          <a:prstGeom prst="rect">
            <a:avLst/>
          </a:prstGeom>
        </p:spPr>
      </p:pic>
      <p:sp>
        <p:nvSpPr>
          <p:cNvPr id="11" name="Arrow: Right 10">
            <a:extLst>
              <a:ext uri="{FF2B5EF4-FFF2-40B4-BE49-F238E27FC236}">
                <a16:creationId xmlns:a16="http://schemas.microsoft.com/office/drawing/2014/main" id="{A7EE0F67-DDCF-4E60-833B-841A0D01362C}"/>
              </a:ext>
            </a:extLst>
          </p:cNvPr>
          <p:cNvSpPr/>
          <p:nvPr/>
        </p:nvSpPr>
        <p:spPr>
          <a:xfrm>
            <a:off x="5597401" y="4467140"/>
            <a:ext cx="1098206" cy="505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4FCB27D3-CC1E-413F-BE1C-6F0D154B884D}"/>
              </a:ext>
            </a:extLst>
          </p:cNvPr>
          <p:cNvSpPr txBox="1">
            <a:spLocks/>
          </p:cNvSpPr>
          <p:nvPr/>
        </p:nvSpPr>
        <p:spPr>
          <a:xfrm>
            <a:off x="1856362" y="5826868"/>
            <a:ext cx="2968558" cy="365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mj-lt"/>
              </a:rPr>
              <a:t>Source unknown class</a:t>
            </a:r>
            <a:endParaRPr lang="en-US" dirty="0"/>
          </a:p>
        </p:txBody>
      </p:sp>
      <p:sp>
        <p:nvSpPr>
          <p:cNvPr id="13" name="Content Placeholder 3">
            <a:extLst>
              <a:ext uri="{FF2B5EF4-FFF2-40B4-BE49-F238E27FC236}">
                <a16:creationId xmlns:a16="http://schemas.microsoft.com/office/drawing/2014/main" id="{0082962E-0614-4501-9413-CCD26FF56AB2}"/>
              </a:ext>
            </a:extLst>
          </p:cNvPr>
          <p:cNvSpPr txBox="1">
            <a:spLocks/>
          </p:cNvSpPr>
          <p:nvPr/>
        </p:nvSpPr>
        <p:spPr>
          <a:xfrm>
            <a:off x="7650804" y="5835582"/>
            <a:ext cx="2968558" cy="365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mj-lt"/>
              </a:rPr>
              <a:t>Target unknown class</a:t>
            </a:r>
          </a:p>
          <a:p>
            <a:endParaRPr lang="en-US" dirty="0"/>
          </a:p>
        </p:txBody>
      </p:sp>
    </p:spTree>
    <p:extLst>
      <p:ext uri="{BB962C8B-B14F-4D97-AF65-F5344CB8AC3E}">
        <p14:creationId xmlns:p14="http://schemas.microsoft.com/office/powerpoint/2010/main" val="165567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Recognize unknown class module</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19B05902-2720-499D-89AD-A97AC494BE5F}"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5</a:t>
            </a:fld>
            <a:endParaRPr lang="en-US"/>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6" name="Content Placeholder 5">
            <a:extLst>
              <a:ext uri="{FF2B5EF4-FFF2-40B4-BE49-F238E27FC236}">
                <a16:creationId xmlns:a16="http://schemas.microsoft.com/office/drawing/2014/main" id="{B580FCA2-212F-41EE-9540-F75B122D95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2407" y="1690688"/>
            <a:ext cx="9470679" cy="4126452"/>
          </a:xfrm>
        </p:spPr>
      </p:pic>
    </p:spTree>
    <p:extLst>
      <p:ext uri="{BB962C8B-B14F-4D97-AF65-F5344CB8AC3E}">
        <p14:creationId xmlns:p14="http://schemas.microsoft.com/office/powerpoint/2010/main" val="129280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Recognize unknown class module</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EE86F130-58C9-4BB7-87BD-A3B0D7E49063}"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6</a:t>
            </a:fld>
            <a:endParaRPr lang="en-US"/>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6" name="Content Placeholder 5">
            <a:extLst>
              <a:ext uri="{FF2B5EF4-FFF2-40B4-BE49-F238E27FC236}">
                <a16:creationId xmlns:a16="http://schemas.microsoft.com/office/drawing/2014/main" id="{B580FCA2-212F-41EE-9540-F75B122D95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599" y="3198475"/>
            <a:ext cx="6831385" cy="2861857"/>
          </a:xfrm>
        </p:spPr>
      </p:pic>
      <p:sp>
        <p:nvSpPr>
          <p:cNvPr id="7" name="Content Placeholder 3">
            <a:extLst>
              <a:ext uri="{FF2B5EF4-FFF2-40B4-BE49-F238E27FC236}">
                <a16:creationId xmlns:a16="http://schemas.microsoft.com/office/drawing/2014/main" id="{B7BEE14C-5809-4E97-9954-9153407907C2}"/>
              </a:ext>
            </a:extLst>
          </p:cNvPr>
          <p:cNvSpPr txBox="1">
            <a:spLocks/>
          </p:cNvSpPr>
          <p:nvPr/>
        </p:nvSpPr>
        <p:spPr>
          <a:xfrm>
            <a:off x="1086786" y="1690688"/>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Only implement cross entropy loss for 12 known class</a:t>
            </a:r>
          </a:p>
          <a:p>
            <a:pPr>
              <a:spcBef>
                <a:spcPts val="0"/>
              </a:spcBef>
              <a:buClr>
                <a:srgbClr val="FF0000"/>
              </a:buClr>
              <a:buFont typeface="Wingdings" panose="05000000000000000000" pitchFamily="2" charset="2"/>
              <a:buChar char="§"/>
            </a:pPr>
            <a:r>
              <a:rPr lang="en-US" dirty="0"/>
              <a:t>Use feature extract from known class to determine whether it is known or not</a:t>
            </a:r>
          </a:p>
        </p:txBody>
      </p:sp>
    </p:spTree>
    <p:extLst>
      <p:ext uri="{BB962C8B-B14F-4D97-AF65-F5344CB8AC3E}">
        <p14:creationId xmlns:p14="http://schemas.microsoft.com/office/powerpoint/2010/main" val="163548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Recognize unknown class module</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0116AFF9-78F2-4D82-A82E-EC055DD39F0E}"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7</a:t>
            </a:fld>
            <a:endParaRPr lang="en-US"/>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6" name="Content Placeholder 5">
            <a:extLst>
              <a:ext uri="{FF2B5EF4-FFF2-40B4-BE49-F238E27FC236}">
                <a16:creationId xmlns:a16="http://schemas.microsoft.com/office/drawing/2014/main" id="{B580FCA2-212F-41EE-9540-F75B122D95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599" y="3198475"/>
            <a:ext cx="6831385" cy="2861857"/>
          </a:xfrm>
        </p:spPr>
      </p:pic>
      <p:sp>
        <p:nvSpPr>
          <p:cNvPr id="7" name="Content Placeholder 3">
            <a:extLst>
              <a:ext uri="{FF2B5EF4-FFF2-40B4-BE49-F238E27FC236}">
                <a16:creationId xmlns:a16="http://schemas.microsoft.com/office/drawing/2014/main" id="{B7BEE14C-5809-4E97-9954-9153407907C2}"/>
              </a:ext>
            </a:extLst>
          </p:cNvPr>
          <p:cNvSpPr txBox="1">
            <a:spLocks/>
          </p:cNvSpPr>
          <p:nvPr/>
        </p:nvSpPr>
        <p:spPr>
          <a:xfrm>
            <a:off x="1086786" y="1690688"/>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Add an Entropy Maximization loss for unknown class at 12 fully connected layer</a:t>
            </a:r>
          </a:p>
        </p:txBody>
      </p:sp>
    </p:spTree>
    <p:extLst>
      <p:ext uri="{BB962C8B-B14F-4D97-AF65-F5344CB8AC3E}">
        <p14:creationId xmlns:p14="http://schemas.microsoft.com/office/powerpoint/2010/main" val="124623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latin typeface="Times New Roman" panose="02020603050405020304" pitchFamily="18" charset="0"/>
              </a:rPr>
              <a:t>Recognize unknown class module</a:t>
            </a:r>
            <a:endParaRPr lang="en-US" dirty="0">
              <a:solidFill>
                <a:srgbClr val="FF0000"/>
              </a:solidFill>
            </a:endParaRP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75E72D4A-518E-47BC-A875-9C6F6F887379}"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8</a:t>
            </a:fld>
            <a:endParaRPr lang="en-US"/>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sp>
        <p:nvSpPr>
          <p:cNvPr id="7" name="Content Placeholder 3">
            <a:extLst>
              <a:ext uri="{FF2B5EF4-FFF2-40B4-BE49-F238E27FC236}">
                <a16:creationId xmlns:a16="http://schemas.microsoft.com/office/drawing/2014/main" id="{B7BEE14C-5809-4E97-9954-9153407907C2}"/>
              </a:ext>
            </a:extLst>
          </p:cNvPr>
          <p:cNvSpPr txBox="1">
            <a:spLocks/>
          </p:cNvSpPr>
          <p:nvPr/>
        </p:nvSpPr>
        <p:spPr>
          <a:xfrm>
            <a:off x="1086786" y="1690688"/>
            <a:ext cx="1051560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Add an Entropy Maximization loss for unknown class at 12 fully connected layer</a:t>
            </a:r>
          </a:p>
        </p:txBody>
      </p:sp>
      <p:pic>
        <p:nvPicPr>
          <p:cNvPr id="12" name="Content Placeholder 11">
            <a:extLst>
              <a:ext uri="{FF2B5EF4-FFF2-40B4-BE49-F238E27FC236}">
                <a16:creationId xmlns:a16="http://schemas.microsoft.com/office/drawing/2014/main" id="{6D773BE5-867E-4D38-95E7-C6E39318123A}"/>
              </a:ext>
            </a:extLst>
          </p:cNvPr>
          <p:cNvPicPr>
            <a:picLocks noGrp="1" noChangeAspect="1"/>
          </p:cNvPicPr>
          <p:nvPr>
            <p:ph idx="1"/>
          </p:nvPr>
        </p:nvPicPr>
        <p:blipFill>
          <a:blip r:embed="rId3"/>
          <a:stretch>
            <a:fillRect/>
          </a:stretch>
        </p:blipFill>
        <p:spPr>
          <a:xfrm>
            <a:off x="3869425" y="2251767"/>
            <a:ext cx="4701734" cy="3751021"/>
          </a:xfrm>
          <a:prstGeom prst="rect">
            <a:avLst/>
          </a:prstGeom>
        </p:spPr>
      </p:pic>
      <p:sp>
        <p:nvSpPr>
          <p:cNvPr id="16" name="Content Placeholder 3">
            <a:extLst>
              <a:ext uri="{FF2B5EF4-FFF2-40B4-BE49-F238E27FC236}">
                <a16:creationId xmlns:a16="http://schemas.microsoft.com/office/drawing/2014/main" id="{1D733857-4C4A-4D5F-A374-3F6E712CA028}"/>
              </a:ext>
            </a:extLst>
          </p:cNvPr>
          <p:cNvSpPr txBox="1">
            <a:spLocks/>
          </p:cNvSpPr>
          <p:nvPr/>
        </p:nvSpPr>
        <p:spPr>
          <a:xfrm>
            <a:off x="3836065" y="6127750"/>
            <a:ext cx="5017041" cy="3651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accent1"/>
              </a:buClr>
              <a:buNone/>
            </a:pPr>
            <a:r>
              <a:rPr lang="en-US" dirty="0"/>
              <a:t> </a:t>
            </a:r>
            <a:r>
              <a:rPr lang="en-US" dirty="0" err="1"/>
              <a:t>Tsne</a:t>
            </a:r>
            <a:r>
              <a:rPr lang="en-US" dirty="0"/>
              <a:t> result: B</a:t>
            </a:r>
            <a:r>
              <a:rPr lang="en-US" altLang="zh-CN" dirty="0"/>
              <a:t>lack represent unknown class and other is known class</a:t>
            </a:r>
            <a:endParaRPr lang="en-US" dirty="0"/>
          </a:p>
        </p:txBody>
      </p:sp>
    </p:spTree>
    <p:extLst>
      <p:ext uri="{BB962C8B-B14F-4D97-AF65-F5344CB8AC3E}">
        <p14:creationId xmlns:p14="http://schemas.microsoft.com/office/powerpoint/2010/main" val="36423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68E-75A0-4316-80E4-C794F8432A86}"/>
              </a:ext>
            </a:extLst>
          </p:cNvPr>
          <p:cNvSpPr>
            <a:spLocks noGrp="1"/>
          </p:cNvSpPr>
          <p:nvPr>
            <p:ph type="title"/>
          </p:nvPr>
        </p:nvSpPr>
        <p:spPr>
          <a:xfrm>
            <a:off x="838199" y="365125"/>
            <a:ext cx="10764187" cy="1325563"/>
          </a:xfrm>
        </p:spPr>
        <p:txBody>
          <a:bodyPr>
            <a:normAutofit/>
          </a:bodyPr>
          <a:lstStyle/>
          <a:p>
            <a:pPr algn="ctr">
              <a:spcBef>
                <a:spcPts val="0"/>
              </a:spcBef>
            </a:pPr>
            <a:r>
              <a:rPr lang="en-US" dirty="0">
                <a:solidFill>
                  <a:srgbClr val="FF0000"/>
                </a:solidFill>
              </a:rPr>
              <a:t>Improve Self-ensemble method</a:t>
            </a:r>
          </a:p>
        </p:txBody>
      </p:sp>
      <p:sp>
        <p:nvSpPr>
          <p:cNvPr id="14" name="Date Placeholder 13">
            <a:extLst>
              <a:ext uri="{FF2B5EF4-FFF2-40B4-BE49-F238E27FC236}">
                <a16:creationId xmlns:a16="http://schemas.microsoft.com/office/drawing/2014/main" id="{2D32FF0B-8B2E-4F27-B128-BEB10D744F05}"/>
              </a:ext>
            </a:extLst>
          </p:cNvPr>
          <p:cNvSpPr>
            <a:spLocks noGrp="1"/>
          </p:cNvSpPr>
          <p:nvPr>
            <p:ph type="dt" sz="half" idx="10"/>
          </p:nvPr>
        </p:nvSpPr>
        <p:spPr/>
        <p:txBody>
          <a:bodyPr/>
          <a:lstStyle/>
          <a:p>
            <a:fld id="{6953FB64-0506-4089-8C18-FBFDAED3319C}" type="datetime1">
              <a:rPr lang="en-US" smtClean="0"/>
              <a:t>9/9/2018</a:t>
            </a:fld>
            <a:endParaRPr lang="en-US" dirty="0"/>
          </a:p>
        </p:txBody>
      </p:sp>
      <p:sp>
        <p:nvSpPr>
          <p:cNvPr id="15" name="Slide Number Placeholder 14">
            <a:extLst>
              <a:ext uri="{FF2B5EF4-FFF2-40B4-BE49-F238E27FC236}">
                <a16:creationId xmlns:a16="http://schemas.microsoft.com/office/drawing/2014/main" id="{3703EE2D-787F-474D-9253-C5938267A663}"/>
              </a:ext>
            </a:extLst>
          </p:cNvPr>
          <p:cNvSpPr>
            <a:spLocks noGrp="1"/>
          </p:cNvSpPr>
          <p:nvPr>
            <p:ph type="sldNum" sz="quarter" idx="12"/>
          </p:nvPr>
        </p:nvSpPr>
        <p:spPr/>
        <p:txBody>
          <a:bodyPr/>
          <a:lstStyle/>
          <a:p>
            <a:fld id="{E2FF46F9-D79E-4366-B931-FADE5DCAB1E1}" type="slidenum">
              <a:rPr lang="en-US" smtClean="0"/>
              <a:t>9</a:t>
            </a:fld>
            <a:endParaRPr lang="en-US"/>
          </a:p>
        </p:txBody>
      </p:sp>
      <p:sp>
        <p:nvSpPr>
          <p:cNvPr id="17" name="Content Placeholder 3">
            <a:extLst>
              <a:ext uri="{FF2B5EF4-FFF2-40B4-BE49-F238E27FC236}">
                <a16:creationId xmlns:a16="http://schemas.microsoft.com/office/drawing/2014/main" id="{20DB2FD7-43C9-456B-8052-D3A8C4BC5D19}"/>
              </a:ext>
            </a:extLst>
          </p:cNvPr>
          <p:cNvSpPr txBox="1">
            <a:spLocks/>
          </p:cNvSpPr>
          <p:nvPr/>
        </p:nvSpPr>
        <p:spPr>
          <a:xfrm>
            <a:off x="1089498" y="5492226"/>
            <a:ext cx="10512888" cy="1229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buFont typeface="Wingdings" panose="05000000000000000000" pitchFamily="2" charset="2"/>
              <a:buChar char="§"/>
            </a:pPr>
            <a:endParaRPr lang="en-US" dirty="0"/>
          </a:p>
        </p:txBody>
      </p:sp>
      <p:sp>
        <p:nvSpPr>
          <p:cNvPr id="8" name="Footer Placeholder 15">
            <a:extLst>
              <a:ext uri="{FF2B5EF4-FFF2-40B4-BE49-F238E27FC236}">
                <a16:creationId xmlns:a16="http://schemas.microsoft.com/office/drawing/2014/main" id="{B8F97538-F307-4EFC-80CE-A60466440050}"/>
              </a:ext>
            </a:extLst>
          </p:cNvPr>
          <p:cNvSpPr>
            <a:spLocks noGrp="1"/>
          </p:cNvSpPr>
          <p:nvPr>
            <p:ph type="ftr" sz="quarter" idx="11"/>
          </p:nvPr>
        </p:nvSpPr>
        <p:spPr>
          <a:xfrm>
            <a:off x="3700696" y="6356350"/>
            <a:ext cx="4790607" cy="365125"/>
          </a:xfrm>
        </p:spPr>
        <p:txBody>
          <a:bodyPr/>
          <a:lstStyle/>
          <a:p>
            <a:r>
              <a:rPr lang="en-US"/>
              <a:t>VisDA 2018: open set classification challenge</a:t>
            </a:r>
            <a:endParaRPr lang="en-US" dirty="0"/>
          </a:p>
        </p:txBody>
      </p:sp>
      <p:pic>
        <p:nvPicPr>
          <p:cNvPr id="12" name="Content Placeholder 11">
            <a:extLst>
              <a:ext uri="{FF2B5EF4-FFF2-40B4-BE49-F238E27FC236}">
                <a16:creationId xmlns:a16="http://schemas.microsoft.com/office/drawing/2014/main" id="{98BD47CD-4E7D-4CBD-B9AC-147A9AC96015}"/>
              </a:ext>
            </a:extLst>
          </p:cNvPr>
          <p:cNvPicPr>
            <a:picLocks noGrp="1" noChangeAspect="1"/>
          </p:cNvPicPr>
          <p:nvPr>
            <p:ph idx="1"/>
          </p:nvPr>
        </p:nvPicPr>
        <p:blipFill>
          <a:blip r:embed="rId3"/>
          <a:stretch>
            <a:fillRect/>
          </a:stretch>
        </p:blipFill>
        <p:spPr>
          <a:xfrm>
            <a:off x="962492" y="1867508"/>
            <a:ext cx="10515600" cy="1793016"/>
          </a:xfrm>
          <a:prstGeom prst="rect">
            <a:avLst/>
          </a:prstGeom>
        </p:spPr>
      </p:pic>
      <p:sp>
        <p:nvSpPr>
          <p:cNvPr id="16" name="Content Placeholder 3">
            <a:extLst>
              <a:ext uri="{FF2B5EF4-FFF2-40B4-BE49-F238E27FC236}">
                <a16:creationId xmlns:a16="http://schemas.microsoft.com/office/drawing/2014/main" id="{5826B49A-D3D3-4BF8-83DE-4E739D0CE1C3}"/>
              </a:ext>
            </a:extLst>
          </p:cNvPr>
          <p:cNvSpPr txBox="1">
            <a:spLocks/>
          </p:cNvSpPr>
          <p:nvPr/>
        </p:nvSpPr>
        <p:spPr>
          <a:xfrm>
            <a:off x="3474262" y="3671697"/>
            <a:ext cx="5017041" cy="365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accent1"/>
              </a:buClr>
              <a:buNone/>
            </a:pPr>
            <a:r>
              <a:rPr lang="en-US" dirty="0" err="1">
                <a:latin typeface="+mj-lt"/>
              </a:rPr>
              <a:t>Xsi</a:t>
            </a:r>
            <a:r>
              <a:rPr lang="en-US" dirty="0">
                <a:latin typeface="+mj-lt"/>
              </a:rPr>
              <a:t>: source image, </a:t>
            </a:r>
            <a:r>
              <a:rPr lang="en-US" dirty="0" err="1">
                <a:latin typeface="+mj-lt"/>
              </a:rPr>
              <a:t>Xti</a:t>
            </a:r>
            <a:r>
              <a:rPr lang="en-US" dirty="0">
                <a:latin typeface="+mj-lt"/>
              </a:rPr>
              <a:t>: target image</a:t>
            </a:r>
          </a:p>
        </p:txBody>
      </p:sp>
      <p:sp>
        <p:nvSpPr>
          <p:cNvPr id="18" name="Content Placeholder 3">
            <a:extLst>
              <a:ext uri="{FF2B5EF4-FFF2-40B4-BE49-F238E27FC236}">
                <a16:creationId xmlns:a16="http://schemas.microsoft.com/office/drawing/2014/main" id="{D339EB6F-F5A7-4BDD-8E69-4B4DF5150914}"/>
              </a:ext>
            </a:extLst>
          </p:cNvPr>
          <p:cNvSpPr txBox="1">
            <a:spLocks/>
          </p:cNvSpPr>
          <p:nvPr/>
        </p:nvSpPr>
        <p:spPr>
          <a:xfrm>
            <a:off x="962492" y="4386514"/>
            <a:ext cx="10515600" cy="866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
            </a:pPr>
            <a:r>
              <a:rPr lang="en-US" dirty="0"/>
              <a:t>Need to tune the parameter of threshold on Squared difference loss(hard to tune but important)</a:t>
            </a:r>
          </a:p>
          <a:p>
            <a:pPr>
              <a:spcBef>
                <a:spcPts val="0"/>
              </a:spcBef>
              <a:buClr>
                <a:schemeClr val="accent1"/>
              </a:buClr>
              <a:buFont typeface="Wingdings" panose="05000000000000000000" pitchFamily="2" charset="2"/>
              <a:buChar char="§"/>
            </a:pPr>
            <a:endParaRPr lang="en-US" dirty="0"/>
          </a:p>
        </p:txBody>
      </p:sp>
    </p:spTree>
    <p:extLst>
      <p:ext uri="{BB962C8B-B14F-4D97-AF65-F5344CB8AC3E}">
        <p14:creationId xmlns:p14="http://schemas.microsoft.com/office/powerpoint/2010/main" val="1794417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1578</Words>
  <Application>Microsoft Office PowerPoint</Application>
  <PresentationFormat>Widescreen</PresentationFormat>
  <Paragraphs>155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等线</vt:lpstr>
      <vt:lpstr>等线 Light</vt:lpstr>
      <vt:lpstr>Arial</vt:lpstr>
      <vt:lpstr>Calibri</vt:lpstr>
      <vt:lpstr>Calibri Light</vt:lpstr>
      <vt:lpstr>Cambria Math</vt:lpstr>
      <vt:lpstr>Times New Roman</vt:lpstr>
      <vt:lpstr>Wingdings</vt:lpstr>
      <vt:lpstr>Office Theme</vt:lpstr>
      <vt:lpstr>Visual Domain Adaptation Challenge 2018:Open Set Classification</vt:lpstr>
      <vt:lpstr>VisDA 2018 Open Set Classification</vt:lpstr>
      <vt:lpstr>Problem on Open Set Domain Adaptation</vt:lpstr>
      <vt:lpstr>How to solve the problem</vt:lpstr>
      <vt:lpstr>Recognize unknown class module</vt:lpstr>
      <vt:lpstr>Recognize unknown class module</vt:lpstr>
      <vt:lpstr>Recognize unknown class module</vt:lpstr>
      <vt:lpstr>Recognize unknown class module</vt:lpstr>
      <vt:lpstr>Improve Self-ensemble method</vt:lpstr>
      <vt:lpstr>Improve Self-ensemble method</vt:lpstr>
      <vt:lpstr>Improve Self-ensemble method</vt:lpstr>
      <vt:lpstr>Domain Adaptation</vt:lpstr>
      <vt:lpstr>Implementation detail</vt:lpstr>
      <vt:lpstr>Evaluations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Adaptive Semantic Segmentation through Structure Enhancement</dc:title>
  <dc:creator>连 庆</dc:creator>
  <cp:lastModifiedBy>连 庆</cp:lastModifiedBy>
  <cp:revision>78</cp:revision>
  <dcterms:created xsi:type="dcterms:W3CDTF">2018-09-07T07:25:10Z</dcterms:created>
  <dcterms:modified xsi:type="dcterms:W3CDTF">2018-09-08T17:23:51Z</dcterms:modified>
</cp:coreProperties>
</file>