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FDB52-7BF6-7DD5-725F-C73F85A3E3CA}" v="13" dt="2020-10-23T16:35:57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518" autoAdjust="0"/>
    <p:restoredTop sz="93254" autoAdjust="0"/>
  </p:normalViewPr>
  <p:slideViewPr>
    <p:cSldViewPr snapToGrid="0">
      <p:cViewPr>
        <p:scale>
          <a:sx n="86" d="100"/>
          <a:sy n="86" d="100"/>
        </p:scale>
        <p:origin x="-142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LTON MACHITI DA COSTA" userId="S::hamilton.costa@etec.sp.gov.br::6864ec63-7c51-4b53-95c7-1fb064902aed" providerId="AD" clId="Web-{0DEFDB52-7BF6-7DD5-725F-C73F85A3E3CA}"/>
    <pc:docChg chg="modSld">
      <pc:chgData name="HAMILTON MACHITI DA COSTA" userId="S::hamilton.costa@etec.sp.gov.br::6864ec63-7c51-4b53-95c7-1fb064902aed" providerId="AD" clId="Web-{0DEFDB52-7BF6-7DD5-725F-C73F85A3E3CA}" dt="2020-10-23T16:35:57.911" v="12" actId="20577"/>
      <pc:docMkLst>
        <pc:docMk/>
      </pc:docMkLst>
      <pc:sldChg chg="modSp">
        <pc:chgData name="HAMILTON MACHITI DA COSTA" userId="S::hamilton.costa@etec.sp.gov.br::6864ec63-7c51-4b53-95c7-1fb064902aed" providerId="AD" clId="Web-{0DEFDB52-7BF6-7DD5-725F-C73F85A3E3CA}" dt="2020-10-23T16:35:08.128" v="10" actId="20577"/>
        <pc:sldMkLst>
          <pc:docMk/>
          <pc:sldMk cId="1971903037" sldId="256"/>
        </pc:sldMkLst>
        <pc:spChg chg="mod">
          <ac:chgData name="HAMILTON MACHITI DA COSTA" userId="S::hamilton.costa@etec.sp.gov.br::6864ec63-7c51-4b53-95c7-1fb064902aed" providerId="AD" clId="Web-{0DEFDB52-7BF6-7DD5-725F-C73F85A3E3CA}" dt="2020-10-23T16:35:08.128" v="10" actId="20577"/>
          <ac:spMkLst>
            <pc:docMk/>
            <pc:sldMk cId="1971903037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11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05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51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9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7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2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35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9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02D5-4D64-4AF3-BC2B-604B6B29385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7382-B565-41F7-916E-F349E7D10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7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um Sistema Comercial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90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Faremos agora a programação para entrar no sistema, por enquanto vamos usar um usuário fixo para isto. Abra o </a:t>
            </a:r>
            <a:r>
              <a:rPr lang="pt-BR" dirty="0" err="1"/>
              <a:t>Form</a:t>
            </a:r>
            <a:r>
              <a:rPr lang="pt-BR" dirty="0"/>
              <a:t> do </a:t>
            </a:r>
            <a:r>
              <a:rPr lang="pt-BR" dirty="0" err="1"/>
              <a:t>Login</a:t>
            </a:r>
            <a:r>
              <a:rPr lang="pt-BR" dirty="0"/>
              <a:t> e de um duplo clique sobre o botão “OK” para inserirmos a programação.</a:t>
            </a:r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20" y="3014133"/>
            <a:ext cx="5687476" cy="3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</a:t>
            </a:r>
            <a:r>
              <a:rPr lang="pt-BR" dirty="0" err="1"/>
              <a:t>Login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6" y="2117284"/>
            <a:ext cx="2822841" cy="2624049"/>
          </a:xfrm>
        </p:spPr>
      </p:pic>
      <p:sp>
        <p:nvSpPr>
          <p:cNvPr id="5" name="Retângulo Arredondado 4"/>
          <p:cNvSpPr/>
          <p:nvPr/>
        </p:nvSpPr>
        <p:spPr>
          <a:xfrm>
            <a:off x="838200" y="3536145"/>
            <a:ext cx="1938867" cy="3415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55067" y="2117284"/>
            <a:ext cx="4605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A senha está visível!</a:t>
            </a:r>
          </a:p>
          <a:p>
            <a:pPr algn="just"/>
            <a:r>
              <a:rPr lang="pt-BR" dirty="0"/>
              <a:t>Precisamos deixar o campo da senha não legível. Marque o campo da senha no formulário e na janela de propriedades procure por “</a:t>
            </a:r>
            <a:r>
              <a:rPr lang="pt-BR" dirty="0" err="1"/>
              <a:t>PasswordChar</a:t>
            </a:r>
            <a:r>
              <a:rPr lang="pt-BR" dirty="0"/>
              <a:t>” e coloque um </a:t>
            </a:r>
            <a:r>
              <a:rPr lang="pt-BR" dirty="0" err="1"/>
              <a:t>caracter</a:t>
            </a:r>
            <a:r>
              <a:rPr lang="pt-BR" dirty="0"/>
              <a:t> como padrão para senha com “*”, por exemplo</a:t>
            </a:r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14" y="3871610"/>
            <a:ext cx="2912968" cy="2912968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088457" y="5754411"/>
            <a:ext cx="1938867" cy="3415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2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ficar mais interessante vamos colocar uma imagem em nossa tela de </a:t>
            </a:r>
            <a:r>
              <a:rPr lang="pt-BR" dirty="0" err="1"/>
              <a:t>login</a:t>
            </a:r>
            <a:endParaRPr lang="pt-BR" dirty="0"/>
          </a:p>
          <a:p>
            <a:r>
              <a:rPr lang="pt-BR" dirty="0"/>
              <a:t>Marque o formulário de </a:t>
            </a:r>
            <a:r>
              <a:rPr lang="pt-BR" dirty="0" err="1"/>
              <a:t>login</a:t>
            </a:r>
            <a:r>
              <a:rPr lang="pt-BR" dirty="0"/>
              <a:t> e procure por “</a:t>
            </a:r>
            <a:r>
              <a:rPr lang="pt-BR" dirty="0" err="1"/>
              <a:t>BackgroundImage</a:t>
            </a:r>
            <a:r>
              <a:rPr lang="pt-BR" dirty="0"/>
              <a:t>”, clique nos três pontinhos e depois em “</a:t>
            </a:r>
            <a:r>
              <a:rPr lang="pt-BR" dirty="0" err="1"/>
              <a:t>Import</a:t>
            </a:r>
            <a:r>
              <a:rPr lang="pt-BR" dirty="0"/>
              <a:t>”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3724131"/>
            <a:ext cx="6170102" cy="2879869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6426775" y="5599088"/>
            <a:ext cx="2113994" cy="3728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2556746" y="5785501"/>
            <a:ext cx="1056998" cy="5022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1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ficar grande, altere a propriedade “</a:t>
            </a:r>
            <a:r>
              <a:rPr lang="pt-BR" dirty="0" err="1"/>
              <a:t>BackgroundImageLayout</a:t>
            </a:r>
            <a:r>
              <a:rPr lang="pt-BR" dirty="0"/>
              <a:t>” de “</a:t>
            </a:r>
            <a:r>
              <a:rPr lang="pt-BR" dirty="0" err="1"/>
              <a:t>Title</a:t>
            </a:r>
            <a:r>
              <a:rPr lang="pt-BR" dirty="0"/>
              <a:t>” para “</a:t>
            </a:r>
            <a:r>
              <a:rPr lang="pt-BR" dirty="0" err="1"/>
              <a:t>Strech</a:t>
            </a:r>
            <a:r>
              <a:rPr lang="pt-BR" dirty="0"/>
              <a:t>”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79" y="3063168"/>
            <a:ext cx="3357787" cy="311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3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novo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8910" y="1825625"/>
            <a:ext cx="5711890" cy="4351338"/>
          </a:xfrm>
        </p:spPr>
        <p:txBody>
          <a:bodyPr/>
          <a:lstStyle/>
          <a:p>
            <a:pPr algn="just"/>
            <a:r>
              <a:rPr lang="pt-BR" dirty="0"/>
              <a:t>Vamos começar a criar um sistema inteiro, com telas e menus. Utilizaremos as técnicas de programação aprendidas no decorrer do curso para ir implementando neste exemplo.</a:t>
            </a:r>
          </a:p>
          <a:p>
            <a:pPr algn="just"/>
            <a:r>
              <a:rPr lang="pt-BR" dirty="0"/>
              <a:t>Vamos criar uma nova aplicação Windows </a:t>
            </a:r>
            <a:r>
              <a:rPr lang="pt-BR" dirty="0" err="1"/>
              <a:t>Forms</a:t>
            </a:r>
            <a:r>
              <a:rPr lang="pt-BR" dirty="0"/>
              <a:t> com o nome de </a:t>
            </a:r>
            <a:r>
              <a:rPr lang="pt-BR" b="1" dirty="0"/>
              <a:t>“</a:t>
            </a:r>
            <a:r>
              <a:rPr lang="pt-BR" b="1" dirty="0" err="1"/>
              <a:t>Sistema_Comercial</a:t>
            </a:r>
            <a:r>
              <a:rPr lang="pt-BR" b="1" dirty="0"/>
              <a:t> ”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90" y="1825625"/>
            <a:ext cx="54617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Salve esta aplicação em seu dispositivo de armazenamento (</a:t>
            </a:r>
            <a:r>
              <a:rPr lang="pt-BR" dirty="0" err="1"/>
              <a:t>pendrive</a:t>
            </a:r>
            <a:r>
              <a:rPr lang="pt-BR" dirty="0"/>
              <a:t> ou celular) para podermos dar continuidade no projeto. Clique em “ok” e crie o projeto.</a:t>
            </a:r>
          </a:p>
          <a:p>
            <a:r>
              <a:rPr lang="pt-BR" dirty="0"/>
              <a:t>Vamos fazer algumas alterações, esta será nossa tela principal (</a:t>
            </a:r>
            <a:r>
              <a:rPr lang="pt-BR" dirty="0" err="1"/>
              <a:t>FrmPrincipal</a:t>
            </a:r>
            <a:r>
              <a:rPr lang="pt-BR" dirty="0"/>
              <a:t>), vamos alterar suas propriedades:</a:t>
            </a:r>
          </a:p>
          <a:p>
            <a:pPr lvl="1"/>
            <a:r>
              <a:rPr lang="pt-BR" dirty="0" err="1"/>
              <a:t>Name</a:t>
            </a:r>
            <a:r>
              <a:rPr lang="pt-BR" dirty="0"/>
              <a:t>: </a:t>
            </a:r>
            <a:r>
              <a:rPr lang="pt-BR" dirty="0" err="1"/>
              <a:t>FrmPrincipal</a:t>
            </a:r>
            <a:endParaRPr lang="pt-BR" dirty="0"/>
          </a:p>
          <a:p>
            <a:pPr lvl="1"/>
            <a:r>
              <a:rPr lang="pt-BR" dirty="0" err="1"/>
              <a:t>Text</a:t>
            </a:r>
            <a:r>
              <a:rPr lang="pt-BR" dirty="0"/>
              <a:t>: Sistema Comercial 1.0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31" y="4847944"/>
            <a:ext cx="3353268" cy="2010056"/>
          </a:xfrm>
          <a:prstGeom prst="rect">
            <a:avLst/>
          </a:prstGeom>
        </p:spPr>
      </p:pic>
      <p:sp>
        <p:nvSpPr>
          <p:cNvPr id="5" name="Texto Explicativo 2 4"/>
          <p:cNvSpPr/>
          <p:nvPr/>
        </p:nvSpPr>
        <p:spPr>
          <a:xfrm>
            <a:off x="6096000" y="5142319"/>
            <a:ext cx="3081670" cy="11695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9773"/>
              <a:gd name="adj6" fmla="val -39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 do Arquivo (botão direito, “</a:t>
            </a:r>
            <a:r>
              <a:rPr lang="pt-BR" dirty="0" err="1"/>
              <a:t>rename</a:t>
            </a:r>
            <a:r>
              <a:rPr lang="pt-BR" dirty="0"/>
              <a:t>”) para </a:t>
            </a:r>
            <a:r>
              <a:rPr lang="pt-BR" dirty="0" err="1"/>
              <a:t>FrmPrincipal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4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69465" cy="4351338"/>
          </a:xfrm>
        </p:spPr>
        <p:txBody>
          <a:bodyPr/>
          <a:lstStyle/>
          <a:p>
            <a:pPr algn="just"/>
            <a:r>
              <a:rPr lang="pt-BR" dirty="0"/>
              <a:t>Vamos agora adicionar outro </a:t>
            </a:r>
            <a:r>
              <a:rPr lang="pt-BR" dirty="0" err="1"/>
              <a:t>Form</a:t>
            </a:r>
            <a:r>
              <a:rPr lang="pt-BR" dirty="0"/>
              <a:t>, este será nossa tela de </a:t>
            </a:r>
            <a:r>
              <a:rPr lang="pt-BR" dirty="0" err="1"/>
              <a:t>login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Botão direito do mouse sobre o projeto, </a:t>
            </a:r>
            <a:r>
              <a:rPr lang="pt-BR" dirty="0" err="1"/>
              <a:t>Add</a:t>
            </a:r>
            <a:r>
              <a:rPr lang="pt-BR" dirty="0"/>
              <a:t>, New Item;</a:t>
            </a:r>
          </a:p>
          <a:p>
            <a:pPr lvl="1" algn="just"/>
            <a:r>
              <a:rPr lang="pt-BR" dirty="0"/>
              <a:t>Escolha Windows </a:t>
            </a:r>
            <a:r>
              <a:rPr lang="pt-BR" dirty="0" err="1"/>
              <a:t>Forms</a:t>
            </a:r>
            <a:r>
              <a:rPr lang="pt-BR" dirty="0"/>
              <a:t>, Windows </a:t>
            </a:r>
            <a:r>
              <a:rPr lang="pt-BR" dirty="0" err="1"/>
              <a:t>Form</a:t>
            </a:r>
            <a:r>
              <a:rPr lang="pt-BR" dirty="0"/>
              <a:t>, coloque o nome de “</a:t>
            </a:r>
            <a:r>
              <a:rPr lang="pt-BR" dirty="0" err="1"/>
              <a:t>FrmLogin</a:t>
            </a:r>
            <a:r>
              <a:rPr lang="pt-BR" dirty="0"/>
              <a:t>” e clique em “</a:t>
            </a:r>
            <a:r>
              <a:rPr lang="pt-BR" dirty="0" err="1"/>
              <a:t>Add</a:t>
            </a:r>
            <a:r>
              <a:rPr lang="pt-BR" dirty="0"/>
              <a:t>”.</a:t>
            </a:r>
          </a:p>
          <a:p>
            <a:pPr lvl="1"/>
            <a:endParaRPr lang="pt-BR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55" y="2110110"/>
            <a:ext cx="4780587" cy="3637403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8784265" y="2624953"/>
            <a:ext cx="2071577" cy="2990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7773384" y="3928812"/>
            <a:ext cx="1895155" cy="2990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940116" y="4010278"/>
            <a:ext cx="1833269" cy="2175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endCxn id="6" idx="1"/>
          </p:cNvCxnSpPr>
          <p:nvPr/>
        </p:nvCxnSpPr>
        <p:spPr>
          <a:xfrm flipV="1">
            <a:off x="5411972" y="2774454"/>
            <a:ext cx="3372293" cy="468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4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altera-lo. Como será uma tela de </a:t>
            </a:r>
            <a:r>
              <a:rPr lang="pt-BR" dirty="0" err="1"/>
              <a:t>login</a:t>
            </a:r>
            <a:r>
              <a:rPr lang="pt-BR" dirty="0"/>
              <a:t>, não usaremos as bodas e os botões de janela, mude a opção:</a:t>
            </a:r>
          </a:p>
          <a:p>
            <a:pPr lvl="1"/>
            <a:r>
              <a:rPr lang="pt-BR" dirty="0" err="1"/>
              <a:t>Name</a:t>
            </a:r>
            <a:r>
              <a:rPr lang="pt-BR" dirty="0"/>
              <a:t>: </a:t>
            </a:r>
            <a:r>
              <a:rPr lang="pt-BR" dirty="0" err="1"/>
              <a:t>FrmLogin</a:t>
            </a:r>
            <a:endParaRPr lang="pt-BR" dirty="0"/>
          </a:p>
          <a:p>
            <a:pPr lvl="1"/>
            <a:r>
              <a:rPr lang="pt-BR" dirty="0" err="1"/>
              <a:t>FormBorderStyle</a:t>
            </a:r>
            <a:r>
              <a:rPr lang="pt-BR" dirty="0"/>
              <a:t>: </a:t>
            </a:r>
            <a:r>
              <a:rPr lang="pt-BR" dirty="0" err="1"/>
              <a:t>None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16" y="3889552"/>
            <a:ext cx="5992061" cy="3029373"/>
          </a:xfrm>
          <a:prstGeom prst="rect">
            <a:avLst/>
          </a:prstGeom>
        </p:spPr>
      </p:pic>
      <p:sp>
        <p:nvSpPr>
          <p:cNvPr id="5" name="Texto Explicativo 2 4"/>
          <p:cNvSpPr/>
          <p:nvPr/>
        </p:nvSpPr>
        <p:spPr>
          <a:xfrm>
            <a:off x="1600796" y="5378363"/>
            <a:ext cx="3081670" cy="1169581"/>
          </a:xfrm>
          <a:prstGeom prst="borderCallout2">
            <a:avLst>
              <a:gd name="adj1" fmla="val 22386"/>
              <a:gd name="adj2" fmla="val 101385"/>
              <a:gd name="adj3" fmla="val 24204"/>
              <a:gd name="adj4" fmla="val 126864"/>
              <a:gd name="adj5" fmla="val 67047"/>
              <a:gd name="adj6" fmla="val 158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formulário ficará sem as bordas e sem os botões de ação</a:t>
            </a:r>
          </a:p>
        </p:txBody>
      </p:sp>
    </p:spTree>
    <p:extLst>
      <p:ext uri="{BB962C8B-B14F-4D97-AF65-F5344CB8AC3E}">
        <p14:creationId xmlns:p14="http://schemas.microsoft.com/office/powerpoint/2010/main" val="118187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criar nosso formulário, colocaremos duas </a:t>
            </a:r>
            <a:r>
              <a:rPr lang="pt-BR" dirty="0" err="1"/>
              <a:t>TextBox</a:t>
            </a:r>
            <a:r>
              <a:rPr lang="pt-BR" dirty="0"/>
              <a:t>, duas </a:t>
            </a:r>
            <a:r>
              <a:rPr lang="pt-BR" dirty="0" err="1"/>
              <a:t>Labels</a:t>
            </a:r>
            <a:r>
              <a:rPr lang="pt-BR" dirty="0"/>
              <a:t> e dois </a:t>
            </a:r>
            <a:r>
              <a:rPr lang="pt-BR" dirty="0" err="1"/>
              <a:t>Buttons</a:t>
            </a:r>
            <a:r>
              <a:rPr lang="pt-BR" dirty="0"/>
              <a:t>.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3" y="2729282"/>
            <a:ext cx="2785885" cy="26082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" y="2985631"/>
            <a:ext cx="5826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 </a:t>
            </a:r>
            <a:r>
              <a:rPr lang="pt-BR" dirty="0" err="1"/>
              <a:t>TextBox</a:t>
            </a:r>
            <a:r>
              <a:rPr lang="pt-BR" dirty="0"/>
              <a:t>: </a:t>
            </a:r>
            <a:r>
              <a:rPr lang="pt-BR" dirty="0" err="1"/>
              <a:t>Name</a:t>
            </a:r>
            <a:r>
              <a:rPr lang="pt-BR" dirty="0"/>
              <a:t>=</a:t>
            </a:r>
            <a:r>
              <a:rPr lang="pt-BR" dirty="0" err="1"/>
              <a:t>txtLogin</a:t>
            </a:r>
            <a:endParaRPr lang="pt-BR" dirty="0"/>
          </a:p>
          <a:p>
            <a:r>
              <a:rPr lang="pt-BR" dirty="0"/>
              <a:t>2º </a:t>
            </a:r>
            <a:r>
              <a:rPr lang="pt-BR" dirty="0" err="1"/>
              <a:t>TextBox</a:t>
            </a:r>
            <a:r>
              <a:rPr lang="pt-BR" dirty="0"/>
              <a:t>: </a:t>
            </a:r>
            <a:r>
              <a:rPr lang="pt-BR" dirty="0" err="1"/>
              <a:t>Name</a:t>
            </a:r>
            <a:r>
              <a:rPr lang="pt-BR" dirty="0"/>
              <a:t>=</a:t>
            </a:r>
            <a:r>
              <a:rPr lang="pt-BR" dirty="0" err="1"/>
              <a:t>txtSenha</a:t>
            </a:r>
            <a:endParaRPr lang="pt-BR" dirty="0"/>
          </a:p>
          <a:p>
            <a:r>
              <a:rPr lang="pt-BR" dirty="0"/>
              <a:t>1º </a:t>
            </a:r>
            <a:r>
              <a:rPr lang="pt-BR" dirty="0" err="1"/>
              <a:t>Label</a:t>
            </a:r>
            <a:r>
              <a:rPr lang="pt-BR" dirty="0"/>
              <a:t>: </a:t>
            </a:r>
            <a:r>
              <a:rPr lang="pt-BR" dirty="0" err="1"/>
              <a:t>Text</a:t>
            </a:r>
            <a:r>
              <a:rPr lang="pt-BR" dirty="0"/>
              <a:t> = </a:t>
            </a:r>
            <a:r>
              <a:rPr lang="pt-BR" dirty="0" err="1"/>
              <a:t>Usuario</a:t>
            </a:r>
            <a:r>
              <a:rPr lang="pt-BR" dirty="0"/>
              <a:t>: ; no menu </a:t>
            </a:r>
            <a:r>
              <a:rPr lang="pt-BR" dirty="0" err="1"/>
              <a:t>Font</a:t>
            </a:r>
            <a:r>
              <a:rPr lang="pt-BR" dirty="0"/>
              <a:t>: </a:t>
            </a:r>
            <a:r>
              <a:rPr lang="pt-BR" dirty="0" err="1"/>
              <a:t>Size</a:t>
            </a:r>
            <a:r>
              <a:rPr lang="pt-BR" dirty="0"/>
              <a:t> =12, </a:t>
            </a:r>
            <a:r>
              <a:rPr lang="pt-BR" dirty="0" err="1"/>
              <a:t>Bold</a:t>
            </a:r>
            <a:r>
              <a:rPr lang="pt-BR" dirty="0"/>
              <a:t>=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2º </a:t>
            </a:r>
            <a:r>
              <a:rPr lang="pt-BR" dirty="0" err="1"/>
              <a:t>Label</a:t>
            </a:r>
            <a:r>
              <a:rPr lang="pt-BR" dirty="0"/>
              <a:t>: </a:t>
            </a:r>
            <a:r>
              <a:rPr lang="pt-BR" dirty="0" err="1"/>
              <a:t>Text</a:t>
            </a:r>
            <a:r>
              <a:rPr lang="pt-BR" dirty="0"/>
              <a:t> = Senha: ; no menu </a:t>
            </a:r>
            <a:r>
              <a:rPr lang="pt-BR" dirty="0" err="1"/>
              <a:t>Font</a:t>
            </a:r>
            <a:r>
              <a:rPr lang="pt-BR" dirty="0"/>
              <a:t>: </a:t>
            </a:r>
            <a:r>
              <a:rPr lang="pt-BR" dirty="0" err="1"/>
              <a:t>Size</a:t>
            </a:r>
            <a:r>
              <a:rPr lang="pt-BR" dirty="0"/>
              <a:t> =12, </a:t>
            </a:r>
            <a:r>
              <a:rPr lang="pt-BR" dirty="0" err="1"/>
              <a:t>Bold</a:t>
            </a:r>
            <a:r>
              <a:rPr lang="pt-BR" dirty="0"/>
              <a:t>=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1º Button: </a:t>
            </a:r>
            <a:r>
              <a:rPr lang="pt-BR" dirty="0" err="1"/>
              <a:t>Name</a:t>
            </a:r>
            <a:r>
              <a:rPr lang="pt-BR" dirty="0"/>
              <a:t>=</a:t>
            </a:r>
            <a:r>
              <a:rPr lang="pt-BR" dirty="0" err="1"/>
              <a:t>btnLogin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 = OK</a:t>
            </a:r>
          </a:p>
          <a:p>
            <a:r>
              <a:rPr lang="pt-BR" dirty="0"/>
              <a:t>2º Button: </a:t>
            </a:r>
            <a:r>
              <a:rPr lang="pt-BR" dirty="0" err="1"/>
              <a:t>Name</a:t>
            </a:r>
            <a:r>
              <a:rPr lang="pt-BR" dirty="0"/>
              <a:t>=</a:t>
            </a:r>
            <a:r>
              <a:rPr lang="pt-BR" dirty="0" err="1"/>
              <a:t>btnCancel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=Cancelar</a:t>
            </a:r>
          </a:p>
          <a:p>
            <a:endParaRPr lang="pt-BR" dirty="0"/>
          </a:p>
        </p:txBody>
      </p:sp>
      <p:cxnSp>
        <p:nvCxnSpPr>
          <p:cNvPr id="8" name="Conector de Seta Reta 7"/>
          <p:cNvCxnSpPr>
            <a:stCxn id="4" idx="3"/>
          </p:cNvCxnSpPr>
          <p:nvPr/>
        </p:nvCxnSpPr>
        <p:spPr>
          <a:xfrm>
            <a:off x="8612528" y="4033413"/>
            <a:ext cx="404683" cy="3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211" y="2807046"/>
            <a:ext cx="2743583" cy="2543530"/>
          </a:xfrm>
          <a:prstGeom prst="rect">
            <a:avLst/>
          </a:prstGeom>
        </p:spPr>
      </p:pic>
      <p:sp>
        <p:nvSpPr>
          <p:cNvPr id="11" name="Texto Explicativo 2 10"/>
          <p:cNvSpPr/>
          <p:nvPr/>
        </p:nvSpPr>
        <p:spPr>
          <a:xfrm>
            <a:off x="5152070" y="5616643"/>
            <a:ext cx="3081670" cy="1169581"/>
          </a:xfrm>
          <a:prstGeom prst="borderCallout2">
            <a:avLst>
              <a:gd name="adj1" fmla="val 22386"/>
              <a:gd name="adj2" fmla="val 101385"/>
              <a:gd name="adj3" fmla="val 24204"/>
              <a:gd name="adj4" fmla="val 126864"/>
              <a:gd name="adj5" fmla="val -20226"/>
              <a:gd name="adj6" fmla="val 157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 a aplicação</a:t>
            </a:r>
          </a:p>
        </p:txBody>
      </p:sp>
    </p:spTree>
    <p:extLst>
      <p:ext uri="{BB962C8B-B14F-4D97-AF65-F5344CB8AC3E}">
        <p14:creationId xmlns:p14="http://schemas.microsoft.com/office/powerpoint/2010/main" val="90160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Como vimos nossa tela de </a:t>
            </a:r>
            <a:r>
              <a:rPr lang="pt-BR" sz="2400" dirty="0" err="1"/>
              <a:t>login</a:t>
            </a:r>
            <a:r>
              <a:rPr lang="pt-BR" sz="2400" dirty="0"/>
              <a:t> não foi carregada primeiro como desejado, vamos alterar isto.</a:t>
            </a:r>
          </a:p>
          <a:p>
            <a:r>
              <a:rPr lang="pt-BR" sz="2400" dirty="0"/>
              <a:t>Primeiramente vamos inserir um código para abrir primeiro a tela de </a:t>
            </a:r>
            <a:r>
              <a:rPr lang="pt-BR" sz="2400" dirty="0" err="1"/>
              <a:t>login</a:t>
            </a:r>
            <a:r>
              <a:rPr lang="pt-BR" sz="2400" dirty="0"/>
              <a:t>, mas antes vamos programar o botão de cancelar da tela de </a:t>
            </a:r>
            <a:r>
              <a:rPr lang="pt-BR" sz="2400" dirty="0" err="1"/>
              <a:t>login</a:t>
            </a:r>
            <a:r>
              <a:rPr lang="pt-BR" sz="2400" dirty="0"/>
              <a:t>, afinal não temos os botões para fecha-la.</a:t>
            </a:r>
          </a:p>
          <a:p>
            <a:r>
              <a:rPr lang="pt-BR" sz="2400" dirty="0"/>
              <a:t>Clique na tela de </a:t>
            </a:r>
            <a:r>
              <a:rPr lang="pt-BR" sz="2400" dirty="0" err="1"/>
              <a:t>login</a:t>
            </a:r>
            <a:r>
              <a:rPr lang="pt-BR" sz="2400" dirty="0"/>
              <a:t> e de um duplo clique sobre o botão “Cancelar” para que seja exibida a chamada da função “</a:t>
            </a:r>
            <a:r>
              <a:rPr lang="pt-BR" sz="2400" dirty="0" err="1"/>
              <a:t>onClick</a:t>
            </a:r>
            <a:r>
              <a:rPr lang="pt-BR" sz="2400" dirty="0"/>
              <a:t>” dele.</a:t>
            </a:r>
          </a:p>
          <a:p>
            <a:r>
              <a:rPr lang="pt-BR" sz="2400" dirty="0"/>
              <a:t>Vamos inserir a função “Close();”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6" y="4550735"/>
            <a:ext cx="6591428" cy="23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9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Volte ao Formulário Principal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vamos voltar para o código do formulário principal.</a:t>
            </a:r>
          </a:p>
          <a:p>
            <a:r>
              <a:rPr lang="pt-BR" dirty="0"/>
              <a:t>Selecione o formulário para que seja exibida a lista de propriedades, clique no ícone  “</a:t>
            </a:r>
            <a:r>
              <a:rPr lang="pt-BR" dirty="0" err="1"/>
              <a:t>Events</a:t>
            </a:r>
            <a:r>
              <a:rPr lang="pt-BR" dirty="0"/>
              <a:t>” (símbolo do raio) e localize a função “</a:t>
            </a:r>
            <a:r>
              <a:rPr lang="pt-BR" dirty="0" err="1"/>
              <a:t>Load</a:t>
            </a:r>
            <a:r>
              <a:rPr lang="pt-BR" dirty="0"/>
              <a:t>”.</a:t>
            </a:r>
          </a:p>
          <a:p>
            <a:r>
              <a:rPr lang="pt-BR" dirty="0"/>
              <a:t>De um duplo clique sobre “</a:t>
            </a:r>
            <a:r>
              <a:rPr lang="pt-BR" dirty="0" err="1"/>
              <a:t>Load</a:t>
            </a:r>
            <a:r>
              <a:rPr lang="pt-BR" dirty="0"/>
              <a:t>”</a:t>
            </a:r>
          </a:p>
          <a:p>
            <a:r>
              <a:rPr lang="pt-BR" dirty="0"/>
              <a:t>Vamos fazer a programação para chamar a tela de </a:t>
            </a:r>
            <a:r>
              <a:rPr lang="pt-BR" dirty="0" err="1"/>
              <a:t>login</a:t>
            </a:r>
            <a:endParaRPr lang="pt-BR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102" y="0"/>
            <a:ext cx="2495898" cy="2095792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10364971" y="441921"/>
            <a:ext cx="396948" cy="2816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00" y="4310895"/>
            <a:ext cx="8902971" cy="25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</a:t>
            </a:r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Vimos que nossa tela de </a:t>
            </a:r>
            <a:r>
              <a:rPr lang="pt-BR" dirty="0" err="1"/>
              <a:t>login</a:t>
            </a:r>
            <a:r>
              <a:rPr lang="pt-BR" dirty="0"/>
              <a:t> foi aberta antes da tela do sistema, mas ao clicar em cancelar nossa aplicação foi aberta, o que uma coisa que não queremos. Precisamos fechar toda a aplicação caso seja clicado em “Cancelar”, então vamos fazer uma alteração.</a:t>
            </a:r>
          </a:p>
          <a:p>
            <a:r>
              <a:rPr lang="pt-BR" dirty="0"/>
              <a:t>Clique na aba do código do formulário de </a:t>
            </a:r>
            <a:r>
              <a:rPr lang="pt-BR" dirty="0" err="1"/>
              <a:t>login</a:t>
            </a:r>
            <a:r>
              <a:rPr lang="pt-BR" dirty="0"/>
              <a:t> e faça esta alteração no botão “Cancelar”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84" y="4380614"/>
            <a:ext cx="7472414" cy="21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2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64874B6B410D44AFB64AD0D79B4A25" ma:contentTypeVersion="6" ma:contentTypeDescription="Crie um novo documento." ma:contentTypeScope="" ma:versionID="87847fdca8b93feaa5db3356e651b746">
  <xsd:schema xmlns:xsd="http://www.w3.org/2001/XMLSchema" xmlns:xs="http://www.w3.org/2001/XMLSchema" xmlns:p="http://schemas.microsoft.com/office/2006/metadata/properties" xmlns:ns2="42a1696b-9e00-4a88-80d9-a6eb41746cd0" targetNamespace="http://schemas.microsoft.com/office/2006/metadata/properties" ma:root="true" ma:fieldsID="9beebff79a5037fa33e9451f51fbf7fb" ns2:_="">
    <xsd:import namespace="42a1696b-9e00-4a88-80d9-a6eb41746c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1696b-9e00-4a88-80d9-a6eb41746c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EA9DF0-95FE-423B-8A13-DE5CE13F4B46}"/>
</file>

<file path=customXml/itemProps2.xml><?xml version="1.0" encoding="utf-8"?>
<ds:datastoreItem xmlns:ds="http://schemas.openxmlformats.org/officeDocument/2006/customXml" ds:itemID="{07387591-D9F1-46DC-A31B-11B818582729}"/>
</file>

<file path=customXml/itemProps3.xml><?xml version="1.0" encoding="utf-8"?>
<ds:datastoreItem xmlns:ds="http://schemas.openxmlformats.org/officeDocument/2006/customXml" ds:itemID="{168BE836-98A8-4045-9CA5-1D75188B0FDF}"/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667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Criando um Sistema Comercial</vt:lpstr>
      <vt:lpstr>Criar um novo projeto</vt:lpstr>
      <vt:lpstr>Criando um novo projeto</vt:lpstr>
      <vt:lpstr>Tela de Login</vt:lpstr>
      <vt:lpstr>Tela de Login</vt:lpstr>
      <vt:lpstr>Tela de Login</vt:lpstr>
      <vt:lpstr>Tela de Login</vt:lpstr>
      <vt:lpstr>Volte ao Formulário Principal</vt:lpstr>
      <vt:lpstr>Tela de Login</vt:lpstr>
      <vt:lpstr>Tela de Login</vt:lpstr>
      <vt:lpstr>Tela de Login</vt:lpstr>
      <vt:lpstr>Tela de Login</vt:lpstr>
      <vt:lpstr>Tela de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 Sistema Comercial</dc:title>
  <dc:creator>Etec</dc:creator>
  <cp:lastModifiedBy>Maq01</cp:lastModifiedBy>
  <cp:revision>20</cp:revision>
  <dcterms:created xsi:type="dcterms:W3CDTF">2018-05-16T22:51:04Z</dcterms:created>
  <dcterms:modified xsi:type="dcterms:W3CDTF">2020-10-23T16:35:58Z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0x0101004D64874B6B410D44AFB64AD0D79B4A25</vt:lpwstr>
  </property>
</Properties>
</file>