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72AE0EE5.xml" ContentType="application/vnd.ms-powerpoint.comments+xml"/>
  <Override PartName="/ppt/comments/modernComment_106_653F4953.xml" ContentType="application/vnd.ms-powerpoint.comments+xml"/>
  <Override PartName="/ppt/comments/modernComment_107_8F611C5B.xml" ContentType="application/vnd.ms-powerpoint.comments+xml"/>
  <Override PartName="/ppt/comments/modernComment_108_35945FC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0BC142-5BFB-BB7F-5A08-870635433A93}" name="Ingeniería en software" initials="Ies" userId="S::ing.software@upqroo.edu.mx::b21712d2-3e1b-47b7-a201-35a05e0534a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948" y="96"/>
      </p:cViewPr>
      <p:guideLst>
        <p:guide orient="horz" pos="2160"/>
        <p:guide pos="3840"/>
      </p:guideLst>
    </p:cSldViewPr>
  </p:slideViewPr>
  <p:notesTextViewPr>
    <p:cViewPr>
      <p:scale>
        <a:sx n="1" d="1"/>
        <a:sy n="1" d="1"/>
      </p:scale>
      <p:origin x="0" y="0"/>
    </p:cViewPr>
  </p:notesTextViewPr>
  <p:notesViewPr>
    <p:cSldViewPr>
      <p:cViewPr varScale="1">
        <p:scale>
          <a:sx n="67" d="100"/>
          <a:sy n="67" d="100"/>
        </p:scale>
        <p:origin x="322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modernComment_100_72AE0EE5.xml><?xml version="1.0" encoding="utf-8"?>
<p188:cmLst xmlns:a="http://schemas.openxmlformats.org/drawingml/2006/main" xmlns:r="http://schemas.openxmlformats.org/officeDocument/2006/relationships" xmlns:p188="http://schemas.microsoft.com/office/powerpoint/2018/8/main">
  <p188:cm id="{F615547B-96AE-4163-B796-0F70CA0F80DE}" authorId="{740BC142-5BFB-BB7F-5A08-870635433A93}" created="2023-02-07T20:40:33.385">
    <ac:txMkLst xmlns:ac="http://schemas.microsoft.com/office/drawing/2013/main/command">
      <pc:docMk xmlns:pc="http://schemas.microsoft.com/office/powerpoint/2013/main/command"/>
      <pc:sldMk xmlns:pc="http://schemas.microsoft.com/office/powerpoint/2013/main/command" cId="1924009701" sldId="256"/>
      <ac:spMk id="6" creationId="{00000000-0000-0000-0000-000000000000}"/>
      <ac:txMk cp="0" len="84">
        <ac:context len="88" hash="3069185225"/>
      </ac:txMk>
    </ac:txMkLst>
    <p188:pos x="6873715" y="264001"/>
    <p188:txBody>
      <a:bodyPr/>
      <a:lstStyle/>
      <a:p>
        <a:r>
          <a:rPr lang="es-MX"/>
          <a:t>¿así está bien el nombre?</a:t>
        </a:r>
      </a:p>
    </p188:txBody>
  </p188:cm>
</p188:cmLst>
</file>

<file path=ppt/comments/modernComment_106_653F4953.xml><?xml version="1.0" encoding="utf-8"?>
<p188:cmLst xmlns:a="http://schemas.openxmlformats.org/drawingml/2006/main" xmlns:r="http://schemas.openxmlformats.org/officeDocument/2006/relationships" xmlns:p188="http://schemas.microsoft.com/office/powerpoint/2018/8/main">
  <p188:cm id="{BF953CC3-807B-46C5-968D-6292D2BF3B8D}" authorId="{740BC142-5BFB-BB7F-5A08-870635433A93}" created="2023-02-07T20:42:51.120">
    <pc:sldMkLst xmlns:pc="http://schemas.microsoft.com/office/powerpoint/2013/main/command">
      <pc:docMk/>
      <pc:sldMk cId="1698646355" sldId="262"/>
    </pc:sldMkLst>
    <p188:txBody>
      <a:bodyPr/>
      <a:lstStyle/>
      <a:p>
        <a:r>
          <a:rPr lang="es-MX"/>
          <a:t>Agrega imágenes Glover de la recopilación de datos algunas de las que usaste en tu trabajo</a:t>
        </a:r>
      </a:p>
    </p188:txBody>
  </p188:cm>
</p188:cmLst>
</file>

<file path=ppt/comments/modernComment_107_8F611C5B.xml><?xml version="1.0" encoding="utf-8"?>
<p188:cmLst xmlns:a="http://schemas.openxmlformats.org/drawingml/2006/main" xmlns:r="http://schemas.openxmlformats.org/officeDocument/2006/relationships" xmlns:p188="http://schemas.microsoft.com/office/powerpoint/2018/8/main">
  <p188:cm id="{A11FD818-837E-40E4-8A5D-D5BA70F319F5}" authorId="{740BC142-5BFB-BB7F-5A08-870635433A93}" created="2023-02-07T20:43:27.811">
    <ac:txMkLst xmlns:ac="http://schemas.microsoft.com/office/drawing/2013/main/command">
      <pc:docMk xmlns:pc="http://schemas.microsoft.com/office/powerpoint/2013/main/command"/>
      <pc:sldMk xmlns:pc="http://schemas.microsoft.com/office/powerpoint/2013/main/command" cId="2405506139" sldId="263"/>
      <ac:spMk id="18" creationId="{00000000-0000-0000-0000-000000000000}"/>
      <ac:txMk cp="0" len="332">
        <ac:context len="333" hash="1231998949"/>
      </ac:txMk>
    </ac:txMkLst>
    <p188:pos x="10748138" y="268895"/>
    <p188:txBody>
      <a:bodyPr/>
      <a:lstStyle/>
      <a:p>
        <a:r>
          <a:rPr lang="es-MX"/>
          <a:t>Pon ejemplos de las imágenes</a:t>
        </a:r>
      </a:p>
    </p188:txBody>
  </p188:cm>
</p188:cmLst>
</file>

<file path=ppt/comments/modernComment_108_35945FC5.xml><?xml version="1.0" encoding="utf-8"?>
<p188:cmLst xmlns:a="http://schemas.openxmlformats.org/drawingml/2006/main" xmlns:r="http://schemas.openxmlformats.org/officeDocument/2006/relationships" xmlns:p188="http://schemas.microsoft.com/office/powerpoint/2018/8/main">
  <p188:cm id="{8C4C3337-6C44-4A6F-9BE7-0DEEDD1BD5D6}" authorId="{740BC142-5BFB-BB7F-5A08-870635433A93}" created="2023-02-07T20:43:54.603">
    <ac:txMkLst xmlns:ac="http://schemas.microsoft.com/office/drawing/2013/main/command">
      <pc:docMk xmlns:pc="http://schemas.microsoft.com/office/powerpoint/2013/main/command"/>
      <pc:sldMk xmlns:pc="http://schemas.microsoft.com/office/powerpoint/2013/main/command" cId="898916293" sldId="264"/>
      <ac:spMk id="18" creationId="{00000000-0000-0000-0000-000000000000}"/>
      <ac:txMk cp="124" len="7">
        <ac:context len="261" hash="3873532359"/>
      </ac:txMk>
    </ac:txMkLst>
    <p188:pos x="8738363" y="640370"/>
    <p188:txBody>
      <a:bodyPr/>
      <a:lstStyle/>
      <a:p>
        <a:r>
          <a:rPr lang="es-MX"/>
          <a:t>¿de una que?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6FFB1-C00E-4380-AB78-89A8C6C1D84A}" type="datetimeFigureOut">
              <a:rPr lang="es-MX" smtClean="0"/>
              <a:t>07/02/2023</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011970-5572-4503-B078-8C5E80D16772}" type="slidenum">
              <a:rPr lang="es-MX" smtClean="0"/>
              <a:t>‹Nº›</a:t>
            </a:fld>
            <a:endParaRPr lang="es-MX"/>
          </a:p>
        </p:txBody>
      </p:sp>
    </p:spTree>
    <p:extLst>
      <p:ext uri="{BB962C8B-B14F-4D97-AF65-F5344CB8AC3E}">
        <p14:creationId xmlns:p14="http://schemas.microsoft.com/office/powerpoint/2010/main" val="215961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ADBDD8-D907-47BD-B5A0-B68B21FF46C0}" type="datetimeFigureOut">
              <a:rPr lang="es-MX" smtClean="0"/>
              <a:t>07/02/2023</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EB6D2B-860C-4DBD-A8FB-B3ABBFD4F215}" type="slidenum">
              <a:rPr lang="es-MX" smtClean="0"/>
              <a:t>‹Nº›</a:t>
            </a:fld>
            <a:endParaRPr lang="es-MX"/>
          </a:p>
        </p:txBody>
      </p:sp>
    </p:spTree>
    <p:extLst>
      <p:ext uri="{BB962C8B-B14F-4D97-AF65-F5344CB8AC3E}">
        <p14:creationId xmlns:p14="http://schemas.microsoft.com/office/powerpoint/2010/main" val="3080411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23EB6D2B-860C-4DBD-A8FB-B3ABBFD4F215}" type="slidenum">
              <a:rPr lang="es-MX" smtClean="0"/>
              <a:t>1</a:t>
            </a:fld>
            <a:endParaRPr lang="es-MX" dirty="0"/>
          </a:p>
        </p:txBody>
      </p:sp>
    </p:spTree>
    <p:extLst>
      <p:ext uri="{BB962C8B-B14F-4D97-AF65-F5344CB8AC3E}">
        <p14:creationId xmlns:p14="http://schemas.microsoft.com/office/powerpoint/2010/main" val="2927318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19A056C9-A5B0-4BE1-87D3-6AA0C9338760}" type="datetimeFigureOut">
              <a:rPr lang="es-MX" smtClean="0"/>
              <a:t>07/02/2023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F60A4AE-7CFA-4A71-A6F8-5C75E38D8A98}" type="slidenum">
              <a:rPr lang="es-MX" smtClean="0"/>
              <a:t>‹Nº›</a:t>
            </a:fld>
            <a:endParaRPr lang="es-MX"/>
          </a:p>
        </p:txBody>
      </p:sp>
    </p:spTree>
    <p:extLst>
      <p:ext uri="{BB962C8B-B14F-4D97-AF65-F5344CB8AC3E}">
        <p14:creationId xmlns:p14="http://schemas.microsoft.com/office/powerpoint/2010/main" val="3546694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19A056C9-A5B0-4BE1-87D3-6AA0C9338760}" type="datetimeFigureOut">
              <a:rPr lang="es-MX" smtClean="0"/>
              <a:t>07/02/2023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F60A4AE-7CFA-4A71-A6F8-5C75E38D8A98}" type="slidenum">
              <a:rPr lang="es-MX" smtClean="0"/>
              <a:t>‹Nº›</a:t>
            </a:fld>
            <a:endParaRPr lang="es-MX"/>
          </a:p>
        </p:txBody>
      </p:sp>
    </p:spTree>
    <p:extLst>
      <p:ext uri="{BB962C8B-B14F-4D97-AF65-F5344CB8AC3E}">
        <p14:creationId xmlns:p14="http://schemas.microsoft.com/office/powerpoint/2010/main" val="194768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19A056C9-A5B0-4BE1-87D3-6AA0C9338760}" type="datetimeFigureOut">
              <a:rPr lang="es-MX" smtClean="0"/>
              <a:t>07/02/2023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F60A4AE-7CFA-4A71-A6F8-5C75E38D8A98}" type="slidenum">
              <a:rPr lang="es-MX" smtClean="0"/>
              <a:t>‹Nº›</a:t>
            </a:fld>
            <a:endParaRPr lang="es-MX"/>
          </a:p>
        </p:txBody>
      </p:sp>
    </p:spTree>
    <p:extLst>
      <p:ext uri="{BB962C8B-B14F-4D97-AF65-F5344CB8AC3E}">
        <p14:creationId xmlns:p14="http://schemas.microsoft.com/office/powerpoint/2010/main" val="386075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19A056C9-A5B0-4BE1-87D3-6AA0C9338760}" type="datetimeFigureOut">
              <a:rPr lang="es-MX" smtClean="0"/>
              <a:t>07/02/2023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F60A4AE-7CFA-4A71-A6F8-5C75E38D8A98}" type="slidenum">
              <a:rPr lang="es-MX" smtClean="0"/>
              <a:t>‹Nº›</a:t>
            </a:fld>
            <a:endParaRPr lang="es-MX"/>
          </a:p>
        </p:txBody>
      </p:sp>
    </p:spTree>
    <p:extLst>
      <p:ext uri="{BB962C8B-B14F-4D97-AF65-F5344CB8AC3E}">
        <p14:creationId xmlns:p14="http://schemas.microsoft.com/office/powerpoint/2010/main" val="297805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9A056C9-A5B0-4BE1-87D3-6AA0C9338760}" type="datetimeFigureOut">
              <a:rPr lang="es-MX" smtClean="0"/>
              <a:t>07/02/2023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F60A4AE-7CFA-4A71-A6F8-5C75E38D8A98}" type="slidenum">
              <a:rPr lang="es-MX" smtClean="0"/>
              <a:t>‹Nº›</a:t>
            </a:fld>
            <a:endParaRPr lang="es-MX"/>
          </a:p>
        </p:txBody>
      </p:sp>
    </p:spTree>
    <p:extLst>
      <p:ext uri="{BB962C8B-B14F-4D97-AF65-F5344CB8AC3E}">
        <p14:creationId xmlns:p14="http://schemas.microsoft.com/office/powerpoint/2010/main" val="57265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19A056C9-A5B0-4BE1-87D3-6AA0C9338760}" type="datetimeFigureOut">
              <a:rPr lang="es-MX" smtClean="0"/>
              <a:t>07/02/2023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DF60A4AE-7CFA-4A71-A6F8-5C75E38D8A98}" type="slidenum">
              <a:rPr lang="es-MX" smtClean="0"/>
              <a:t>‹Nº›</a:t>
            </a:fld>
            <a:endParaRPr lang="es-MX"/>
          </a:p>
        </p:txBody>
      </p:sp>
    </p:spTree>
    <p:extLst>
      <p:ext uri="{BB962C8B-B14F-4D97-AF65-F5344CB8AC3E}">
        <p14:creationId xmlns:p14="http://schemas.microsoft.com/office/powerpoint/2010/main" val="148485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19A056C9-A5B0-4BE1-87D3-6AA0C9338760}" type="datetimeFigureOut">
              <a:rPr lang="es-MX" smtClean="0"/>
              <a:t>07/02/2023</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DF60A4AE-7CFA-4A71-A6F8-5C75E38D8A98}" type="slidenum">
              <a:rPr lang="es-MX" smtClean="0"/>
              <a:t>‹Nº›</a:t>
            </a:fld>
            <a:endParaRPr lang="es-MX"/>
          </a:p>
        </p:txBody>
      </p:sp>
    </p:spTree>
    <p:extLst>
      <p:ext uri="{BB962C8B-B14F-4D97-AF65-F5344CB8AC3E}">
        <p14:creationId xmlns:p14="http://schemas.microsoft.com/office/powerpoint/2010/main" val="192016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19A056C9-A5B0-4BE1-87D3-6AA0C9338760}" type="datetimeFigureOut">
              <a:rPr lang="es-MX" smtClean="0"/>
              <a:t>07/02/2023</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DF60A4AE-7CFA-4A71-A6F8-5C75E38D8A98}" type="slidenum">
              <a:rPr lang="es-MX" smtClean="0"/>
              <a:t>‹Nº›</a:t>
            </a:fld>
            <a:endParaRPr lang="es-MX"/>
          </a:p>
        </p:txBody>
      </p:sp>
    </p:spTree>
    <p:extLst>
      <p:ext uri="{BB962C8B-B14F-4D97-AF65-F5344CB8AC3E}">
        <p14:creationId xmlns:p14="http://schemas.microsoft.com/office/powerpoint/2010/main" val="221590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9A056C9-A5B0-4BE1-87D3-6AA0C9338760}" type="datetimeFigureOut">
              <a:rPr lang="es-MX" smtClean="0"/>
              <a:t>07/02/2023</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DF60A4AE-7CFA-4A71-A6F8-5C75E38D8A98}" type="slidenum">
              <a:rPr lang="es-MX" smtClean="0"/>
              <a:t>‹Nº›</a:t>
            </a:fld>
            <a:endParaRPr lang="es-MX"/>
          </a:p>
        </p:txBody>
      </p:sp>
    </p:spTree>
    <p:extLst>
      <p:ext uri="{BB962C8B-B14F-4D97-AF65-F5344CB8AC3E}">
        <p14:creationId xmlns:p14="http://schemas.microsoft.com/office/powerpoint/2010/main" val="355177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9A056C9-A5B0-4BE1-87D3-6AA0C9338760}" type="datetimeFigureOut">
              <a:rPr lang="es-MX" smtClean="0"/>
              <a:t>07/02/2023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DF60A4AE-7CFA-4A71-A6F8-5C75E38D8A98}" type="slidenum">
              <a:rPr lang="es-MX" smtClean="0"/>
              <a:t>‹Nº›</a:t>
            </a:fld>
            <a:endParaRPr lang="es-MX"/>
          </a:p>
        </p:txBody>
      </p:sp>
    </p:spTree>
    <p:extLst>
      <p:ext uri="{BB962C8B-B14F-4D97-AF65-F5344CB8AC3E}">
        <p14:creationId xmlns:p14="http://schemas.microsoft.com/office/powerpoint/2010/main" val="167918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9A056C9-A5B0-4BE1-87D3-6AA0C9338760}" type="datetimeFigureOut">
              <a:rPr lang="es-MX" smtClean="0"/>
              <a:t>07/02/2023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DF60A4AE-7CFA-4A71-A6F8-5C75E38D8A98}" type="slidenum">
              <a:rPr lang="es-MX" smtClean="0"/>
              <a:t>‹Nº›</a:t>
            </a:fld>
            <a:endParaRPr lang="es-MX"/>
          </a:p>
        </p:txBody>
      </p:sp>
    </p:spTree>
    <p:extLst>
      <p:ext uri="{BB962C8B-B14F-4D97-AF65-F5344CB8AC3E}">
        <p14:creationId xmlns:p14="http://schemas.microsoft.com/office/powerpoint/2010/main" val="4004103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056C9-A5B0-4BE1-87D3-6AA0C9338760}" type="datetimeFigureOut">
              <a:rPr lang="es-MX" smtClean="0"/>
              <a:t>07/02/2023</a:t>
            </a:fld>
            <a:endParaRPr lang="es-MX"/>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0A4AE-7CFA-4A71-A6F8-5C75E38D8A98}" type="slidenum">
              <a:rPr lang="es-MX" smtClean="0"/>
              <a:t>‹Nº›</a:t>
            </a:fld>
            <a:endParaRPr lang="es-MX"/>
          </a:p>
        </p:txBody>
      </p:sp>
    </p:spTree>
    <p:extLst>
      <p:ext uri="{BB962C8B-B14F-4D97-AF65-F5344CB8AC3E}">
        <p14:creationId xmlns:p14="http://schemas.microsoft.com/office/powerpoint/2010/main" val="1997942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72AE0EE5.xm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microsoft.com/office/2018/10/relationships/comments" Target="../comments/modernComment_106_653F495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microsoft.com/office/2018/10/relationships/comments" Target="../comments/modernComment_107_8F611C5B.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microsoft.com/office/2018/10/relationships/comments" Target="../comments/modernComment_108_35945FC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2499036" y="3634208"/>
            <a:ext cx="3509612" cy="1477328"/>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Nombre del autor: </a:t>
            </a:r>
          </a:p>
          <a:p>
            <a:r>
              <a:rPr lang="es-ES" dirty="0">
                <a:latin typeface="Arial" panose="020B0604020202020204" pitchFamily="34" charset="0"/>
                <a:cs typeface="Arial" panose="020B0604020202020204" pitchFamily="34" charset="0"/>
              </a:rPr>
              <a:t>Glover Enrique Santos Concha</a:t>
            </a:r>
          </a:p>
          <a:p>
            <a:r>
              <a:rPr lang="es-ES" dirty="0">
                <a:latin typeface="Arial" panose="020B0604020202020204" pitchFamily="34" charset="0"/>
                <a:cs typeface="Arial" panose="020B0604020202020204" pitchFamily="34" charset="0"/>
              </a:rPr>
              <a:t>Nombre del Asesor.es: </a:t>
            </a:r>
          </a:p>
          <a:p>
            <a:r>
              <a:rPr lang="es-MX" sz="1800" dirty="0">
                <a:effectLst/>
                <a:latin typeface="Arial" panose="020B0604020202020204" pitchFamily="34" charset="0"/>
                <a:ea typeface="Calibri" panose="020F0502020204030204" pitchFamily="34" charset="0"/>
                <a:cs typeface="Times New Roman" panose="02020603050405020304" pitchFamily="18" charset="0"/>
              </a:rPr>
              <a:t>Dra. Abril Valeria Uriarte Arcia</a:t>
            </a:r>
          </a:p>
          <a:p>
            <a:r>
              <a:rPr lang="es-MX" sz="1800" dirty="0">
                <a:effectLst/>
                <a:latin typeface="Arial" panose="020B0604020202020204" pitchFamily="34" charset="0"/>
                <a:ea typeface="Calibri" panose="020F0502020204030204" pitchFamily="34" charset="0"/>
                <a:cs typeface="Times New Roman" panose="02020603050405020304" pitchFamily="18" charset="0"/>
              </a:rPr>
              <a:t>Dr. Mario Aldape Pérez</a:t>
            </a:r>
            <a:endParaRPr lang="es-MX" dirty="0">
              <a:latin typeface="Arial" panose="020B0604020202020204" pitchFamily="34" charset="0"/>
              <a:cs typeface="Arial" panose="020B0604020202020204" pitchFamily="34" charset="0"/>
            </a:endParaRPr>
          </a:p>
        </p:txBody>
      </p:sp>
      <p:sp>
        <p:nvSpPr>
          <p:cNvPr id="16" name="CuadroTexto 15"/>
          <p:cNvSpPr txBox="1"/>
          <p:nvPr/>
        </p:nvSpPr>
        <p:spPr>
          <a:xfrm>
            <a:off x="191344" y="5229200"/>
            <a:ext cx="2664296" cy="646331"/>
          </a:xfrm>
          <a:prstGeom prst="rect">
            <a:avLst/>
          </a:prstGeom>
          <a:noFill/>
        </p:spPr>
        <p:txBody>
          <a:bodyPr wrap="square" rtlCol="0">
            <a:spAutoFit/>
          </a:bodyPr>
          <a:lstStyle/>
          <a:p>
            <a:r>
              <a:rPr lang="es-ES" i="1" dirty="0">
                <a:solidFill>
                  <a:schemeClr val="bg1"/>
                </a:solidFill>
              </a:rPr>
              <a:t>Fecha: 12 de enero de 2023</a:t>
            </a:r>
            <a:endParaRPr lang="es-MX" i="1" dirty="0">
              <a:solidFill>
                <a:schemeClr val="bg1"/>
              </a:solidFill>
            </a:endParaRPr>
          </a:p>
        </p:txBody>
      </p:sp>
      <p:sp>
        <p:nvSpPr>
          <p:cNvPr id="9" name="Google Shape;53;p1"/>
          <p:cNvSpPr txBox="1"/>
          <p:nvPr/>
        </p:nvSpPr>
        <p:spPr>
          <a:xfrm>
            <a:off x="4953835" y="6057873"/>
            <a:ext cx="6768752" cy="769401"/>
          </a:xfrm>
          <a:prstGeom prst="rect">
            <a:avLst/>
          </a:prstGeom>
          <a:noFill/>
          <a:ln>
            <a:noFill/>
          </a:ln>
        </p:spPr>
        <p:txBody>
          <a:bodyPr spcFirstLastPara="1" wrap="square" lIns="45700" tIns="45700" rIns="45700" bIns="45700" anchor="t" anchorCtr="0">
            <a:spAutoFit/>
          </a:bodyPr>
          <a:lstStyle/>
          <a:p>
            <a:pPr marL="0" marR="0" lvl="0" indent="0" algn="r" rtl="0">
              <a:lnSpc>
                <a:spcPct val="100000"/>
              </a:lnSpc>
              <a:spcBef>
                <a:spcPts val="0"/>
              </a:spcBef>
              <a:spcAft>
                <a:spcPts val="0"/>
              </a:spcAft>
              <a:buClr>
                <a:srgbClr val="9D2449"/>
              </a:buClr>
              <a:buSzPts val="3500"/>
              <a:buFont typeface="Helvetica Neue"/>
              <a:buNone/>
            </a:pPr>
            <a:r>
              <a:rPr lang="es-ES" sz="2400" b="1" i="0" u="none" strike="noStrike" cap="none" dirty="0">
                <a:solidFill>
                  <a:schemeClr val="bg1"/>
                </a:solidFill>
                <a:latin typeface="+mj-lt"/>
                <a:ea typeface="Helvetica Neue"/>
                <a:cs typeface="Helvetica Neue"/>
                <a:sym typeface="Helvetica Neue"/>
              </a:rPr>
              <a:t>10° Encuentro de Jóvenes Investigadores 2022</a:t>
            </a:r>
            <a:r>
              <a:rPr lang="es-ES" sz="2400" b="1" i="0" u="none" strike="noStrike" cap="none" dirty="0">
                <a:solidFill>
                  <a:schemeClr val="bg1"/>
                </a:solidFill>
                <a:latin typeface="Helvetica Neue"/>
                <a:ea typeface="Helvetica Neue"/>
                <a:cs typeface="Helvetica Neue"/>
                <a:sym typeface="Helvetica Neue"/>
              </a:rPr>
              <a:t> </a:t>
            </a:r>
            <a:endParaRPr sz="2400" b="1" dirty="0">
              <a:solidFill>
                <a:schemeClr val="bg1"/>
              </a:solidFill>
            </a:endParaRPr>
          </a:p>
          <a:p>
            <a:pPr marL="0" marR="0" lvl="0" indent="0" algn="r" rtl="0">
              <a:lnSpc>
                <a:spcPct val="100000"/>
              </a:lnSpc>
              <a:spcBef>
                <a:spcPts val="0"/>
              </a:spcBef>
              <a:spcAft>
                <a:spcPts val="0"/>
              </a:spcAft>
              <a:buClr>
                <a:srgbClr val="2C2E3A"/>
              </a:buClr>
              <a:buSzPts val="2000"/>
              <a:buFont typeface="Helvetica Neue"/>
              <a:buNone/>
            </a:pPr>
            <a:endParaRPr sz="2000" b="1" dirty="0"/>
          </a:p>
        </p:txBody>
      </p:sp>
      <p:sp>
        <p:nvSpPr>
          <p:cNvPr id="6" name="Google Shape;53;p1"/>
          <p:cNvSpPr txBox="1"/>
          <p:nvPr/>
        </p:nvSpPr>
        <p:spPr>
          <a:xfrm>
            <a:off x="2298860" y="1517174"/>
            <a:ext cx="6768752" cy="2369839"/>
          </a:xfrm>
          <a:prstGeom prst="rect">
            <a:avLst/>
          </a:prstGeom>
          <a:noFill/>
          <a:ln>
            <a:noFill/>
          </a:ln>
        </p:spPr>
        <p:txBody>
          <a:bodyPr spcFirstLastPara="1" wrap="square" lIns="45700" tIns="45700" rIns="45700" bIns="45700" anchor="t" anchorCtr="0">
            <a:spAutoFit/>
          </a:bodyPr>
          <a:lstStyle/>
          <a:p>
            <a:pPr marL="0" marR="0" lvl="0" indent="0" algn="just" rtl="0">
              <a:lnSpc>
                <a:spcPct val="100000"/>
              </a:lnSpc>
              <a:spcBef>
                <a:spcPts val="0"/>
              </a:spcBef>
              <a:spcAft>
                <a:spcPts val="0"/>
              </a:spcAft>
              <a:buClr>
                <a:srgbClr val="9D2449"/>
              </a:buClr>
              <a:buSzPts val="3500"/>
              <a:buFont typeface="Helvetica Neue"/>
              <a:buNone/>
            </a:pPr>
            <a:r>
              <a:rPr lang="es-ES" sz="3500" b="1" dirty="0">
                <a:solidFill>
                  <a:srgbClr val="9D2449"/>
                </a:solidFill>
                <a:latin typeface="Helvetica Neue"/>
                <a:sym typeface="Helvetica Neue"/>
              </a:rPr>
              <a:t>Aplicación del cómputo inteligente a prediagnóstico de tórax con posibles patologías</a:t>
            </a:r>
            <a:endParaRPr dirty="0"/>
          </a:p>
          <a:p>
            <a:pPr marL="0" marR="0" lvl="0" indent="0" algn="r" rtl="0">
              <a:lnSpc>
                <a:spcPct val="100000"/>
              </a:lnSpc>
              <a:spcBef>
                <a:spcPts val="0"/>
              </a:spcBef>
              <a:spcAft>
                <a:spcPts val="0"/>
              </a:spcAft>
              <a:buClr>
                <a:srgbClr val="B38E5D"/>
              </a:buClr>
              <a:buSzPts val="2500"/>
              <a:buFont typeface="Helvetica Neue"/>
              <a:buNone/>
            </a:pPr>
            <a:r>
              <a:rPr lang="en-US" sz="2500" b="1" i="1" u="none" strike="noStrike" cap="none" dirty="0">
                <a:solidFill>
                  <a:srgbClr val="B38E5D"/>
                </a:solidFill>
                <a:latin typeface="Helvetica Neue"/>
                <a:ea typeface="Helvetica Neue"/>
                <a:cs typeface="Helvetica Neue"/>
                <a:sym typeface="Helvetica Neue"/>
              </a:rPr>
              <a:t> </a:t>
            </a:r>
            <a:endParaRPr dirty="0"/>
          </a:p>
          <a:p>
            <a:pPr marL="0" marR="0" lvl="0" indent="0" algn="r" rtl="0">
              <a:lnSpc>
                <a:spcPct val="100000"/>
              </a:lnSpc>
              <a:spcBef>
                <a:spcPts val="0"/>
              </a:spcBef>
              <a:spcAft>
                <a:spcPts val="0"/>
              </a:spcAft>
              <a:buClr>
                <a:srgbClr val="2C2E3A"/>
              </a:buClr>
              <a:buSzPts val="2000"/>
              <a:buFont typeface="Helvetica Neue"/>
              <a:buNone/>
            </a:pPr>
            <a:endParaRPr dirty="0"/>
          </a:p>
        </p:txBody>
      </p:sp>
      <p:pic>
        <p:nvPicPr>
          <p:cNvPr id="4" name="Imagen 3">
            <a:extLst>
              <a:ext uri="{FF2B5EF4-FFF2-40B4-BE49-F238E27FC236}">
                <a16:creationId xmlns:a16="http://schemas.microsoft.com/office/drawing/2014/main" id="{93287815-C362-7512-A045-89BAE3E1BD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9908" y="50167"/>
            <a:ext cx="2732183" cy="810081"/>
          </a:xfrm>
          <a:prstGeom prst="rect">
            <a:avLst/>
          </a:prstGeom>
        </p:spPr>
      </p:pic>
    </p:spTree>
    <p:extLst>
      <p:ext uri="{BB962C8B-B14F-4D97-AF65-F5344CB8AC3E}">
        <p14:creationId xmlns:p14="http://schemas.microsoft.com/office/powerpoint/2010/main" val="1924009701"/>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CuadroTexto 17"/>
          <p:cNvSpPr txBox="1"/>
          <p:nvPr/>
        </p:nvSpPr>
        <p:spPr>
          <a:xfrm>
            <a:off x="605662" y="2455254"/>
            <a:ext cx="4124246" cy="1631216"/>
          </a:xfrm>
          <a:prstGeom prst="rect">
            <a:avLst/>
          </a:prstGeom>
          <a:noFill/>
        </p:spPr>
        <p:txBody>
          <a:bodyPr wrap="square" rtlCol="0">
            <a:spAutoFit/>
          </a:bodyPr>
          <a:lstStyle/>
          <a:p>
            <a:pPr algn="just"/>
            <a:r>
              <a:rPr lang="es-MX" sz="2000" dirty="0">
                <a:latin typeface="Arial" panose="020B0604020202020204" pitchFamily="34" charset="0"/>
                <a:cs typeface="Arial" panose="020B0604020202020204" pitchFamily="34" charset="0"/>
              </a:rPr>
              <a:t>Los resultados obtenidos de el entrenamiento de la red fueron que la precisión de esta es del 51% al intentar detectar imágenes de radiografías sanas y enfermas</a:t>
            </a:r>
          </a:p>
        </p:txBody>
      </p:sp>
      <p:sp>
        <p:nvSpPr>
          <p:cNvPr id="6" name="CuadroTexto 5"/>
          <p:cNvSpPr txBox="1"/>
          <p:nvPr/>
        </p:nvSpPr>
        <p:spPr>
          <a:xfrm>
            <a:off x="-1332656" y="3284984"/>
            <a:ext cx="184731" cy="369332"/>
          </a:xfrm>
          <a:prstGeom prst="rect">
            <a:avLst/>
          </a:prstGeom>
          <a:noFill/>
        </p:spPr>
        <p:txBody>
          <a:bodyPr wrap="none" rtlCol="0">
            <a:spAutoFit/>
          </a:bodyPr>
          <a:lstStyle/>
          <a:p>
            <a:endParaRPr lang="es-MX"/>
          </a:p>
        </p:txBody>
      </p:sp>
      <p:sp>
        <p:nvSpPr>
          <p:cNvPr id="7" name="Google Shape;53;p1"/>
          <p:cNvSpPr txBox="1"/>
          <p:nvPr/>
        </p:nvSpPr>
        <p:spPr>
          <a:xfrm>
            <a:off x="623392" y="1224082"/>
            <a:ext cx="11017224" cy="923289"/>
          </a:xfrm>
          <a:prstGeom prst="rect">
            <a:avLst/>
          </a:prstGeom>
          <a:noFill/>
          <a:ln>
            <a:noFill/>
          </a:ln>
        </p:spPr>
        <p:txBody>
          <a:bodyPr spcFirstLastPara="1" wrap="square" lIns="45700" tIns="45700" rIns="45700" bIns="45700" anchor="t" anchorCtr="0">
            <a:spAutoFit/>
          </a:bodyPr>
          <a:lstStyle/>
          <a:p>
            <a:pPr marL="0" marR="0" lvl="0" indent="0" rtl="0">
              <a:lnSpc>
                <a:spcPct val="100000"/>
              </a:lnSpc>
              <a:spcBef>
                <a:spcPts val="0"/>
              </a:spcBef>
              <a:spcAft>
                <a:spcPts val="0"/>
              </a:spcAft>
              <a:buClr>
                <a:srgbClr val="9D2449"/>
              </a:buClr>
              <a:buSzPts val="3500"/>
              <a:buFont typeface="Helvetica Neue"/>
              <a:buNone/>
            </a:pPr>
            <a:r>
              <a:rPr lang="es-ES" sz="3600" b="1" dirty="0">
                <a:solidFill>
                  <a:srgbClr val="9D2449"/>
                </a:solidFill>
                <a:latin typeface="Helvetica Neue"/>
                <a:sym typeface="Helvetica Neue"/>
              </a:rPr>
              <a:t>Resultados</a:t>
            </a:r>
            <a:r>
              <a:rPr lang="en-US" sz="2800" b="1" i="1" u="none" strike="noStrike" cap="none" dirty="0">
                <a:solidFill>
                  <a:srgbClr val="B38E5D"/>
                </a:solidFill>
                <a:latin typeface="Helvetica Neue"/>
                <a:ea typeface="Helvetica Neue"/>
                <a:cs typeface="Helvetica Neue"/>
                <a:sym typeface="Helvetica Neue"/>
              </a:rPr>
              <a:t> </a:t>
            </a:r>
            <a:endParaRPr sz="2800" dirty="0"/>
          </a:p>
          <a:p>
            <a:pPr marL="0" marR="0" lvl="0" indent="0" algn="r" rtl="0">
              <a:lnSpc>
                <a:spcPct val="100000"/>
              </a:lnSpc>
              <a:spcBef>
                <a:spcPts val="0"/>
              </a:spcBef>
              <a:spcAft>
                <a:spcPts val="0"/>
              </a:spcAft>
              <a:buClr>
                <a:srgbClr val="2C2E3A"/>
              </a:buClr>
              <a:buSzPts val="2000"/>
              <a:buFont typeface="Helvetica Neue"/>
              <a:buNone/>
            </a:pPr>
            <a:endParaRPr dirty="0"/>
          </a:p>
        </p:txBody>
      </p:sp>
      <p:pic>
        <p:nvPicPr>
          <p:cNvPr id="2" name="Imagen 1">
            <a:extLst>
              <a:ext uri="{FF2B5EF4-FFF2-40B4-BE49-F238E27FC236}">
                <a16:creationId xmlns:a16="http://schemas.microsoft.com/office/drawing/2014/main" id="{456020A8-B355-46B2-F579-DC036C7FF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08" y="50167"/>
            <a:ext cx="2732183" cy="810081"/>
          </a:xfrm>
          <a:prstGeom prst="rect">
            <a:avLst/>
          </a:prstGeom>
        </p:spPr>
      </p:pic>
      <p:pic>
        <p:nvPicPr>
          <p:cNvPr id="10" name="Imagen 9">
            <a:extLst>
              <a:ext uri="{FF2B5EF4-FFF2-40B4-BE49-F238E27FC236}">
                <a16:creationId xmlns:a16="http://schemas.microsoft.com/office/drawing/2014/main" id="{18F53118-0DA4-7623-6CAC-A7CE4E2202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012" y="1721130"/>
            <a:ext cx="7341056" cy="3415740"/>
          </a:xfrm>
          <a:prstGeom prst="rect">
            <a:avLst/>
          </a:prstGeom>
        </p:spPr>
      </p:pic>
      <p:pic>
        <p:nvPicPr>
          <p:cNvPr id="12" name="Imagen 11">
            <a:extLst>
              <a:ext uri="{FF2B5EF4-FFF2-40B4-BE49-F238E27FC236}">
                <a16:creationId xmlns:a16="http://schemas.microsoft.com/office/drawing/2014/main" id="{5F4E6B0E-F315-A9D5-7E22-EA10D46A9F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953" y="4685621"/>
            <a:ext cx="4363059" cy="1952898"/>
          </a:xfrm>
          <a:prstGeom prst="rect">
            <a:avLst/>
          </a:prstGeom>
        </p:spPr>
      </p:pic>
    </p:spTree>
    <p:extLst>
      <p:ext uri="{BB962C8B-B14F-4D97-AF65-F5344CB8AC3E}">
        <p14:creationId xmlns:p14="http://schemas.microsoft.com/office/powerpoint/2010/main" val="377868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CuadroTexto 17"/>
          <p:cNvSpPr txBox="1"/>
          <p:nvPr/>
        </p:nvSpPr>
        <p:spPr>
          <a:xfrm>
            <a:off x="605662" y="2455255"/>
            <a:ext cx="10729192" cy="2246769"/>
          </a:xfrm>
          <a:prstGeom prst="rect">
            <a:avLst/>
          </a:prstGeom>
          <a:noFill/>
        </p:spPr>
        <p:txBody>
          <a:bodyPr wrap="square" rtlCol="0">
            <a:spAutoFit/>
          </a:bodyPr>
          <a:lstStyle/>
          <a:p>
            <a:pPr marL="342900" indent="-342900">
              <a:buFont typeface="Arial" panose="020B0604020202020204" pitchFamily="34" charset="0"/>
              <a:buChar char="•"/>
            </a:pPr>
            <a:r>
              <a:rPr lang="es-ES" sz="2800" dirty="0">
                <a:latin typeface="Arial" panose="020B0604020202020204" pitchFamily="34" charset="0"/>
                <a:cs typeface="Arial" panose="020B0604020202020204" pitchFamily="34" charset="0"/>
              </a:rPr>
              <a:t>Los porcentajes de predicción pueden mejorar</a:t>
            </a:r>
          </a:p>
          <a:p>
            <a:pPr marL="342900" indent="-342900">
              <a:buFont typeface="Arial" panose="020B0604020202020204" pitchFamily="34" charset="0"/>
              <a:buChar char="•"/>
            </a:pPr>
            <a:r>
              <a:rPr lang="es-ES" sz="2800" dirty="0">
                <a:latin typeface="Arial" panose="020B0604020202020204" pitchFamily="34" charset="0"/>
                <a:cs typeface="Arial" panose="020B0604020202020204" pitchFamily="34" charset="0"/>
              </a:rPr>
              <a:t>Se necesita mas datos</a:t>
            </a:r>
          </a:p>
          <a:p>
            <a:pPr marL="342900" indent="-342900">
              <a:buFont typeface="Arial" panose="020B0604020202020204" pitchFamily="34" charset="0"/>
              <a:buChar char="•"/>
            </a:pPr>
            <a:r>
              <a:rPr lang="es-ES" sz="2800" dirty="0">
                <a:latin typeface="Arial" panose="020B0604020202020204" pitchFamily="34" charset="0"/>
                <a:cs typeface="Arial" panose="020B0604020202020204" pitchFamily="34" charset="0"/>
              </a:rPr>
              <a:t>Se necesita modificaciones a la red para afinarla</a:t>
            </a:r>
            <a:endParaRPr lang="es-MX"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MX" sz="2800" dirty="0">
                <a:latin typeface="Arial" panose="020B0604020202020204" pitchFamily="34" charset="0"/>
                <a:cs typeface="Arial" panose="020B0604020202020204" pitchFamily="34" charset="0"/>
              </a:rPr>
              <a:t>su uso no es confiable debido a que el estándar de aceptación de porcentaje es de al menos 95%</a:t>
            </a:r>
            <a:endParaRPr lang="es-ES" sz="2800" dirty="0">
              <a:latin typeface="Arial" panose="020B0604020202020204" pitchFamily="34" charset="0"/>
              <a:cs typeface="Arial" panose="020B0604020202020204" pitchFamily="34" charset="0"/>
            </a:endParaRPr>
          </a:p>
        </p:txBody>
      </p:sp>
      <p:sp>
        <p:nvSpPr>
          <p:cNvPr id="6" name="CuadroTexto 5"/>
          <p:cNvSpPr txBox="1"/>
          <p:nvPr/>
        </p:nvSpPr>
        <p:spPr>
          <a:xfrm>
            <a:off x="-1332656" y="3284984"/>
            <a:ext cx="184731" cy="369332"/>
          </a:xfrm>
          <a:prstGeom prst="rect">
            <a:avLst/>
          </a:prstGeom>
          <a:noFill/>
        </p:spPr>
        <p:txBody>
          <a:bodyPr wrap="none" rtlCol="0">
            <a:spAutoFit/>
          </a:bodyPr>
          <a:lstStyle/>
          <a:p>
            <a:endParaRPr lang="es-MX"/>
          </a:p>
        </p:txBody>
      </p:sp>
      <p:sp>
        <p:nvSpPr>
          <p:cNvPr id="7" name="Google Shape;53;p1"/>
          <p:cNvSpPr txBox="1"/>
          <p:nvPr/>
        </p:nvSpPr>
        <p:spPr>
          <a:xfrm>
            <a:off x="623392" y="1224082"/>
            <a:ext cx="11017224" cy="1046400"/>
          </a:xfrm>
          <a:prstGeom prst="rect">
            <a:avLst/>
          </a:prstGeom>
          <a:noFill/>
          <a:ln>
            <a:noFill/>
          </a:ln>
        </p:spPr>
        <p:txBody>
          <a:bodyPr spcFirstLastPara="1" wrap="square" lIns="45700" tIns="45700" rIns="45700" bIns="45700" anchor="t" anchorCtr="0">
            <a:spAutoFit/>
          </a:bodyPr>
          <a:lstStyle/>
          <a:p>
            <a:pPr marL="0" marR="0" lvl="0" indent="0" rtl="0">
              <a:lnSpc>
                <a:spcPct val="100000"/>
              </a:lnSpc>
              <a:spcBef>
                <a:spcPts val="0"/>
              </a:spcBef>
              <a:spcAft>
                <a:spcPts val="0"/>
              </a:spcAft>
              <a:buClr>
                <a:srgbClr val="9D2449"/>
              </a:buClr>
              <a:buSzPts val="3500"/>
              <a:buFont typeface="Helvetica Neue"/>
              <a:buNone/>
            </a:pPr>
            <a:r>
              <a:rPr lang="es-ES" sz="4400" b="1" dirty="0">
                <a:solidFill>
                  <a:srgbClr val="9D2449"/>
                </a:solidFill>
                <a:latin typeface="Helvetica Neue"/>
                <a:sym typeface="Helvetica Neue"/>
              </a:rPr>
              <a:t>Conclusión</a:t>
            </a:r>
            <a:r>
              <a:rPr lang="en-US" sz="3600" b="1" i="1" u="none" strike="noStrike" cap="none" dirty="0">
                <a:solidFill>
                  <a:srgbClr val="B38E5D"/>
                </a:solidFill>
                <a:latin typeface="Helvetica Neue"/>
                <a:ea typeface="Helvetica Neue"/>
                <a:cs typeface="Helvetica Neue"/>
                <a:sym typeface="Helvetica Neue"/>
              </a:rPr>
              <a:t> </a:t>
            </a:r>
            <a:endParaRPr sz="3600" dirty="0"/>
          </a:p>
          <a:p>
            <a:pPr marL="0" marR="0" lvl="0" indent="0" algn="r" rtl="0">
              <a:lnSpc>
                <a:spcPct val="100000"/>
              </a:lnSpc>
              <a:spcBef>
                <a:spcPts val="0"/>
              </a:spcBef>
              <a:spcAft>
                <a:spcPts val="0"/>
              </a:spcAft>
              <a:buClr>
                <a:srgbClr val="2C2E3A"/>
              </a:buClr>
              <a:buSzPts val="2000"/>
              <a:buFont typeface="Helvetica Neue"/>
              <a:buNone/>
            </a:pPr>
            <a:endParaRPr dirty="0"/>
          </a:p>
        </p:txBody>
      </p:sp>
      <p:pic>
        <p:nvPicPr>
          <p:cNvPr id="2" name="Imagen 1">
            <a:extLst>
              <a:ext uri="{FF2B5EF4-FFF2-40B4-BE49-F238E27FC236}">
                <a16:creationId xmlns:a16="http://schemas.microsoft.com/office/drawing/2014/main" id="{456020A8-B355-46B2-F579-DC036C7FF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08" y="50167"/>
            <a:ext cx="2732183" cy="810081"/>
          </a:xfrm>
          <a:prstGeom prst="rect">
            <a:avLst/>
          </a:prstGeom>
        </p:spPr>
      </p:pic>
    </p:spTree>
    <p:extLst>
      <p:ext uri="{BB962C8B-B14F-4D97-AF65-F5344CB8AC3E}">
        <p14:creationId xmlns:p14="http://schemas.microsoft.com/office/powerpoint/2010/main" val="1909123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CuadroTexto 17"/>
          <p:cNvSpPr txBox="1"/>
          <p:nvPr/>
        </p:nvSpPr>
        <p:spPr>
          <a:xfrm>
            <a:off x="605662" y="2455255"/>
            <a:ext cx="10729192" cy="3477875"/>
          </a:xfrm>
          <a:prstGeom prst="rect">
            <a:avLst/>
          </a:prstGeom>
          <a:noFill/>
        </p:spPr>
        <p:txBody>
          <a:bodyPr wrap="square" rtlCol="0">
            <a:spAutoFit/>
          </a:bodyPr>
          <a:lstStyle/>
          <a:p>
            <a:pPr marL="342900" indent="-342900">
              <a:buFont typeface="Arial" panose="020B0604020202020204" pitchFamily="34" charset="0"/>
              <a:buChar char="•"/>
            </a:pPr>
            <a:r>
              <a:rPr lang="es-MX" sz="2000" dirty="0">
                <a:latin typeface="Arial" panose="020B0604020202020204" pitchFamily="34" charset="0"/>
                <a:cs typeface="Arial" panose="020B0604020202020204" pitchFamily="34" charset="0"/>
              </a:rPr>
              <a:t>Russell, R. (2018). Machine </a:t>
            </a:r>
            <a:r>
              <a:rPr lang="es-MX" sz="2000" dirty="0" err="1">
                <a:latin typeface="Arial" panose="020B0604020202020204" pitchFamily="34" charset="0"/>
                <a:cs typeface="Arial" panose="020B0604020202020204" pitchFamily="34" charset="0"/>
              </a:rPr>
              <a:t>Learning</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Guia</a:t>
            </a:r>
            <a:r>
              <a:rPr lang="es-MX" sz="2000" dirty="0">
                <a:latin typeface="Arial" panose="020B0604020202020204" pitchFamily="34" charset="0"/>
                <a:cs typeface="Arial" panose="020B0604020202020204" pitchFamily="34" charset="0"/>
              </a:rPr>
              <a:t> Paso a Paso Para Implementar Algoritmos de Machine </a:t>
            </a:r>
            <a:r>
              <a:rPr lang="es-MX" sz="2000" dirty="0" err="1">
                <a:latin typeface="Arial" panose="020B0604020202020204" pitchFamily="34" charset="0"/>
                <a:cs typeface="Arial" panose="020B0604020202020204" pitchFamily="34" charset="0"/>
              </a:rPr>
              <a:t>Learning</a:t>
            </a:r>
            <a:r>
              <a:rPr lang="es-MX" sz="2000" dirty="0">
                <a:latin typeface="Arial" panose="020B0604020202020204" pitchFamily="34" charset="0"/>
                <a:cs typeface="Arial" panose="020B0604020202020204" pitchFamily="34" charset="0"/>
              </a:rPr>
              <a:t> Con Python (Machine </a:t>
            </a:r>
            <a:r>
              <a:rPr lang="es-MX" sz="2000" dirty="0" err="1">
                <a:latin typeface="Arial" panose="020B0604020202020204" pitchFamily="34" charset="0"/>
                <a:cs typeface="Arial" panose="020B0604020202020204" pitchFamily="34" charset="0"/>
              </a:rPr>
              <a:t>Learning</a:t>
            </a:r>
            <a:r>
              <a:rPr lang="es-MX" sz="2000" dirty="0">
                <a:latin typeface="Arial" panose="020B0604020202020204" pitchFamily="34" charset="0"/>
                <a:cs typeface="Arial" panose="020B0604020202020204" pitchFamily="34" charset="0"/>
              </a:rPr>
              <a:t> En </a:t>
            </a:r>
            <a:r>
              <a:rPr lang="es-MX" sz="2000" dirty="0" err="1">
                <a:latin typeface="Arial" panose="020B0604020202020204" pitchFamily="34" charset="0"/>
                <a:cs typeface="Arial" panose="020B0604020202020204" pitchFamily="34" charset="0"/>
              </a:rPr>
              <a:t>Espanol</a:t>
            </a:r>
            <a:r>
              <a:rPr lang="es-MX" sz="2000" dirty="0">
                <a:latin typeface="Arial" panose="020B0604020202020204" pitchFamily="34" charset="0"/>
                <a:cs typeface="Arial" panose="020B0604020202020204" pitchFamily="34" charset="0"/>
              </a:rPr>
              <a:t>/ Machine </a:t>
            </a:r>
            <a:r>
              <a:rPr lang="es-MX" sz="2000" dirty="0" err="1">
                <a:latin typeface="Arial" panose="020B0604020202020204" pitchFamily="34" charset="0"/>
                <a:cs typeface="Arial" panose="020B0604020202020204" pitchFamily="34" charset="0"/>
              </a:rPr>
              <a:t>Learning</a:t>
            </a:r>
            <a:r>
              <a:rPr lang="es-MX" sz="2000" dirty="0">
                <a:latin typeface="Arial" panose="020B0604020202020204" pitchFamily="34" charset="0"/>
                <a:cs typeface="Arial" panose="020B0604020202020204" pitchFamily="34" charset="0"/>
              </a:rPr>
              <a:t> in </a:t>
            </a:r>
            <a:r>
              <a:rPr lang="es-MX" sz="2000" dirty="0" err="1">
                <a:latin typeface="Arial" panose="020B0604020202020204" pitchFamily="34" charset="0"/>
                <a:cs typeface="Arial" panose="020B0604020202020204" pitchFamily="34" charset="0"/>
              </a:rPr>
              <a:t>Spanish</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Createspace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Independent</a:t>
            </a:r>
            <a:r>
              <a:rPr lang="es-MX" sz="2000" dirty="0">
                <a:latin typeface="Arial" panose="020B0604020202020204" pitchFamily="34" charset="0"/>
                <a:cs typeface="Arial" panose="020B0604020202020204" pitchFamily="34" charset="0"/>
              </a:rPr>
              <a:t> Publishing </a:t>
            </a:r>
            <a:r>
              <a:rPr lang="es-MX" sz="2000" dirty="0" err="1">
                <a:latin typeface="Arial" panose="020B0604020202020204" pitchFamily="34" charset="0"/>
                <a:cs typeface="Arial" panose="020B0604020202020204" pitchFamily="34" charset="0"/>
              </a:rPr>
              <a:t>Platform</a:t>
            </a:r>
            <a:r>
              <a:rPr lang="es-MX"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s-MX" sz="2000" dirty="0" err="1">
                <a:latin typeface="Arial" panose="020B0604020202020204" pitchFamily="34" charset="0"/>
                <a:cs typeface="Arial" panose="020B0604020202020204" pitchFamily="34" charset="0"/>
              </a:rPr>
              <a:t>Fausett</a:t>
            </a:r>
            <a:r>
              <a:rPr lang="es-MX" sz="2000" dirty="0">
                <a:latin typeface="Arial" panose="020B0604020202020204" pitchFamily="34" charset="0"/>
                <a:cs typeface="Arial" panose="020B0604020202020204" pitchFamily="34" charset="0"/>
              </a:rPr>
              <a:t>, L.(1994). Fundamentals </a:t>
            </a:r>
            <a:r>
              <a:rPr lang="es-MX" sz="2000" dirty="0" err="1">
                <a:latin typeface="Arial" panose="020B0604020202020204" pitchFamily="34" charset="0"/>
                <a:cs typeface="Arial" panose="020B0604020202020204" pitchFamily="34" charset="0"/>
              </a:rPr>
              <a:t>of</a:t>
            </a:r>
            <a:r>
              <a:rPr lang="es-MX" sz="2000" dirty="0">
                <a:latin typeface="Arial" panose="020B0604020202020204" pitchFamily="34" charset="0"/>
                <a:cs typeface="Arial" panose="020B0604020202020204" pitchFamily="34" charset="0"/>
              </a:rPr>
              <a:t> Neural Networks: </a:t>
            </a:r>
            <a:r>
              <a:rPr lang="es-MX" sz="2000" dirty="0" err="1">
                <a:latin typeface="Arial" panose="020B0604020202020204" pitchFamily="34" charset="0"/>
                <a:cs typeface="Arial" panose="020B0604020202020204" pitchFamily="34" charset="0"/>
              </a:rPr>
              <a:t>Architectures</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Algorithms</a:t>
            </a:r>
            <a:r>
              <a:rPr lang="es-MX" sz="2000" dirty="0">
                <a:latin typeface="Arial" panose="020B0604020202020204" pitchFamily="34" charset="0"/>
                <a:cs typeface="Arial" panose="020B0604020202020204" pitchFamily="34" charset="0"/>
              </a:rPr>
              <a:t> and </a:t>
            </a:r>
            <a:r>
              <a:rPr lang="es-MX" sz="2000" dirty="0" err="1">
                <a:latin typeface="Arial" panose="020B0604020202020204" pitchFamily="34" charset="0"/>
                <a:cs typeface="Arial" panose="020B0604020202020204" pitchFamily="34" charset="0"/>
              </a:rPr>
              <a:t>Application</a:t>
            </a:r>
            <a:r>
              <a:rPr lang="es-MX" sz="2000" dirty="0">
                <a:latin typeface="Arial" panose="020B0604020202020204" pitchFamily="34" charset="0"/>
                <a:cs typeface="Arial" panose="020B0604020202020204" pitchFamily="34" charset="0"/>
              </a:rPr>
              <a:t> . Prentice-Hall.</a:t>
            </a:r>
          </a:p>
          <a:p>
            <a:pPr marL="342900" indent="-342900">
              <a:buFont typeface="Arial" panose="020B0604020202020204" pitchFamily="34" charset="0"/>
              <a:buChar char="•"/>
            </a:pPr>
            <a:r>
              <a:rPr lang="es-MX" sz="2000" dirty="0">
                <a:latin typeface="Arial" panose="020B0604020202020204" pitchFamily="34" charset="0"/>
                <a:cs typeface="Arial" panose="020B0604020202020204" pitchFamily="34" charset="0"/>
              </a:rPr>
              <a:t>Vieco, J. (2018, 5 enero). Como crear una red convolucional con </a:t>
            </a:r>
            <a:r>
              <a:rPr lang="es-MX" sz="2000" dirty="0" err="1">
                <a:latin typeface="Arial" panose="020B0604020202020204" pitchFamily="34" charset="0"/>
                <a:cs typeface="Arial" panose="020B0604020202020204" pitchFamily="34" charset="0"/>
              </a:rPr>
              <a:t>PyTorch</a:t>
            </a:r>
            <a:r>
              <a:rPr lang="es-MX" sz="2000" dirty="0">
                <a:latin typeface="Arial" panose="020B0604020202020204" pitchFamily="34" charset="0"/>
                <a:cs typeface="Arial" panose="020B0604020202020204" pitchFamily="34" charset="0"/>
              </a:rPr>
              <a:t> –. </a:t>
            </a:r>
            <a:r>
              <a:rPr lang="es-MX" sz="2000" dirty="0" err="1">
                <a:latin typeface="Arial" panose="020B0604020202020204" pitchFamily="34" charset="0"/>
                <a:cs typeface="Arial" panose="020B0604020202020204" pitchFamily="34" charset="0"/>
              </a:rPr>
              <a:t>Cleverpy</a:t>
            </a:r>
            <a:r>
              <a:rPr lang="es-MX" sz="2000" dirty="0">
                <a:latin typeface="Arial" panose="020B0604020202020204" pitchFamily="34" charset="0"/>
                <a:cs typeface="Arial" panose="020B0604020202020204" pitchFamily="34" charset="0"/>
              </a:rPr>
              <a:t>. https://cleverpy.com/2018/01/05/red-convolucional-pytorch</a:t>
            </a:r>
          </a:p>
          <a:p>
            <a:pPr marL="342900" indent="-342900">
              <a:buFont typeface="Arial" panose="020B0604020202020204" pitchFamily="34" charset="0"/>
              <a:buChar char="•"/>
            </a:pPr>
            <a:r>
              <a:rPr lang="es-MX" sz="2000" dirty="0">
                <a:latin typeface="Arial" panose="020B0604020202020204" pitchFamily="34" charset="0"/>
                <a:cs typeface="Arial" panose="020B0604020202020204" pitchFamily="34" charset="0"/>
              </a:rPr>
              <a:t>OECD. (s. f.). https://www.oecd.org/centrodemexico/medios/NOTA+DE+PAIS+MEXICO.pdf</a:t>
            </a:r>
          </a:p>
          <a:p>
            <a:pPr marL="342900" indent="-342900">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p:txBody>
      </p:sp>
      <p:sp>
        <p:nvSpPr>
          <p:cNvPr id="6" name="CuadroTexto 5"/>
          <p:cNvSpPr txBox="1"/>
          <p:nvPr/>
        </p:nvSpPr>
        <p:spPr>
          <a:xfrm>
            <a:off x="-1332656" y="3284984"/>
            <a:ext cx="184731" cy="369332"/>
          </a:xfrm>
          <a:prstGeom prst="rect">
            <a:avLst/>
          </a:prstGeom>
          <a:noFill/>
        </p:spPr>
        <p:txBody>
          <a:bodyPr wrap="none" rtlCol="0">
            <a:spAutoFit/>
          </a:bodyPr>
          <a:lstStyle/>
          <a:p>
            <a:endParaRPr lang="es-MX"/>
          </a:p>
        </p:txBody>
      </p:sp>
      <p:sp>
        <p:nvSpPr>
          <p:cNvPr id="7" name="Google Shape;53;p1"/>
          <p:cNvSpPr txBox="1"/>
          <p:nvPr/>
        </p:nvSpPr>
        <p:spPr>
          <a:xfrm>
            <a:off x="623392" y="1224082"/>
            <a:ext cx="11017224" cy="923289"/>
          </a:xfrm>
          <a:prstGeom prst="rect">
            <a:avLst/>
          </a:prstGeom>
          <a:noFill/>
          <a:ln>
            <a:noFill/>
          </a:ln>
        </p:spPr>
        <p:txBody>
          <a:bodyPr spcFirstLastPara="1" wrap="square" lIns="45700" tIns="45700" rIns="45700" bIns="45700" anchor="t" anchorCtr="0">
            <a:spAutoFit/>
          </a:bodyPr>
          <a:lstStyle/>
          <a:p>
            <a:pPr marL="0" marR="0" lvl="0" indent="0" rtl="0">
              <a:lnSpc>
                <a:spcPct val="100000"/>
              </a:lnSpc>
              <a:spcBef>
                <a:spcPts val="0"/>
              </a:spcBef>
              <a:spcAft>
                <a:spcPts val="0"/>
              </a:spcAft>
              <a:buClr>
                <a:srgbClr val="9D2449"/>
              </a:buClr>
              <a:buSzPts val="3500"/>
              <a:buFont typeface="Helvetica Neue"/>
              <a:buNone/>
            </a:pPr>
            <a:r>
              <a:rPr lang="es-ES" sz="3600" b="1" dirty="0">
                <a:solidFill>
                  <a:srgbClr val="9D2449"/>
                </a:solidFill>
                <a:latin typeface="Helvetica Neue"/>
                <a:sym typeface="Helvetica Neue"/>
              </a:rPr>
              <a:t>Lista de referencias</a:t>
            </a:r>
            <a:endParaRPr sz="3600" dirty="0"/>
          </a:p>
          <a:p>
            <a:pPr marL="0" marR="0" lvl="0" indent="0" algn="r" rtl="0">
              <a:lnSpc>
                <a:spcPct val="100000"/>
              </a:lnSpc>
              <a:spcBef>
                <a:spcPts val="0"/>
              </a:spcBef>
              <a:spcAft>
                <a:spcPts val="0"/>
              </a:spcAft>
              <a:buClr>
                <a:srgbClr val="2C2E3A"/>
              </a:buClr>
              <a:buSzPts val="2000"/>
              <a:buFont typeface="Helvetica Neue"/>
              <a:buNone/>
            </a:pPr>
            <a:endParaRPr dirty="0"/>
          </a:p>
        </p:txBody>
      </p:sp>
      <p:pic>
        <p:nvPicPr>
          <p:cNvPr id="2" name="Imagen 1">
            <a:extLst>
              <a:ext uri="{FF2B5EF4-FFF2-40B4-BE49-F238E27FC236}">
                <a16:creationId xmlns:a16="http://schemas.microsoft.com/office/drawing/2014/main" id="{456020A8-B355-46B2-F579-DC036C7FF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08" y="50167"/>
            <a:ext cx="2732183" cy="810081"/>
          </a:xfrm>
          <a:prstGeom prst="rect">
            <a:avLst/>
          </a:prstGeom>
        </p:spPr>
      </p:pic>
    </p:spTree>
    <p:extLst>
      <p:ext uri="{BB962C8B-B14F-4D97-AF65-F5344CB8AC3E}">
        <p14:creationId xmlns:p14="http://schemas.microsoft.com/office/powerpoint/2010/main" val="152100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CuadroTexto 17"/>
          <p:cNvSpPr txBox="1"/>
          <p:nvPr/>
        </p:nvSpPr>
        <p:spPr>
          <a:xfrm>
            <a:off x="551384" y="1915378"/>
            <a:ext cx="10729192" cy="3108543"/>
          </a:xfrm>
          <a:prstGeom prst="rect">
            <a:avLst/>
          </a:prstGeom>
          <a:noFill/>
        </p:spPr>
        <p:txBody>
          <a:bodyPr wrap="square" rtlCol="0">
            <a:spAutoFit/>
          </a:bodyPr>
          <a:lstStyle/>
          <a:p>
            <a:pPr marL="342900" indent="-342900">
              <a:buFont typeface="Arial" panose="020B0604020202020204" pitchFamily="34" charset="0"/>
              <a:buChar char="•"/>
            </a:pPr>
            <a:r>
              <a:rPr lang="es-ES" sz="2800" dirty="0">
                <a:latin typeface="Arial" panose="020B0604020202020204" pitchFamily="34" charset="0"/>
                <a:cs typeface="Arial" panose="020B0604020202020204" pitchFamily="34" charset="0"/>
              </a:rPr>
              <a:t>Conceptualización</a:t>
            </a:r>
          </a:p>
          <a:p>
            <a:pPr marL="342900" indent="-342900">
              <a:buFont typeface="Arial" panose="020B0604020202020204" pitchFamily="34" charset="0"/>
              <a:buChar char="•"/>
            </a:pPr>
            <a:r>
              <a:rPr lang="es-ES" sz="2800" dirty="0">
                <a:latin typeface="Arial" panose="020B0604020202020204" pitchFamily="34" charset="0"/>
                <a:cs typeface="Arial" panose="020B0604020202020204" pitchFamily="34" charset="0"/>
              </a:rPr>
              <a:t>Problematización</a:t>
            </a:r>
          </a:p>
          <a:p>
            <a:pPr marL="342900" indent="-342900">
              <a:buFont typeface="Arial" panose="020B0604020202020204" pitchFamily="34" charset="0"/>
              <a:buChar char="•"/>
            </a:pPr>
            <a:r>
              <a:rPr lang="es-MX" sz="2800" dirty="0">
                <a:latin typeface="Arial" panose="020B0604020202020204" pitchFamily="34" charset="0"/>
                <a:cs typeface="Arial" panose="020B0604020202020204" pitchFamily="34" charset="0"/>
              </a:rPr>
              <a:t>Recopilación de datos</a:t>
            </a:r>
          </a:p>
          <a:p>
            <a:pPr marL="342900" indent="-342900">
              <a:buFont typeface="Arial" panose="020B0604020202020204" pitchFamily="34" charset="0"/>
              <a:buChar char="•"/>
            </a:pPr>
            <a:r>
              <a:rPr lang="es-MX" sz="2800" dirty="0">
                <a:latin typeface="Arial" panose="020B0604020202020204" pitchFamily="34" charset="0"/>
                <a:cs typeface="Arial" panose="020B0604020202020204" pitchFamily="34" charset="0"/>
              </a:rPr>
              <a:t>Análisis de datos</a:t>
            </a:r>
          </a:p>
          <a:p>
            <a:pPr marL="342900" indent="-342900">
              <a:buFont typeface="Arial" panose="020B0604020202020204" pitchFamily="34" charset="0"/>
              <a:buChar char="•"/>
            </a:pPr>
            <a:r>
              <a:rPr lang="es-MX" sz="2800" dirty="0">
                <a:latin typeface="Arial" panose="020B0604020202020204" pitchFamily="34" charset="0"/>
                <a:cs typeface="Arial" panose="020B0604020202020204" pitchFamily="34" charset="0"/>
              </a:rPr>
              <a:t>Entrenamiento de red</a:t>
            </a:r>
          </a:p>
          <a:p>
            <a:pPr marL="342900" indent="-342900">
              <a:buFont typeface="Arial" panose="020B0604020202020204" pitchFamily="34" charset="0"/>
              <a:buChar char="•"/>
            </a:pPr>
            <a:r>
              <a:rPr lang="es-MX" sz="2800" dirty="0">
                <a:latin typeface="Arial" panose="020B0604020202020204" pitchFamily="34" charset="0"/>
                <a:cs typeface="Arial" panose="020B0604020202020204" pitchFamily="34" charset="0"/>
              </a:rPr>
              <a:t>Resultados preliminares</a:t>
            </a:r>
          </a:p>
          <a:p>
            <a:pPr marL="342900" indent="-342900">
              <a:buFont typeface="Arial" panose="020B0604020202020204" pitchFamily="34" charset="0"/>
              <a:buChar char="•"/>
            </a:pPr>
            <a:r>
              <a:rPr lang="es-MX" sz="2800" dirty="0">
                <a:latin typeface="Arial" panose="020B0604020202020204" pitchFamily="34" charset="0"/>
                <a:cs typeface="Arial" panose="020B0604020202020204" pitchFamily="34" charset="0"/>
              </a:rPr>
              <a:t>Conclusiones</a:t>
            </a:r>
          </a:p>
        </p:txBody>
      </p:sp>
      <p:sp>
        <p:nvSpPr>
          <p:cNvPr id="6" name="CuadroTexto 5"/>
          <p:cNvSpPr txBox="1"/>
          <p:nvPr/>
        </p:nvSpPr>
        <p:spPr>
          <a:xfrm>
            <a:off x="-1332656" y="3284984"/>
            <a:ext cx="184731" cy="369332"/>
          </a:xfrm>
          <a:prstGeom prst="rect">
            <a:avLst/>
          </a:prstGeom>
          <a:noFill/>
        </p:spPr>
        <p:txBody>
          <a:bodyPr wrap="none" rtlCol="0">
            <a:spAutoFit/>
          </a:bodyPr>
          <a:lstStyle/>
          <a:p>
            <a:endParaRPr lang="es-MX" dirty="0"/>
          </a:p>
        </p:txBody>
      </p:sp>
      <p:sp>
        <p:nvSpPr>
          <p:cNvPr id="7" name="Google Shape;53;p1"/>
          <p:cNvSpPr txBox="1"/>
          <p:nvPr/>
        </p:nvSpPr>
        <p:spPr>
          <a:xfrm>
            <a:off x="623392" y="1224082"/>
            <a:ext cx="11017224" cy="1292621"/>
          </a:xfrm>
          <a:prstGeom prst="rect">
            <a:avLst/>
          </a:prstGeom>
          <a:noFill/>
          <a:ln>
            <a:noFill/>
          </a:ln>
        </p:spPr>
        <p:txBody>
          <a:bodyPr spcFirstLastPara="1" wrap="square" lIns="45700" tIns="45700" rIns="45700" bIns="45700" anchor="t" anchorCtr="0">
            <a:spAutoFit/>
          </a:bodyPr>
          <a:lstStyle/>
          <a:p>
            <a:pPr marL="0" marR="0" lvl="0" indent="0" rtl="0">
              <a:lnSpc>
                <a:spcPct val="100000"/>
              </a:lnSpc>
              <a:spcBef>
                <a:spcPts val="0"/>
              </a:spcBef>
              <a:spcAft>
                <a:spcPts val="0"/>
              </a:spcAft>
              <a:buClr>
                <a:srgbClr val="9D2449"/>
              </a:buClr>
              <a:buSzPts val="3500"/>
              <a:buFont typeface="Helvetica Neue"/>
              <a:buNone/>
            </a:pPr>
            <a:r>
              <a:rPr lang="es-ES" sz="4000" b="1" dirty="0">
                <a:solidFill>
                  <a:srgbClr val="9D2449"/>
                </a:solidFill>
                <a:latin typeface="Helvetica Neue"/>
                <a:sym typeface="Helvetica Neue"/>
              </a:rPr>
              <a:t>Tabla de contenido</a:t>
            </a:r>
            <a:endParaRPr sz="4000" dirty="0"/>
          </a:p>
          <a:p>
            <a:pPr marL="0" marR="0" lvl="0" indent="0" rtl="0">
              <a:lnSpc>
                <a:spcPct val="100000"/>
              </a:lnSpc>
              <a:spcBef>
                <a:spcPts val="0"/>
              </a:spcBef>
              <a:spcAft>
                <a:spcPts val="0"/>
              </a:spcAft>
              <a:buClr>
                <a:srgbClr val="B38E5D"/>
              </a:buClr>
              <a:buSzPts val="2500"/>
              <a:buFont typeface="Helvetica Neue"/>
              <a:buNone/>
            </a:pPr>
            <a:endParaRPr lang="es-MX" sz="2000" dirty="0"/>
          </a:p>
          <a:p>
            <a:pPr marL="0" marR="0" lvl="0" indent="0" algn="r" rtl="0">
              <a:lnSpc>
                <a:spcPct val="100000"/>
              </a:lnSpc>
              <a:spcBef>
                <a:spcPts val="0"/>
              </a:spcBef>
              <a:spcAft>
                <a:spcPts val="0"/>
              </a:spcAft>
              <a:buClr>
                <a:srgbClr val="2C2E3A"/>
              </a:buClr>
              <a:buSzPts val="2000"/>
              <a:buFont typeface="Helvetica Neue"/>
              <a:buNone/>
            </a:pPr>
            <a:endParaRPr dirty="0"/>
          </a:p>
        </p:txBody>
      </p:sp>
      <p:pic>
        <p:nvPicPr>
          <p:cNvPr id="2" name="Imagen 1">
            <a:extLst>
              <a:ext uri="{FF2B5EF4-FFF2-40B4-BE49-F238E27FC236}">
                <a16:creationId xmlns:a16="http://schemas.microsoft.com/office/drawing/2014/main" id="{FC9ED8CC-A8D8-2026-5EC2-43209778D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08" y="50167"/>
            <a:ext cx="2732183" cy="810081"/>
          </a:xfrm>
          <a:prstGeom prst="rect">
            <a:avLst/>
          </a:prstGeom>
        </p:spPr>
      </p:pic>
      <p:pic>
        <p:nvPicPr>
          <p:cNvPr id="4098" name="Picture 2" descr="Software - Qué es, concepto, tipos, ejemplos, hardware">
            <a:extLst>
              <a:ext uri="{FF2B5EF4-FFF2-40B4-BE49-F238E27FC236}">
                <a16:creationId xmlns:a16="http://schemas.microsoft.com/office/drawing/2014/main" id="{4FCF0F28-7477-C0B1-67F7-847495614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056" y="1556792"/>
            <a:ext cx="5400600" cy="431262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8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CuadroTexto 17"/>
          <p:cNvSpPr txBox="1"/>
          <p:nvPr/>
        </p:nvSpPr>
        <p:spPr>
          <a:xfrm>
            <a:off x="605662" y="2455255"/>
            <a:ext cx="10962946" cy="830997"/>
          </a:xfrm>
          <a:prstGeom prst="rect">
            <a:avLst/>
          </a:prstGeom>
          <a:noFill/>
        </p:spPr>
        <p:txBody>
          <a:bodyPr wrap="square" rtlCol="0">
            <a:spAutoFit/>
          </a:bodyPr>
          <a:lstStyle/>
          <a:p>
            <a:pPr algn="just"/>
            <a:r>
              <a:rPr lang="es-ES" sz="2400" dirty="0">
                <a:latin typeface="Arial" panose="020B0604020202020204" pitchFamily="34" charset="0"/>
                <a:cs typeface="Arial" panose="020B0604020202020204" pitchFamily="34" charset="0"/>
              </a:rPr>
              <a:t>“El </a:t>
            </a:r>
            <a:r>
              <a:rPr lang="es-ES" sz="2400" i="1" dirty="0">
                <a:latin typeface="Arial" panose="020B0604020202020204" pitchFamily="34" charset="0"/>
                <a:cs typeface="Arial" panose="020B0604020202020204" pitchFamily="34" charset="0"/>
              </a:rPr>
              <a:t>machine learning</a:t>
            </a:r>
            <a:r>
              <a:rPr lang="es-ES" sz="2400" dirty="0">
                <a:latin typeface="Arial" panose="020B0604020202020204" pitchFamily="34" charset="0"/>
                <a:cs typeface="Arial" panose="020B0604020202020204" pitchFamily="34" charset="0"/>
              </a:rPr>
              <a:t> es la práctica de programación de computadoras para aprender de los datos” (Russell, 2018)</a:t>
            </a:r>
            <a:endParaRPr lang="es-MX" sz="2400" dirty="0">
              <a:latin typeface="Arial" panose="020B0604020202020204" pitchFamily="34" charset="0"/>
              <a:cs typeface="Arial" panose="020B0604020202020204" pitchFamily="34" charset="0"/>
            </a:endParaRPr>
          </a:p>
        </p:txBody>
      </p:sp>
      <p:sp>
        <p:nvSpPr>
          <p:cNvPr id="6" name="CuadroTexto 5"/>
          <p:cNvSpPr txBox="1"/>
          <p:nvPr/>
        </p:nvSpPr>
        <p:spPr>
          <a:xfrm>
            <a:off x="-1332656" y="3284984"/>
            <a:ext cx="184731" cy="369332"/>
          </a:xfrm>
          <a:prstGeom prst="rect">
            <a:avLst/>
          </a:prstGeom>
          <a:noFill/>
        </p:spPr>
        <p:txBody>
          <a:bodyPr wrap="none" rtlCol="0">
            <a:spAutoFit/>
          </a:bodyPr>
          <a:lstStyle/>
          <a:p>
            <a:endParaRPr lang="es-MX" dirty="0"/>
          </a:p>
        </p:txBody>
      </p:sp>
      <p:sp>
        <p:nvSpPr>
          <p:cNvPr id="7" name="Google Shape;53;p1"/>
          <p:cNvSpPr txBox="1"/>
          <p:nvPr/>
        </p:nvSpPr>
        <p:spPr>
          <a:xfrm>
            <a:off x="623392" y="1224082"/>
            <a:ext cx="11017224" cy="1354176"/>
          </a:xfrm>
          <a:prstGeom prst="rect">
            <a:avLst/>
          </a:prstGeom>
          <a:noFill/>
          <a:ln>
            <a:noFill/>
          </a:ln>
        </p:spPr>
        <p:txBody>
          <a:bodyPr spcFirstLastPara="1" wrap="square" lIns="45700" tIns="45700" rIns="45700" bIns="45700" anchor="t" anchorCtr="0">
            <a:spAutoFit/>
          </a:bodyPr>
          <a:lstStyle/>
          <a:p>
            <a:pPr marL="0" marR="0" lvl="0" indent="0" rtl="0">
              <a:lnSpc>
                <a:spcPct val="100000"/>
              </a:lnSpc>
              <a:spcBef>
                <a:spcPts val="0"/>
              </a:spcBef>
              <a:spcAft>
                <a:spcPts val="0"/>
              </a:spcAft>
              <a:buClr>
                <a:srgbClr val="9D2449"/>
              </a:buClr>
              <a:buSzPts val="3500"/>
              <a:buFont typeface="Helvetica Neue"/>
              <a:buNone/>
            </a:pPr>
            <a:r>
              <a:rPr lang="es-ES" sz="3600" b="1" dirty="0">
                <a:solidFill>
                  <a:srgbClr val="9D2449"/>
                </a:solidFill>
                <a:latin typeface="Helvetica Neue"/>
                <a:sym typeface="Helvetica Neue"/>
              </a:rPr>
              <a:t>Conceptualización</a:t>
            </a:r>
            <a:endParaRPr sz="3600" dirty="0"/>
          </a:p>
          <a:p>
            <a:pPr marL="0" marR="0" lvl="0" indent="0" rtl="0">
              <a:lnSpc>
                <a:spcPct val="100000"/>
              </a:lnSpc>
              <a:spcBef>
                <a:spcPts val="0"/>
              </a:spcBef>
              <a:spcAft>
                <a:spcPts val="0"/>
              </a:spcAft>
              <a:buClr>
                <a:srgbClr val="B38E5D"/>
              </a:buClr>
              <a:buSzPts val="2500"/>
              <a:buFont typeface="Helvetica Neue"/>
              <a:buNone/>
            </a:pPr>
            <a:r>
              <a:rPr lang="en-US" sz="2800" b="1" i="1" dirty="0">
                <a:solidFill>
                  <a:srgbClr val="B38E5D"/>
                </a:solidFill>
                <a:latin typeface="Helvetica Neue"/>
                <a:sym typeface="Helvetica Neue"/>
              </a:rPr>
              <a:t>¿</a:t>
            </a:r>
            <a:r>
              <a:rPr lang="es-MX" sz="2800" b="1" i="1" dirty="0">
                <a:solidFill>
                  <a:srgbClr val="B38E5D"/>
                </a:solidFill>
                <a:latin typeface="Helvetica Neue"/>
                <a:sym typeface="Helvetica Neue"/>
              </a:rPr>
              <a:t>Qué</a:t>
            </a:r>
            <a:r>
              <a:rPr lang="en-US" sz="2800" b="1" i="1" dirty="0">
                <a:solidFill>
                  <a:srgbClr val="B38E5D"/>
                </a:solidFill>
                <a:latin typeface="Helvetica Neue"/>
                <a:sym typeface="Helvetica Neue"/>
              </a:rPr>
              <a:t> es machine learning?</a:t>
            </a:r>
            <a:endParaRPr sz="2800" dirty="0"/>
          </a:p>
          <a:p>
            <a:pPr marL="0" marR="0" lvl="0" indent="0" algn="r" rtl="0">
              <a:lnSpc>
                <a:spcPct val="100000"/>
              </a:lnSpc>
              <a:spcBef>
                <a:spcPts val="0"/>
              </a:spcBef>
              <a:spcAft>
                <a:spcPts val="0"/>
              </a:spcAft>
              <a:buClr>
                <a:srgbClr val="2C2E3A"/>
              </a:buClr>
              <a:buSzPts val="2000"/>
              <a:buFont typeface="Helvetica Neue"/>
              <a:buNone/>
            </a:pPr>
            <a:endParaRPr dirty="0"/>
          </a:p>
        </p:txBody>
      </p:sp>
      <p:pic>
        <p:nvPicPr>
          <p:cNvPr id="2" name="Imagen 1">
            <a:extLst>
              <a:ext uri="{FF2B5EF4-FFF2-40B4-BE49-F238E27FC236}">
                <a16:creationId xmlns:a16="http://schemas.microsoft.com/office/drawing/2014/main" id="{BF64915A-6FF5-3DC6-1284-1A1674D64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08" y="50167"/>
            <a:ext cx="2732183" cy="810081"/>
          </a:xfrm>
          <a:prstGeom prst="rect">
            <a:avLst/>
          </a:prstGeom>
        </p:spPr>
      </p:pic>
      <p:pic>
        <p:nvPicPr>
          <p:cNvPr id="1026" name="Picture 2" descr="Qué es Machine Learning | Ventajas | Aplicaciones en la industria - Edimar">
            <a:extLst>
              <a:ext uri="{FF2B5EF4-FFF2-40B4-BE49-F238E27FC236}">
                <a16:creationId xmlns:a16="http://schemas.microsoft.com/office/drawing/2014/main" id="{1B6E7C1A-AC15-8D0D-8A76-073E8C03A9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6965" y="3654316"/>
            <a:ext cx="4330078" cy="29430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09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CuadroTexto 17"/>
          <p:cNvSpPr txBox="1"/>
          <p:nvPr/>
        </p:nvSpPr>
        <p:spPr>
          <a:xfrm>
            <a:off x="605662" y="2455255"/>
            <a:ext cx="4698250" cy="1323439"/>
          </a:xfrm>
          <a:prstGeom prst="rect">
            <a:avLst/>
          </a:prstGeom>
          <a:noFill/>
        </p:spPr>
        <p:txBody>
          <a:bodyPr wrap="square" rtlCol="0">
            <a:spAutoFit/>
          </a:bodyPr>
          <a:lstStyle/>
          <a:p>
            <a:pPr algn="just"/>
            <a:r>
              <a:rPr lang="es-ES" sz="2000" dirty="0">
                <a:latin typeface="Arial" panose="020B0604020202020204" pitchFamily="34" charset="0"/>
                <a:cs typeface="Arial" panose="020B0604020202020204" pitchFamily="34" charset="0"/>
              </a:rPr>
              <a:t>“Sistema de procesamiento de la información que tiene características de funcionamiento comunes con las redes neuronales biológicas”(Fausett,1994)</a:t>
            </a:r>
            <a:endParaRPr lang="es-MX" sz="2000" dirty="0">
              <a:latin typeface="Arial" panose="020B0604020202020204" pitchFamily="34" charset="0"/>
              <a:cs typeface="Arial" panose="020B0604020202020204" pitchFamily="34" charset="0"/>
            </a:endParaRPr>
          </a:p>
        </p:txBody>
      </p:sp>
      <p:sp>
        <p:nvSpPr>
          <p:cNvPr id="6" name="CuadroTexto 5"/>
          <p:cNvSpPr txBox="1"/>
          <p:nvPr/>
        </p:nvSpPr>
        <p:spPr>
          <a:xfrm>
            <a:off x="-1332656" y="3284984"/>
            <a:ext cx="184731" cy="369332"/>
          </a:xfrm>
          <a:prstGeom prst="rect">
            <a:avLst/>
          </a:prstGeom>
          <a:noFill/>
        </p:spPr>
        <p:txBody>
          <a:bodyPr wrap="none" rtlCol="0">
            <a:spAutoFit/>
          </a:bodyPr>
          <a:lstStyle/>
          <a:p>
            <a:endParaRPr lang="es-MX" dirty="0"/>
          </a:p>
        </p:txBody>
      </p:sp>
      <p:sp>
        <p:nvSpPr>
          <p:cNvPr id="7" name="Google Shape;53;p1"/>
          <p:cNvSpPr txBox="1"/>
          <p:nvPr/>
        </p:nvSpPr>
        <p:spPr>
          <a:xfrm>
            <a:off x="623392" y="1224082"/>
            <a:ext cx="11017224" cy="1354176"/>
          </a:xfrm>
          <a:prstGeom prst="rect">
            <a:avLst/>
          </a:prstGeom>
          <a:noFill/>
          <a:ln>
            <a:noFill/>
          </a:ln>
        </p:spPr>
        <p:txBody>
          <a:bodyPr spcFirstLastPara="1" wrap="square" lIns="45700" tIns="45700" rIns="45700" bIns="45700" anchor="t" anchorCtr="0">
            <a:spAutoFit/>
          </a:bodyPr>
          <a:lstStyle/>
          <a:p>
            <a:pPr marL="0" marR="0" lvl="0" indent="0" rtl="0">
              <a:lnSpc>
                <a:spcPct val="100000"/>
              </a:lnSpc>
              <a:spcBef>
                <a:spcPts val="0"/>
              </a:spcBef>
              <a:spcAft>
                <a:spcPts val="0"/>
              </a:spcAft>
              <a:buClr>
                <a:srgbClr val="9D2449"/>
              </a:buClr>
              <a:buSzPts val="3500"/>
              <a:buFont typeface="Helvetica Neue"/>
              <a:buNone/>
            </a:pPr>
            <a:r>
              <a:rPr lang="es-ES" sz="3600" b="1" dirty="0">
                <a:solidFill>
                  <a:srgbClr val="9D2449"/>
                </a:solidFill>
                <a:latin typeface="Helvetica Neue"/>
                <a:sym typeface="Helvetica Neue"/>
              </a:rPr>
              <a:t>Conceptualización</a:t>
            </a:r>
            <a:endParaRPr sz="3600" dirty="0"/>
          </a:p>
          <a:p>
            <a:pPr marL="0" marR="0" lvl="0" indent="0" rtl="0">
              <a:lnSpc>
                <a:spcPct val="100000"/>
              </a:lnSpc>
              <a:spcBef>
                <a:spcPts val="0"/>
              </a:spcBef>
              <a:spcAft>
                <a:spcPts val="0"/>
              </a:spcAft>
              <a:buClr>
                <a:srgbClr val="B38E5D"/>
              </a:buClr>
              <a:buSzPts val="2500"/>
              <a:buFont typeface="Helvetica Neue"/>
              <a:buNone/>
            </a:pPr>
            <a:r>
              <a:rPr lang="en-US" sz="2800" b="1" i="1" dirty="0">
                <a:solidFill>
                  <a:srgbClr val="B38E5D"/>
                </a:solidFill>
                <a:latin typeface="Helvetica Neue"/>
                <a:sym typeface="Helvetica Neue"/>
              </a:rPr>
              <a:t>¿</a:t>
            </a:r>
            <a:r>
              <a:rPr lang="es-MX" sz="2800" b="1" i="1" dirty="0">
                <a:solidFill>
                  <a:srgbClr val="B38E5D"/>
                </a:solidFill>
                <a:latin typeface="Helvetica Neue"/>
                <a:sym typeface="Helvetica Neue"/>
              </a:rPr>
              <a:t>Qué</a:t>
            </a:r>
            <a:r>
              <a:rPr lang="en-US" sz="2800" b="1" i="1" dirty="0">
                <a:solidFill>
                  <a:srgbClr val="B38E5D"/>
                </a:solidFill>
                <a:latin typeface="Helvetica Neue"/>
                <a:sym typeface="Helvetica Neue"/>
              </a:rPr>
              <a:t> es </a:t>
            </a:r>
            <a:r>
              <a:rPr lang="es-MX" sz="2800" b="1" i="1" dirty="0">
                <a:solidFill>
                  <a:srgbClr val="B38E5D"/>
                </a:solidFill>
                <a:latin typeface="Helvetica Neue"/>
                <a:sym typeface="Helvetica Neue"/>
              </a:rPr>
              <a:t>una</a:t>
            </a:r>
            <a:r>
              <a:rPr lang="en-US" sz="2800" b="1" i="1" dirty="0">
                <a:solidFill>
                  <a:srgbClr val="B38E5D"/>
                </a:solidFill>
                <a:latin typeface="Helvetica Neue"/>
                <a:sym typeface="Helvetica Neue"/>
              </a:rPr>
              <a:t> red neuronal y red neuronal </a:t>
            </a:r>
            <a:r>
              <a:rPr lang="es-MX" sz="2800" b="1" i="1" dirty="0">
                <a:solidFill>
                  <a:srgbClr val="B38E5D"/>
                </a:solidFill>
                <a:latin typeface="Helvetica Neue"/>
                <a:sym typeface="Helvetica Neue"/>
              </a:rPr>
              <a:t>convolucional</a:t>
            </a:r>
            <a:r>
              <a:rPr lang="en-US" sz="2800" b="1" i="1" dirty="0">
                <a:solidFill>
                  <a:srgbClr val="B38E5D"/>
                </a:solidFill>
                <a:latin typeface="Helvetica Neue"/>
                <a:sym typeface="Helvetica Neue"/>
              </a:rPr>
              <a:t>?</a:t>
            </a:r>
            <a:endParaRPr sz="2800" dirty="0"/>
          </a:p>
          <a:p>
            <a:pPr marL="0" marR="0" lvl="0" indent="0" algn="r" rtl="0">
              <a:lnSpc>
                <a:spcPct val="100000"/>
              </a:lnSpc>
              <a:spcBef>
                <a:spcPts val="0"/>
              </a:spcBef>
              <a:spcAft>
                <a:spcPts val="0"/>
              </a:spcAft>
              <a:buClr>
                <a:srgbClr val="2C2E3A"/>
              </a:buClr>
              <a:buSzPts val="2000"/>
              <a:buFont typeface="Helvetica Neue"/>
              <a:buNone/>
            </a:pPr>
            <a:endParaRPr dirty="0"/>
          </a:p>
        </p:txBody>
      </p:sp>
      <p:pic>
        <p:nvPicPr>
          <p:cNvPr id="2" name="Imagen 1">
            <a:extLst>
              <a:ext uri="{FF2B5EF4-FFF2-40B4-BE49-F238E27FC236}">
                <a16:creationId xmlns:a16="http://schemas.microsoft.com/office/drawing/2014/main" id="{8209B709-EDA5-420E-65D5-9FB1FF09D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08" y="50167"/>
            <a:ext cx="2732183" cy="810081"/>
          </a:xfrm>
          <a:prstGeom prst="rect">
            <a:avLst/>
          </a:prstGeom>
        </p:spPr>
      </p:pic>
      <p:pic>
        <p:nvPicPr>
          <p:cNvPr id="2052" name="Picture 4" descr="Redes neuronales desde cero (I) - Introducción - IArtificial.net">
            <a:extLst>
              <a:ext uri="{FF2B5EF4-FFF2-40B4-BE49-F238E27FC236}">
                <a16:creationId xmlns:a16="http://schemas.microsoft.com/office/drawing/2014/main" id="{0A3128A3-7B3A-6C38-018A-A36D3FFD8A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392" y="4094821"/>
            <a:ext cx="4680520" cy="251151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D0B1044D-25B5-233C-3E82-42DF755D9402}"/>
              </a:ext>
            </a:extLst>
          </p:cNvPr>
          <p:cNvSpPr txBox="1"/>
          <p:nvPr/>
        </p:nvSpPr>
        <p:spPr>
          <a:xfrm>
            <a:off x="6095999" y="2455255"/>
            <a:ext cx="4698250" cy="1323439"/>
          </a:xfrm>
          <a:prstGeom prst="rect">
            <a:avLst/>
          </a:prstGeom>
          <a:noFill/>
        </p:spPr>
        <p:txBody>
          <a:bodyPr wrap="square" rtlCol="0">
            <a:spAutoFit/>
          </a:bodyPr>
          <a:lstStyle/>
          <a:p>
            <a:pPr algn="just"/>
            <a:r>
              <a:rPr lang="es-ES" sz="2000" dirty="0">
                <a:latin typeface="Arial" panose="020B0604020202020204" pitchFamily="34" charset="0"/>
                <a:cs typeface="Arial" panose="020B0604020202020204" pitchFamily="34" charset="0"/>
              </a:rPr>
              <a:t>son un tipo de redes en que se procesa la información a través de capas que intentan imitar la corteza visual del cerebro humano</a:t>
            </a:r>
            <a:endParaRPr lang="es-MX" sz="2000" dirty="0">
              <a:latin typeface="Arial" panose="020B0604020202020204" pitchFamily="34" charset="0"/>
              <a:cs typeface="Arial" panose="020B0604020202020204" pitchFamily="34" charset="0"/>
            </a:endParaRPr>
          </a:p>
        </p:txBody>
      </p:sp>
      <p:pic>
        <p:nvPicPr>
          <p:cNvPr id="2054" name="Picture 6" descr="Segmentación de Imágenes con Redes Convolucionales">
            <a:extLst>
              <a:ext uri="{FF2B5EF4-FFF2-40B4-BE49-F238E27FC236}">
                <a16:creationId xmlns:a16="http://schemas.microsoft.com/office/drawing/2014/main" id="{BD6988EF-3202-AA71-8357-C552DEA865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63952" y="4262050"/>
            <a:ext cx="5976664" cy="142490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38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CuadroTexto 17"/>
          <p:cNvSpPr txBox="1"/>
          <p:nvPr/>
        </p:nvSpPr>
        <p:spPr>
          <a:xfrm>
            <a:off x="605662" y="2455255"/>
            <a:ext cx="10729192" cy="830997"/>
          </a:xfrm>
          <a:prstGeom prst="rect">
            <a:avLst/>
          </a:prstGeom>
          <a:noFill/>
        </p:spPr>
        <p:txBody>
          <a:bodyPr wrap="square" rtlCol="0">
            <a:spAutoFit/>
          </a:bodyPr>
          <a:lstStyle/>
          <a:p>
            <a:pPr algn="just"/>
            <a:r>
              <a:rPr lang="es-ES" sz="2400" dirty="0">
                <a:latin typeface="Arial" panose="020B0604020202020204" pitchFamily="34" charset="0"/>
                <a:cs typeface="Arial" panose="020B0604020202020204" pitchFamily="34" charset="0"/>
              </a:rPr>
              <a:t>Es el examen de diagnóstico por rayos x mas comúnmente realizado para detectar enfermedades en el tórax</a:t>
            </a:r>
            <a:endParaRPr lang="es-MX" sz="2400" dirty="0">
              <a:latin typeface="Arial" panose="020B0604020202020204" pitchFamily="34" charset="0"/>
              <a:cs typeface="Arial" panose="020B0604020202020204" pitchFamily="34" charset="0"/>
            </a:endParaRPr>
          </a:p>
        </p:txBody>
      </p:sp>
      <p:sp>
        <p:nvSpPr>
          <p:cNvPr id="6" name="CuadroTexto 5"/>
          <p:cNvSpPr txBox="1"/>
          <p:nvPr/>
        </p:nvSpPr>
        <p:spPr>
          <a:xfrm>
            <a:off x="-1332656" y="3284984"/>
            <a:ext cx="184731" cy="369332"/>
          </a:xfrm>
          <a:prstGeom prst="rect">
            <a:avLst/>
          </a:prstGeom>
          <a:noFill/>
        </p:spPr>
        <p:txBody>
          <a:bodyPr wrap="none" rtlCol="0">
            <a:spAutoFit/>
          </a:bodyPr>
          <a:lstStyle/>
          <a:p>
            <a:endParaRPr lang="es-MX" dirty="0"/>
          </a:p>
        </p:txBody>
      </p:sp>
      <p:sp>
        <p:nvSpPr>
          <p:cNvPr id="7" name="Google Shape;53;p1"/>
          <p:cNvSpPr txBox="1"/>
          <p:nvPr/>
        </p:nvSpPr>
        <p:spPr>
          <a:xfrm>
            <a:off x="623392" y="1224082"/>
            <a:ext cx="11017224" cy="1354176"/>
          </a:xfrm>
          <a:prstGeom prst="rect">
            <a:avLst/>
          </a:prstGeom>
          <a:noFill/>
          <a:ln>
            <a:noFill/>
          </a:ln>
        </p:spPr>
        <p:txBody>
          <a:bodyPr spcFirstLastPara="1" wrap="square" lIns="45700" tIns="45700" rIns="45700" bIns="45700" anchor="t" anchorCtr="0">
            <a:spAutoFit/>
          </a:bodyPr>
          <a:lstStyle/>
          <a:p>
            <a:pPr marL="0" marR="0" lvl="0" indent="0" rtl="0">
              <a:lnSpc>
                <a:spcPct val="100000"/>
              </a:lnSpc>
              <a:spcBef>
                <a:spcPts val="0"/>
              </a:spcBef>
              <a:spcAft>
                <a:spcPts val="0"/>
              </a:spcAft>
              <a:buClr>
                <a:srgbClr val="9D2449"/>
              </a:buClr>
              <a:buSzPts val="3500"/>
              <a:buFont typeface="Helvetica Neue"/>
              <a:buNone/>
            </a:pPr>
            <a:r>
              <a:rPr lang="es-ES" sz="3600" b="1" dirty="0">
                <a:solidFill>
                  <a:srgbClr val="9D2449"/>
                </a:solidFill>
                <a:latin typeface="Helvetica Neue"/>
                <a:sym typeface="Helvetica Neue"/>
              </a:rPr>
              <a:t>Conceptualización</a:t>
            </a:r>
            <a:endParaRPr lang="es-ES" sz="3600" dirty="0"/>
          </a:p>
          <a:p>
            <a:pPr marL="0" marR="0" lvl="0" indent="0" rtl="0">
              <a:lnSpc>
                <a:spcPct val="100000"/>
              </a:lnSpc>
              <a:spcBef>
                <a:spcPts val="0"/>
              </a:spcBef>
              <a:spcAft>
                <a:spcPts val="0"/>
              </a:spcAft>
              <a:buClr>
                <a:srgbClr val="B38E5D"/>
              </a:buClr>
              <a:buSzPts val="2500"/>
              <a:buFont typeface="Helvetica Neue"/>
              <a:buNone/>
            </a:pPr>
            <a:r>
              <a:rPr lang="en-US" sz="2800" b="1" i="1" dirty="0">
                <a:solidFill>
                  <a:srgbClr val="B38E5D"/>
                </a:solidFill>
                <a:latin typeface="Helvetica Neue"/>
                <a:sym typeface="Helvetica Neue"/>
              </a:rPr>
              <a:t>¿Qué es </a:t>
            </a:r>
            <a:r>
              <a:rPr lang="es-MX" sz="2800" b="1" i="1" dirty="0">
                <a:solidFill>
                  <a:srgbClr val="B38E5D"/>
                </a:solidFill>
                <a:latin typeface="Helvetica Neue"/>
                <a:sym typeface="Helvetica Neue"/>
              </a:rPr>
              <a:t>una</a:t>
            </a:r>
            <a:r>
              <a:rPr lang="en-US" sz="2800" b="1" i="1" dirty="0">
                <a:solidFill>
                  <a:srgbClr val="B38E5D"/>
                </a:solidFill>
                <a:latin typeface="Helvetica Neue"/>
                <a:sym typeface="Helvetica Neue"/>
              </a:rPr>
              <a:t> </a:t>
            </a:r>
            <a:r>
              <a:rPr lang="es-MX" sz="2800" b="1" i="1" dirty="0">
                <a:solidFill>
                  <a:srgbClr val="B38E5D"/>
                </a:solidFill>
                <a:latin typeface="Helvetica Neue"/>
                <a:sym typeface="Helvetica Neue"/>
              </a:rPr>
              <a:t>radiografía</a:t>
            </a:r>
            <a:r>
              <a:rPr lang="en-US" sz="2800" b="1" i="1" dirty="0">
                <a:solidFill>
                  <a:srgbClr val="B38E5D"/>
                </a:solidFill>
                <a:latin typeface="Helvetica Neue"/>
                <a:sym typeface="Helvetica Neue"/>
              </a:rPr>
              <a:t> simple de </a:t>
            </a:r>
            <a:r>
              <a:rPr lang="es-MX" sz="2800" b="1" i="1" dirty="0">
                <a:solidFill>
                  <a:srgbClr val="B38E5D"/>
                </a:solidFill>
                <a:latin typeface="Helvetica Neue"/>
                <a:sym typeface="Helvetica Neue"/>
              </a:rPr>
              <a:t>tórax</a:t>
            </a:r>
            <a:r>
              <a:rPr lang="en-US" sz="2800" b="1" i="1" dirty="0">
                <a:solidFill>
                  <a:srgbClr val="B38E5D"/>
                </a:solidFill>
                <a:latin typeface="Helvetica Neue"/>
                <a:sym typeface="Helvetica Neue"/>
              </a:rPr>
              <a:t>?</a:t>
            </a:r>
            <a:endParaRPr sz="2800" dirty="0"/>
          </a:p>
          <a:p>
            <a:pPr marL="0" marR="0" lvl="0" indent="0" algn="r" rtl="0">
              <a:lnSpc>
                <a:spcPct val="100000"/>
              </a:lnSpc>
              <a:spcBef>
                <a:spcPts val="0"/>
              </a:spcBef>
              <a:spcAft>
                <a:spcPts val="0"/>
              </a:spcAft>
              <a:buClr>
                <a:srgbClr val="2C2E3A"/>
              </a:buClr>
              <a:buSzPts val="2000"/>
              <a:buFont typeface="Helvetica Neue"/>
              <a:buNone/>
            </a:pPr>
            <a:endParaRPr lang="es-MX" dirty="0"/>
          </a:p>
        </p:txBody>
      </p:sp>
      <p:pic>
        <p:nvPicPr>
          <p:cNvPr id="2" name="Imagen 1">
            <a:extLst>
              <a:ext uri="{FF2B5EF4-FFF2-40B4-BE49-F238E27FC236}">
                <a16:creationId xmlns:a16="http://schemas.microsoft.com/office/drawing/2014/main" id="{4837FF90-7EC8-0D03-805F-732B3CE54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08" y="50167"/>
            <a:ext cx="2732183" cy="810081"/>
          </a:xfrm>
          <a:prstGeom prst="rect">
            <a:avLst/>
          </a:prstGeom>
        </p:spPr>
      </p:pic>
      <p:pic>
        <p:nvPicPr>
          <p:cNvPr id="3074" name="Picture 2" descr="Radiografía de tórax en niños: en qué consiste, en qué casos se realiza y  qué riesgos tiene | Faros HSJBCN">
            <a:extLst>
              <a:ext uri="{FF2B5EF4-FFF2-40B4-BE49-F238E27FC236}">
                <a16:creationId xmlns:a16="http://schemas.microsoft.com/office/drawing/2014/main" id="{82DFEF8D-F62C-BD62-BC1E-7136ABFE5E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8765" y="3363035"/>
            <a:ext cx="3674468" cy="34120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54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CuadroTexto 17"/>
          <p:cNvSpPr txBox="1"/>
          <p:nvPr/>
        </p:nvSpPr>
        <p:spPr>
          <a:xfrm>
            <a:off x="605662" y="2455255"/>
            <a:ext cx="10729192" cy="1323439"/>
          </a:xfrm>
          <a:prstGeom prst="rect">
            <a:avLst/>
          </a:prstGeom>
          <a:noFill/>
        </p:spPr>
        <p:txBody>
          <a:bodyPr wrap="square" rtlCol="0">
            <a:spAutoFit/>
          </a:bodyPr>
          <a:lstStyle/>
          <a:p>
            <a:pPr algn="just"/>
            <a:r>
              <a:rPr lang="es-ES" sz="2000" dirty="0">
                <a:latin typeface="Arial" panose="020B0604020202020204" pitchFamily="34" charset="0"/>
                <a:cs typeface="Arial" panose="020B0604020202020204" pitchFamily="34" charset="0"/>
              </a:rPr>
              <a:t>Las radiografías de tórax aunque sean comunes pueden ser llegadas difíciles y tardadas de análisis y determinar si tiene alguna patología, aunado a esto la reciente pandemia redujo el número de consultas por temor a esta enfermedad bajo un 9% y además provocó el sobrecupo de camas en hospitales y el uso de oxigeno (</a:t>
            </a:r>
            <a:r>
              <a:rPr lang="es-ES" sz="2000" dirty="0" err="1">
                <a:latin typeface="Arial" panose="020B0604020202020204" pitchFamily="34" charset="0"/>
                <a:cs typeface="Arial" panose="020B0604020202020204" pitchFamily="34" charset="0"/>
              </a:rPr>
              <a:t>health</a:t>
            </a:r>
            <a:r>
              <a:rPr lang="es-ES" sz="2000" dirty="0">
                <a:latin typeface="Arial" panose="020B0604020202020204" pitchFamily="34" charset="0"/>
                <a:cs typeface="Arial" panose="020B0604020202020204" pitchFamily="34" charset="0"/>
              </a:rPr>
              <a:t> at a </a:t>
            </a:r>
            <a:r>
              <a:rPr lang="es-ES" sz="2000" dirty="0" err="1">
                <a:latin typeface="Arial" panose="020B0604020202020204" pitchFamily="34" charset="0"/>
                <a:cs typeface="Arial" panose="020B0604020202020204" pitchFamily="34" charset="0"/>
              </a:rPr>
              <a:t>glance</a:t>
            </a:r>
            <a:r>
              <a:rPr lang="es-ES" sz="2000" dirty="0">
                <a:latin typeface="Arial" panose="020B0604020202020204" pitchFamily="34" charset="0"/>
                <a:cs typeface="Arial" panose="020B0604020202020204" pitchFamily="34" charset="0"/>
              </a:rPr>
              <a:t>, 2021) </a:t>
            </a:r>
            <a:endParaRPr lang="es-MX" sz="2000" dirty="0">
              <a:latin typeface="Arial" panose="020B0604020202020204" pitchFamily="34" charset="0"/>
              <a:cs typeface="Arial" panose="020B0604020202020204" pitchFamily="34" charset="0"/>
            </a:endParaRPr>
          </a:p>
        </p:txBody>
      </p:sp>
      <p:sp>
        <p:nvSpPr>
          <p:cNvPr id="6" name="CuadroTexto 5"/>
          <p:cNvSpPr txBox="1"/>
          <p:nvPr/>
        </p:nvSpPr>
        <p:spPr>
          <a:xfrm>
            <a:off x="-1332656" y="3284984"/>
            <a:ext cx="184731" cy="369332"/>
          </a:xfrm>
          <a:prstGeom prst="rect">
            <a:avLst/>
          </a:prstGeom>
          <a:noFill/>
        </p:spPr>
        <p:txBody>
          <a:bodyPr wrap="none" rtlCol="0">
            <a:spAutoFit/>
          </a:bodyPr>
          <a:lstStyle/>
          <a:p>
            <a:endParaRPr lang="es-MX" dirty="0"/>
          </a:p>
        </p:txBody>
      </p:sp>
      <p:sp>
        <p:nvSpPr>
          <p:cNvPr id="7" name="Google Shape;53;p1"/>
          <p:cNvSpPr txBox="1"/>
          <p:nvPr/>
        </p:nvSpPr>
        <p:spPr>
          <a:xfrm>
            <a:off x="623392" y="1224082"/>
            <a:ext cx="11017224" cy="1354176"/>
          </a:xfrm>
          <a:prstGeom prst="rect">
            <a:avLst/>
          </a:prstGeom>
          <a:noFill/>
          <a:ln>
            <a:noFill/>
          </a:ln>
        </p:spPr>
        <p:txBody>
          <a:bodyPr spcFirstLastPara="1" wrap="square" lIns="45700" tIns="45700" rIns="45700" bIns="45700" anchor="t" anchorCtr="0">
            <a:spAutoFit/>
          </a:bodyPr>
          <a:lstStyle/>
          <a:p>
            <a:pPr marL="0" marR="0" lvl="0" indent="0" rtl="0">
              <a:lnSpc>
                <a:spcPct val="100000"/>
              </a:lnSpc>
              <a:spcBef>
                <a:spcPts val="0"/>
              </a:spcBef>
              <a:spcAft>
                <a:spcPts val="0"/>
              </a:spcAft>
              <a:buClr>
                <a:srgbClr val="9D2449"/>
              </a:buClr>
              <a:buSzPts val="3500"/>
              <a:buFont typeface="Helvetica Neue"/>
              <a:buNone/>
            </a:pPr>
            <a:r>
              <a:rPr lang="es-ES" sz="3600" b="1" dirty="0">
                <a:solidFill>
                  <a:srgbClr val="9D2449"/>
                </a:solidFill>
                <a:latin typeface="Helvetica Neue"/>
                <a:sym typeface="Helvetica Neue"/>
              </a:rPr>
              <a:t>Problematización</a:t>
            </a:r>
            <a:endParaRPr lang="es-ES" sz="3600" dirty="0"/>
          </a:p>
          <a:p>
            <a:pPr marL="0" marR="0" lvl="0" indent="0" rtl="0">
              <a:lnSpc>
                <a:spcPct val="100000"/>
              </a:lnSpc>
              <a:spcBef>
                <a:spcPts val="0"/>
              </a:spcBef>
              <a:spcAft>
                <a:spcPts val="0"/>
              </a:spcAft>
              <a:buClr>
                <a:srgbClr val="B38E5D"/>
              </a:buClr>
              <a:buSzPts val="2500"/>
              <a:buFont typeface="Helvetica Neue"/>
              <a:buNone/>
            </a:pPr>
            <a:r>
              <a:rPr lang="en-US" sz="2800" b="1" i="1" u="none" strike="noStrike" cap="none" dirty="0">
                <a:solidFill>
                  <a:srgbClr val="B38E5D"/>
                </a:solidFill>
                <a:latin typeface="Helvetica Neue"/>
                <a:ea typeface="Helvetica Neue"/>
                <a:cs typeface="Helvetica Neue"/>
                <a:sym typeface="Helvetica Neue"/>
              </a:rPr>
              <a:t>¿</a:t>
            </a:r>
            <a:r>
              <a:rPr lang="es-MX" sz="2800" b="1" i="1" dirty="0">
                <a:solidFill>
                  <a:srgbClr val="B38E5D"/>
                </a:solidFill>
                <a:latin typeface="Helvetica Neue"/>
                <a:ea typeface="Helvetica Neue"/>
                <a:cs typeface="Helvetica Neue"/>
                <a:sym typeface="Helvetica Neue"/>
              </a:rPr>
              <a:t>P</a:t>
            </a:r>
            <a:r>
              <a:rPr lang="es-MX" sz="2800" b="1" i="1" u="none" strike="noStrike" cap="none" dirty="0">
                <a:solidFill>
                  <a:srgbClr val="B38E5D"/>
                </a:solidFill>
                <a:latin typeface="Helvetica Neue"/>
                <a:ea typeface="Helvetica Neue"/>
                <a:cs typeface="Helvetica Neue"/>
                <a:sym typeface="Helvetica Neue"/>
              </a:rPr>
              <a:t>osibles</a:t>
            </a:r>
            <a:r>
              <a:rPr lang="en-US" sz="2800" b="1" i="1" u="none" strike="noStrike" cap="none" dirty="0">
                <a:solidFill>
                  <a:srgbClr val="B38E5D"/>
                </a:solidFill>
                <a:latin typeface="Helvetica Neue"/>
                <a:ea typeface="Helvetica Neue"/>
                <a:cs typeface="Helvetica Neue"/>
                <a:sym typeface="Helvetica Neue"/>
              </a:rPr>
              <a:t> </a:t>
            </a:r>
            <a:r>
              <a:rPr lang="es-MX" sz="2800" b="1" i="1" u="none" strike="noStrike" cap="none" dirty="0">
                <a:solidFill>
                  <a:srgbClr val="B38E5D"/>
                </a:solidFill>
                <a:latin typeface="Helvetica Neue"/>
                <a:ea typeface="Helvetica Neue"/>
                <a:cs typeface="Helvetica Neue"/>
                <a:sym typeface="Helvetica Neue"/>
              </a:rPr>
              <a:t>complicaciones</a:t>
            </a:r>
            <a:r>
              <a:rPr lang="en-US" sz="2800" b="1" i="1" u="none" strike="noStrike" cap="none" dirty="0">
                <a:solidFill>
                  <a:srgbClr val="B38E5D"/>
                </a:solidFill>
                <a:latin typeface="Helvetica Neue"/>
                <a:ea typeface="Helvetica Neue"/>
                <a:cs typeface="Helvetica Neue"/>
                <a:sym typeface="Helvetica Neue"/>
              </a:rPr>
              <a:t>? </a:t>
            </a:r>
            <a:endParaRPr sz="2800" dirty="0"/>
          </a:p>
          <a:p>
            <a:pPr marL="0" marR="0" lvl="0" indent="0" algn="r" rtl="0">
              <a:lnSpc>
                <a:spcPct val="100000"/>
              </a:lnSpc>
              <a:spcBef>
                <a:spcPts val="0"/>
              </a:spcBef>
              <a:spcAft>
                <a:spcPts val="0"/>
              </a:spcAft>
              <a:buClr>
                <a:srgbClr val="2C2E3A"/>
              </a:buClr>
              <a:buSzPts val="2000"/>
              <a:buFont typeface="Helvetica Neue"/>
              <a:buNone/>
            </a:pPr>
            <a:endParaRPr dirty="0"/>
          </a:p>
        </p:txBody>
      </p:sp>
      <p:pic>
        <p:nvPicPr>
          <p:cNvPr id="2" name="Imagen 1">
            <a:extLst>
              <a:ext uri="{FF2B5EF4-FFF2-40B4-BE49-F238E27FC236}">
                <a16:creationId xmlns:a16="http://schemas.microsoft.com/office/drawing/2014/main" id="{6234B75A-423B-D841-AD1C-5B9282C58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08" y="50167"/>
            <a:ext cx="2732183" cy="810081"/>
          </a:xfrm>
          <a:prstGeom prst="rect">
            <a:avLst/>
          </a:prstGeom>
        </p:spPr>
      </p:pic>
      <p:pic>
        <p:nvPicPr>
          <p:cNvPr id="3" name="Imagen 2">
            <a:extLst>
              <a:ext uri="{FF2B5EF4-FFF2-40B4-BE49-F238E27FC236}">
                <a16:creationId xmlns:a16="http://schemas.microsoft.com/office/drawing/2014/main" id="{1FF5E52E-528B-89A5-60B9-BFA9A1A30B8E}"/>
              </a:ext>
            </a:extLst>
          </p:cNvPr>
          <p:cNvPicPr>
            <a:picLocks noChangeAspect="1"/>
          </p:cNvPicPr>
          <p:nvPr/>
        </p:nvPicPr>
        <p:blipFill>
          <a:blip r:embed="rId4"/>
          <a:stretch>
            <a:fillRect/>
          </a:stretch>
        </p:blipFill>
        <p:spPr>
          <a:xfrm>
            <a:off x="3678768" y="3933056"/>
            <a:ext cx="4834462" cy="2526812"/>
          </a:xfrm>
          <a:prstGeom prst="rect">
            <a:avLst/>
          </a:prstGeom>
          <a:ln>
            <a:noFill/>
          </a:ln>
          <a:effectLst>
            <a:softEdge rad="112500"/>
          </a:effectLst>
        </p:spPr>
      </p:pic>
    </p:spTree>
    <p:extLst>
      <p:ext uri="{BB962C8B-B14F-4D97-AF65-F5344CB8AC3E}">
        <p14:creationId xmlns:p14="http://schemas.microsoft.com/office/powerpoint/2010/main" val="30384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CuadroTexto 17"/>
          <p:cNvSpPr txBox="1"/>
          <p:nvPr/>
        </p:nvSpPr>
        <p:spPr>
          <a:xfrm>
            <a:off x="605662" y="2455255"/>
            <a:ext cx="10729192" cy="1323439"/>
          </a:xfrm>
          <a:prstGeom prst="rect">
            <a:avLst/>
          </a:prstGeom>
          <a:noFill/>
        </p:spPr>
        <p:txBody>
          <a:bodyPr wrap="square" rtlCol="0">
            <a:spAutoFit/>
          </a:bodyPr>
          <a:lstStyle/>
          <a:p>
            <a:r>
              <a:rPr lang="es-ES" sz="2000" dirty="0">
                <a:latin typeface="Arial" panose="020B0604020202020204" pitchFamily="34" charset="0"/>
                <a:cs typeface="Arial" panose="020B0604020202020204" pitchFamily="34" charset="0"/>
              </a:rPr>
              <a:t>Los datos utilizado para esta investigación son imágenes de calidad alta de radiografías de tórax simples tomadas de personas sanas y enfermas, estas imágenes fueron recolectadas de diferentes fuentes como </a:t>
            </a:r>
            <a:r>
              <a:rPr lang="es-ES" sz="2000" i="1" dirty="0">
                <a:latin typeface="Arial" panose="020B0604020202020204" pitchFamily="34" charset="0"/>
                <a:cs typeface="Arial" panose="020B0604020202020204" pitchFamily="34" charset="0"/>
              </a:rPr>
              <a:t>kaggle</a:t>
            </a:r>
            <a:r>
              <a:rPr lang="es-ES" sz="2000" dirty="0">
                <a:latin typeface="Arial" panose="020B0604020202020204" pitchFamily="34" charset="0"/>
                <a:cs typeface="Arial" panose="020B0604020202020204" pitchFamily="34" charset="0"/>
              </a:rPr>
              <a:t> en donde la base de datos se llama </a:t>
            </a:r>
            <a:r>
              <a:rPr lang="es-ES" sz="2000" i="1" dirty="0">
                <a:latin typeface="Arial" panose="020B0604020202020204" pitchFamily="34" charset="0"/>
                <a:cs typeface="Arial" panose="020B0604020202020204" pitchFamily="34" charset="0"/>
              </a:rPr>
              <a:t>coronahack-chest x-</a:t>
            </a:r>
            <a:r>
              <a:rPr lang="es-ES" sz="2000" i="1" dirty="0" err="1">
                <a:latin typeface="Arial" panose="020B0604020202020204" pitchFamily="34" charset="0"/>
                <a:cs typeface="Arial" panose="020B0604020202020204" pitchFamily="34" charset="0"/>
              </a:rPr>
              <a:t>ray</a:t>
            </a:r>
            <a:r>
              <a:rPr lang="es-ES" sz="2000" i="1" dirty="0">
                <a:latin typeface="Arial" panose="020B0604020202020204" pitchFamily="34" charset="0"/>
                <a:cs typeface="Arial" panose="020B0604020202020204" pitchFamily="34" charset="0"/>
              </a:rPr>
              <a:t>-</a:t>
            </a:r>
            <a:r>
              <a:rPr lang="es-ES" sz="2000" i="1" dirty="0" err="1">
                <a:latin typeface="Arial" panose="020B0604020202020204" pitchFamily="34" charset="0"/>
                <a:cs typeface="Arial" panose="020B0604020202020204" pitchFamily="34" charset="0"/>
              </a:rPr>
              <a:t>dataset</a:t>
            </a:r>
            <a:r>
              <a:rPr lang="es-ES" sz="2000" i="1" dirty="0">
                <a:latin typeface="Arial" panose="020B0604020202020204" pitchFamily="34" charset="0"/>
                <a:cs typeface="Arial" panose="020B0604020202020204" pitchFamily="34" charset="0"/>
              </a:rPr>
              <a:t>, </a:t>
            </a:r>
            <a:r>
              <a:rPr lang="es-ES" sz="2000" dirty="0">
                <a:latin typeface="Arial" panose="020B0604020202020204" pitchFamily="34" charset="0"/>
                <a:cs typeface="Arial" panose="020B0604020202020204" pitchFamily="34" charset="0"/>
              </a:rPr>
              <a:t>además de estas imágenes se obtuvieron otras de diversas fuentes.</a:t>
            </a:r>
            <a:endParaRPr lang="es-MX" sz="2000" i="1" dirty="0">
              <a:latin typeface="Arial" panose="020B0604020202020204" pitchFamily="34" charset="0"/>
              <a:cs typeface="Arial" panose="020B0604020202020204" pitchFamily="34" charset="0"/>
            </a:endParaRPr>
          </a:p>
        </p:txBody>
      </p:sp>
      <p:sp>
        <p:nvSpPr>
          <p:cNvPr id="6" name="CuadroTexto 5"/>
          <p:cNvSpPr txBox="1"/>
          <p:nvPr/>
        </p:nvSpPr>
        <p:spPr>
          <a:xfrm>
            <a:off x="-1332656" y="3284984"/>
            <a:ext cx="184731" cy="369332"/>
          </a:xfrm>
          <a:prstGeom prst="rect">
            <a:avLst/>
          </a:prstGeom>
          <a:noFill/>
        </p:spPr>
        <p:txBody>
          <a:bodyPr wrap="none" rtlCol="0">
            <a:spAutoFit/>
          </a:bodyPr>
          <a:lstStyle/>
          <a:p>
            <a:endParaRPr lang="es-MX" dirty="0"/>
          </a:p>
        </p:txBody>
      </p:sp>
      <p:sp>
        <p:nvSpPr>
          <p:cNvPr id="7" name="Google Shape;53;p1"/>
          <p:cNvSpPr txBox="1"/>
          <p:nvPr/>
        </p:nvSpPr>
        <p:spPr>
          <a:xfrm>
            <a:off x="623392" y="1224082"/>
            <a:ext cx="11017224" cy="1354176"/>
          </a:xfrm>
          <a:prstGeom prst="rect">
            <a:avLst/>
          </a:prstGeom>
          <a:noFill/>
          <a:ln>
            <a:noFill/>
          </a:ln>
        </p:spPr>
        <p:txBody>
          <a:bodyPr spcFirstLastPara="1" wrap="square" lIns="45700" tIns="45700" rIns="45700" bIns="45700" anchor="t" anchorCtr="0">
            <a:spAutoFit/>
          </a:bodyPr>
          <a:lstStyle/>
          <a:p>
            <a:pPr marL="0" marR="0" lvl="0" indent="0" rtl="0">
              <a:lnSpc>
                <a:spcPct val="100000"/>
              </a:lnSpc>
              <a:spcBef>
                <a:spcPts val="0"/>
              </a:spcBef>
              <a:spcAft>
                <a:spcPts val="0"/>
              </a:spcAft>
              <a:buClr>
                <a:srgbClr val="9D2449"/>
              </a:buClr>
              <a:buSzPts val="3500"/>
              <a:buFont typeface="Helvetica Neue"/>
              <a:buNone/>
            </a:pPr>
            <a:r>
              <a:rPr lang="es-ES" sz="3600" b="1" dirty="0">
                <a:solidFill>
                  <a:srgbClr val="9D2449"/>
                </a:solidFill>
                <a:latin typeface="Helvetica Neue"/>
                <a:sym typeface="Helvetica Neue"/>
              </a:rPr>
              <a:t>Recopilación de datos</a:t>
            </a:r>
            <a:endParaRPr sz="3600" dirty="0"/>
          </a:p>
          <a:p>
            <a:pPr marL="0" marR="0" lvl="0" indent="0" rtl="0">
              <a:lnSpc>
                <a:spcPct val="100000"/>
              </a:lnSpc>
              <a:spcBef>
                <a:spcPts val="0"/>
              </a:spcBef>
              <a:spcAft>
                <a:spcPts val="0"/>
              </a:spcAft>
              <a:buClr>
                <a:srgbClr val="B38E5D"/>
              </a:buClr>
              <a:buSzPts val="2500"/>
              <a:buFont typeface="Helvetica Neue"/>
              <a:buNone/>
            </a:pPr>
            <a:r>
              <a:rPr lang="en-US" sz="2800" b="1" i="1" u="none" strike="noStrike" cap="none" dirty="0">
                <a:solidFill>
                  <a:srgbClr val="B38E5D"/>
                </a:solidFill>
                <a:latin typeface="Helvetica Neue"/>
                <a:ea typeface="Helvetica Neue"/>
                <a:cs typeface="Helvetica Neue"/>
                <a:sym typeface="Helvetica Neue"/>
              </a:rPr>
              <a:t> </a:t>
            </a:r>
            <a:endParaRPr sz="2800" dirty="0"/>
          </a:p>
          <a:p>
            <a:pPr marL="0" marR="0" lvl="0" indent="0" algn="r" rtl="0">
              <a:lnSpc>
                <a:spcPct val="100000"/>
              </a:lnSpc>
              <a:spcBef>
                <a:spcPts val="0"/>
              </a:spcBef>
              <a:spcAft>
                <a:spcPts val="0"/>
              </a:spcAft>
              <a:buClr>
                <a:srgbClr val="2C2E3A"/>
              </a:buClr>
              <a:buSzPts val="2000"/>
              <a:buFont typeface="Helvetica Neue"/>
              <a:buNone/>
            </a:pPr>
            <a:endParaRPr dirty="0"/>
          </a:p>
        </p:txBody>
      </p:sp>
      <p:pic>
        <p:nvPicPr>
          <p:cNvPr id="2" name="Imagen 1">
            <a:extLst>
              <a:ext uri="{FF2B5EF4-FFF2-40B4-BE49-F238E27FC236}">
                <a16:creationId xmlns:a16="http://schemas.microsoft.com/office/drawing/2014/main" id="{85E293CC-23FC-42C1-6445-0C1B38E09A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908" y="50167"/>
            <a:ext cx="2732183" cy="810081"/>
          </a:xfrm>
          <a:prstGeom prst="rect">
            <a:avLst/>
          </a:prstGeom>
        </p:spPr>
      </p:pic>
      <p:pic>
        <p:nvPicPr>
          <p:cNvPr id="5122" name="Picture 2" descr="Introducing Relational Database Connectors">
            <a:extLst>
              <a:ext uri="{FF2B5EF4-FFF2-40B4-BE49-F238E27FC236}">
                <a16:creationId xmlns:a16="http://schemas.microsoft.com/office/drawing/2014/main" id="{3CDC9208-98FD-CBFA-FEE6-C05A54165CE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708" y="4149080"/>
            <a:ext cx="3970581" cy="22334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646355"/>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CuadroTexto 17"/>
          <p:cNvSpPr txBox="1"/>
          <p:nvPr/>
        </p:nvSpPr>
        <p:spPr>
          <a:xfrm>
            <a:off x="605662" y="2455255"/>
            <a:ext cx="10729192" cy="1323439"/>
          </a:xfrm>
          <a:prstGeom prst="rect">
            <a:avLst/>
          </a:prstGeom>
          <a:noFill/>
        </p:spPr>
        <p:txBody>
          <a:bodyPr wrap="square" rtlCol="0">
            <a:spAutoFit/>
          </a:bodyPr>
          <a:lstStyle/>
          <a:p>
            <a:pPr algn="just"/>
            <a:r>
              <a:rPr lang="es-MX" sz="2000" dirty="0">
                <a:latin typeface="Arial" panose="020B0604020202020204" pitchFamily="34" charset="0"/>
                <a:cs typeface="Arial" panose="020B0604020202020204" pitchFamily="34" charset="0"/>
              </a:rPr>
              <a:t>El recuento de las imágenes recolectadas en total fueron 5306 imágenes las cuales son nuestra banca de datos para el entrenamiento de la red neuronal, esta banca esta dividida en dos secciones, una en donde están las imágenes sanas y la otra en donde están las enfermas, para el entrenamiento de las imágenes se realizó un filtrado.</a:t>
            </a:r>
          </a:p>
        </p:txBody>
      </p:sp>
      <p:sp>
        <p:nvSpPr>
          <p:cNvPr id="6" name="CuadroTexto 5"/>
          <p:cNvSpPr txBox="1"/>
          <p:nvPr/>
        </p:nvSpPr>
        <p:spPr>
          <a:xfrm>
            <a:off x="-1332656" y="3284984"/>
            <a:ext cx="184731" cy="369332"/>
          </a:xfrm>
          <a:prstGeom prst="rect">
            <a:avLst/>
          </a:prstGeom>
          <a:noFill/>
        </p:spPr>
        <p:txBody>
          <a:bodyPr wrap="none" rtlCol="0">
            <a:spAutoFit/>
          </a:bodyPr>
          <a:lstStyle/>
          <a:p>
            <a:endParaRPr lang="es-MX"/>
          </a:p>
        </p:txBody>
      </p:sp>
      <p:sp>
        <p:nvSpPr>
          <p:cNvPr id="7" name="Google Shape;53;p1"/>
          <p:cNvSpPr txBox="1"/>
          <p:nvPr/>
        </p:nvSpPr>
        <p:spPr>
          <a:xfrm>
            <a:off x="623392" y="1224082"/>
            <a:ext cx="11017224" cy="1354176"/>
          </a:xfrm>
          <a:prstGeom prst="rect">
            <a:avLst/>
          </a:prstGeom>
          <a:noFill/>
          <a:ln>
            <a:noFill/>
          </a:ln>
        </p:spPr>
        <p:txBody>
          <a:bodyPr spcFirstLastPara="1" wrap="square" lIns="45700" tIns="45700" rIns="45700" bIns="45700" anchor="t" anchorCtr="0">
            <a:spAutoFit/>
          </a:bodyPr>
          <a:lstStyle/>
          <a:p>
            <a:pPr marL="0" marR="0" lvl="0" indent="0" rtl="0">
              <a:lnSpc>
                <a:spcPct val="100000"/>
              </a:lnSpc>
              <a:spcBef>
                <a:spcPts val="0"/>
              </a:spcBef>
              <a:spcAft>
                <a:spcPts val="0"/>
              </a:spcAft>
              <a:buClr>
                <a:srgbClr val="9D2449"/>
              </a:buClr>
              <a:buSzPts val="3500"/>
              <a:buFont typeface="Helvetica Neue"/>
              <a:buNone/>
            </a:pPr>
            <a:r>
              <a:rPr lang="es-ES" sz="3600" b="1" dirty="0">
                <a:solidFill>
                  <a:srgbClr val="9D2449"/>
                </a:solidFill>
                <a:latin typeface="Helvetica Neue"/>
                <a:sym typeface="Helvetica Neue"/>
              </a:rPr>
              <a:t>Análisis de datos</a:t>
            </a:r>
            <a:endParaRPr sz="3600" dirty="0"/>
          </a:p>
          <a:p>
            <a:pPr marL="0" marR="0" lvl="0" indent="0" rtl="0">
              <a:lnSpc>
                <a:spcPct val="100000"/>
              </a:lnSpc>
              <a:spcBef>
                <a:spcPts val="0"/>
              </a:spcBef>
              <a:spcAft>
                <a:spcPts val="0"/>
              </a:spcAft>
              <a:buClr>
                <a:srgbClr val="B38E5D"/>
              </a:buClr>
              <a:buSzPts val="2500"/>
              <a:buFont typeface="Helvetica Neue"/>
              <a:buNone/>
            </a:pPr>
            <a:endParaRPr sz="2800" dirty="0"/>
          </a:p>
          <a:p>
            <a:pPr marL="0" marR="0" lvl="0" indent="0" algn="r" rtl="0">
              <a:lnSpc>
                <a:spcPct val="100000"/>
              </a:lnSpc>
              <a:spcBef>
                <a:spcPts val="0"/>
              </a:spcBef>
              <a:spcAft>
                <a:spcPts val="0"/>
              </a:spcAft>
              <a:buClr>
                <a:srgbClr val="2C2E3A"/>
              </a:buClr>
              <a:buSzPts val="2000"/>
              <a:buFont typeface="Helvetica Neue"/>
              <a:buNone/>
            </a:pPr>
            <a:endParaRPr dirty="0"/>
          </a:p>
        </p:txBody>
      </p:sp>
      <p:pic>
        <p:nvPicPr>
          <p:cNvPr id="2" name="Imagen 1">
            <a:extLst>
              <a:ext uri="{FF2B5EF4-FFF2-40B4-BE49-F238E27FC236}">
                <a16:creationId xmlns:a16="http://schemas.microsoft.com/office/drawing/2014/main" id="{34DCA634-BADB-440E-335D-6AE583EC7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908" y="50167"/>
            <a:ext cx="2732183" cy="810081"/>
          </a:xfrm>
          <a:prstGeom prst="rect">
            <a:avLst/>
          </a:prstGeom>
        </p:spPr>
      </p:pic>
      <p:pic>
        <p:nvPicPr>
          <p:cNvPr id="3" name="Picture 2" descr="Cómo funciona la investigación | Los Institutos Nacionales de Salud">
            <a:extLst>
              <a:ext uri="{FF2B5EF4-FFF2-40B4-BE49-F238E27FC236}">
                <a16:creationId xmlns:a16="http://schemas.microsoft.com/office/drawing/2014/main" id="{FCA53D4E-22F1-E747-4715-21DDF2B92ED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5940" y="3851835"/>
            <a:ext cx="4632128" cy="2316064"/>
          </a:xfrm>
          <a:prstGeom prst="rect">
            <a:avLst/>
          </a:prstGeom>
          <a:ln>
            <a:noFill/>
          </a:ln>
          <a:effectLst>
            <a:softEdge rad="112500"/>
          </a:effectLst>
        </p:spPr>
      </p:pic>
    </p:spTree>
    <p:extLst>
      <p:ext uri="{BB962C8B-B14F-4D97-AF65-F5344CB8AC3E}">
        <p14:creationId xmlns:p14="http://schemas.microsoft.com/office/powerpoint/2010/main" val="2405506139"/>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CuadroTexto 17"/>
          <p:cNvSpPr txBox="1"/>
          <p:nvPr/>
        </p:nvSpPr>
        <p:spPr>
          <a:xfrm>
            <a:off x="605662" y="2455255"/>
            <a:ext cx="10729192" cy="1569660"/>
          </a:xfrm>
          <a:prstGeom prst="rect">
            <a:avLst/>
          </a:prstGeom>
          <a:noFill/>
        </p:spPr>
        <p:txBody>
          <a:bodyPr wrap="square" rtlCol="0">
            <a:spAutoFit/>
          </a:bodyPr>
          <a:lstStyle/>
          <a:p>
            <a:pPr algn="just"/>
            <a:r>
              <a:rPr lang="es-ES" sz="2400" dirty="0">
                <a:latin typeface="Arial" panose="020B0604020202020204" pitchFamily="34" charset="0"/>
                <a:cs typeface="Arial" panose="020B0604020202020204" pitchFamily="34" charset="0"/>
              </a:rPr>
              <a:t>La red neuronal consiste de 25 capas y esta hecha en </a:t>
            </a:r>
            <a:r>
              <a:rPr lang="es-ES" sz="2400" i="1" dirty="0">
                <a:latin typeface="Arial" panose="020B0604020202020204" pitchFamily="34" charset="0"/>
                <a:cs typeface="Arial" panose="020B0604020202020204" pitchFamily="34" charset="0"/>
              </a:rPr>
              <a:t>Python </a:t>
            </a:r>
            <a:r>
              <a:rPr lang="es-ES" sz="2400" dirty="0">
                <a:latin typeface="Arial" panose="020B0604020202020204" pitchFamily="34" charset="0"/>
                <a:cs typeface="Arial" panose="020B0604020202020204" pitchFamily="34" charset="0"/>
              </a:rPr>
              <a:t> y </a:t>
            </a:r>
            <a:r>
              <a:rPr lang="es-ES" sz="2400" i="1" dirty="0" err="1">
                <a:latin typeface="Arial" panose="020B0604020202020204" pitchFamily="34" charset="0"/>
                <a:cs typeface="Arial" panose="020B0604020202020204" pitchFamily="34" charset="0"/>
              </a:rPr>
              <a:t>TensorFlow</a:t>
            </a:r>
            <a:r>
              <a:rPr lang="es-ES" sz="2400" i="1" dirty="0">
                <a:latin typeface="Arial" panose="020B0604020202020204" pitchFamily="34" charset="0"/>
                <a:cs typeface="Arial" panose="020B0604020202020204" pitchFamily="34" charset="0"/>
              </a:rPr>
              <a:t>, </a:t>
            </a:r>
            <a:r>
              <a:rPr lang="es-ES" sz="2400" dirty="0">
                <a:latin typeface="Arial" panose="020B0604020202020204" pitchFamily="34" charset="0"/>
                <a:cs typeface="Arial" panose="020B0604020202020204" pitchFamily="34" charset="0"/>
              </a:rPr>
              <a:t>la estructura de la red fue recopilada de kaggle de una que realizaba funciones similares, la red fue entrenada con 1577 imágenes de las cuales 400 fueron para validad su entrenamiento</a:t>
            </a:r>
            <a:r>
              <a:rPr lang="es-ES" sz="2000" dirty="0">
                <a:latin typeface="Arial" panose="020B0604020202020204" pitchFamily="34" charset="0"/>
                <a:cs typeface="Arial" panose="020B0604020202020204" pitchFamily="34" charset="0"/>
              </a:rPr>
              <a:t>.</a:t>
            </a:r>
            <a:endParaRPr lang="es-MX" sz="2000" dirty="0">
              <a:latin typeface="Arial" panose="020B0604020202020204" pitchFamily="34" charset="0"/>
              <a:cs typeface="Arial" panose="020B0604020202020204" pitchFamily="34" charset="0"/>
            </a:endParaRPr>
          </a:p>
        </p:txBody>
      </p:sp>
      <p:sp>
        <p:nvSpPr>
          <p:cNvPr id="6" name="CuadroTexto 5"/>
          <p:cNvSpPr txBox="1"/>
          <p:nvPr/>
        </p:nvSpPr>
        <p:spPr>
          <a:xfrm>
            <a:off x="-1332656" y="3284984"/>
            <a:ext cx="184731" cy="369332"/>
          </a:xfrm>
          <a:prstGeom prst="rect">
            <a:avLst/>
          </a:prstGeom>
          <a:noFill/>
        </p:spPr>
        <p:txBody>
          <a:bodyPr wrap="none" rtlCol="0">
            <a:spAutoFit/>
          </a:bodyPr>
          <a:lstStyle/>
          <a:p>
            <a:endParaRPr lang="es-MX"/>
          </a:p>
        </p:txBody>
      </p:sp>
      <p:sp>
        <p:nvSpPr>
          <p:cNvPr id="7" name="Google Shape;53;p1"/>
          <p:cNvSpPr txBox="1"/>
          <p:nvPr/>
        </p:nvSpPr>
        <p:spPr>
          <a:xfrm>
            <a:off x="623392" y="1224082"/>
            <a:ext cx="11017224" cy="923289"/>
          </a:xfrm>
          <a:prstGeom prst="rect">
            <a:avLst/>
          </a:prstGeom>
          <a:noFill/>
          <a:ln>
            <a:noFill/>
          </a:ln>
        </p:spPr>
        <p:txBody>
          <a:bodyPr spcFirstLastPara="1" wrap="square" lIns="45700" tIns="45700" rIns="45700" bIns="45700" anchor="t" anchorCtr="0">
            <a:spAutoFit/>
          </a:bodyPr>
          <a:lstStyle/>
          <a:p>
            <a:pPr marL="0" marR="0" lvl="0" indent="0" rtl="0">
              <a:lnSpc>
                <a:spcPct val="100000"/>
              </a:lnSpc>
              <a:spcBef>
                <a:spcPts val="0"/>
              </a:spcBef>
              <a:spcAft>
                <a:spcPts val="0"/>
              </a:spcAft>
              <a:buClr>
                <a:srgbClr val="9D2449"/>
              </a:buClr>
              <a:buSzPts val="3500"/>
              <a:buFont typeface="Helvetica Neue"/>
              <a:buNone/>
            </a:pPr>
            <a:r>
              <a:rPr lang="es-ES" sz="3600" b="1" dirty="0">
                <a:solidFill>
                  <a:srgbClr val="9D2449"/>
                </a:solidFill>
                <a:latin typeface="Helvetica Neue"/>
                <a:sym typeface="Helvetica Neue"/>
              </a:rPr>
              <a:t>Entrenamiento de red</a:t>
            </a:r>
            <a:endParaRPr sz="2800" dirty="0"/>
          </a:p>
          <a:p>
            <a:pPr marL="0" marR="0" lvl="0" indent="0" algn="r" rtl="0">
              <a:lnSpc>
                <a:spcPct val="100000"/>
              </a:lnSpc>
              <a:spcBef>
                <a:spcPts val="0"/>
              </a:spcBef>
              <a:spcAft>
                <a:spcPts val="0"/>
              </a:spcAft>
              <a:buClr>
                <a:srgbClr val="2C2E3A"/>
              </a:buClr>
              <a:buSzPts val="2000"/>
              <a:buFont typeface="Helvetica Neue"/>
              <a:buNone/>
            </a:pPr>
            <a:endParaRPr dirty="0"/>
          </a:p>
        </p:txBody>
      </p:sp>
      <p:pic>
        <p:nvPicPr>
          <p:cNvPr id="2" name="Imagen 1">
            <a:extLst>
              <a:ext uri="{FF2B5EF4-FFF2-40B4-BE49-F238E27FC236}">
                <a16:creationId xmlns:a16="http://schemas.microsoft.com/office/drawing/2014/main" id="{6CF8BAFB-85FC-F04D-149A-C354F4AC7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908" y="50167"/>
            <a:ext cx="2732183" cy="810081"/>
          </a:xfrm>
          <a:prstGeom prst="rect">
            <a:avLst/>
          </a:prstGeom>
        </p:spPr>
      </p:pic>
      <p:pic>
        <p:nvPicPr>
          <p:cNvPr id="7170" name="Picture 2" descr="Nuestra primera red neuronal • La Máquina Oráculo">
            <a:extLst>
              <a:ext uri="{FF2B5EF4-FFF2-40B4-BE49-F238E27FC236}">
                <a16:creationId xmlns:a16="http://schemas.microsoft.com/office/drawing/2014/main" id="{793C01A6-86AD-BCED-ABED-28862829D3F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5189" y="4024915"/>
            <a:ext cx="3690138" cy="2771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91629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492</TotalTime>
  <Words>611</Words>
  <Application>Microsoft Office PowerPoint</Application>
  <PresentationFormat>Panorámica</PresentationFormat>
  <Paragraphs>50</Paragraphs>
  <Slides>12</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Helvetica Neue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Ingeniería en software</cp:lastModifiedBy>
  <cp:revision>38</cp:revision>
  <dcterms:created xsi:type="dcterms:W3CDTF">2018-09-10T17:02:58Z</dcterms:created>
  <dcterms:modified xsi:type="dcterms:W3CDTF">2023-02-07T20:44:23Z</dcterms:modified>
</cp:coreProperties>
</file>