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7" r:id="rId5"/>
  </p:sldIdLst>
  <p:sldSz cx="43891200" cy="21945600"/>
  <p:notesSz cx="6858000" cy="9144000"/>
  <p:defaultText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3807" userDrawn="1">
          <p15:clr>
            <a:srgbClr val="A4A3A4"/>
          </p15:clr>
        </p15:guide>
        <p15:guide id="2" orient="horz" pos="40">
          <p15:clr>
            <a:srgbClr val="A4A3A4"/>
          </p15:clr>
        </p15:guide>
        <p15:guide id="3" pos="27370">
          <p15:clr>
            <a:srgbClr val="A4A3A4"/>
          </p15:clr>
        </p15:guide>
        <p15:guide id="4" pos="299">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3BA33"/>
    <a:srgbClr val="1398FF"/>
    <a:srgbClr val="FA6300"/>
    <a:srgbClr val="82318E"/>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20" autoAdjust="0"/>
    <p:restoredTop sz="94701" autoAdjust="0"/>
  </p:normalViewPr>
  <p:slideViewPr>
    <p:cSldViewPr snapToGrid="0" snapToObjects="1" showGuides="1">
      <p:cViewPr>
        <p:scale>
          <a:sx n="30" d="100"/>
          <a:sy n="30" d="100"/>
        </p:scale>
        <p:origin x="-592" y="-80"/>
      </p:cViewPr>
      <p:guideLst>
        <p:guide orient="horz" pos="13807"/>
        <p:guide orient="horz" pos="40"/>
        <p:guide pos="27370"/>
        <p:guide pos="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7" d="100"/>
          <a:sy n="67" d="100"/>
        </p:scale>
        <p:origin x="2832" y="54"/>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interSettings" Target="printerSettings/printerSettings1.bin"/><Relationship Id="rId9" Type="http://schemas.openxmlformats.org/officeDocument/2006/relationships/commentAuthors" Target="commentAuthors.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E4E4F5-FA08-427A-982A-7B078D508F08}" type="datetimeFigureOut">
              <a:rPr lang="zh-CN" altLang="en-US" smtClean="0"/>
              <a:t>7/27/18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A6A9C-B21E-4139-808C-4BAEA8A18586}" type="slidenum">
              <a:rPr lang="zh-CN" altLang="en-US" smtClean="0"/>
              <a:t>‹#›</a:t>
            </a:fld>
            <a:endParaRPr lang="zh-CN" altLang="en-US"/>
          </a:p>
        </p:txBody>
      </p:sp>
    </p:spTree>
    <p:extLst>
      <p:ext uri="{BB962C8B-B14F-4D97-AF65-F5344CB8AC3E}">
        <p14:creationId xmlns:p14="http://schemas.microsoft.com/office/powerpoint/2010/main" val="1839698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7/27/18</a:t>
            </a:fld>
            <a:endParaRPr lang="en-US" dirty="0"/>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55639900"/>
      </p:ext>
    </p:extLst>
  </p:cSld>
  <p:clrMap bg1="lt1" tx1="dk1" bg2="lt2" tx2="dk2" accent1="accent1" accent2="accent2" accent3="accent3" accent4="accent4" accent5="accent5" accent6="accent6" hlink="hlink" folHlink="folHlink"/>
  <p:notesStyle>
    <a:lvl1pPr marL="0" algn="l" defTabSz="3761915" rtl="0" eaLnBrk="1" latinLnBrk="0" hangingPunct="1">
      <a:defRPr sz="5000" kern="1200">
        <a:solidFill>
          <a:schemeClr val="tx1"/>
        </a:solidFill>
        <a:latin typeface="+mn-lt"/>
        <a:ea typeface="+mn-ea"/>
        <a:cs typeface="+mn-cs"/>
      </a:defRPr>
    </a:lvl1pPr>
    <a:lvl2pPr marL="1880958" algn="l" defTabSz="3761915" rtl="0" eaLnBrk="1" latinLnBrk="0" hangingPunct="1">
      <a:defRPr sz="5000" kern="1200">
        <a:solidFill>
          <a:schemeClr val="tx1"/>
        </a:solidFill>
        <a:latin typeface="+mn-lt"/>
        <a:ea typeface="+mn-ea"/>
        <a:cs typeface="+mn-cs"/>
      </a:defRPr>
    </a:lvl2pPr>
    <a:lvl3pPr marL="3761915" algn="l" defTabSz="3761915" rtl="0" eaLnBrk="1" latinLnBrk="0" hangingPunct="1">
      <a:defRPr sz="5000" kern="1200">
        <a:solidFill>
          <a:schemeClr val="tx1"/>
        </a:solidFill>
        <a:latin typeface="+mn-lt"/>
        <a:ea typeface="+mn-ea"/>
        <a:cs typeface="+mn-cs"/>
      </a:defRPr>
    </a:lvl3pPr>
    <a:lvl4pPr marL="5642873" algn="l" defTabSz="3761915" rtl="0" eaLnBrk="1" latinLnBrk="0" hangingPunct="1">
      <a:defRPr sz="5000" kern="1200">
        <a:solidFill>
          <a:schemeClr val="tx1"/>
        </a:solidFill>
        <a:latin typeface="+mn-lt"/>
        <a:ea typeface="+mn-ea"/>
        <a:cs typeface="+mn-cs"/>
      </a:defRPr>
    </a:lvl4pPr>
    <a:lvl5pPr marL="7523829" algn="l" defTabSz="3761915" rtl="0" eaLnBrk="1" latinLnBrk="0" hangingPunct="1">
      <a:defRPr sz="5000" kern="1200">
        <a:solidFill>
          <a:schemeClr val="tx1"/>
        </a:solidFill>
        <a:latin typeface="+mn-lt"/>
        <a:ea typeface="+mn-ea"/>
        <a:cs typeface="+mn-cs"/>
      </a:defRPr>
    </a:lvl5pPr>
    <a:lvl6pPr marL="9404787" algn="l" defTabSz="3761915" rtl="0" eaLnBrk="1" latinLnBrk="0" hangingPunct="1">
      <a:defRPr sz="5000" kern="1200">
        <a:solidFill>
          <a:schemeClr val="tx1"/>
        </a:solidFill>
        <a:latin typeface="+mn-lt"/>
        <a:ea typeface="+mn-ea"/>
        <a:cs typeface="+mn-cs"/>
      </a:defRPr>
    </a:lvl6pPr>
    <a:lvl7pPr marL="11285745" algn="l" defTabSz="3761915" rtl="0" eaLnBrk="1" latinLnBrk="0" hangingPunct="1">
      <a:defRPr sz="5000" kern="1200">
        <a:solidFill>
          <a:schemeClr val="tx1"/>
        </a:solidFill>
        <a:latin typeface="+mn-lt"/>
        <a:ea typeface="+mn-ea"/>
        <a:cs typeface="+mn-cs"/>
      </a:defRPr>
    </a:lvl7pPr>
    <a:lvl8pPr marL="13166702" algn="l" defTabSz="3761915" rtl="0" eaLnBrk="1" latinLnBrk="0" hangingPunct="1">
      <a:defRPr sz="5000" kern="1200">
        <a:solidFill>
          <a:schemeClr val="tx1"/>
        </a:solidFill>
        <a:latin typeface="+mn-lt"/>
        <a:ea typeface="+mn-ea"/>
        <a:cs typeface="+mn-cs"/>
      </a:defRPr>
    </a:lvl8pPr>
    <a:lvl9pPr marL="15047660" algn="l" defTabSz="3761915"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2205970"/>
            <a:ext cx="8290965" cy="677108"/>
          </a:xfrm>
          <a:prstGeom prst="rect">
            <a:avLst/>
          </a:prstGeom>
        </p:spPr>
        <p:txBody>
          <a:bodyPr wrap="square" lIns="91440" tIns="91440" rIns="91440" bIns="91440">
            <a:spAutoFit/>
          </a:bodyPr>
          <a:lstStyle>
            <a:lvl1pPr marL="0" indent="0">
              <a:buNone/>
              <a:defRPr sz="3200">
                <a:solidFill>
                  <a:schemeClr val="tx1"/>
                </a:solidFill>
                <a:latin typeface="+mj-lt"/>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6" y="4044728"/>
            <a:ext cx="8290965" cy="1266274"/>
          </a:xfrm>
          <a:prstGeom prst="rect">
            <a:avLst/>
          </a:prstGeom>
          <a:noFill/>
        </p:spPr>
        <p:txBody>
          <a:bodyPr wrap="square" lIns="78374" tIns="78374" rIns="78374" bIns="78374" anchor="ctr" anchorCtr="0">
            <a:spAutoFit/>
          </a:bodyPr>
          <a:lstStyle>
            <a:lvl1pPr marL="0" indent="0" algn="ctr">
              <a:buNone/>
              <a:defRPr sz="36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6" y="4321726"/>
            <a:ext cx="12551313" cy="712277"/>
          </a:xfrm>
          <a:prstGeom prst="rect">
            <a:avLst/>
          </a:prstGeom>
          <a:noFill/>
        </p:spPr>
        <p:txBody>
          <a:bodyPr wrap="square" lIns="78374" tIns="78374" rIns="78374" bIns="78374" anchor="ctr" anchorCtr="0">
            <a:spAutoFit/>
          </a:bodyPr>
          <a:lstStyle>
            <a:lvl1pPr marL="0" indent="0" algn="ctr">
              <a:buNone/>
              <a:defRPr sz="36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6" y="4997506"/>
            <a:ext cx="8327542" cy="677108"/>
          </a:xfrm>
          <a:prstGeom prst="rect">
            <a:avLst/>
          </a:prstGeom>
        </p:spPr>
        <p:txBody>
          <a:bodyPr wrap="square" lIns="91440" tIns="91440" rIns="91440" bIns="91440">
            <a:spAutoFit/>
          </a:bodyPr>
          <a:lstStyle>
            <a:lvl1pPr marL="0" indent="0">
              <a:buNone/>
              <a:defRPr sz="3200">
                <a:solidFill>
                  <a:schemeClr val="tx1"/>
                </a:solidFill>
                <a:latin typeface="+mj-lt"/>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2" y="11360227"/>
            <a:ext cx="8290965" cy="712277"/>
          </a:xfrm>
          <a:prstGeom prst="rect">
            <a:avLst/>
          </a:prstGeom>
          <a:noFill/>
        </p:spPr>
        <p:txBody>
          <a:bodyPr wrap="square" lIns="78374" tIns="78374" rIns="78374" bIns="78374" anchor="ctr" anchorCtr="0">
            <a:spAutoFit/>
          </a:bodyPr>
          <a:lstStyle>
            <a:lvl1pPr marL="0" indent="0" algn="ctr">
              <a:buNone/>
              <a:defRPr sz="3600" b="1" u="sng" baseline="0">
                <a:solidFill>
                  <a:schemeClr val="tx1"/>
                </a:solidFill>
              </a:defRPr>
            </a:lvl1pPr>
          </a:lstStyle>
          <a:p>
            <a:pPr lvl="0"/>
            <a:r>
              <a:rPr lang="en-US" dirty="0"/>
              <a:t>(click to edit)  MATERIALS &amp; METHODS</a:t>
            </a:r>
          </a:p>
        </p:txBody>
      </p:sp>
      <p:sp>
        <p:nvSpPr>
          <p:cNvPr id="25" name="Text Placeholder 5"/>
          <p:cNvSpPr>
            <a:spLocks noGrp="1"/>
          </p:cNvSpPr>
          <p:nvPr>
            <p:ph type="body" sz="quarter" idx="25" hasCustomPrompt="1"/>
          </p:nvPr>
        </p:nvSpPr>
        <p:spPr>
          <a:xfrm>
            <a:off x="34529829" y="12480742"/>
            <a:ext cx="8889885" cy="712277"/>
          </a:xfrm>
          <a:prstGeom prst="rect">
            <a:avLst/>
          </a:prstGeom>
          <a:noFill/>
        </p:spPr>
        <p:txBody>
          <a:bodyPr wrap="square" lIns="78374" tIns="78374" rIns="78374" bIns="78374" anchor="ctr" anchorCtr="0">
            <a:spAutoFit/>
          </a:bodyPr>
          <a:lstStyle>
            <a:lvl1pPr marL="0" indent="0" algn="ctr">
              <a:buNone/>
              <a:defRPr sz="36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4529828" y="13212600"/>
            <a:ext cx="8889886" cy="677108"/>
          </a:xfrm>
          <a:prstGeom prst="rect">
            <a:avLst/>
          </a:prstGeom>
        </p:spPr>
        <p:txBody>
          <a:bodyPr wrap="square" lIns="91440" tIns="91440" rIns="91440" bIns="91440">
            <a:spAutoFit/>
          </a:bodyPr>
          <a:lstStyle>
            <a:lvl1pPr marL="0" indent="0">
              <a:buNone/>
              <a:defRPr sz="3200">
                <a:solidFill>
                  <a:schemeClr val="tx1"/>
                </a:solidFill>
                <a:latin typeface="+mj-lt"/>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4529825" y="14758089"/>
            <a:ext cx="8889887" cy="712277"/>
          </a:xfrm>
          <a:prstGeom prst="rect">
            <a:avLst/>
          </a:prstGeom>
          <a:noFill/>
        </p:spPr>
        <p:txBody>
          <a:bodyPr wrap="square" lIns="78374" tIns="78374" rIns="78374" bIns="78374" anchor="ctr" anchorCtr="0">
            <a:spAutoFit/>
          </a:bodyPr>
          <a:lstStyle>
            <a:lvl1pPr marL="0" indent="0" algn="ctr">
              <a:buNone/>
              <a:defRPr sz="36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4529825" y="15452781"/>
            <a:ext cx="8889885" cy="677108"/>
          </a:xfrm>
          <a:prstGeom prst="rect">
            <a:avLst/>
          </a:prstGeom>
        </p:spPr>
        <p:txBody>
          <a:bodyPr wrap="square" lIns="91440" tIns="91440" rIns="91440" bIns="91440">
            <a:spAutoFit/>
          </a:bodyPr>
          <a:lstStyle>
            <a:lvl1pPr marL="0" indent="0">
              <a:buNone/>
              <a:defRPr sz="3200">
                <a:solidFill>
                  <a:schemeClr val="tx1"/>
                </a:solidFill>
                <a:latin typeface="+mj-lt"/>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4529823" y="16984703"/>
            <a:ext cx="8889885" cy="1266274"/>
          </a:xfrm>
          <a:prstGeom prst="rect">
            <a:avLst/>
          </a:prstGeom>
          <a:noFill/>
        </p:spPr>
        <p:txBody>
          <a:bodyPr wrap="square" lIns="78374" tIns="78374" rIns="78374" bIns="78374" anchor="ctr" anchorCtr="0">
            <a:spAutoFit/>
          </a:bodyPr>
          <a:lstStyle>
            <a:lvl1pPr marL="0" indent="0" algn="ctr">
              <a:buNone/>
              <a:defRPr sz="36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4529825" y="18250977"/>
            <a:ext cx="8889885" cy="677108"/>
          </a:xfrm>
          <a:prstGeom prst="rect">
            <a:avLst/>
          </a:prstGeom>
        </p:spPr>
        <p:txBody>
          <a:bodyPr wrap="square" lIns="91440" tIns="91440" rIns="91440" bIns="91440">
            <a:spAutoFit/>
          </a:bodyPr>
          <a:lstStyle>
            <a:lvl1pPr marL="0" indent="0">
              <a:buNone/>
              <a:defRPr sz="3200">
                <a:solidFill>
                  <a:schemeClr val="tx1"/>
                </a:solidFill>
                <a:latin typeface="+mj-lt"/>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5" y="5034002"/>
            <a:ext cx="12546344" cy="677108"/>
          </a:xfrm>
          <a:prstGeom prst="rect">
            <a:avLst/>
          </a:prstGeom>
        </p:spPr>
        <p:txBody>
          <a:bodyPr wrap="square" lIns="91440" tIns="91440" rIns="91440" bIns="91440">
            <a:spAutoFit/>
          </a:bodyPr>
          <a:lstStyle>
            <a:lvl1pPr marL="0" indent="0">
              <a:buNone/>
              <a:defRPr sz="3200">
                <a:solidFill>
                  <a:schemeClr val="tx1"/>
                </a:solidFill>
                <a:latin typeface="+mj-lt"/>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2079892" y="4972448"/>
            <a:ext cx="11899212" cy="677108"/>
          </a:xfrm>
          <a:prstGeom prst="rect">
            <a:avLst/>
          </a:prstGeom>
        </p:spPr>
        <p:txBody>
          <a:bodyPr wrap="square" lIns="91440" tIns="91440" rIns="91440" bIns="91440">
            <a:spAutoFit/>
          </a:bodyPr>
          <a:lstStyle>
            <a:lvl1pPr marL="0" indent="0">
              <a:buNone/>
              <a:defRPr sz="3200">
                <a:solidFill>
                  <a:schemeClr val="tx1"/>
                </a:solidFill>
                <a:latin typeface="+mj-lt"/>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2090033" y="4321726"/>
            <a:ext cx="11889071" cy="712277"/>
          </a:xfrm>
          <a:prstGeom prst="rect">
            <a:avLst/>
          </a:prstGeom>
          <a:noFill/>
        </p:spPr>
        <p:txBody>
          <a:bodyPr wrap="square" lIns="78374" tIns="78374" rIns="78374" bIns="78374" anchor="ctr" anchorCtr="0">
            <a:spAutoFit/>
          </a:bodyPr>
          <a:lstStyle>
            <a:lvl1pPr marL="0" indent="0" algn="ctr">
              <a:buNone/>
              <a:defRPr sz="3600" b="1" u="sng" baseline="0">
                <a:solidFill>
                  <a:schemeClr val="tx1"/>
                </a:solidFill>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464829"/>
            <a:ext cx="16720457" cy="963989"/>
          </a:xfrm>
          <a:prstGeom prst="rect">
            <a:avLst/>
          </a:prstGeom>
        </p:spPr>
        <p:txBody>
          <a:bodyPr>
            <a:normAutofit/>
          </a:bodyPr>
          <a:lstStyle>
            <a:lvl1pPr marL="0" indent="0" algn="ctr">
              <a:buFontTx/>
              <a:buNone/>
              <a:defRPr sz="4800">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2428818"/>
            <a:ext cx="16720456" cy="1336799"/>
          </a:xfrm>
          <a:prstGeom prst="rect">
            <a:avLst/>
          </a:prstGeom>
        </p:spPr>
        <p:txBody>
          <a:bodyPr>
            <a:normAutofit/>
          </a:bodyPr>
          <a:lstStyle>
            <a:lvl1pPr marL="0" indent="0" algn="ctr">
              <a:buFontTx/>
              <a:buNone/>
              <a:defRPr sz="3600">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1284696"/>
          </a:xfrm>
          <a:prstGeom prst="rect">
            <a:avLst/>
          </a:prstGeom>
        </p:spPr>
        <p:txBody>
          <a:bodyPr>
            <a:normAutofit/>
          </a:bodyPr>
          <a:lstStyle>
            <a:lvl1pPr marL="0" indent="0" algn="ctr">
              <a:buFontTx/>
              <a:buNone/>
              <a:defRPr sz="6600" b="1">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2" name="Text Placeholder 76"/>
          <p:cNvSpPr>
            <a:spLocks noGrp="1"/>
          </p:cNvSpPr>
          <p:nvPr>
            <p:ph type="body" sz="quarter" idx="198" hasCustomPrompt="1"/>
          </p:nvPr>
        </p:nvSpPr>
        <p:spPr>
          <a:xfrm>
            <a:off x="21945599" y="2414774"/>
            <a:ext cx="16720458" cy="1319313"/>
          </a:xfrm>
          <a:prstGeom prst="rect">
            <a:avLst/>
          </a:prstGeom>
        </p:spPr>
        <p:txBody>
          <a:bodyPr>
            <a:normAutofit/>
          </a:bodyPr>
          <a:lstStyle>
            <a:lvl1pPr marL="0" indent="0" algn="ctr">
              <a:buFontTx/>
              <a:buNone/>
              <a:defRPr sz="3600">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1" name="Text Placeholder 76"/>
          <p:cNvSpPr>
            <a:spLocks noGrp="1"/>
          </p:cNvSpPr>
          <p:nvPr>
            <p:ph type="body" sz="quarter" idx="197" hasCustomPrompt="1"/>
          </p:nvPr>
        </p:nvSpPr>
        <p:spPr>
          <a:xfrm>
            <a:off x="21945599" y="1450785"/>
            <a:ext cx="16720458" cy="963989"/>
          </a:xfrm>
          <a:prstGeom prst="rect">
            <a:avLst/>
          </a:prstGeom>
        </p:spPr>
        <p:txBody>
          <a:bodyPr>
            <a:normAutofit/>
          </a:bodyPr>
          <a:lstStyle>
            <a:lvl1pPr marL="0" indent="0" algn="ctr">
              <a:buFontTx/>
              <a:buNone/>
              <a:defRPr sz="4800">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23" name="Text Placeholder 5"/>
          <p:cNvSpPr>
            <a:spLocks noGrp="1"/>
          </p:cNvSpPr>
          <p:nvPr>
            <p:ph type="body" sz="quarter" idx="199" hasCustomPrompt="1"/>
          </p:nvPr>
        </p:nvSpPr>
        <p:spPr>
          <a:xfrm>
            <a:off x="9281216" y="12337966"/>
            <a:ext cx="12551313" cy="712277"/>
          </a:xfrm>
          <a:prstGeom prst="rect">
            <a:avLst/>
          </a:prstGeom>
          <a:noFill/>
        </p:spPr>
        <p:txBody>
          <a:bodyPr wrap="square" lIns="78374" tIns="78374" rIns="78374" bIns="78374" anchor="ctr" anchorCtr="0">
            <a:spAutoFit/>
          </a:bodyPr>
          <a:lstStyle>
            <a:lvl1pPr marL="0" indent="0" algn="ctr">
              <a:buNone/>
              <a:defRPr sz="3600" b="1" u="sng" baseline="0">
                <a:solidFill>
                  <a:schemeClr val="tx1"/>
                </a:solidFill>
              </a:defRPr>
            </a:lvl1pPr>
          </a:lstStyle>
          <a:p>
            <a:pPr lvl="0"/>
            <a:r>
              <a:rPr lang="en-US" dirty="0"/>
              <a:t>(click to edit)  PIPELINES</a:t>
            </a:r>
          </a:p>
        </p:txBody>
      </p:sp>
      <p:sp>
        <p:nvSpPr>
          <p:cNvPr id="24" name="Text Placeholder 3"/>
          <p:cNvSpPr>
            <a:spLocks noGrp="1"/>
          </p:cNvSpPr>
          <p:nvPr>
            <p:ph type="body" sz="quarter" idx="200" hasCustomPrompt="1"/>
          </p:nvPr>
        </p:nvSpPr>
        <p:spPr>
          <a:xfrm>
            <a:off x="9286185" y="13267798"/>
            <a:ext cx="12546344" cy="677108"/>
          </a:xfrm>
          <a:prstGeom prst="rect">
            <a:avLst/>
          </a:prstGeom>
        </p:spPr>
        <p:txBody>
          <a:bodyPr wrap="square" lIns="91440" tIns="91440" rIns="91440" bIns="91440">
            <a:spAutoFit/>
          </a:bodyPr>
          <a:lstStyle>
            <a:lvl1pPr marL="0" indent="0">
              <a:buNone/>
              <a:defRPr sz="3200">
                <a:solidFill>
                  <a:schemeClr val="tx1"/>
                </a:solidFill>
                <a:latin typeface="+mj-lt"/>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33" name="Text Placeholder 5"/>
          <p:cNvSpPr>
            <a:spLocks noGrp="1"/>
          </p:cNvSpPr>
          <p:nvPr>
            <p:ph type="body" sz="quarter" idx="201" hasCustomPrompt="1"/>
          </p:nvPr>
        </p:nvSpPr>
        <p:spPr>
          <a:xfrm>
            <a:off x="34529828" y="4322632"/>
            <a:ext cx="8889885" cy="712277"/>
          </a:xfrm>
          <a:prstGeom prst="rect">
            <a:avLst/>
          </a:prstGeom>
          <a:noFill/>
        </p:spPr>
        <p:txBody>
          <a:bodyPr wrap="square" lIns="78374" tIns="78374" rIns="78374" bIns="78374" anchor="ctr" anchorCtr="0">
            <a:spAutoFit/>
          </a:bodyPr>
          <a:lstStyle>
            <a:lvl1pPr marL="0" indent="0" algn="ctr">
              <a:buNone/>
              <a:defRPr sz="3600" b="1" u="sng" baseline="0">
                <a:solidFill>
                  <a:schemeClr val="tx1"/>
                </a:solidFill>
              </a:defRPr>
            </a:lvl1pPr>
          </a:lstStyle>
          <a:p>
            <a:pPr lvl="0"/>
            <a:r>
              <a:rPr lang="en-US" dirty="0"/>
              <a:t>(click to edit)  RESULTS</a:t>
            </a:r>
          </a:p>
        </p:txBody>
      </p:sp>
      <p:sp>
        <p:nvSpPr>
          <p:cNvPr id="34" name="Text Placeholder 3"/>
          <p:cNvSpPr>
            <a:spLocks noGrp="1"/>
          </p:cNvSpPr>
          <p:nvPr>
            <p:ph type="body" sz="quarter" idx="202" hasCustomPrompt="1"/>
          </p:nvPr>
        </p:nvSpPr>
        <p:spPr>
          <a:xfrm>
            <a:off x="34529827" y="5054490"/>
            <a:ext cx="8889886" cy="677108"/>
          </a:xfrm>
          <a:prstGeom prst="rect">
            <a:avLst/>
          </a:prstGeom>
        </p:spPr>
        <p:txBody>
          <a:bodyPr wrap="square" lIns="91440" tIns="91440" rIns="91440" bIns="91440">
            <a:spAutoFit/>
          </a:bodyPr>
          <a:lstStyle>
            <a:lvl1pPr marL="0" indent="0">
              <a:buNone/>
              <a:defRPr sz="3200">
                <a:solidFill>
                  <a:schemeClr val="tx1"/>
                </a:solidFill>
                <a:latin typeface="+mj-lt"/>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Tree>
  </p:cSld>
  <p:clrMapOvr>
    <a:masterClrMapping/>
  </p:clrMapOvr>
  <p:extLst mod="1">
    <p:ext uri="{DCECCB84-F9BA-43D5-87BE-67443E8EF086}">
      <p15:sldGuideLst xmlns="" xmlns:p15="http://schemas.microsoft.com/office/powerpoint/2012/main">
        <p15:guide id="1" orient="horz" pos="6912" userDrawn="1">
          <p15:clr>
            <a:srgbClr val="FBAE40"/>
          </p15:clr>
        </p15:guide>
        <p15:guide id="2" pos="1382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100716"/>
            <a:ext cx="8290965"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075658"/>
            <a:ext cx="8274926"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107188"/>
            <a:ext cx="8272463"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5147249" y="17198740"/>
            <a:ext cx="8272463"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107188"/>
            <a:ext cx="8271345"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075658"/>
            <a:ext cx="8274926"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464829"/>
            <a:ext cx="33440914" cy="963989"/>
          </a:xfrm>
          <a:prstGeom prst="rect">
            <a:avLst/>
          </a:prstGeom>
        </p:spPr>
        <p:txBody>
          <a:bodyPr>
            <a:normAutofit/>
          </a:bodyPr>
          <a:lstStyle>
            <a:lvl1pPr marL="0" indent="0"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2428819"/>
            <a:ext cx="33440914" cy="634555"/>
          </a:xfrm>
          <a:prstGeom prst="rect">
            <a:avLst/>
          </a:prstGeom>
        </p:spPr>
        <p:txBody>
          <a:bodyPr>
            <a:normAutofit/>
          </a:bodyPr>
          <a:lstStyle>
            <a:lvl1pPr marL="0" indent="0" algn="ctr">
              <a:buFontTx/>
              <a:buNone/>
              <a:defRPr sz="3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1284696"/>
          </a:xfrm>
          <a:prstGeom prst="rect">
            <a:avLst/>
          </a:prstGeom>
        </p:spPr>
        <p:txBody>
          <a:bodyPr>
            <a:normAutofit/>
          </a:bodyPr>
          <a:lstStyle>
            <a:lvl1pPr marL="0" indent="0" algn="ctr">
              <a:buFontTx/>
              <a:buNone/>
              <a:defRPr sz="66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192418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59" name="Text Placeholder 3"/>
          <p:cNvSpPr>
            <a:spLocks noGrp="1"/>
          </p:cNvSpPr>
          <p:nvPr>
            <p:ph type="body" sz="quarter" idx="10" hasCustomPrompt="1"/>
          </p:nvPr>
        </p:nvSpPr>
        <p:spPr>
          <a:xfrm>
            <a:off x="474663" y="11021042"/>
            <a:ext cx="8290965"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2" name="Text Placeholder 5"/>
          <p:cNvSpPr>
            <a:spLocks noGrp="1"/>
          </p:cNvSpPr>
          <p:nvPr>
            <p:ph type="body" sz="quarter" idx="11" hasCustomPrompt="1"/>
          </p:nvPr>
        </p:nvSpPr>
        <p:spPr>
          <a:xfrm>
            <a:off x="474663" y="3523067"/>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70" name="Text Placeholder 5"/>
          <p:cNvSpPr>
            <a:spLocks noGrp="1"/>
          </p:cNvSpPr>
          <p:nvPr>
            <p:ph type="body" sz="quarter" idx="20" hasCustomPrompt="1"/>
          </p:nvPr>
        </p:nvSpPr>
        <p:spPr>
          <a:xfrm>
            <a:off x="474663" y="16603102"/>
            <a:ext cx="826928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71" name="Text Placeholder 3"/>
          <p:cNvSpPr>
            <a:spLocks noGrp="1"/>
          </p:cNvSpPr>
          <p:nvPr>
            <p:ph type="body" sz="quarter" idx="21" hasCustomPrompt="1"/>
          </p:nvPr>
        </p:nvSpPr>
        <p:spPr>
          <a:xfrm>
            <a:off x="26479104" y="4148809"/>
            <a:ext cx="8290965"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3"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MATERIALS &amp; METHODS</a:t>
            </a:r>
          </a:p>
        </p:txBody>
      </p:sp>
      <p:sp>
        <p:nvSpPr>
          <p:cNvPr id="76" name="Text Placeholder 5"/>
          <p:cNvSpPr>
            <a:spLocks noGrp="1"/>
          </p:cNvSpPr>
          <p:nvPr>
            <p:ph type="body" sz="quarter" idx="24" hasCustomPrompt="1"/>
          </p:nvPr>
        </p:nvSpPr>
        <p:spPr>
          <a:xfrm>
            <a:off x="9158452" y="3523067"/>
            <a:ext cx="25595974"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105" name="Text Placeholder 5"/>
          <p:cNvSpPr>
            <a:spLocks noGrp="1"/>
          </p:cNvSpPr>
          <p:nvPr>
            <p:ph type="body" sz="quarter" idx="25" hasCustomPrompt="1"/>
          </p:nvPr>
        </p:nvSpPr>
        <p:spPr>
          <a:xfrm>
            <a:off x="35147250" y="352306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106" name="Text Placeholder 3"/>
          <p:cNvSpPr>
            <a:spLocks noGrp="1"/>
          </p:cNvSpPr>
          <p:nvPr>
            <p:ph type="body" sz="quarter" idx="26" hasCustomPrompt="1"/>
          </p:nvPr>
        </p:nvSpPr>
        <p:spPr>
          <a:xfrm>
            <a:off x="35147250" y="4148809"/>
            <a:ext cx="8272463"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07" name="Text Placeholder 5"/>
          <p:cNvSpPr>
            <a:spLocks noGrp="1"/>
          </p:cNvSpPr>
          <p:nvPr>
            <p:ph type="body" sz="quarter" idx="27" hasCustomPrompt="1"/>
          </p:nvPr>
        </p:nvSpPr>
        <p:spPr>
          <a:xfrm>
            <a:off x="35147250" y="951515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108" name="Text Placeholder 3"/>
          <p:cNvSpPr>
            <a:spLocks noGrp="1"/>
          </p:cNvSpPr>
          <p:nvPr>
            <p:ph type="body" sz="quarter" idx="28" hasCustomPrompt="1"/>
          </p:nvPr>
        </p:nvSpPr>
        <p:spPr>
          <a:xfrm>
            <a:off x="35147250" y="10104323"/>
            <a:ext cx="8272462"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0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110" name="Text Placeholder 3"/>
          <p:cNvSpPr>
            <a:spLocks noGrp="1"/>
          </p:cNvSpPr>
          <p:nvPr>
            <p:ph type="body" sz="quarter" idx="30" hasCustomPrompt="1"/>
          </p:nvPr>
        </p:nvSpPr>
        <p:spPr>
          <a:xfrm>
            <a:off x="35147250" y="17198740"/>
            <a:ext cx="8272463"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11" name="Text Placeholder 3"/>
          <p:cNvSpPr>
            <a:spLocks noGrp="1"/>
          </p:cNvSpPr>
          <p:nvPr>
            <p:ph type="body" sz="quarter" idx="96" hasCustomPrompt="1"/>
          </p:nvPr>
        </p:nvSpPr>
        <p:spPr>
          <a:xfrm>
            <a:off x="474663" y="17198740"/>
            <a:ext cx="8271345"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49" name="Text Placeholder 3"/>
          <p:cNvSpPr>
            <a:spLocks noGrp="1"/>
          </p:cNvSpPr>
          <p:nvPr>
            <p:ph type="body" sz="quarter" idx="162" hasCustomPrompt="1"/>
          </p:nvPr>
        </p:nvSpPr>
        <p:spPr>
          <a:xfrm>
            <a:off x="9142810" y="4148809"/>
            <a:ext cx="8290965" cy="461665"/>
          </a:xfrm>
          <a:prstGeom prst="rect">
            <a:avLst/>
          </a:prstGeom>
        </p:spPr>
        <p:txBody>
          <a:bodyPr wrap="square" lIns="91440" tIns="91440" rIns="91440" bIns="91440">
            <a:spAutoFit/>
          </a:bodyPr>
          <a:lstStyle>
            <a:lvl1pPr marL="0" indent="0">
              <a:buNone/>
              <a:defRPr sz="1800" baseline="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Text Placeholder</a:t>
            </a:r>
          </a:p>
        </p:txBody>
      </p:sp>
      <p:sp>
        <p:nvSpPr>
          <p:cNvPr id="60" name="Text Placeholder 3"/>
          <p:cNvSpPr>
            <a:spLocks noGrp="1"/>
          </p:cNvSpPr>
          <p:nvPr>
            <p:ph type="body" sz="quarter" idx="163" hasCustomPrompt="1"/>
          </p:nvPr>
        </p:nvSpPr>
        <p:spPr>
          <a:xfrm>
            <a:off x="17810957" y="4148809"/>
            <a:ext cx="8290965" cy="461665"/>
          </a:xfrm>
          <a:prstGeom prst="rect">
            <a:avLst/>
          </a:prstGeom>
        </p:spPr>
        <p:txBody>
          <a:bodyPr wrap="square" lIns="91440" tIns="91440" rIns="91440" bIns="91440">
            <a:spAutoFit/>
          </a:bodyPr>
          <a:lstStyle>
            <a:lvl1pPr marL="0" indent="0">
              <a:buNone/>
              <a:defRPr sz="1800" b="1">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1" name="Text Placeholder 3"/>
          <p:cNvSpPr>
            <a:spLocks noGrp="1"/>
          </p:cNvSpPr>
          <p:nvPr>
            <p:ph type="body" sz="quarter" idx="164" hasCustomPrompt="1"/>
          </p:nvPr>
        </p:nvSpPr>
        <p:spPr>
          <a:xfrm>
            <a:off x="474663" y="4148809"/>
            <a:ext cx="8290965"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65" hasCustomPrompt="1"/>
          </p:nvPr>
        </p:nvSpPr>
        <p:spPr>
          <a:xfrm>
            <a:off x="5225143" y="1464829"/>
            <a:ext cx="33440914" cy="963989"/>
          </a:xfrm>
          <a:prstGeom prst="rect">
            <a:avLst/>
          </a:prstGeom>
        </p:spPr>
        <p:txBody>
          <a:bodyPr>
            <a:normAutofit/>
          </a:bodyPr>
          <a:lstStyle>
            <a:lvl1pPr marL="0" indent="0"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95" hasCustomPrompt="1"/>
          </p:nvPr>
        </p:nvSpPr>
        <p:spPr>
          <a:xfrm>
            <a:off x="5225143" y="2428819"/>
            <a:ext cx="33440914" cy="634555"/>
          </a:xfrm>
          <a:prstGeom prst="rect">
            <a:avLst/>
          </a:prstGeom>
        </p:spPr>
        <p:txBody>
          <a:bodyPr>
            <a:normAutofit/>
          </a:bodyPr>
          <a:lstStyle>
            <a:lvl1pPr marL="0" indent="0" algn="ctr">
              <a:buFontTx/>
              <a:buNone/>
              <a:defRPr sz="3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9" name="Text Placeholder 76"/>
          <p:cNvSpPr>
            <a:spLocks noGrp="1"/>
          </p:cNvSpPr>
          <p:nvPr>
            <p:ph type="body" sz="quarter" idx="196" hasCustomPrompt="1"/>
          </p:nvPr>
        </p:nvSpPr>
        <p:spPr>
          <a:xfrm>
            <a:off x="5225143" y="180134"/>
            <a:ext cx="33440914" cy="1284696"/>
          </a:xfrm>
          <a:prstGeom prst="rect">
            <a:avLst/>
          </a:prstGeom>
        </p:spPr>
        <p:txBody>
          <a:bodyPr>
            <a:normAutofit/>
          </a:bodyPr>
          <a:lstStyle>
            <a:lvl1pPr marL="0" indent="0" algn="ctr">
              <a:buFontTx/>
              <a:buNone/>
              <a:defRPr sz="66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94" name="Text Placeholder 3"/>
          <p:cNvSpPr>
            <a:spLocks noGrp="1"/>
          </p:cNvSpPr>
          <p:nvPr>
            <p:ph type="body" sz="quarter" idx="10" hasCustomPrompt="1"/>
          </p:nvPr>
        </p:nvSpPr>
        <p:spPr>
          <a:xfrm>
            <a:off x="474663" y="11021042"/>
            <a:ext cx="8290965"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95" name="Text Placeholder 5"/>
          <p:cNvSpPr>
            <a:spLocks noGrp="1"/>
          </p:cNvSpPr>
          <p:nvPr>
            <p:ph type="body" sz="quarter" idx="11" hasCustomPrompt="1"/>
          </p:nvPr>
        </p:nvSpPr>
        <p:spPr>
          <a:xfrm>
            <a:off x="474663" y="3729032"/>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100" name="Text Placeholder 5"/>
          <p:cNvSpPr>
            <a:spLocks noGrp="1"/>
          </p:cNvSpPr>
          <p:nvPr>
            <p:ph type="body" sz="quarter" idx="20" hasCustomPrompt="1"/>
          </p:nvPr>
        </p:nvSpPr>
        <p:spPr>
          <a:xfrm>
            <a:off x="474663" y="16603102"/>
            <a:ext cx="826928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101" name="Text Placeholder 3"/>
          <p:cNvSpPr>
            <a:spLocks noGrp="1"/>
          </p:cNvSpPr>
          <p:nvPr>
            <p:ph type="body" sz="quarter" idx="21" hasCustomPrompt="1"/>
          </p:nvPr>
        </p:nvSpPr>
        <p:spPr>
          <a:xfrm>
            <a:off x="474663" y="4332951"/>
            <a:ext cx="8290965"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20"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MATERIALS &amp; METHODS</a:t>
            </a:r>
          </a:p>
        </p:txBody>
      </p:sp>
      <p:sp>
        <p:nvSpPr>
          <p:cNvPr id="121" name="Text Placeholder 3"/>
          <p:cNvSpPr>
            <a:spLocks noGrp="1"/>
          </p:cNvSpPr>
          <p:nvPr>
            <p:ph type="body" sz="quarter" idx="23" hasCustomPrompt="1"/>
          </p:nvPr>
        </p:nvSpPr>
        <p:spPr>
          <a:xfrm>
            <a:off x="17818976" y="4332951"/>
            <a:ext cx="8274926"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22" name="Text Placeholder 5"/>
          <p:cNvSpPr>
            <a:spLocks noGrp="1"/>
          </p:cNvSpPr>
          <p:nvPr>
            <p:ph type="body" sz="quarter" idx="24" hasCustomPrompt="1"/>
          </p:nvPr>
        </p:nvSpPr>
        <p:spPr>
          <a:xfrm>
            <a:off x="17818976" y="3729032"/>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123" name="Text Placeholder 5"/>
          <p:cNvSpPr>
            <a:spLocks noGrp="1"/>
          </p:cNvSpPr>
          <p:nvPr>
            <p:ph type="body" sz="quarter" idx="25" hasCustomPrompt="1"/>
          </p:nvPr>
        </p:nvSpPr>
        <p:spPr>
          <a:xfrm>
            <a:off x="35147250" y="3729032"/>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124" name="Text Placeholder 3"/>
          <p:cNvSpPr>
            <a:spLocks noGrp="1"/>
          </p:cNvSpPr>
          <p:nvPr>
            <p:ph type="body" sz="quarter" idx="26" hasCustomPrompt="1"/>
          </p:nvPr>
        </p:nvSpPr>
        <p:spPr>
          <a:xfrm>
            <a:off x="35147249" y="4332951"/>
            <a:ext cx="8272463"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25" name="Text Placeholder 5"/>
          <p:cNvSpPr>
            <a:spLocks noGrp="1"/>
          </p:cNvSpPr>
          <p:nvPr>
            <p:ph type="body" sz="quarter" idx="27" hasCustomPrompt="1"/>
          </p:nvPr>
        </p:nvSpPr>
        <p:spPr>
          <a:xfrm>
            <a:off x="35147249" y="9729403"/>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126" name="Text Placeholder 3"/>
          <p:cNvSpPr>
            <a:spLocks noGrp="1"/>
          </p:cNvSpPr>
          <p:nvPr>
            <p:ph type="body" sz="quarter" idx="28" hasCustomPrompt="1"/>
          </p:nvPr>
        </p:nvSpPr>
        <p:spPr>
          <a:xfrm>
            <a:off x="35147250" y="10325040"/>
            <a:ext cx="8272462"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27" name="Text Placeholder 5"/>
          <p:cNvSpPr>
            <a:spLocks noGrp="1"/>
          </p:cNvSpPr>
          <p:nvPr>
            <p:ph type="body" sz="quarter" idx="29" hasCustomPrompt="1"/>
          </p:nvPr>
        </p:nvSpPr>
        <p:spPr>
          <a:xfrm>
            <a:off x="35147250" y="16603102"/>
            <a:ext cx="8272462"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128" name="Text Placeholder 3"/>
          <p:cNvSpPr>
            <a:spLocks noGrp="1"/>
          </p:cNvSpPr>
          <p:nvPr>
            <p:ph type="body" sz="quarter" idx="30" hasCustomPrompt="1"/>
          </p:nvPr>
        </p:nvSpPr>
        <p:spPr>
          <a:xfrm>
            <a:off x="35147249" y="17198740"/>
            <a:ext cx="8272463"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29" name="Text Placeholder 3"/>
          <p:cNvSpPr>
            <a:spLocks noGrp="1"/>
          </p:cNvSpPr>
          <p:nvPr>
            <p:ph type="body" sz="quarter" idx="96" hasCustomPrompt="1"/>
          </p:nvPr>
        </p:nvSpPr>
        <p:spPr>
          <a:xfrm>
            <a:off x="474663" y="17198740"/>
            <a:ext cx="8271345"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0" name="Text Placeholder 3"/>
          <p:cNvSpPr>
            <a:spLocks noGrp="1"/>
          </p:cNvSpPr>
          <p:nvPr>
            <p:ph type="body" sz="quarter" idx="150" hasCustomPrompt="1"/>
          </p:nvPr>
        </p:nvSpPr>
        <p:spPr>
          <a:xfrm>
            <a:off x="26483113" y="4332951"/>
            <a:ext cx="8274926"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1" name="Text Placeholder 5"/>
          <p:cNvSpPr>
            <a:spLocks noGrp="1"/>
          </p:cNvSpPr>
          <p:nvPr>
            <p:ph type="body" sz="quarter" idx="151" hasCustomPrompt="1"/>
          </p:nvPr>
        </p:nvSpPr>
        <p:spPr>
          <a:xfrm>
            <a:off x="26483113" y="3729032"/>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132" name="Text Placeholder 3"/>
          <p:cNvSpPr>
            <a:spLocks noGrp="1"/>
          </p:cNvSpPr>
          <p:nvPr>
            <p:ph type="body" sz="quarter" idx="152" hasCustomPrompt="1"/>
          </p:nvPr>
        </p:nvSpPr>
        <p:spPr>
          <a:xfrm>
            <a:off x="9153032" y="4332951"/>
            <a:ext cx="8274926"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3" name="Text Placeholder 5"/>
          <p:cNvSpPr>
            <a:spLocks noGrp="1"/>
          </p:cNvSpPr>
          <p:nvPr>
            <p:ph type="body" sz="quarter" idx="153" hasCustomPrompt="1"/>
          </p:nvPr>
        </p:nvSpPr>
        <p:spPr>
          <a:xfrm>
            <a:off x="9154839" y="3729032"/>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134" name="Text Placeholder 3"/>
          <p:cNvSpPr>
            <a:spLocks noGrp="1"/>
          </p:cNvSpPr>
          <p:nvPr>
            <p:ph type="body" sz="quarter" idx="154" hasCustomPrompt="1"/>
          </p:nvPr>
        </p:nvSpPr>
        <p:spPr>
          <a:xfrm>
            <a:off x="17807726" y="13231413"/>
            <a:ext cx="8274926"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5" name="Text Placeholder 5"/>
          <p:cNvSpPr>
            <a:spLocks noGrp="1"/>
          </p:cNvSpPr>
          <p:nvPr>
            <p:ph type="body" sz="quarter" idx="155" hasCustomPrompt="1"/>
          </p:nvPr>
        </p:nvSpPr>
        <p:spPr>
          <a:xfrm>
            <a:off x="17807726" y="12642246"/>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136" name="Text Placeholder 3"/>
          <p:cNvSpPr>
            <a:spLocks noGrp="1"/>
          </p:cNvSpPr>
          <p:nvPr>
            <p:ph type="body" sz="quarter" idx="156" hasCustomPrompt="1"/>
          </p:nvPr>
        </p:nvSpPr>
        <p:spPr>
          <a:xfrm>
            <a:off x="26462419" y="13231413"/>
            <a:ext cx="8274926"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7" name="Text Placeholder 5"/>
          <p:cNvSpPr>
            <a:spLocks noGrp="1"/>
          </p:cNvSpPr>
          <p:nvPr>
            <p:ph type="body" sz="quarter" idx="157" hasCustomPrompt="1"/>
          </p:nvPr>
        </p:nvSpPr>
        <p:spPr>
          <a:xfrm>
            <a:off x="26462419" y="12642246"/>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138" name="Text Placeholder 3"/>
          <p:cNvSpPr>
            <a:spLocks noGrp="1"/>
          </p:cNvSpPr>
          <p:nvPr>
            <p:ph type="body" sz="quarter" idx="158" hasCustomPrompt="1"/>
          </p:nvPr>
        </p:nvSpPr>
        <p:spPr>
          <a:xfrm>
            <a:off x="9153032" y="13231413"/>
            <a:ext cx="8274926" cy="461665"/>
          </a:xfrm>
          <a:prstGeom prst="rect">
            <a:avLst/>
          </a:prstGeom>
        </p:spPr>
        <p:txBody>
          <a:bodyPr wrap="square" lIns="91440" tIns="91440" rIns="91440" bIns="91440">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9" name="Text Placeholder 5"/>
          <p:cNvSpPr>
            <a:spLocks noGrp="1"/>
          </p:cNvSpPr>
          <p:nvPr>
            <p:ph type="body" sz="quarter" idx="159" hasCustomPrompt="1"/>
          </p:nvPr>
        </p:nvSpPr>
        <p:spPr>
          <a:xfrm>
            <a:off x="9153032" y="12642246"/>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82" name="Text Placeholder 76"/>
          <p:cNvSpPr>
            <a:spLocks noGrp="1"/>
          </p:cNvSpPr>
          <p:nvPr>
            <p:ph type="body" sz="quarter" idx="171" hasCustomPrompt="1"/>
          </p:nvPr>
        </p:nvSpPr>
        <p:spPr>
          <a:xfrm>
            <a:off x="5225143" y="1464829"/>
            <a:ext cx="33440914" cy="963989"/>
          </a:xfrm>
          <a:prstGeom prst="rect">
            <a:avLst/>
          </a:prstGeom>
        </p:spPr>
        <p:txBody>
          <a:bodyPr>
            <a:normAutofit/>
          </a:bodyPr>
          <a:lstStyle>
            <a:lvl1pPr marL="0" indent="0"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3" name="Text Placeholder 76"/>
          <p:cNvSpPr>
            <a:spLocks noGrp="1"/>
          </p:cNvSpPr>
          <p:nvPr>
            <p:ph type="body" sz="quarter" idx="195" hasCustomPrompt="1"/>
          </p:nvPr>
        </p:nvSpPr>
        <p:spPr>
          <a:xfrm>
            <a:off x="5225143" y="2428819"/>
            <a:ext cx="33440914" cy="634555"/>
          </a:xfrm>
          <a:prstGeom prst="rect">
            <a:avLst/>
          </a:prstGeom>
        </p:spPr>
        <p:txBody>
          <a:bodyPr>
            <a:normAutofit/>
          </a:bodyPr>
          <a:lstStyle>
            <a:lvl1pPr marL="0" indent="0" algn="ctr">
              <a:buFontTx/>
              <a:buNone/>
              <a:defRPr sz="3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4" name="Text Placeholder 76"/>
          <p:cNvSpPr>
            <a:spLocks noGrp="1"/>
          </p:cNvSpPr>
          <p:nvPr>
            <p:ph type="body" sz="quarter" idx="196" hasCustomPrompt="1"/>
          </p:nvPr>
        </p:nvSpPr>
        <p:spPr>
          <a:xfrm>
            <a:off x="5225143" y="180134"/>
            <a:ext cx="33440914" cy="1284696"/>
          </a:xfrm>
          <a:prstGeom prst="rect">
            <a:avLst/>
          </a:prstGeom>
        </p:spPr>
        <p:txBody>
          <a:bodyPr>
            <a:normAutofit/>
          </a:bodyPr>
          <a:lstStyle>
            <a:lvl1pPr marL="0" indent="0" algn="ctr">
              <a:buFontTx/>
              <a:buNone/>
              <a:defRPr sz="66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9.wmf"/><Relationship Id="rId12"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wmf"/><Relationship Id="rId8" Type="http://schemas.openxmlformats.org/officeDocument/2006/relationships/image" Target="../media/image6.wmf"/><Relationship Id="rId9" Type="http://schemas.openxmlformats.org/officeDocument/2006/relationships/image" Target="../media/image7.wmf"/><Relationship Id="rId10" Type="http://schemas.openxmlformats.org/officeDocument/2006/relationships/image" Target="../media/image8.png"/></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9.wmf"/><Relationship Id="rId12"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wmf"/><Relationship Id="rId8" Type="http://schemas.openxmlformats.org/officeDocument/2006/relationships/image" Target="../media/image6.wmf"/><Relationship Id="rId9" Type="http://schemas.openxmlformats.org/officeDocument/2006/relationships/image" Target="../media/image7.wmf"/><Relationship Id="rId10"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9.wmf"/><Relationship Id="rId12"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wmf"/><Relationship Id="rId8" Type="http://schemas.openxmlformats.org/officeDocument/2006/relationships/image" Target="../media/image6.wmf"/><Relationship Id="rId9" Type="http://schemas.openxmlformats.org/officeDocument/2006/relationships/image" Target="../media/image7.wmf"/><Relationship Id="rId10"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11" Type="http://schemas.openxmlformats.org/officeDocument/2006/relationships/image" Target="../media/image9.wmf"/><Relationship Id="rId12"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10.jpeg"/><Relationship Id="rId1" Type="http://schemas.openxmlformats.org/officeDocument/2006/relationships/slideLayout" Target="../slideLayouts/slideLayout4.xml"/><Relationship Id="rId2" Type="http://schemas.openxmlformats.org/officeDocument/2006/relationships/theme" Target="../theme/them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wmf"/><Relationship Id="rId8" Type="http://schemas.openxmlformats.org/officeDocument/2006/relationships/image" Target="../media/image6.wmf"/><Relationship Id="rId9" Type="http://schemas.openxmlformats.org/officeDocument/2006/relationships/image" Target="../media/image7.wmf"/><Relationship Id="rId10"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82318E"/>
            </a:gs>
            <a:gs pos="100000">
              <a:srgbClr val="82318E">
                <a:alpha val="10000"/>
              </a:srgbClr>
            </a:gs>
          </a:gsLst>
          <a:lin ang="16200000" scaled="1"/>
          <a:tileRect/>
        </a:gradFill>
        <a:effectLst/>
      </p:bgPr>
    </p:bg>
    <p:spTree>
      <p:nvGrpSpPr>
        <p:cNvPr id="1" name=""/>
        <p:cNvGrpSpPr/>
        <p:nvPr/>
      </p:nvGrpSpPr>
      <p:grpSpPr>
        <a:xfrm>
          <a:off x="0" y="0"/>
          <a:ext cx="0" cy="0"/>
          <a:chOff x="0" y="0"/>
          <a:chExt cx="0" cy="0"/>
        </a:xfrm>
      </p:grpSpPr>
      <p:sp>
        <p:nvSpPr>
          <p:cNvPr id="9" name="Rectangle 9"/>
          <p:cNvSpPr>
            <a:spLocks noChangeArrowheads="1"/>
          </p:cNvSpPr>
          <p:nvPr/>
        </p:nvSpPr>
        <p:spPr bwMode="auto">
          <a:xfrm>
            <a:off x="0" y="3924300"/>
            <a:ext cx="43891200" cy="101600"/>
          </a:xfrm>
          <a:prstGeom prst="rect">
            <a:avLst/>
          </a:prstGeom>
          <a:solidFill>
            <a:srgbClr val="82318E"/>
          </a:solidFill>
          <a:ln w="152400">
            <a:noFill/>
            <a:miter lim="800000"/>
            <a:headEnd/>
            <a:tailEnd/>
          </a:ln>
          <a:effectLst/>
        </p:spPr>
        <p:txBody>
          <a:bodyPr wrap="none" lIns="78374" tIns="39186" rIns="78374" bIns="39186" anchor="ctr"/>
          <a:lstStyle/>
          <a:p>
            <a:pPr>
              <a:defRPr/>
            </a:pPr>
            <a:endParaRPr lang="en-US" dirty="0"/>
          </a:p>
        </p:txBody>
      </p:sp>
      <p:sp>
        <p:nvSpPr>
          <p:cNvPr id="10" name="Text Box 14"/>
          <p:cNvSpPr txBox="1">
            <a:spLocks noChangeArrowheads="1"/>
          </p:cNvSpPr>
          <p:nvPr/>
        </p:nvSpPr>
        <p:spPr bwMode="auto">
          <a:xfrm>
            <a:off x="819153" y="21488400"/>
            <a:ext cx="2514600" cy="288262"/>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25" name="Rectangle 33"/>
          <p:cNvSpPr>
            <a:spLocks noChangeArrowheads="1"/>
          </p:cNvSpPr>
          <p:nvPr/>
        </p:nvSpPr>
        <p:spPr bwMode="auto">
          <a:xfrm>
            <a:off x="457994" y="4333668"/>
            <a:ext cx="8278812" cy="6597416"/>
          </a:xfrm>
          <a:prstGeom prst="roundRect">
            <a:avLst>
              <a:gd name="adj" fmla="val 385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23" name="Rectangle 33"/>
          <p:cNvSpPr>
            <a:spLocks noChangeArrowheads="1"/>
          </p:cNvSpPr>
          <p:nvPr userDrawn="1"/>
        </p:nvSpPr>
        <p:spPr bwMode="auto">
          <a:xfrm>
            <a:off x="34410227" y="4333668"/>
            <a:ext cx="9022979" cy="6639132"/>
          </a:xfrm>
          <a:prstGeom prst="roundRect">
            <a:avLst>
              <a:gd name="adj" fmla="val 385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24" name="Rectangle 33"/>
          <p:cNvSpPr>
            <a:spLocks noChangeArrowheads="1"/>
          </p:cNvSpPr>
          <p:nvPr userDrawn="1"/>
        </p:nvSpPr>
        <p:spPr bwMode="auto">
          <a:xfrm>
            <a:off x="9132093" y="4333668"/>
            <a:ext cx="12572069" cy="7629222"/>
          </a:xfrm>
          <a:prstGeom prst="roundRect">
            <a:avLst>
              <a:gd name="adj" fmla="val 385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31" name="Rectangle 33"/>
          <p:cNvSpPr>
            <a:spLocks noChangeArrowheads="1"/>
          </p:cNvSpPr>
          <p:nvPr userDrawn="1"/>
        </p:nvSpPr>
        <p:spPr bwMode="auto">
          <a:xfrm>
            <a:off x="22069081" y="4333668"/>
            <a:ext cx="11910023" cy="7629222"/>
          </a:xfrm>
          <a:prstGeom prst="roundRect">
            <a:avLst>
              <a:gd name="adj" fmla="val 385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74" tIns="39186" rIns="78374" bIns="39186" anchor="ctr"/>
          <a:lstStyle/>
          <a:p>
            <a:pPr>
              <a:defRPr/>
            </a:pPr>
            <a:endParaRPr lang="en-US" dirty="0"/>
          </a:p>
        </p:txBody>
      </p:sp>
      <p:grpSp>
        <p:nvGrpSpPr>
          <p:cNvPr id="32" name="Group 31"/>
          <p:cNvGrpSpPr>
            <a:grpSpLocks noChangeAspect="1"/>
          </p:cNvGrpSpPr>
          <p:nvPr userDrawn="1"/>
        </p:nvGrpSpPr>
        <p:grpSpPr>
          <a:xfrm>
            <a:off x="-6886463" y="2"/>
            <a:ext cx="6608534" cy="21945598"/>
            <a:chOff x="-11220550" y="-1"/>
            <a:chExt cx="11014226" cy="27432000"/>
          </a:xfrm>
        </p:grpSpPr>
        <p:sp>
          <p:nvSpPr>
            <p:cNvPr id="37" name="Rectangle 36"/>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a:solidFill>
                  <a:schemeClr val="bg1"/>
                </a:solidFill>
                <a:latin typeface="Trebuchet MS" pitchFamily="34" charset="0"/>
              </a:endParaRPr>
            </a:p>
            <a:p>
              <a:pPr algn="ctr"/>
              <a:r>
                <a:rPr lang="en-US" sz="2800" b="1" spc="600" dirty="0">
                  <a:solidFill>
                    <a:schemeClr val="bg1"/>
                  </a:solidFill>
                  <a:latin typeface="Trebuchet MS" pitchFamily="34" charset="0"/>
                </a:rPr>
                <a:t>DESIGN</a:t>
              </a:r>
              <a:r>
                <a:rPr lang="en-US" sz="2800" b="1" spc="600" baseline="0" dirty="0">
                  <a:solidFill>
                    <a:schemeClr val="bg1"/>
                  </a:solidFill>
                  <a:latin typeface="Trebuchet MS" pitchFamily="34" charset="0"/>
                </a:rPr>
                <a:t> </a:t>
              </a:r>
              <a:r>
                <a:rPr lang="en-US" sz="2800" b="1" spc="600" dirty="0">
                  <a:solidFill>
                    <a:schemeClr val="bg1"/>
                  </a:solidFill>
                  <a:latin typeface="Trebuchet MS" pitchFamily="34" charset="0"/>
                </a:rPr>
                <a:t>GUIDE</a:t>
              </a:r>
            </a:p>
            <a:p>
              <a:pPr algn="ctr"/>
              <a:r>
                <a:rPr lang="en-US" sz="1050" b="1" dirty="0">
                  <a:latin typeface="Trebuchet MS" pitchFamily="34" charset="0"/>
                </a:rPr>
                <a:t> </a:t>
              </a:r>
            </a:p>
            <a:p>
              <a:pPr defTabSz="3765639"/>
              <a:r>
                <a:rPr lang="en-US" sz="1800" i="0" dirty="0">
                  <a:latin typeface="Trebuchet MS" pitchFamily="34" charset="0"/>
                </a:rPr>
                <a:t>This PowerPoint</a:t>
              </a:r>
              <a:r>
                <a:rPr lang="en-US" sz="1800" i="0" baseline="0" dirty="0">
                  <a:latin typeface="Trebuchet MS" pitchFamily="34" charset="0"/>
                </a:rPr>
                <a:t> </a:t>
              </a:r>
              <a:r>
                <a:rPr lang="en-US" sz="1800" i="0" dirty="0">
                  <a:latin typeface="Trebuchet MS" pitchFamily="34" charset="0"/>
                </a:rPr>
                <a:t>2007 template produces</a:t>
              </a:r>
              <a:r>
                <a:rPr lang="en-US" sz="1800" i="0" baseline="0" dirty="0">
                  <a:latin typeface="Trebuchet MS" pitchFamily="34" charset="0"/>
                </a:rPr>
                <a:t> </a:t>
              </a:r>
              <a:r>
                <a:rPr lang="en-US" sz="1800" i="0" dirty="0">
                  <a:latin typeface="Trebuchet MS" pitchFamily="34" charset="0"/>
                </a:rPr>
                <a:t>a 48”x96” presentation poster. </a:t>
              </a:r>
              <a:r>
                <a:rPr lang="en-US" sz="1800" dirty="0">
                  <a:latin typeface="Trebuchet MS" pitchFamily="34" charset="0"/>
                </a:rPr>
                <a:t>You</a:t>
              </a:r>
              <a:r>
                <a:rPr lang="en-US" sz="1800" baseline="0" dirty="0">
                  <a:latin typeface="Trebuchet MS" pitchFamily="34" charset="0"/>
                </a:rPr>
                <a:t> can u</a:t>
              </a:r>
              <a:r>
                <a:rPr lang="en-US" sz="1800" dirty="0">
                  <a:latin typeface="Trebuchet MS" pitchFamily="34" charset="0"/>
                </a:rPr>
                <a:t>se</a:t>
              </a:r>
              <a:r>
                <a:rPr lang="en-US" sz="1800" baseline="0" dirty="0">
                  <a:latin typeface="Trebuchet MS" pitchFamily="34" charset="0"/>
                </a:rPr>
                <a:t> it to create your research poster and </a:t>
              </a:r>
              <a:r>
                <a:rPr lang="en-US" sz="1800" dirty="0">
                  <a:latin typeface="Trebuchet MS" pitchFamily="34" charset="0"/>
                </a:rPr>
                <a:t>save valuable time placing titles, subtitles,</a:t>
              </a:r>
              <a:r>
                <a:rPr lang="en-US" sz="1800" baseline="0" dirty="0">
                  <a:latin typeface="Trebuchet MS" pitchFamily="34" charset="0"/>
                </a:rPr>
                <a:t> text, and graphics</a:t>
              </a:r>
              <a:r>
                <a:rPr lang="en-US" sz="1800" dirty="0">
                  <a:latin typeface="Trebuchet MS" pitchFamily="34" charset="0"/>
                </a:rPr>
                <a:t>. </a:t>
              </a:r>
            </a:p>
            <a:p>
              <a:pPr defTabSz="3765639"/>
              <a:r>
                <a:rPr lang="en-US" sz="1050" dirty="0">
                  <a:latin typeface="Trebuchet MS" pitchFamily="34" charset="0"/>
                </a:rPr>
                <a:t> </a:t>
              </a:r>
            </a:p>
            <a:p>
              <a:pPr defTabSz="4389219"/>
              <a:r>
                <a:rPr lang="en-US" sz="1800" dirty="0">
                  <a:latin typeface="Trebuchet MS" pitchFamily="34" charset="0"/>
                </a:rPr>
                <a:t>We provide a series of online answer your poster production questions. To view our template tutorials, go online to </a:t>
              </a:r>
              <a:r>
                <a:rPr lang="en-US" sz="1800" b="1" dirty="0">
                  <a:solidFill>
                    <a:srgbClr val="FFC000"/>
                  </a:solidFill>
                  <a:latin typeface="Trebuchet MS" pitchFamily="34" charset="0"/>
                </a:rPr>
                <a:t>PosterPresentations.com</a:t>
              </a:r>
              <a:r>
                <a:rPr lang="en-US" sz="1800" b="1" dirty="0">
                  <a:solidFill>
                    <a:schemeClr val="bg1"/>
                  </a:solidFill>
                  <a:latin typeface="Trebuchet MS" pitchFamily="34" charset="0"/>
                </a:rPr>
                <a:t> </a:t>
              </a:r>
              <a:r>
                <a:rPr lang="en-US" sz="1800" dirty="0">
                  <a:solidFill>
                    <a:schemeClr val="bg1"/>
                  </a:solidFill>
                  <a:latin typeface="Trebuchet MS" pitchFamily="34" charset="0"/>
                </a:rPr>
                <a:t>and click on HELP DESK.</a:t>
              </a:r>
            </a:p>
            <a:p>
              <a:pPr defTabSz="4389219"/>
              <a:r>
                <a:rPr lang="en-US" sz="1050" dirty="0">
                  <a:latin typeface="Trebuchet MS" pitchFamily="34" charset="0"/>
                </a:rPr>
                <a:t> </a:t>
              </a:r>
            </a:p>
            <a:p>
              <a:pPr defTabSz="4389219"/>
              <a:r>
                <a:rPr lang="en-US" sz="1800" dirty="0">
                  <a:solidFill>
                    <a:schemeClr val="bg1"/>
                  </a:solidFill>
                  <a:latin typeface="Trebuchet MS" pitchFamily="34" charset="0"/>
                </a:rPr>
                <a:t>When</a:t>
              </a:r>
              <a:r>
                <a:rPr lang="en-US" sz="1800" baseline="0" dirty="0">
                  <a:solidFill>
                    <a:schemeClr val="bg1"/>
                  </a:solidFill>
                  <a:latin typeface="Trebuchet MS" pitchFamily="34" charset="0"/>
                </a:rPr>
                <a:t> you are ready to</a:t>
              </a:r>
              <a:r>
                <a:rPr lang="en-US" sz="1800" dirty="0">
                  <a:solidFill>
                    <a:schemeClr val="bg1"/>
                  </a:solidFill>
                  <a:latin typeface="Trebuchet MS" pitchFamily="34" charset="0"/>
                </a:rPr>
                <a:t> </a:t>
              </a:r>
              <a:r>
                <a:rPr lang="en-US" sz="1800" baseline="0" dirty="0">
                  <a:solidFill>
                    <a:schemeClr val="bg1"/>
                  </a:solidFill>
                  <a:latin typeface="Trebuchet MS" pitchFamily="34" charset="0"/>
                </a:rPr>
                <a:t> print your poster</a:t>
              </a:r>
              <a:r>
                <a:rPr lang="en-US" sz="1800" dirty="0">
                  <a:solidFill>
                    <a:schemeClr val="bg1"/>
                  </a:solidFill>
                  <a:latin typeface="Trebuchet MS" pitchFamily="34" charset="0"/>
                </a:rPr>
                <a:t>,</a:t>
              </a:r>
              <a:r>
                <a:rPr lang="en-US" sz="1800" baseline="0" dirty="0">
                  <a:solidFill>
                    <a:schemeClr val="bg1"/>
                  </a:solidFill>
                  <a:latin typeface="Trebuchet MS" pitchFamily="34" charset="0"/>
                </a:rPr>
                <a:t> go online to </a:t>
              </a:r>
              <a:r>
                <a:rPr lang="en-US" sz="1800" b="0" dirty="0">
                  <a:solidFill>
                    <a:schemeClr val="bg1"/>
                  </a:solidFill>
                  <a:latin typeface="Trebuchet MS" pitchFamily="34" charset="0"/>
                </a:rPr>
                <a:t>PosterPresentations.com</a:t>
              </a:r>
              <a:r>
                <a:rPr lang="en-US" sz="1800" dirty="0">
                  <a:solidFill>
                    <a:schemeClr val="bg1"/>
                  </a:solidFill>
                  <a:latin typeface="Trebuchet MS" pitchFamily="34" charset="0"/>
                </a:rPr>
                <a:t/>
              </a:r>
              <a:br>
                <a:rPr lang="en-US" sz="1800" dirty="0">
                  <a:solidFill>
                    <a:schemeClr val="bg1"/>
                  </a:solidFill>
                  <a:latin typeface="Trebuchet MS" pitchFamily="34" charset="0"/>
                </a:rPr>
              </a:br>
              <a:r>
                <a:rPr lang="en-US" sz="1050" dirty="0">
                  <a:solidFill>
                    <a:schemeClr val="bg1"/>
                  </a:solidFill>
                  <a:latin typeface="Trebuchet MS" pitchFamily="34" charset="0"/>
                </a:rPr>
                <a:t> </a:t>
              </a:r>
            </a:p>
            <a:p>
              <a:pPr algn="l" defTabSz="3765639"/>
              <a:r>
                <a:rPr lang="en-US" sz="1800" b="0" dirty="0">
                  <a:solidFill>
                    <a:schemeClr val="bg1"/>
                  </a:solidFill>
                  <a:latin typeface="Trebuchet MS" pitchFamily="34" charset="0"/>
                </a:rPr>
                <a:t>Need</a:t>
              </a:r>
              <a:r>
                <a:rPr lang="en-US" sz="1800" b="0" baseline="0" dirty="0">
                  <a:solidFill>
                    <a:schemeClr val="bg1"/>
                  </a:solidFill>
                  <a:latin typeface="Trebuchet MS" pitchFamily="34" charset="0"/>
                </a:rPr>
                <a:t> assistance? Call us at </a:t>
              </a:r>
              <a:r>
                <a:rPr lang="en-US" sz="1800" b="0" dirty="0">
                  <a:solidFill>
                    <a:srgbClr val="FFC000"/>
                  </a:solidFill>
                  <a:latin typeface="Trebuchet MS" pitchFamily="34" charset="0"/>
                </a:rPr>
                <a:t>1.510.649.3001</a:t>
              </a:r>
            </a:p>
            <a:p>
              <a:pPr algn="l" defTabSz="3765639"/>
              <a:r>
                <a:rPr lang="en-US" sz="1050" b="1" dirty="0">
                  <a:solidFill>
                    <a:srgbClr val="FFFF00"/>
                  </a:solidFill>
                  <a:latin typeface="Trebuchet MS" pitchFamily="34" charset="0"/>
                </a:rPr>
                <a:t> </a:t>
              </a: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ctr"/>
              <a:endParaRPr lang="en-US" sz="1600" b="1" dirty="0">
                <a:solidFill>
                  <a:schemeClr val="bg1"/>
                </a:solidFill>
                <a:latin typeface="Trebuchet MS" pitchFamily="34" charset="0"/>
              </a:endParaRPr>
            </a:p>
            <a:p>
              <a:pPr algn="ctr"/>
              <a:r>
                <a:rPr lang="en-US" sz="2800" b="1" spc="600" dirty="0">
                  <a:solidFill>
                    <a:schemeClr val="bg1"/>
                  </a:solidFill>
                  <a:latin typeface="Trebuchet MS" pitchFamily="34" charset="0"/>
                </a:rPr>
                <a:t>QUICK START</a:t>
              </a:r>
            </a:p>
            <a:p>
              <a:pPr algn="ctr"/>
              <a:r>
                <a:rPr lang="en-US" sz="1050" b="1" baseline="0" dirty="0">
                  <a:solidFill>
                    <a:schemeClr val="bg1"/>
                  </a:solidFill>
                  <a:latin typeface="Trebuchet MS" pitchFamily="34" charset="0"/>
                </a:rPr>
                <a:t> </a:t>
              </a:r>
            </a:p>
            <a:p>
              <a:pPr algn="ctr"/>
              <a:r>
                <a:rPr lang="en-US" sz="2000" b="1" baseline="0" dirty="0">
                  <a:solidFill>
                    <a:srgbClr val="FFC000"/>
                  </a:solidFill>
                  <a:latin typeface="Trebuchet MS" pitchFamily="34" charset="0"/>
                </a:rPr>
                <a:t>Zoom in and out</a:t>
              </a:r>
            </a:p>
            <a:p>
              <a:pPr marL="1203325" indent="0" algn="l" defTabSz="850900"/>
              <a:r>
                <a:rPr lang="en-US" sz="16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Title, Authors, and Affiliations</a:t>
              </a:r>
            </a:p>
            <a:p>
              <a:pPr algn="l"/>
              <a:r>
                <a:rPr lang="en-US" sz="16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a:solidFill>
                    <a:schemeClr val="bg1">
                      <a:lumMod val="75000"/>
                    </a:schemeClr>
                  </a:solidFill>
                  <a:latin typeface="Trebuchet MS" pitchFamily="34" charset="0"/>
                </a:rPr>
                <a:t> </a:t>
              </a:r>
            </a:p>
            <a:p>
              <a:pPr algn="l"/>
              <a:r>
                <a:rPr lang="en-US" sz="1600" b="1" spc="300" baseline="0" dirty="0">
                  <a:solidFill>
                    <a:srgbClr val="FFC000"/>
                  </a:solidFill>
                  <a:latin typeface="Trebuchet MS" pitchFamily="34" charset="0"/>
                </a:rPr>
                <a:t>TIP</a:t>
              </a:r>
              <a:r>
                <a:rPr lang="en-US" sz="1600" b="1"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a:solidFill>
                  <a:schemeClr val="bg1">
                    <a:lumMod val="75000"/>
                  </a:schemeClr>
                </a:solidFill>
                <a:latin typeface="Trebuchet MS" pitchFamily="34" charset="0"/>
              </a:endParaRPr>
            </a:p>
            <a:p>
              <a:pPr algn="l"/>
              <a:endParaRPr lang="en-US" sz="1600" b="0" baseline="0" dirty="0">
                <a:solidFill>
                  <a:schemeClr val="bg1">
                    <a:lumMod val="75000"/>
                  </a:schemeClr>
                </a:solidFill>
                <a:latin typeface="Trebuchet MS" pitchFamily="34" charset="0"/>
              </a:endParaRPr>
            </a:p>
            <a:p>
              <a:pPr algn="l"/>
              <a:r>
                <a:rPr lang="en-US" sz="1800" b="1" baseline="0" dirty="0">
                  <a:solidFill>
                    <a:schemeClr val="bg1"/>
                  </a:solidFill>
                  <a:latin typeface="Trebuchet MS" pitchFamily="34" charset="0"/>
                </a:rPr>
                <a:t/>
              </a:r>
              <a:br>
                <a:rPr lang="en-US" sz="1800" b="1" baseline="0" dirty="0">
                  <a:solidFill>
                    <a:schemeClr val="bg1"/>
                  </a:solidFill>
                  <a:latin typeface="Trebuchet MS" pitchFamily="34" charset="0"/>
                </a:rPr>
              </a:br>
              <a:endParaRPr lang="en-US" sz="1800" b="1" dirty="0">
                <a:solidFill>
                  <a:schemeClr val="bg1"/>
                </a:solidFill>
                <a:latin typeface="Trebuchet MS" pitchFamily="34" charset="0"/>
              </a:endParaRPr>
            </a:p>
            <a:p>
              <a:pPr algn="ctr"/>
              <a:endParaRPr lang="en-US" sz="1800" b="1" dirty="0">
                <a:solidFill>
                  <a:srgbClr val="FFC000"/>
                </a:solidFill>
                <a:latin typeface="Trebuchet MS" pitchFamily="34" charset="0"/>
              </a:endParaRPr>
            </a:p>
            <a:p>
              <a:pPr algn="ctr"/>
              <a:endParaRPr lang="en-US" sz="1800" b="1" dirty="0">
                <a:solidFill>
                  <a:srgbClr val="FFC000"/>
                </a:solidFill>
                <a:latin typeface="Trebuchet MS" pitchFamily="34" charset="0"/>
              </a:endParaRPr>
            </a:p>
            <a:p>
              <a:pPr algn="ctr"/>
              <a:r>
                <a:rPr lang="en-US" sz="2000" b="1" dirty="0">
                  <a:solidFill>
                    <a:srgbClr val="FFC000"/>
                  </a:solidFill>
                  <a:latin typeface="Trebuchet MS" pitchFamily="34" charset="0"/>
                </a:rPr>
                <a:t>Adding Logos</a:t>
              </a:r>
              <a:r>
                <a:rPr lang="en-US" sz="2000" b="1" baseline="0" dirty="0">
                  <a:solidFill>
                    <a:srgbClr val="FFC000"/>
                  </a:solidFill>
                  <a:latin typeface="Trebuchet MS" pitchFamily="34" charset="0"/>
                </a:rPr>
                <a:t> / Seals</a:t>
              </a:r>
            </a:p>
            <a:p>
              <a:pPr algn="l"/>
              <a:r>
                <a:rPr lang="en-US" sz="16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a:solidFill>
                  <a:schemeClr val="bg1">
                    <a:lumMod val="75000"/>
                  </a:schemeClr>
                </a:solidFill>
                <a:latin typeface="Trebuchet MS" pitchFamily="34" charset="0"/>
              </a:endParaRPr>
            </a:p>
            <a:p>
              <a:pPr algn="l"/>
              <a:r>
                <a:rPr lang="en-US" sz="1600" b="1" spc="300" baseline="0" dirty="0">
                  <a:solidFill>
                    <a:srgbClr val="FFC000"/>
                  </a:solidFill>
                  <a:latin typeface="Trebuchet MS" pitchFamily="34" charset="0"/>
                </a:rPr>
                <a:t>TIP:</a:t>
              </a:r>
              <a:r>
                <a:rPr lang="en-US" sz="1600" b="1" spc="0"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See if your company’s logo is available on our free poster templates page.</a:t>
              </a:r>
            </a:p>
            <a:p>
              <a:pPr algn="l"/>
              <a:endParaRPr lang="en-US" sz="1600" b="0" baseline="0" dirty="0">
                <a:latin typeface="Trebuchet MS" pitchFamily="34" charset="0"/>
              </a:endParaRPr>
            </a:p>
            <a:p>
              <a:pPr algn="ctr"/>
              <a:r>
                <a:rPr lang="en-US" sz="2000" b="1" baseline="0" dirty="0">
                  <a:solidFill>
                    <a:srgbClr val="FFC000"/>
                  </a:solidFill>
                  <a:latin typeface="Trebuchet MS" pitchFamily="34" charset="0"/>
                </a:rPr>
                <a:t>Photographs / Graphics</a:t>
              </a:r>
            </a:p>
            <a:p>
              <a:pPr algn="l" defTabSz="977900"/>
              <a:r>
                <a:rPr lang="en-US" sz="16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a:solidFill>
                    <a:schemeClr val="bg1">
                      <a:lumMod val="75000"/>
                    </a:schemeClr>
                  </a:solidFill>
                  <a:latin typeface="Trebuchet MS" pitchFamily="34" charset="0"/>
                </a:rPr>
                <a:t>disproportionally.</a:t>
              </a:r>
            </a:p>
            <a:p>
              <a:pPr algn="l" defTabSz="977900"/>
              <a:endParaRPr lang="en-US" sz="1600" b="0" baseline="0" dirty="0">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r>
                <a:rPr lang="en-US" sz="2000" b="1" baseline="0" dirty="0">
                  <a:solidFill>
                    <a:srgbClr val="FFC000"/>
                  </a:solidFill>
                  <a:latin typeface="Trebuchet MS" pitchFamily="34" charset="0"/>
                </a:rPr>
                <a:t>Image Quality Check</a:t>
              </a:r>
            </a:p>
            <a:p>
              <a:pPr lvl="0" algn="l" defTabSz="977900"/>
              <a:r>
                <a:rPr lang="en-US" sz="1600" b="0" baseline="0" dirty="0">
                  <a:solidFill>
                    <a:schemeClr val="bg1">
                      <a:lumMod val="75000"/>
                    </a:schemeClr>
                  </a:solidFill>
                  <a:latin typeface="Trebuchet MS" pitchFamily="34" charset="0"/>
                </a:rPr>
                <a:t>Zoom in and look at your images at 100% magnification. If they look good they will print well. </a:t>
              </a:r>
              <a:endParaRPr lang="en-US" sz="1800" b="0" dirty="0">
                <a:latin typeface="Trebuchet MS" pitchFamily="34" charset="0"/>
              </a:endParaRPr>
            </a:p>
          </p:txBody>
        </p:sp>
        <p:cxnSp>
          <p:nvCxnSpPr>
            <p:cNvPr id="38" name="Straight Connector 37"/>
            <p:cNvCxnSpPr/>
            <p:nvPr userDrawn="1"/>
          </p:nvCxnSpPr>
          <p:spPr>
            <a:xfrm>
              <a:off x="-11220550" y="6610711"/>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3"/>
            <a:stretch>
              <a:fillRect/>
            </a:stretch>
          </p:blipFill>
          <p:spPr>
            <a:xfrm>
              <a:off x="-10852997" y="8198113"/>
              <a:ext cx="1597665" cy="1001614"/>
            </a:xfrm>
            <a:prstGeom prst="rect">
              <a:avLst/>
            </a:prstGeom>
          </p:spPr>
        </p:pic>
        <p:pic>
          <p:nvPicPr>
            <p:cNvPr id="40" name="Picture 39"/>
            <p:cNvPicPr>
              <a:picLocks noChangeAspect="1"/>
            </p:cNvPicPr>
            <p:nvPr userDrawn="1"/>
          </p:nvPicPr>
          <p:blipFill>
            <a:blip r:embed="rId4"/>
            <a:stretch>
              <a:fillRect/>
            </a:stretch>
          </p:blipFill>
          <p:spPr>
            <a:xfrm>
              <a:off x="-10801330" y="12785855"/>
              <a:ext cx="9986807" cy="877998"/>
            </a:xfrm>
            <a:prstGeom prst="rect">
              <a:avLst/>
            </a:prstGeom>
          </p:spPr>
        </p:pic>
        <p:grpSp>
          <p:nvGrpSpPr>
            <p:cNvPr id="46" name="Group 45"/>
            <p:cNvGrpSpPr/>
            <p:nvPr userDrawn="1"/>
          </p:nvGrpSpPr>
          <p:grpSpPr>
            <a:xfrm>
              <a:off x="-9918368" y="19973444"/>
              <a:ext cx="7631078" cy="1987426"/>
              <a:chOff x="-4550327" y="11384063"/>
              <a:chExt cx="3516822" cy="1095728"/>
            </a:xfrm>
          </p:grpSpPr>
          <p:grpSp>
            <p:nvGrpSpPr>
              <p:cNvPr id="52" name="Group 51"/>
              <p:cNvGrpSpPr/>
              <p:nvPr userDrawn="1"/>
            </p:nvGrpSpPr>
            <p:grpSpPr>
              <a:xfrm>
                <a:off x="-2817357" y="11384115"/>
                <a:ext cx="624373" cy="894738"/>
                <a:chOff x="-4000962" y="11580582"/>
                <a:chExt cx="779266" cy="1282149"/>
              </a:xfrm>
            </p:grpSpPr>
            <p:pic>
              <p:nvPicPr>
                <p:cNvPr id="58" name="Picture 57"/>
                <p:cNvPicPr>
                  <a:picLocks noChangeAspect="1"/>
                </p:cNvPicPr>
                <p:nvPr userDrawn="1"/>
              </p:nvPicPr>
              <p:blipFill>
                <a:blip r:embed="rId5"/>
                <a:stretch>
                  <a:fillRect/>
                </a:stretch>
              </p:blipFill>
              <p:spPr>
                <a:xfrm>
                  <a:off x="-3990424" y="11580582"/>
                  <a:ext cx="768728" cy="1090753"/>
                </a:xfrm>
                <a:prstGeom prst="rect">
                  <a:avLst/>
                </a:prstGeom>
              </p:spPr>
            </p:pic>
            <p:sp>
              <p:nvSpPr>
                <p:cNvPr id="59" name="TextBox 56"/>
                <p:cNvSpPr txBox="1"/>
                <p:nvPr userDrawn="1"/>
              </p:nvSpPr>
              <p:spPr>
                <a:xfrm>
                  <a:off x="-4000962" y="12619572"/>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53" name="Group 52"/>
              <p:cNvGrpSpPr/>
              <p:nvPr userDrawn="1"/>
            </p:nvGrpSpPr>
            <p:grpSpPr>
              <a:xfrm>
                <a:off x="-2067022" y="11384063"/>
                <a:ext cx="1033517" cy="907666"/>
                <a:chOff x="-2968273" y="11644275"/>
                <a:chExt cx="1420279" cy="1247336"/>
              </a:xfrm>
            </p:grpSpPr>
            <p:pic>
              <p:nvPicPr>
                <p:cNvPr id="56" name="Picture 55"/>
                <p:cNvPicPr>
                  <a:picLocks noChangeAspect="1"/>
                </p:cNvPicPr>
                <p:nvPr userDrawn="1"/>
              </p:nvPicPr>
              <p:blipFill>
                <a:blip r:embed="rId5"/>
                <a:stretch>
                  <a:fillRect/>
                </a:stretch>
              </p:blipFill>
              <p:spPr>
                <a:xfrm>
                  <a:off x="-2968273" y="11644275"/>
                  <a:ext cx="1420279" cy="1029695"/>
                </a:xfrm>
                <a:prstGeom prst="rect">
                  <a:avLst/>
                </a:prstGeom>
              </p:spPr>
            </p:pic>
            <p:sp>
              <p:nvSpPr>
                <p:cNvPr id="57" name="TextBox 54"/>
                <p:cNvSpPr txBox="1"/>
                <p:nvPr userDrawn="1"/>
              </p:nvSpPr>
              <p:spPr>
                <a:xfrm>
                  <a:off x="-2965527" y="12619557"/>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54" name="Picture 53"/>
              <p:cNvPicPr>
                <a:picLocks noChangeAspect="1"/>
              </p:cNvPicPr>
              <p:nvPr userDrawn="1"/>
            </p:nvPicPr>
            <p:blipFill>
              <a:blip r:embed="rId6"/>
              <a:stretch>
                <a:fillRect/>
              </a:stretch>
            </p:blipFill>
            <p:spPr>
              <a:xfrm>
                <a:off x="-4550327" y="11384088"/>
                <a:ext cx="1098742" cy="847761"/>
              </a:xfrm>
              <a:prstGeom prst="rect">
                <a:avLst/>
              </a:prstGeom>
            </p:spPr>
          </p:pic>
          <p:sp>
            <p:nvSpPr>
              <p:cNvPr id="55" name="TextBox 52"/>
              <p:cNvSpPr txBox="1"/>
              <p:nvPr userDrawn="1"/>
            </p:nvSpPr>
            <p:spPr>
              <a:xfrm>
                <a:off x="-4505756" y="12281823"/>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47" name="Group 46"/>
            <p:cNvGrpSpPr/>
            <p:nvPr userDrawn="1"/>
          </p:nvGrpSpPr>
          <p:grpSpPr>
            <a:xfrm>
              <a:off x="-9816361" y="23859606"/>
              <a:ext cx="7832477" cy="2027099"/>
              <a:chOff x="-4525041" y="13501739"/>
              <a:chExt cx="3609638" cy="1117602"/>
            </a:xfrm>
          </p:grpSpPr>
          <p:pic>
            <p:nvPicPr>
              <p:cNvPr id="48" name="Picture 47"/>
              <p:cNvPicPr/>
              <p:nvPr userDrawn="1"/>
            </p:nvPicPr>
            <p:blipFill>
              <a:blip r:embed="rId7"/>
              <a:stretch>
                <a:fillRect/>
              </a:stretch>
            </p:blipFill>
            <p:spPr>
              <a:xfrm>
                <a:off x="-4276681" y="13651779"/>
                <a:ext cx="1512652" cy="772700"/>
              </a:xfrm>
              <a:prstGeom prst="rect">
                <a:avLst/>
              </a:prstGeom>
            </p:spPr>
          </p:pic>
          <p:pic>
            <p:nvPicPr>
              <p:cNvPr id="49" name="Picture 48"/>
              <p:cNvPicPr/>
              <p:nvPr userDrawn="1"/>
            </p:nvPicPr>
            <p:blipFill>
              <a:blip r:embed="rId8"/>
              <a:stretch>
                <a:fillRect/>
              </a:stretch>
            </p:blipFill>
            <p:spPr>
              <a:xfrm>
                <a:off x="-2693844" y="13651779"/>
                <a:ext cx="1512652" cy="772700"/>
              </a:xfrm>
              <a:prstGeom prst="rect">
                <a:avLst/>
              </a:prstGeom>
            </p:spPr>
          </p:pic>
          <p:sp>
            <p:nvSpPr>
              <p:cNvPr id="50" name="TextBox 47"/>
              <p:cNvSpPr txBox="1"/>
              <p:nvPr userDrawn="1"/>
            </p:nvSpPr>
            <p:spPr>
              <a:xfrm rot="16200000">
                <a:off x="-5018832" y="13995530"/>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51" name="TextBox 48"/>
              <p:cNvSpPr txBox="1"/>
              <p:nvPr userDrawn="1"/>
            </p:nvSpPr>
            <p:spPr>
              <a:xfrm rot="16200000">
                <a:off x="-1545124" y="13989620"/>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grpSp>
        <p:nvGrpSpPr>
          <p:cNvPr id="60" name="Group 59"/>
          <p:cNvGrpSpPr>
            <a:grpSpLocks noChangeAspect="1"/>
          </p:cNvGrpSpPr>
          <p:nvPr userDrawn="1"/>
        </p:nvGrpSpPr>
        <p:grpSpPr>
          <a:xfrm>
            <a:off x="44322323" y="11216"/>
            <a:ext cx="6632760" cy="21934383"/>
            <a:chOff x="36782324" y="0"/>
            <a:chExt cx="11062139" cy="27432000"/>
          </a:xfrm>
        </p:grpSpPr>
        <p:sp>
          <p:nvSpPr>
            <p:cNvPr id="61" name="Rectangle 60"/>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a:solidFill>
                    <a:schemeClr val="bg1"/>
                  </a:solidFill>
                  <a:latin typeface="Trebuchet MS" pitchFamily="34" charset="0"/>
                </a:rPr>
                <a:t>QUICK START (cont.)</a:t>
              </a:r>
            </a:p>
            <a:p>
              <a:pPr algn="ctr"/>
              <a:endParaRPr lang="en-US" sz="2800" b="1"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r>
                <a:rPr lang="en-US" sz="16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Text</a:t>
              </a:r>
            </a:p>
            <a:p>
              <a:pPr marL="1730375" lvl="2" indent="0" algn="l" defTabSz="114300"/>
              <a:r>
                <a:rPr lang="en-US" sz="16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 </a:t>
              </a:r>
              <a:r>
                <a:rPr kumimoji="0" lang="en-US" sz="2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a:solidFill>
                  <a:schemeClr val="bg1">
                    <a:lumMod val="75000"/>
                  </a:schemeClr>
                </a:solidFill>
                <a:latin typeface="Trebuchet MS" pitchFamily="34" charset="0"/>
              </a:endParaRPr>
            </a:p>
            <a:p>
              <a:pPr marL="1518341" lvl="2"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Tables</a:t>
              </a:r>
            </a:p>
            <a:p>
              <a:pPr marL="971550" lvl="1" indent="0" algn="l" defTabSz="114300"/>
              <a:r>
                <a:rPr lang="en-US" sz="16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62" name="Picture 61"/>
            <p:cNvPicPr/>
            <p:nvPr userDrawn="1"/>
          </p:nvPicPr>
          <p:blipFill>
            <a:blip r:embed="rId9"/>
            <a:stretch>
              <a:fillRect/>
            </a:stretch>
          </p:blipFill>
          <p:spPr>
            <a:xfrm>
              <a:off x="39547455" y="3688889"/>
              <a:ext cx="5586150" cy="1716939"/>
            </a:xfrm>
            <a:prstGeom prst="rect">
              <a:avLst/>
            </a:prstGeom>
          </p:spPr>
        </p:pic>
        <p:pic>
          <p:nvPicPr>
            <p:cNvPr id="63" name="Picture 62"/>
            <p:cNvPicPr>
              <a:picLocks noChangeAspect="1"/>
            </p:cNvPicPr>
            <p:nvPr userDrawn="1"/>
          </p:nvPicPr>
          <p:blipFill>
            <a:blip r:embed="rId10"/>
            <a:stretch>
              <a:fillRect/>
            </a:stretch>
          </p:blipFill>
          <p:spPr>
            <a:xfrm>
              <a:off x="37163425" y="7987216"/>
              <a:ext cx="2969584" cy="1140240"/>
            </a:xfrm>
            <a:prstGeom prst="rect">
              <a:avLst/>
            </a:prstGeom>
            <a:ln>
              <a:noFill/>
            </a:ln>
          </p:spPr>
        </p:pic>
        <p:pic>
          <p:nvPicPr>
            <p:cNvPr id="64" name="Picture 63"/>
            <p:cNvPicPr/>
            <p:nvPr userDrawn="1"/>
          </p:nvPicPr>
          <p:blipFill>
            <a:blip r:embed="rId11"/>
            <a:stretch>
              <a:fillRect/>
            </a:stretch>
          </p:blipFill>
          <p:spPr>
            <a:xfrm>
              <a:off x="37458231" y="11709174"/>
              <a:ext cx="1482265" cy="825421"/>
            </a:xfrm>
            <a:prstGeom prst="rect">
              <a:avLst/>
            </a:prstGeom>
          </p:spPr>
        </p:pic>
        <p:grpSp>
          <p:nvGrpSpPr>
            <p:cNvPr id="65" name="Group 64"/>
            <p:cNvGrpSpPr/>
            <p:nvPr userDrawn="1"/>
          </p:nvGrpSpPr>
          <p:grpSpPr>
            <a:xfrm>
              <a:off x="37163426" y="23152348"/>
              <a:ext cx="10354213" cy="1115850"/>
              <a:chOff x="31687960" y="29635357"/>
              <a:chExt cx="9771399" cy="1155811"/>
            </a:xfrm>
          </p:grpSpPr>
          <p:sp>
            <p:nvSpPr>
              <p:cNvPr id="67" name="Rounded Rectangle 66"/>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68" name="Picture 67"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69"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sp>
          <p:nvSpPr>
            <p:cNvPr id="66" name="TextBox 63"/>
            <p:cNvSpPr txBox="1"/>
            <p:nvPr userDrawn="1"/>
          </p:nvSpPr>
          <p:spPr>
            <a:xfrm>
              <a:off x="37227055" y="24825579"/>
              <a:ext cx="4076010" cy="1077768"/>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a:solidFill>
                    <a:schemeClr val="bg1"/>
                  </a:solidFill>
                  <a:latin typeface="Calibri" panose="020F0502020204030204" pitchFamily="34" charset="0"/>
                </a:rPr>
                <a:t>© 2015</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PosterPresentations.com</a:t>
              </a:r>
            </a:p>
            <a:p>
              <a:pPr marL="173038" indent="0">
                <a:lnSpc>
                  <a:spcPct val="100000"/>
                </a:lnSpc>
              </a:pPr>
              <a:r>
                <a:rPr lang="en-US" sz="1400" dirty="0">
                  <a:solidFill>
                    <a:schemeClr val="bg1"/>
                  </a:solidFill>
                  <a:latin typeface="Calibri" panose="020F0502020204030204" pitchFamily="34" charset="0"/>
                </a:rPr>
                <a:t>2117 Fourth Street ,</a:t>
              </a:r>
              <a:r>
                <a:rPr lang="en-US" sz="1400" baseline="0" dirty="0">
                  <a:solidFill>
                    <a:schemeClr val="bg1"/>
                  </a:solidFill>
                  <a:latin typeface="Calibri" panose="020F0502020204030204" pitchFamily="34" charset="0"/>
                </a:rPr>
                <a:t> Unit C        </a:t>
              </a:r>
            </a:p>
            <a:p>
              <a:pPr marL="173038" indent="0">
                <a:lnSpc>
                  <a:spcPct val="100000"/>
                </a:lnSpc>
              </a:pPr>
              <a:r>
                <a:rPr lang="en-US" sz="1400" baseline="0" dirty="0">
                  <a:solidFill>
                    <a:schemeClr val="bg1"/>
                  </a:solidFill>
                  <a:latin typeface="Calibri" panose="020F0502020204030204" pitchFamily="34" charset="0"/>
                </a:rPr>
                <a:t>Berkeley CA 94710</a:t>
              </a:r>
              <a:br>
                <a:rPr lang="en-US" sz="1400" baseline="0" dirty="0">
                  <a:solidFill>
                    <a:schemeClr val="bg1"/>
                  </a:solidFill>
                  <a:latin typeface="Calibri" panose="020F0502020204030204" pitchFamily="34" charset="0"/>
                </a:rPr>
              </a:br>
              <a:r>
                <a:rPr lang="en-US" sz="1400" b="1" baseline="0" dirty="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pSp>
      <p:sp>
        <p:nvSpPr>
          <p:cNvPr id="41" name="Rectangle 33"/>
          <p:cNvSpPr>
            <a:spLocks noChangeArrowheads="1"/>
          </p:cNvSpPr>
          <p:nvPr userDrawn="1"/>
        </p:nvSpPr>
        <p:spPr bwMode="auto">
          <a:xfrm>
            <a:off x="9132093" y="12270658"/>
            <a:ext cx="24847012" cy="9217742"/>
          </a:xfrm>
          <a:prstGeom prst="roundRect">
            <a:avLst>
              <a:gd name="adj" fmla="val 385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42" name="Rectangle 33"/>
          <p:cNvSpPr>
            <a:spLocks noChangeArrowheads="1"/>
          </p:cNvSpPr>
          <p:nvPr userDrawn="1"/>
        </p:nvSpPr>
        <p:spPr bwMode="auto">
          <a:xfrm>
            <a:off x="34410227" y="11265408"/>
            <a:ext cx="9022979" cy="3964729"/>
          </a:xfrm>
          <a:prstGeom prst="roundRect">
            <a:avLst>
              <a:gd name="adj" fmla="val 385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43" name="Rectangle 33"/>
          <p:cNvSpPr>
            <a:spLocks noChangeArrowheads="1"/>
          </p:cNvSpPr>
          <p:nvPr userDrawn="1"/>
        </p:nvSpPr>
        <p:spPr bwMode="auto">
          <a:xfrm>
            <a:off x="34410227" y="15522745"/>
            <a:ext cx="9022979" cy="5965655"/>
          </a:xfrm>
          <a:prstGeom prst="roundRect">
            <a:avLst>
              <a:gd name="adj" fmla="val 385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44" name="Rectangle 33"/>
          <p:cNvSpPr>
            <a:spLocks noChangeArrowheads="1"/>
          </p:cNvSpPr>
          <p:nvPr userDrawn="1"/>
        </p:nvSpPr>
        <p:spPr bwMode="auto">
          <a:xfrm>
            <a:off x="457994" y="11265408"/>
            <a:ext cx="8278812" cy="10222991"/>
          </a:xfrm>
          <a:prstGeom prst="roundRect">
            <a:avLst>
              <a:gd name="adj" fmla="val 385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74" tIns="39186" rIns="78374" bIns="39186"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6912" userDrawn="1">
          <p15:clr>
            <a:srgbClr val="F26B43"/>
          </p15:clr>
        </p15:guide>
        <p15:guide id="2" pos="138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userDrawn="1"/>
        </p:nvSpPr>
        <p:spPr bwMode="auto">
          <a:xfrm>
            <a:off x="0" y="0"/>
            <a:ext cx="43891200" cy="3200400"/>
          </a:xfrm>
          <a:prstGeom prst="rect">
            <a:avLst/>
          </a:prstGeom>
          <a:solidFill>
            <a:schemeClr val="accent5">
              <a:lumMod val="75000"/>
            </a:schemeClr>
          </a:solidFill>
          <a:ln w="9525">
            <a:solidFill>
              <a:schemeClr val="tx1"/>
            </a:solidFill>
            <a:miter lim="800000"/>
            <a:headEnd/>
            <a:tailEnd/>
          </a:ln>
          <a:effectLst/>
        </p:spPr>
        <p:txBody>
          <a:bodyPr wrap="none" lIns="78374" tIns="39186" rIns="78374" bIns="39186" anchor="ctr"/>
          <a:lstStyle/>
          <a:p>
            <a:pPr>
              <a:defRPr/>
            </a:pPr>
            <a:endParaRPr lang="en-US" dirty="0"/>
          </a:p>
        </p:txBody>
      </p:sp>
      <p:sp>
        <p:nvSpPr>
          <p:cNvPr id="9" name="Rectangle 9"/>
          <p:cNvSpPr>
            <a:spLocks noChangeArrowheads="1"/>
          </p:cNvSpPr>
          <p:nvPr/>
        </p:nvSpPr>
        <p:spPr bwMode="auto">
          <a:xfrm>
            <a:off x="0" y="3203575"/>
            <a:ext cx="43891200" cy="101600"/>
          </a:xfrm>
          <a:prstGeom prst="rect">
            <a:avLst/>
          </a:prstGeom>
          <a:solidFill>
            <a:schemeClr val="accent5">
              <a:lumMod val="50000"/>
            </a:schemeClr>
          </a:solidFill>
          <a:ln w="152400">
            <a:noFill/>
            <a:miter lim="800000"/>
            <a:headEnd/>
            <a:tailEnd/>
          </a:ln>
          <a:effectLst/>
        </p:spPr>
        <p:txBody>
          <a:bodyPr wrap="none" lIns="78374" tIns="39186" rIns="78374" bIns="39186" anchor="ctr"/>
          <a:lstStyle/>
          <a:p>
            <a:pPr>
              <a:defRPr/>
            </a:pPr>
            <a:endParaRPr lang="en-US" dirty="0"/>
          </a:p>
        </p:txBody>
      </p:sp>
      <p:sp>
        <p:nvSpPr>
          <p:cNvPr id="10" name="Text Box 14"/>
          <p:cNvSpPr txBox="1">
            <a:spLocks noChangeArrowheads="1"/>
          </p:cNvSpPr>
          <p:nvPr/>
        </p:nvSpPr>
        <p:spPr bwMode="auto">
          <a:xfrm>
            <a:off x="819153" y="21488400"/>
            <a:ext cx="2514600" cy="288262"/>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25" name="Rectangle 33"/>
          <p:cNvSpPr>
            <a:spLocks noChangeArrowheads="1"/>
          </p:cNvSpPr>
          <p:nvPr/>
        </p:nvSpPr>
        <p:spPr bwMode="auto">
          <a:xfrm>
            <a:off x="457994" y="3505200"/>
            <a:ext cx="8278812" cy="17830800"/>
          </a:xfrm>
          <a:prstGeom prst="roundRect">
            <a:avLst>
              <a:gd name="adj" fmla="val 385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23" name="Rectangle 33"/>
          <p:cNvSpPr>
            <a:spLocks noChangeArrowheads="1"/>
          </p:cNvSpPr>
          <p:nvPr userDrawn="1"/>
        </p:nvSpPr>
        <p:spPr bwMode="auto">
          <a:xfrm>
            <a:off x="35154394" y="3505200"/>
            <a:ext cx="8278812" cy="17830800"/>
          </a:xfrm>
          <a:prstGeom prst="roundRect">
            <a:avLst>
              <a:gd name="adj" fmla="val 385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24" name="Rectangle 33"/>
          <p:cNvSpPr>
            <a:spLocks noChangeArrowheads="1"/>
          </p:cNvSpPr>
          <p:nvPr userDrawn="1"/>
        </p:nvSpPr>
        <p:spPr bwMode="auto">
          <a:xfrm>
            <a:off x="9132094" y="3505200"/>
            <a:ext cx="8278812" cy="17830800"/>
          </a:xfrm>
          <a:prstGeom prst="roundRect">
            <a:avLst>
              <a:gd name="adj" fmla="val 385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30" name="Rectangle 33"/>
          <p:cNvSpPr>
            <a:spLocks noChangeArrowheads="1"/>
          </p:cNvSpPr>
          <p:nvPr userDrawn="1"/>
        </p:nvSpPr>
        <p:spPr bwMode="auto">
          <a:xfrm>
            <a:off x="17806194" y="3505200"/>
            <a:ext cx="8278812" cy="17830800"/>
          </a:xfrm>
          <a:prstGeom prst="roundRect">
            <a:avLst>
              <a:gd name="adj" fmla="val 385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31" name="Rectangle 33"/>
          <p:cNvSpPr>
            <a:spLocks noChangeArrowheads="1"/>
          </p:cNvSpPr>
          <p:nvPr userDrawn="1"/>
        </p:nvSpPr>
        <p:spPr bwMode="auto">
          <a:xfrm>
            <a:off x="26480294" y="3505200"/>
            <a:ext cx="8278812" cy="17830800"/>
          </a:xfrm>
          <a:prstGeom prst="roundRect">
            <a:avLst>
              <a:gd name="adj" fmla="val 385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74" tIns="39186" rIns="78374" bIns="39186" anchor="ctr"/>
          <a:lstStyle/>
          <a:p>
            <a:pPr>
              <a:defRPr/>
            </a:pPr>
            <a:endParaRPr lang="en-US" dirty="0"/>
          </a:p>
        </p:txBody>
      </p:sp>
      <p:grpSp>
        <p:nvGrpSpPr>
          <p:cNvPr id="32" name="Group 31"/>
          <p:cNvGrpSpPr>
            <a:grpSpLocks noChangeAspect="1"/>
          </p:cNvGrpSpPr>
          <p:nvPr userDrawn="1"/>
        </p:nvGrpSpPr>
        <p:grpSpPr>
          <a:xfrm>
            <a:off x="-6886463" y="2"/>
            <a:ext cx="6608534" cy="21945598"/>
            <a:chOff x="-11220550" y="-1"/>
            <a:chExt cx="11014226" cy="27432000"/>
          </a:xfrm>
        </p:grpSpPr>
        <p:sp>
          <p:nvSpPr>
            <p:cNvPr id="37" name="Rectangle 36"/>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a:solidFill>
                  <a:schemeClr val="bg1"/>
                </a:solidFill>
                <a:latin typeface="Trebuchet MS" pitchFamily="34" charset="0"/>
              </a:endParaRPr>
            </a:p>
            <a:p>
              <a:pPr algn="ctr"/>
              <a:r>
                <a:rPr lang="en-US" sz="2800" b="1" spc="600" dirty="0">
                  <a:solidFill>
                    <a:schemeClr val="bg1"/>
                  </a:solidFill>
                  <a:latin typeface="Trebuchet MS" pitchFamily="34" charset="0"/>
                </a:rPr>
                <a:t>DESIGN</a:t>
              </a:r>
              <a:r>
                <a:rPr lang="en-US" sz="2800" b="1" spc="600" baseline="0" dirty="0">
                  <a:solidFill>
                    <a:schemeClr val="bg1"/>
                  </a:solidFill>
                  <a:latin typeface="Trebuchet MS" pitchFamily="34" charset="0"/>
                </a:rPr>
                <a:t> </a:t>
              </a:r>
              <a:r>
                <a:rPr lang="en-US" sz="2800" b="1" spc="600" dirty="0">
                  <a:solidFill>
                    <a:schemeClr val="bg1"/>
                  </a:solidFill>
                  <a:latin typeface="Trebuchet MS" pitchFamily="34" charset="0"/>
                </a:rPr>
                <a:t>GUIDE</a:t>
              </a:r>
            </a:p>
            <a:p>
              <a:pPr algn="ctr"/>
              <a:r>
                <a:rPr lang="en-US" sz="1050" b="1" dirty="0">
                  <a:latin typeface="Trebuchet MS" pitchFamily="34" charset="0"/>
                </a:rPr>
                <a:t> </a:t>
              </a:r>
            </a:p>
            <a:p>
              <a:pPr defTabSz="3765639"/>
              <a:r>
                <a:rPr lang="en-US" sz="1800" i="0" dirty="0">
                  <a:latin typeface="Trebuchet MS" pitchFamily="34" charset="0"/>
                </a:rPr>
                <a:t>This PowerPoint</a:t>
              </a:r>
              <a:r>
                <a:rPr lang="en-US" sz="1800" i="0" baseline="0" dirty="0">
                  <a:latin typeface="Trebuchet MS" pitchFamily="34" charset="0"/>
                </a:rPr>
                <a:t> </a:t>
              </a:r>
              <a:r>
                <a:rPr lang="en-US" sz="1800" i="0" dirty="0">
                  <a:latin typeface="Trebuchet MS" pitchFamily="34" charset="0"/>
                </a:rPr>
                <a:t>2007 template produces</a:t>
              </a:r>
              <a:r>
                <a:rPr lang="en-US" sz="1800" i="0" baseline="0" dirty="0">
                  <a:latin typeface="Trebuchet MS" pitchFamily="34" charset="0"/>
                </a:rPr>
                <a:t> </a:t>
              </a:r>
              <a:r>
                <a:rPr lang="en-US" sz="1800" i="0" dirty="0">
                  <a:latin typeface="Trebuchet MS" pitchFamily="34" charset="0"/>
                </a:rPr>
                <a:t>a 48”x96” presentation poster. </a:t>
              </a:r>
              <a:r>
                <a:rPr lang="en-US" sz="1800" dirty="0">
                  <a:latin typeface="Trebuchet MS" pitchFamily="34" charset="0"/>
                </a:rPr>
                <a:t>You</a:t>
              </a:r>
              <a:r>
                <a:rPr lang="en-US" sz="1800" baseline="0" dirty="0">
                  <a:latin typeface="Trebuchet MS" pitchFamily="34" charset="0"/>
                </a:rPr>
                <a:t> can u</a:t>
              </a:r>
              <a:r>
                <a:rPr lang="en-US" sz="1800" dirty="0">
                  <a:latin typeface="Trebuchet MS" pitchFamily="34" charset="0"/>
                </a:rPr>
                <a:t>se</a:t>
              </a:r>
              <a:r>
                <a:rPr lang="en-US" sz="1800" baseline="0" dirty="0">
                  <a:latin typeface="Trebuchet MS" pitchFamily="34" charset="0"/>
                </a:rPr>
                <a:t> it to create your research poster and </a:t>
              </a:r>
              <a:r>
                <a:rPr lang="en-US" sz="1800" dirty="0">
                  <a:latin typeface="Trebuchet MS" pitchFamily="34" charset="0"/>
                </a:rPr>
                <a:t>save valuable time placing titles, subtitles,</a:t>
              </a:r>
              <a:r>
                <a:rPr lang="en-US" sz="1800" baseline="0" dirty="0">
                  <a:latin typeface="Trebuchet MS" pitchFamily="34" charset="0"/>
                </a:rPr>
                <a:t> text, and graphics</a:t>
              </a:r>
              <a:r>
                <a:rPr lang="en-US" sz="1800" dirty="0">
                  <a:latin typeface="Trebuchet MS" pitchFamily="34" charset="0"/>
                </a:rPr>
                <a:t>. </a:t>
              </a:r>
            </a:p>
            <a:p>
              <a:pPr defTabSz="3765639"/>
              <a:r>
                <a:rPr lang="en-US" sz="1050" dirty="0">
                  <a:latin typeface="Trebuchet MS" pitchFamily="34" charset="0"/>
                </a:rPr>
                <a:t> </a:t>
              </a:r>
            </a:p>
            <a:p>
              <a:pPr defTabSz="4389219"/>
              <a:r>
                <a:rPr lang="en-US" sz="1800" dirty="0">
                  <a:latin typeface="Trebuchet MS" pitchFamily="34" charset="0"/>
                </a:rPr>
                <a:t>We provide a series of online answer your poster production questions. To view our template tutorials, go online to </a:t>
              </a:r>
              <a:r>
                <a:rPr lang="en-US" sz="1800" b="1" dirty="0">
                  <a:solidFill>
                    <a:srgbClr val="FFC000"/>
                  </a:solidFill>
                  <a:latin typeface="Trebuchet MS" pitchFamily="34" charset="0"/>
                </a:rPr>
                <a:t>PosterPresentations.com</a:t>
              </a:r>
              <a:r>
                <a:rPr lang="en-US" sz="1800" b="1" dirty="0">
                  <a:solidFill>
                    <a:schemeClr val="bg1"/>
                  </a:solidFill>
                  <a:latin typeface="Trebuchet MS" pitchFamily="34" charset="0"/>
                </a:rPr>
                <a:t> </a:t>
              </a:r>
              <a:r>
                <a:rPr lang="en-US" sz="1800" dirty="0">
                  <a:solidFill>
                    <a:schemeClr val="bg1"/>
                  </a:solidFill>
                  <a:latin typeface="Trebuchet MS" pitchFamily="34" charset="0"/>
                </a:rPr>
                <a:t>and click on HELP DESK.</a:t>
              </a:r>
            </a:p>
            <a:p>
              <a:pPr defTabSz="4389219"/>
              <a:r>
                <a:rPr lang="en-US" sz="1050" dirty="0">
                  <a:latin typeface="Trebuchet MS" pitchFamily="34" charset="0"/>
                </a:rPr>
                <a:t> </a:t>
              </a:r>
            </a:p>
            <a:p>
              <a:pPr defTabSz="4389219"/>
              <a:r>
                <a:rPr lang="en-US" sz="1800" dirty="0">
                  <a:solidFill>
                    <a:schemeClr val="bg1"/>
                  </a:solidFill>
                  <a:latin typeface="Trebuchet MS" pitchFamily="34" charset="0"/>
                </a:rPr>
                <a:t>When</a:t>
              </a:r>
              <a:r>
                <a:rPr lang="en-US" sz="1800" baseline="0" dirty="0">
                  <a:solidFill>
                    <a:schemeClr val="bg1"/>
                  </a:solidFill>
                  <a:latin typeface="Trebuchet MS" pitchFamily="34" charset="0"/>
                </a:rPr>
                <a:t> you are ready to</a:t>
              </a:r>
              <a:r>
                <a:rPr lang="en-US" sz="1800" dirty="0">
                  <a:solidFill>
                    <a:schemeClr val="bg1"/>
                  </a:solidFill>
                  <a:latin typeface="Trebuchet MS" pitchFamily="34" charset="0"/>
                </a:rPr>
                <a:t> </a:t>
              </a:r>
              <a:r>
                <a:rPr lang="en-US" sz="1800" baseline="0" dirty="0">
                  <a:solidFill>
                    <a:schemeClr val="bg1"/>
                  </a:solidFill>
                  <a:latin typeface="Trebuchet MS" pitchFamily="34" charset="0"/>
                </a:rPr>
                <a:t> print your poster</a:t>
              </a:r>
              <a:r>
                <a:rPr lang="en-US" sz="1800" dirty="0">
                  <a:solidFill>
                    <a:schemeClr val="bg1"/>
                  </a:solidFill>
                  <a:latin typeface="Trebuchet MS" pitchFamily="34" charset="0"/>
                </a:rPr>
                <a:t>,</a:t>
              </a:r>
              <a:r>
                <a:rPr lang="en-US" sz="1800" baseline="0" dirty="0">
                  <a:solidFill>
                    <a:schemeClr val="bg1"/>
                  </a:solidFill>
                  <a:latin typeface="Trebuchet MS" pitchFamily="34" charset="0"/>
                </a:rPr>
                <a:t> go online to </a:t>
              </a:r>
              <a:r>
                <a:rPr lang="en-US" sz="1800" b="0" dirty="0">
                  <a:solidFill>
                    <a:schemeClr val="bg1"/>
                  </a:solidFill>
                  <a:latin typeface="Trebuchet MS" pitchFamily="34" charset="0"/>
                </a:rPr>
                <a:t>PosterPresentations.com</a:t>
              </a:r>
              <a:r>
                <a:rPr lang="en-US" sz="1800" dirty="0">
                  <a:solidFill>
                    <a:schemeClr val="bg1"/>
                  </a:solidFill>
                  <a:latin typeface="Trebuchet MS" pitchFamily="34" charset="0"/>
                </a:rPr>
                <a:t/>
              </a:r>
              <a:br>
                <a:rPr lang="en-US" sz="1800" dirty="0">
                  <a:solidFill>
                    <a:schemeClr val="bg1"/>
                  </a:solidFill>
                  <a:latin typeface="Trebuchet MS" pitchFamily="34" charset="0"/>
                </a:rPr>
              </a:br>
              <a:r>
                <a:rPr lang="en-US" sz="1050" dirty="0">
                  <a:solidFill>
                    <a:schemeClr val="bg1"/>
                  </a:solidFill>
                  <a:latin typeface="Trebuchet MS" pitchFamily="34" charset="0"/>
                </a:rPr>
                <a:t> </a:t>
              </a:r>
            </a:p>
            <a:p>
              <a:pPr algn="l" defTabSz="3765639"/>
              <a:r>
                <a:rPr lang="en-US" sz="1800" b="0" dirty="0">
                  <a:solidFill>
                    <a:schemeClr val="bg1"/>
                  </a:solidFill>
                  <a:latin typeface="Trebuchet MS" pitchFamily="34" charset="0"/>
                </a:rPr>
                <a:t>Need</a:t>
              </a:r>
              <a:r>
                <a:rPr lang="en-US" sz="1800" b="0" baseline="0" dirty="0">
                  <a:solidFill>
                    <a:schemeClr val="bg1"/>
                  </a:solidFill>
                  <a:latin typeface="Trebuchet MS" pitchFamily="34" charset="0"/>
                </a:rPr>
                <a:t> assistance? Call us at </a:t>
              </a:r>
              <a:r>
                <a:rPr lang="en-US" sz="1800" b="0" dirty="0">
                  <a:solidFill>
                    <a:srgbClr val="FFC000"/>
                  </a:solidFill>
                  <a:latin typeface="Trebuchet MS" pitchFamily="34" charset="0"/>
                </a:rPr>
                <a:t>1.510.649.3001</a:t>
              </a:r>
            </a:p>
            <a:p>
              <a:pPr algn="l" defTabSz="3765639"/>
              <a:r>
                <a:rPr lang="en-US" sz="1050" b="1" dirty="0">
                  <a:solidFill>
                    <a:srgbClr val="FFFF00"/>
                  </a:solidFill>
                  <a:latin typeface="Trebuchet MS" pitchFamily="34" charset="0"/>
                </a:rPr>
                <a:t> </a:t>
              </a: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ctr"/>
              <a:endParaRPr lang="en-US" sz="1600" b="1" dirty="0">
                <a:solidFill>
                  <a:schemeClr val="bg1"/>
                </a:solidFill>
                <a:latin typeface="Trebuchet MS" pitchFamily="34" charset="0"/>
              </a:endParaRPr>
            </a:p>
            <a:p>
              <a:pPr algn="ctr"/>
              <a:r>
                <a:rPr lang="en-US" sz="2800" b="1" spc="600" dirty="0">
                  <a:solidFill>
                    <a:schemeClr val="bg1"/>
                  </a:solidFill>
                  <a:latin typeface="Trebuchet MS" pitchFamily="34" charset="0"/>
                </a:rPr>
                <a:t>QUICK START</a:t>
              </a:r>
            </a:p>
            <a:p>
              <a:pPr algn="ctr"/>
              <a:r>
                <a:rPr lang="en-US" sz="1050" b="1" baseline="0" dirty="0">
                  <a:solidFill>
                    <a:schemeClr val="bg1"/>
                  </a:solidFill>
                  <a:latin typeface="Trebuchet MS" pitchFamily="34" charset="0"/>
                </a:rPr>
                <a:t> </a:t>
              </a:r>
            </a:p>
            <a:p>
              <a:pPr algn="ctr"/>
              <a:r>
                <a:rPr lang="en-US" sz="2000" b="1" baseline="0" dirty="0">
                  <a:solidFill>
                    <a:srgbClr val="FFC000"/>
                  </a:solidFill>
                  <a:latin typeface="Trebuchet MS" pitchFamily="34" charset="0"/>
                </a:rPr>
                <a:t>Zoom in and out</a:t>
              </a:r>
            </a:p>
            <a:p>
              <a:pPr marL="1203325" indent="0" algn="l" defTabSz="850900"/>
              <a:r>
                <a:rPr lang="en-US" sz="16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Title, Authors, and Affiliations</a:t>
              </a:r>
            </a:p>
            <a:p>
              <a:pPr algn="l"/>
              <a:r>
                <a:rPr lang="en-US" sz="16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a:solidFill>
                    <a:schemeClr val="bg1">
                      <a:lumMod val="75000"/>
                    </a:schemeClr>
                  </a:solidFill>
                  <a:latin typeface="Trebuchet MS" pitchFamily="34" charset="0"/>
                </a:rPr>
                <a:t> </a:t>
              </a:r>
            </a:p>
            <a:p>
              <a:pPr algn="l"/>
              <a:r>
                <a:rPr lang="en-US" sz="1600" b="1" spc="300" baseline="0" dirty="0">
                  <a:solidFill>
                    <a:srgbClr val="FFC000"/>
                  </a:solidFill>
                  <a:latin typeface="Trebuchet MS" pitchFamily="34" charset="0"/>
                </a:rPr>
                <a:t>TIP</a:t>
              </a:r>
              <a:r>
                <a:rPr lang="en-US" sz="1600" b="1"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a:solidFill>
                  <a:schemeClr val="bg1">
                    <a:lumMod val="75000"/>
                  </a:schemeClr>
                </a:solidFill>
                <a:latin typeface="Trebuchet MS" pitchFamily="34" charset="0"/>
              </a:endParaRPr>
            </a:p>
            <a:p>
              <a:pPr algn="l"/>
              <a:endParaRPr lang="en-US" sz="1600" b="0" baseline="0" dirty="0">
                <a:solidFill>
                  <a:schemeClr val="bg1">
                    <a:lumMod val="75000"/>
                  </a:schemeClr>
                </a:solidFill>
                <a:latin typeface="Trebuchet MS" pitchFamily="34" charset="0"/>
              </a:endParaRPr>
            </a:p>
            <a:p>
              <a:pPr algn="l"/>
              <a:r>
                <a:rPr lang="en-US" sz="1800" b="1" baseline="0" dirty="0">
                  <a:solidFill>
                    <a:schemeClr val="bg1"/>
                  </a:solidFill>
                  <a:latin typeface="Trebuchet MS" pitchFamily="34" charset="0"/>
                </a:rPr>
                <a:t/>
              </a:r>
              <a:br>
                <a:rPr lang="en-US" sz="1800" b="1" baseline="0" dirty="0">
                  <a:solidFill>
                    <a:schemeClr val="bg1"/>
                  </a:solidFill>
                  <a:latin typeface="Trebuchet MS" pitchFamily="34" charset="0"/>
                </a:rPr>
              </a:br>
              <a:endParaRPr lang="en-US" sz="1800" b="1" dirty="0">
                <a:solidFill>
                  <a:schemeClr val="bg1"/>
                </a:solidFill>
                <a:latin typeface="Trebuchet MS" pitchFamily="34" charset="0"/>
              </a:endParaRPr>
            </a:p>
            <a:p>
              <a:pPr algn="ctr"/>
              <a:endParaRPr lang="en-US" sz="1800" b="1" dirty="0">
                <a:solidFill>
                  <a:srgbClr val="FFC000"/>
                </a:solidFill>
                <a:latin typeface="Trebuchet MS" pitchFamily="34" charset="0"/>
              </a:endParaRPr>
            </a:p>
            <a:p>
              <a:pPr algn="ctr"/>
              <a:endParaRPr lang="en-US" sz="1800" b="1" dirty="0">
                <a:solidFill>
                  <a:srgbClr val="FFC000"/>
                </a:solidFill>
                <a:latin typeface="Trebuchet MS" pitchFamily="34" charset="0"/>
              </a:endParaRPr>
            </a:p>
            <a:p>
              <a:pPr algn="ctr"/>
              <a:r>
                <a:rPr lang="en-US" sz="2000" b="1" dirty="0">
                  <a:solidFill>
                    <a:srgbClr val="FFC000"/>
                  </a:solidFill>
                  <a:latin typeface="Trebuchet MS" pitchFamily="34" charset="0"/>
                </a:rPr>
                <a:t>Adding Logos</a:t>
              </a:r>
              <a:r>
                <a:rPr lang="en-US" sz="2000" b="1" baseline="0" dirty="0">
                  <a:solidFill>
                    <a:srgbClr val="FFC000"/>
                  </a:solidFill>
                  <a:latin typeface="Trebuchet MS" pitchFamily="34" charset="0"/>
                </a:rPr>
                <a:t> / Seals</a:t>
              </a:r>
            </a:p>
            <a:p>
              <a:pPr algn="l"/>
              <a:r>
                <a:rPr lang="en-US" sz="16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a:solidFill>
                  <a:schemeClr val="bg1">
                    <a:lumMod val="75000"/>
                  </a:schemeClr>
                </a:solidFill>
                <a:latin typeface="Trebuchet MS" pitchFamily="34" charset="0"/>
              </a:endParaRPr>
            </a:p>
            <a:p>
              <a:pPr algn="l"/>
              <a:r>
                <a:rPr lang="en-US" sz="1600" b="1" spc="300" baseline="0" dirty="0">
                  <a:solidFill>
                    <a:srgbClr val="FFC000"/>
                  </a:solidFill>
                  <a:latin typeface="Trebuchet MS" pitchFamily="34" charset="0"/>
                </a:rPr>
                <a:t>TIP:</a:t>
              </a:r>
              <a:r>
                <a:rPr lang="en-US" sz="1600" b="1" spc="0"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See if your company’s logo is available on our free poster templates page.</a:t>
              </a:r>
            </a:p>
            <a:p>
              <a:pPr algn="l"/>
              <a:endParaRPr lang="en-US" sz="1600" b="0" baseline="0" dirty="0">
                <a:latin typeface="Trebuchet MS" pitchFamily="34" charset="0"/>
              </a:endParaRPr>
            </a:p>
            <a:p>
              <a:pPr algn="ctr"/>
              <a:r>
                <a:rPr lang="en-US" sz="2000" b="1" baseline="0" dirty="0">
                  <a:solidFill>
                    <a:srgbClr val="FFC000"/>
                  </a:solidFill>
                  <a:latin typeface="Trebuchet MS" pitchFamily="34" charset="0"/>
                </a:rPr>
                <a:t>Photographs / Graphics</a:t>
              </a:r>
            </a:p>
            <a:p>
              <a:pPr algn="l" defTabSz="977900"/>
              <a:r>
                <a:rPr lang="en-US" sz="16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a:solidFill>
                    <a:schemeClr val="bg1">
                      <a:lumMod val="75000"/>
                    </a:schemeClr>
                  </a:solidFill>
                  <a:latin typeface="Trebuchet MS" pitchFamily="34" charset="0"/>
                </a:rPr>
                <a:t>disproportionally.</a:t>
              </a:r>
            </a:p>
            <a:p>
              <a:pPr algn="l" defTabSz="977900"/>
              <a:endParaRPr lang="en-US" sz="1600" b="0" baseline="0" dirty="0">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r>
                <a:rPr lang="en-US" sz="2000" b="1" baseline="0" dirty="0">
                  <a:solidFill>
                    <a:srgbClr val="FFC000"/>
                  </a:solidFill>
                  <a:latin typeface="Trebuchet MS" pitchFamily="34" charset="0"/>
                </a:rPr>
                <a:t>Image Quality Check</a:t>
              </a:r>
            </a:p>
            <a:p>
              <a:pPr lvl="0" algn="l" defTabSz="977900"/>
              <a:r>
                <a:rPr lang="en-US" sz="1600" b="0" baseline="0" dirty="0">
                  <a:solidFill>
                    <a:schemeClr val="bg1">
                      <a:lumMod val="75000"/>
                    </a:schemeClr>
                  </a:solidFill>
                  <a:latin typeface="Trebuchet MS" pitchFamily="34" charset="0"/>
                </a:rPr>
                <a:t>Zoom in and look at your images at 100% magnification. If they look good they will print well. </a:t>
              </a:r>
              <a:endParaRPr lang="en-US" sz="1800" b="0" dirty="0">
                <a:latin typeface="Trebuchet MS" pitchFamily="34" charset="0"/>
              </a:endParaRPr>
            </a:p>
          </p:txBody>
        </p:sp>
        <p:cxnSp>
          <p:nvCxnSpPr>
            <p:cNvPr id="38" name="Straight Connector 37"/>
            <p:cNvCxnSpPr/>
            <p:nvPr userDrawn="1"/>
          </p:nvCxnSpPr>
          <p:spPr>
            <a:xfrm>
              <a:off x="-11220550" y="6610711"/>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3"/>
            <a:stretch>
              <a:fillRect/>
            </a:stretch>
          </p:blipFill>
          <p:spPr>
            <a:xfrm>
              <a:off x="-10852997" y="8198113"/>
              <a:ext cx="1597665" cy="1001614"/>
            </a:xfrm>
            <a:prstGeom prst="rect">
              <a:avLst/>
            </a:prstGeom>
          </p:spPr>
        </p:pic>
        <p:pic>
          <p:nvPicPr>
            <p:cNvPr id="40" name="Picture 39"/>
            <p:cNvPicPr>
              <a:picLocks noChangeAspect="1"/>
            </p:cNvPicPr>
            <p:nvPr userDrawn="1"/>
          </p:nvPicPr>
          <p:blipFill>
            <a:blip r:embed="rId4"/>
            <a:stretch>
              <a:fillRect/>
            </a:stretch>
          </p:blipFill>
          <p:spPr>
            <a:xfrm>
              <a:off x="-10801330" y="12785855"/>
              <a:ext cx="9986807" cy="877998"/>
            </a:xfrm>
            <a:prstGeom prst="rect">
              <a:avLst/>
            </a:prstGeom>
          </p:spPr>
        </p:pic>
        <p:grpSp>
          <p:nvGrpSpPr>
            <p:cNvPr id="46" name="Group 45"/>
            <p:cNvGrpSpPr/>
            <p:nvPr userDrawn="1"/>
          </p:nvGrpSpPr>
          <p:grpSpPr>
            <a:xfrm>
              <a:off x="-9918368" y="19973444"/>
              <a:ext cx="7631078" cy="1987426"/>
              <a:chOff x="-4550327" y="11384063"/>
              <a:chExt cx="3516822" cy="1095728"/>
            </a:xfrm>
          </p:grpSpPr>
          <p:grpSp>
            <p:nvGrpSpPr>
              <p:cNvPr id="52" name="Group 51"/>
              <p:cNvGrpSpPr/>
              <p:nvPr userDrawn="1"/>
            </p:nvGrpSpPr>
            <p:grpSpPr>
              <a:xfrm>
                <a:off x="-2817357" y="11384115"/>
                <a:ext cx="624373" cy="894738"/>
                <a:chOff x="-4000962" y="11580582"/>
                <a:chExt cx="779266" cy="1282149"/>
              </a:xfrm>
            </p:grpSpPr>
            <p:pic>
              <p:nvPicPr>
                <p:cNvPr id="58" name="Picture 57"/>
                <p:cNvPicPr>
                  <a:picLocks noChangeAspect="1"/>
                </p:cNvPicPr>
                <p:nvPr userDrawn="1"/>
              </p:nvPicPr>
              <p:blipFill>
                <a:blip r:embed="rId5"/>
                <a:stretch>
                  <a:fillRect/>
                </a:stretch>
              </p:blipFill>
              <p:spPr>
                <a:xfrm>
                  <a:off x="-3990424" y="11580582"/>
                  <a:ext cx="768728" cy="1090753"/>
                </a:xfrm>
                <a:prstGeom prst="rect">
                  <a:avLst/>
                </a:prstGeom>
              </p:spPr>
            </p:pic>
            <p:sp>
              <p:nvSpPr>
                <p:cNvPr id="59" name="TextBox 56"/>
                <p:cNvSpPr txBox="1"/>
                <p:nvPr userDrawn="1"/>
              </p:nvSpPr>
              <p:spPr>
                <a:xfrm>
                  <a:off x="-4000962" y="12619572"/>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53" name="Group 52"/>
              <p:cNvGrpSpPr/>
              <p:nvPr userDrawn="1"/>
            </p:nvGrpSpPr>
            <p:grpSpPr>
              <a:xfrm>
                <a:off x="-2067022" y="11384063"/>
                <a:ext cx="1033517" cy="907666"/>
                <a:chOff x="-2968273" y="11644275"/>
                <a:chExt cx="1420279" cy="1247336"/>
              </a:xfrm>
            </p:grpSpPr>
            <p:pic>
              <p:nvPicPr>
                <p:cNvPr id="56" name="Picture 55"/>
                <p:cNvPicPr>
                  <a:picLocks noChangeAspect="1"/>
                </p:cNvPicPr>
                <p:nvPr userDrawn="1"/>
              </p:nvPicPr>
              <p:blipFill>
                <a:blip r:embed="rId5"/>
                <a:stretch>
                  <a:fillRect/>
                </a:stretch>
              </p:blipFill>
              <p:spPr>
                <a:xfrm>
                  <a:off x="-2968273" y="11644275"/>
                  <a:ext cx="1420279" cy="1029695"/>
                </a:xfrm>
                <a:prstGeom prst="rect">
                  <a:avLst/>
                </a:prstGeom>
              </p:spPr>
            </p:pic>
            <p:sp>
              <p:nvSpPr>
                <p:cNvPr id="57" name="TextBox 54"/>
                <p:cNvSpPr txBox="1"/>
                <p:nvPr userDrawn="1"/>
              </p:nvSpPr>
              <p:spPr>
                <a:xfrm>
                  <a:off x="-2965527" y="12619557"/>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54" name="Picture 53"/>
              <p:cNvPicPr>
                <a:picLocks noChangeAspect="1"/>
              </p:cNvPicPr>
              <p:nvPr userDrawn="1"/>
            </p:nvPicPr>
            <p:blipFill>
              <a:blip r:embed="rId6"/>
              <a:stretch>
                <a:fillRect/>
              </a:stretch>
            </p:blipFill>
            <p:spPr>
              <a:xfrm>
                <a:off x="-4550327" y="11384088"/>
                <a:ext cx="1098742" cy="847761"/>
              </a:xfrm>
              <a:prstGeom prst="rect">
                <a:avLst/>
              </a:prstGeom>
            </p:spPr>
          </p:pic>
          <p:sp>
            <p:nvSpPr>
              <p:cNvPr id="55" name="TextBox 52"/>
              <p:cNvSpPr txBox="1"/>
              <p:nvPr userDrawn="1"/>
            </p:nvSpPr>
            <p:spPr>
              <a:xfrm>
                <a:off x="-4505756" y="12281823"/>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47" name="Group 46"/>
            <p:cNvGrpSpPr/>
            <p:nvPr userDrawn="1"/>
          </p:nvGrpSpPr>
          <p:grpSpPr>
            <a:xfrm>
              <a:off x="-9816361" y="23859606"/>
              <a:ext cx="7832477" cy="2027099"/>
              <a:chOff x="-4525041" y="13501739"/>
              <a:chExt cx="3609638" cy="1117602"/>
            </a:xfrm>
          </p:grpSpPr>
          <p:pic>
            <p:nvPicPr>
              <p:cNvPr id="48" name="Picture 47"/>
              <p:cNvPicPr/>
              <p:nvPr userDrawn="1"/>
            </p:nvPicPr>
            <p:blipFill>
              <a:blip r:embed="rId7"/>
              <a:stretch>
                <a:fillRect/>
              </a:stretch>
            </p:blipFill>
            <p:spPr>
              <a:xfrm>
                <a:off x="-4276681" y="13651779"/>
                <a:ext cx="1512652" cy="772700"/>
              </a:xfrm>
              <a:prstGeom prst="rect">
                <a:avLst/>
              </a:prstGeom>
            </p:spPr>
          </p:pic>
          <p:pic>
            <p:nvPicPr>
              <p:cNvPr id="49" name="Picture 48"/>
              <p:cNvPicPr/>
              <p:nvPr userDrawn="1"/>
            </p:nvPicPr>
            <p:blipFill>
              <a:blip r:embed="rId8"/>
              <a:stretch>
                <a:fillRect/>
              </a:stretch>
            </p:blipFill>
            <p:spPr>
              <a:xfrm>
                <a:off x="-2693844" y="13651779"/>
                <a:ext cx="1512652" cy="772700"/>
              </a:xfrm>
              <a:prstGeom prst="rect">
                <a:avLst/>
              </a:prstGeom>
            </p:spPr>
          </p:pic>
          <p:sp>
            <p:nvSpPr>
              <p:cNvPr id="50" name="TextBox 47"/>
              <p:cNvSpPr txBox="1"/>
              <p:nvPr userDrawn="1"/>
            </p:nvSpPr>
            <p:spPr>
              <a:xfrm rot="16200000">
                <a:off x="-5018832" y="13995530"/>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51" name="TextBox 48"/>
              <p:cNvSpPr txBox="1"/>
              <p:nvPr userDrawn="1"/>
            </p:nvSpPr>
            <p:spPr>
              <a:xfrm rot="16200000">
                <a:off x="-1545124" y="13989620"/>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grpSp>
        <p:nvGrpSpPr>
          <p:cNvPr id="60" name="Group 59"/>
          <p:cNvGrpSpPr>
            <a:grpSpLocks noChangeAspect="1"/>
          </p:cNvGrpSpPr>
          <p:nvPr userDrawn="1"/>
        </p:nvGrpSpPr>
        <p:grpSpPr>
          <a:xfrm>
            <a:off x="44322323" y="11216"/>
            <a:ext cx="6632760" cy="21934383"/>
            <a:chOff x="36782324" y="0"/>
            <a:chExt cx="11062139" cy="27432000"/>
          </a:xfrm>
        </p:grpSpPr>
        <p:sp>
          <p:nvSpPr>
            <p:cNvPr id="61" name="Rectangle 60"/>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a:solidFill>
                    <a:schemeClr val="bg1"/>
                  </a:solidFill>
                  <a:latin typeface="Trebuchet MS" pitchFamily="34" charset="0"/>
                </a:rPr>
                <a:t>QUICK START (cont.)</a:t>
              </a:r>
            </a:p>
            <a:p>
              <a:pPr algn="ctr"/>
              <a:endParaRPr lang="en-US" sz="2800" b="1"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r>
                <a:rPr lang="en-US" sz="16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Text</a:t>
              </a:r>
            </a:p>
            <a:p>
              <a:pPr marL="1730375" lvl="2" indent="0" algn="l" defTabSz="114300"/>
              <a:r>
                <a:rPr lang="en-US" sz="16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 </a:t>
              </a:r>
              <a:r>
                <a:rPr kumimoji="0" lang="en-US" sz="2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a:solidFill>
                  <a:schemeClr val="bg1">
                    <a:lumMod val="75000"/>
                  </a:schemeClr>
                </a:solidFill>
                <a:latin typeface="Trebuchet MS" pitchFamily="34" charset="0"/>
              </a:endParaRPr>
            </a:p>
            <a:p>
              <a:pPr marL="1518341" lvl="2"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Tables</a:t>
              </a:r>
            </a:p>
            <a:p>
              <a:pPr marL="971550" lvl="1" indent="0" algn="l" defTabSz="114300"/>
              <a:r>
                <a:rPr lang="en-US" sz="16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62" name="Picture 61"/>
            <p:cNvPicPr/>
            <p:nvPr userDrawn="1"/>
          </p:nvPicPr>
          <p:blipFill>
            <a:blip r:embed="rId9"/>
            <a:stretch>
              <a:fillRect/>
            </a:stretch>
          </p:blipFill>
          <p:spPr>
            <a:xfrm>
              <a:off x="39547455" y="3688889"/>
              <a:ext cx="5586150" cy="1716939"/>
            </a:xfrm>
            <a:prstGeom prst="rect">
              <a:avLst/>
            </a:prstGeom>
          </p:spPr>
        </p:pic>
        <p:pic>
          <p:nvPicPr>
            <p:cNvPr id="63" name="Picture 62"/>
            <p:cNvPicPr>
              <a:picLocks noChangeAspect="1"/>
            </p:cNvPicPr>
            <p:nvPr userDrawn="1"/>
          </p:nvPicPr>
          <p:blipFill>
            <a:blip r:embed="rId10"/>
            <a:stretch>
              <a:fillRect/>
            </a:stretch>
          </p:blipFill>
          <p:spPr>
            <a:xfrm>
              <a:off x="37163425" y="7987216"/>
              <a:ext cx="2969584" cy="1140240"/>
            </a:xfrm>
            <a:prstGeom prst="rect">
              <a:avLst/>
            </a:prstGeom>
            <a:ln>
              <a:noFill/>
            </a:ln>
          </p:spPr>
        </p:pic>
        <p:pic>
          <p:nvPicPr>
            <p:cNvPr id="64" name="Picture 63"/>
            <p:cNvPicPr/>
            <p:nvPr userDrawn="1"/>
          </p:nvPicPr>
          <p:blipFill>
            <a:blip r:embed="rId11"/>
            <a:stretch>
              <a:fillRect/>
            </a:stretch>
          </p:blipFill>
          <p:spPr>
            <a:xfrm>
              <a:off x="37458231" y="11709174"/>
              <a:ext cx="1482265" cy="825421"/>
            </a:xfrm>
            <a:prstGeom prst="rect">
              <a:avLst/>
            </a:prstGeom>
          </p:spPr>
        </p:pic>
        <p:grpSp>
          <p:nvGrpSpPr>
            <p:cNvPr id="65" name="Group 64"/>
            <p:cNvGrpSpPr/>
            <p:nvPr userDrawn="1"/>
          </p:nvGrpSpPr>
          <p:grpSpPr>
            <a:xfrm>
              <a:off x="37163426" y="23152348"/>
              <a:ext cx="10354213" cy="1115850"/>
              <a:chOff x="31687960" y="29635357"/>
              <a:chExt cx="9771399" cy="1155811"/>
            </a:xfrm>
          </p:grpSpPr>
          <p:sp>
            <p:nvSpPr>
              <p:cNvPr id="67" name="Rounded Rectangle 66"/>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68" name="Picture 67"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69"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sp>
          <p:nvSpPr>
            <p:cNvPr id="66" name="TextBox 63"/>
            <p:cNvSpPr txBox="1"/>
            <p:nvPr userDrawn="1"/>
          </p:nvSpPr>
          <p:spPr>
            <a:xfrm>
              <a:off x="37227055" y="24825579"/>
              <a:ext cx="4076010" cy="1077768"/>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a:solidFill>
                    <a:schemeClr val="bg1"/>
                  </a:solidFill>
                  <a:latin typeface="Calibri" panose="020F0502020204030204" pitchFamily="34" charset="0"/>
                </a:rPr>
                <a:t>© 2015</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PosterPresentations.com</a:t>
              </a:r>
            </a:p>
            <a:p>
              <a:pPr marL="173038" indent="0">
                <a:lnSpc>
                  <a:spcPct val="100000"/>
                </a:lnSpc>
              </a:pPr>
              <a:r>
                <a:rPr lang="en-US" sz="1400" dirty="0">
                  <a:solidFill>
                    <a:schemeClr val="bg1"/>
                  </a:solidFill>
                  <a:latin typeface="Calibri" panose="020F0502020204030204" pitchFamily="34" charset="0"/>
                </a:rPr>
                <a:t>2117 Fourth Street ,</a:t>
              </a:r>
              <a:r>
                <a:rPr lang="en-US" sz="1400" baseline="0" dirty="0">
                  <a:solidFill>
                    <a:schemeClr val="bg1"/>
                  </a:solidFill>
                  <a:latin typeface="Calibri" panose="020F0502020204030204" pitchFamily="34" charset="0"/>
                </a:rPr>
                <a:t> Unit C        </a:t>
              </a:r>
            </a:p>
            <a:p>
              <a:pPr marL="173038" indent="0">
                <a:lnSpc>
                  <a:spcPct val="100000"/>
                </a:lnSpc>
              </a:pPr>
              <a:r>
                <a:rPr lang="en-US" sz="1400" baseline="0" dirty="0">
                  <a:solidFill>
                    <a:schemeClr val="bg1"/>
                  </a:solidFill>
                  <a:latin typeface="Calibri" panose="020F0502020204030204" pitchFamily="34" charset="0"/>
                </a:rPr>
                <a:t>Berkeley CA 94710</a:t>
              </a:r>
              <a:br>
                <a:rPr lang="en-US" sz="1400" baseline="0" dirty="0">
                  <a:solidFill>
                    <a:schemeClr val="bg1"/>
                  </a:solidFill>
                  <a:latin typeface="Calibri" panose="020F0502020204030204" pitchFamily="34" charset="0"/>
                </a:rPr>
              </a:br>
              <a:r>
                <a:rPr lang="en-US" sz="1400" b="1" baseline="0" dirty="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pSp>
    </p:spTree>
    <p:extLst>
      <p:ext uri="{BB962C8B-B14F-4D97-AF65-F5344CB8AC3E}">
        <p14:creationId xmlns:p14="http://schemas.microsoft.com/office/powerpoint/2010/main" val="3840367833"/>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3200400"/>
          </a:xfrm>
          <a:prstGeom prst="rect">
            <a:avLst/>
          </a:prstGeom>
          <a:solidFill>
            <a:schemeClr val="accent5">
              <a:lumMod val="75000"/>
            </a:schemeClr>
          </a:solidFill>
          <a:ln w="9525">
            <a:solidFill>
              <a:schemeClr val="tx1"/>
            </a:solidFill>
            <a:miter lim="800000"/>
            <a:headEnd/>
            <a:tailEnd/>
          </a:ln>
          <a:effectLst/>
        </p:spPr>
        <p:txBody>
          <a:bodyPr wrap="none" lIns="78374" tIns="39186" rIns="78374" bIns="39186" anchor="ctr"/>
          <a:lstStyle/>
          <a:p>
            <a:pPr>
              <a:defRPr/>
            </a:pPr>
            <a:endParaRPr lang="en-US" dirty="0"/>
          </a:p>
        </p:txBody>
      </p:sp>
      <p:sp>
        <p:nvSpPr>
          <p:cNvPr id="9" name="Rectangle 9"/>
          <p:cNvSpPr>
            <a:spLocks noChangeArrowheads="1"/>
          </p:cNvSpPr>
          <p:nvPr/>
        </p:nvSpPr>
        <p:spPr bwMode="auto">
          <a:xfrm>
            <a:off x="0" y="3203575"/>
            <a:ext cx="43891200" cy="101600"/>
          </a:xfrm>
          <a:prstGeom prst="rect">
            <a:avLst/>
          </a:prstGeom>
          <a:solidFill>
            <a:schemeClr val="accent5">
              <a:lumMod val="50000"/>
            </a:schemeClr>
          </a:solidFill>
          <a:ln w="152400">
            <a:noFill/>
            <a:miter lim="800000"/>
            <a:headEnd/>
            <a:tailEnd/>
          </a:ln>
          <a:effectLst/>
        </p:spPr>
        <p:txBody>
          <a:bodyPr wrap="none" lIns="78374" tIns="39186" rIns="78374" bIns="39186" anchor="ctr"/>
          <a:lstStyle/>
          <a:p>
            <a:pPr>
              <a:defRPr/>
            </a:pPr>
            <a:endParaRPr lang="en-US" dirty="0"/>
          </a:p>
        </p:txBody>
      </p:sp>
      <p:grpSp>
        <p:nvGrpSpPr>
          <p:cNvPr id="2" name="Group 1"/>
          <p:cNvGrpSpPr/>
          <p:nvPr userDrawn="1"/>
        </p:nvGrpSpPr>
        <p:grpSpPr>
          <a:xfrm>
            <a:off x="457994" y="3505200"/>
            <a:ext cx="42975212" cy="17830800"/>
            <a:chOff x="474663" y="3505200"/>
            <a:chExt cx="42975212" cy="17830800"/>
          </a:xfrm>
          <a:gradFill>
            <a:gsLst>
              <a:gs pos="0">
                <a:schemeClr val="accent1">
                  <a:tint val="66000"/>
                  <a:satMod val="160000"/>
                </a:schemeClr>
              </a:gs>
              <a:gs pos="0">
                <a:srgbClr val="CDD2DE"/>
              </a:gs>
              <a:gs pos="100000">
                <a:srgbClr val="F3F5FA"/>
              </a:gs>
            </a:gsLst>
            <a:lin ang="16200000" scaled="1"/>
          </a:gradFill>
        </p:grpSpPr>
        <p:sp>
          <p:nvSpPr>
            <p:cNvPr id="27" name="Rectangle 33"/>
            <p:cNvSpPr>
              <a:spLocks noChangeArrowheads="1"/>
            </p:cNvSpPr>
            <p:nvPr/>
          </p:nvSpPr>
          <p:spPr bwMode="auto">
            <a:xfrm>
              <a:off x="474663" y="3505200"/>
              <a:ext cx="8278812" cy="17830800"/>
            </a:xfrm>
            <a:prstGeom prst="roundRect">
              <a:avLst>
                <a:gd name="adj" fmla="val 3855"/>
              </a:avLst>
            </a:prstGeom>
            <a:grp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21" name="Rectangle 33"/>
            <p:cNvSpPr>
              <a:spLocks noChangeArrowheads="1"/>
            </p:cNvSpPr>
            <p:nvPr userDrawn="1"/>
          </p:nvSpPr>
          <p:spPr bwMode="auto">
            <a:xfrm>
              <a:off x="9156304" y="3505200"/>
              <a:ext cx="25611931" cy="17830800"/>
            </a:xfrm>
            <a:prstGeom prst="roundRect">
              <a:avLst>
                <a:gd name="adj" fmla="val 1804"/>
              </a:avLst>
            </a:prstGeom>
            <a:grp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22" name="Rectangle 33"/>
            <p:cNvSpPr>
              <a:spLocks noChangeArrowheads="1"/>
            </p:cNvSpPr>
            <p:nvPr userDrawn="1"/>
          </p:nvSpPr>
          <p:spPr bwMode="auto">
            <a:xfrm>
              <a:off x="35171063" y="3505200"/>
              <a:ext cx="8278812" cy="17830800"/>
            </a:xfrm>
            <a:prstGeom prst="roundRect">
              <a:avLst>
                <a:gd name="adj" fmla="val 3855"/>
              </a:avLst>
            </a:prstGeom>
            <a:grpFill/>
            <a:ln w="9525">
              <a:solidFill>
                <a:schemeClr val="tx2"/>
              </a:solidFill>
              <a:miter lim="800000"/>
              <a:headEnd/>
              <a:tailEnd/>
            </a:ln>
            <a:effectLst/>
          </p:spPr>
          <p:txBody>
            <a:bodyPr wrap="none" lIns="78374" tIns="39186" rIns="78374" bIns="39186" anchor="ctr"/>
            <a:lstStyle/>
            <a:p>
              <a:pPr>
                <a:defRPr/>
              </a:pPr>
              <a:endParaRPr lang="en-US" dirty="0"/>
            </a:p>
          </p:txBody>
        </p:sp>
      </p:grpSp>
      <p:grpSp>
        <p:nvGrpSpPr>
          <p:cNvPr id="38" name="Group 37"/>
          <p:cNvGrpSpPr>
            <a:grpSpLocks noChangeAspect="1"/>
          </p:cNvGrpSpPr>
          <p:nvPr userDrawn="1"/>
        </p:nvGrpSpPr>
        <p:grpSpPr>
          <a:xfrm>
            <a:off x="-6886463" y="2"/>
            <a:ext cx="6608534" cy="21945598"/>
            <a:chOff x="-11220550" y="-1"/>
            <a:chExt cx="11014226" cy="27432000"/>
          </a:xfrm>
        </p:grpSpPr>
        <p:sp>
          <p:nvSpPr>
            <p:cNvPr id="39" name="Rectangle 38"/>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a:solidFill>
                  <a:schemeClr val="bg1"/>
                </a:solidFill>
                <a:latin typeface="Trebuchet MS" pitchFamily="34" charset="0"/>
              </a:endParaRPr>
            </a:p>
            <a:p>
              <a:pPr algn="ctr"/>
              <a:r>
                <a:rPr lang="en-US" sz="2800" b="1" spc="600" dirty="0">
                  <a:solidFill>
                    <a:schemeClr val="bg1"/>
                  </a:solidFill>
                  <a:latin typeface="Trebuchet MS" pitchFamily="34" charset="0"/>
                </a:rPr>
                <a:t>DESIGN</a:t>
              </a:r>
              <a:r>
                <a:rPr lang="en-US" sz="2800" b="1" spc="600" baseline="0" dirty="0">
                  <a:solidFill>
                    <a:schemeClr val="bg1"/>
                  </a:solidFill>
                  <a:latin typeface="Trebuchet MS" pitchFamily="34" charset="0"/>
                </a:rPr>
                <a:t> </a:t>
              </a:r>
              <a:r>
                <a:rPr lang="en-US" sz="2800" b="1" spc="600" dirty="0">
                  <a:solidFill>
                    <a:schemeClr val="bg1"/>
                  </a:solidFill>
                  <a:latin typeface="Trebuchet MS" pitchFamily="34" charset="0"/>
                </a:rPr>
                <a:t>GUIDE</a:t>
              </a:r>
            </a:p>
            <a:p>
              <a:pPr algn="ctr"/>
              <a:r>
                <a:rPr lang="en-US" sz="1050" b="1" dirty="0">
                  <a:latin typeface="Trebuchet MS" pitchFamily="34" charset="0"/>
                </a:rPr>
                <a:t> </a:t>
              </a:r>
            </a:p>
            <a:p>
              <a:pPr defTabSz="3765639"/>
              <a:r>
                <a:rPr lang="en-US" sz="1800" i="0" dirty="0">
                  <a:latin typeface="Trebuchet MS" pitchFamily="34" charset="0"/>
                </a:rPr>
                <a:t>This PowerPoint</a:t>
              </a:r>
              <a:r>
                <a:rPr lang="en-US" sz="1800" i="0" baseline="0" dirty="0">
                  <a:latin typeface="Trebuchet MS" pitchFamily="34" charset="0"/>
                </a:rPr>
                <a:t> </a:t>
              </a:r>
              <a:r>
                <a:rPr lang="en-US" sz="1800" i="0" dirty="0">
                  <a:latin typeface="Trebuchet MS" pitchFamily="34" charset="0"/>
                </a:rPr>
                <a:t>2007 template produces</a:t>
              </a:r>
              <a:r>
                <a:rPr lang="en-US" sz="1800" i="0" baseline="0" dirty="0">
                  <a:latin typeface="Trebuchet MS" pitchFamily="34" charset="0"/>
                </a:rPr>
                <a:t> </a:t>
              </a:r>
              <a:r>
                <a:rPr lang="en-US" sz="1800" i="0" dirty="0">
                  <a:latin typeface="Trebuchet MS" pitchFamily="34" charset="0"/>
                </a:rPr>
                <a:t>a 48”x96” presentation poster. </a:t>
              </a:r>
              <a:r>
                <a:rPr lang="en-US" sz="1800" dirty="0">
                  <a:latin typeface="Trebuchet MS" pitchFamily="34" charset="0"/>
                </a:rPr>
                <a:t>You</a:t>
              </a:r>
              <a:r>
                <a:rPr lang="en-US" sz="1800" baseline="0" dirty="0">
                  <a:latin typeface="Trebuchet MS" pitchFamily="34" charset="0"/>
                </a:rPr>
                <a:t> can u</a:t>
              </a:r>
              <a:r>
                <a:rPr lang="en-US" sz="1800" dirty="0">
                  <a:latin typeface="Trebuchet MS" pitchFamily="34" charset="0"/>
                </a:rPr>
                <a:t>se</a:t>
              </a:r>
              <a:r>
                <a:rPr lang="en-US" sz="1800" baseline="0" dirty="0">
                  <a:latin typeface="Trebuchet MS" pitchFamily="34" charset="0"/>
                </a:rPr>
                <a:t> it to create your research poster and </a:t>
              </a:r>
              <a:r>
                <a:rPr lang="en-US" sz="1800" dirty="0">
                  <a:latin typeface="Trebuchet MS" pitchFamily="34" charset="0"/>
                </a:rPr>
                <a:t>save valuable time placing titles, subtitles,</a:t>
              </a:r>
              <a:r>
                <a:rPr lang="en-US" sz="1800" baseline="0" dirty="0">
                  <a:latin typeface="Trebuchet MS" pitchFamily="34" charset="0"/>
                </a:rPr>
                <a:t> text, and graphics</a:t>
              </a:r>
              <a:r>
                <a:rPr lang="en-US" sz="1800" dirty="0">
                  <a:latin typeface="Trebuchet MS" pitchFamily="34" charset="0"/>
                </a:rPr>
                <a:t>. </a:t>
              </a:r>
            </a:p>
            <a:p>
              <a:pPr defTabSz="3765639"/>
              <a:r>
                <a:rPr lang="en-US" sz="1050" dirty="0">
                  <a:latin typeface="Trebuchet MS" pitchFamily="34" charset="0"/>
                </a:rPr>
                <a:t> </a:t>
              </a:r>
            </a:p>
            <a:p>
              <a:pPr defTabSz="4389219"/>
              <a:r>
                <a:rPr lang="en-US" sz="1800" dirty="0">
                  <a:latin typeface="Trebuchet MS" pitchFamily="34" charset="0"/>
                </a:rPr>
                <a:t>We provide a series of online answer your poster production questions. To view our template tutorials, go online to </a:t>
              </a:r>
              <a:r>
                <a:rPr lang="en-US" sz="1800" b="1" dirty="0">
                  <a:solidFill>
                    <a:srgbClr val="FFC000"/>
                  </a:solidFill>
                  <a:latin typeface="Trebuchet MS" pitchFamily="34" charset="0"/>
                </a:rPr>
                <a:t>PosterPresentations.com</a:t>
              </a:r>
              <a:r>
                <a:rPr lang="en-US" sz="1800" b="1" dirty="0">
                  <a:solidFill>
                    <a:schemeClr val="bg1"/>
                  </a:solidFill>
                  <a:latin typeface="Trebuchet MS" pitchFamily="34" charset="0"/>
                </a:rPr>
                <a:t> </a:t>
              </a:r>
              <a:r>
                <a:rPr lang="en-US" sz="1800" dirty="0">
                  <a:solidFill>
                    <a:schemeClr val="bg1"/>
                  </a:solidFill>
                  <a:latin typeface="Trebuchet MS" pitchFamily="34" charset="0"/>
                </a:rPr>
                <a:t>and click on HELP DESK.</a:t>
              </a:r>
            </a:p>
            <a:p>
              <a:pPr defTabSz="4389219"/>
              <a:r>
                <a:rPr lang="en-US" sz="1050" dirty="0">
                  <a:latin typeface="Trebuchet MS" pitchFamily="34" charset="0"/>
                </a:rPr>
                <a:t> </a:t>
              </a:r>
            </a:p>
            <a:p>
              <a:pPr defTabSz="4389219"/>
              <a:r>
                <a:rPr lang="en-US" sz="1800" dirty="0">
                  <a:solidFill>
                    <a:schemeClr val="bg1"/>
                  </a:solidFill>
                  <a:latin typeface="Trebuchet MS" pitchFamily="34" charset="0"/>
                </a:rPr>
                <a:t>When</a:t>
              </a:r>
              <a:r>
                <a:rPr lang="en-US" sz="1800" baseline="0" dirty="0">
                  <a:solidFill>
                    <a:schemeClr val="bg1"/>
                  </a:solidFill>
                  <a:latin typeface="Trebuchet MS" pitchFamily="34" charset="0"/>
                </a:rPr>
                <a:t> you are ready to</a:t>
              </a:r>
              <a:r>
                <a:rPr lang="en-US" sz="1800" dirty="0">
                  <a:solidFill>
                    <a:schemeClr val="bg1"/>
                  </a:solidFill>
                  <a:latin typeface="Trebuchet MS" pitchFamily="34" charset="0"/>
                </a:rPr>
                <a:t> </a:t>
              </a:r>
              <a:r>
                <a:rPr lang="en-US" sz="1800" baseline="0" dirty="0">
                  <a:solidFill>
                    <a:schemeClr val="bg1"/>
                  </a:solidFill>
                  <a:latin typeface="Trebuchet MS" pitchFamily="34" charset="0"/>
                </a:rPr>
                <a:t> print your poster</a:t>
              </a:r>
              <a:r>
                <a:rPr lang="en-US" sz="1800" dirty="0">
                  <a:solidFill>
                    <a:schemeClr val="bg1"/>
                  </a:solidFill>
                  <a:latin typeface="Trebuchet MS" pitchFamily="34" charset="0"/>
                </a:rPr>
                <a:t>,</a:t>
              </a:r>
              <a:r>
                <a:rPr lang="en-US" sz="1800" baseline="0" dirty="0">
                  <a:solidFill>
                    <a:schemeClr val="bg1"/>
                  </a:solidFill>
                  <a:latin typeface="Trebuchet MS" pitchFamily="34" charset="0"/>
                </a:rPr>
                <a:t> go online to </a:t>
              </a:r>
              <a:r>
                <a:rPr lang="en-US" sz="1800" b="0" dirty="0">
                  <a:solidFill>
                    <a:schemeClr val="bg1"/>
                  </a:solidFill>
                  <a:latin typeface="Trebuchet MS" pitchFamily="34" charset="0"/>
                </a:rPr>
                <a:t>PosterPresentations.com</a:t>
              </a:r>
              <a:r>
                <a:rPr lang="en-US" sz="1800" dirty="0">
                  <a:solidFill>
                    <a:schemeClr val="bg1"/>
                  </a:solidFill>
                  <a:latin typeface="Trebuchet MS" pitchFamily="34" charset="0"/>
                </a:rPr>
                <a:t/>
              </a:r>
              <a:br>
                <a:rPr lang="en-US" sz="1800" dirty="0">
                  <a:solidFill>
                    <a:schemeClr val="bg1"/>
                  </a:solidFill>
                  <a:latin typeface="Trebuchet MS" pitchFamily="34" charset="0"/>
                </a:rPr>
              </a:br>
              <a:r>
                <a:rPr lang="en-US" sz="1050" dirty="0">
                  <a:solidFill>
                    <a:schemeClr val="bg1"/>
                  </a:solidFill>
                  <a:latin typeface="Trebuchet MS" pitchFamily="34" charset="0"/>
                </a:rPr>
                <a:t> </a:t>
              </a:r>
            </a:p>
            <a:p>
              <a:pPr algn="l" defTabSz="3765639"/>
              <a:r>
                <a:rPr lang="en-US" sz="1800" b="0" dirty="0">
                  <a:solidFill>
                    <a:schemeClr val="bg1"/>
                  </a:solidFill>
                  <a:latin typeface="Trebuchet MS" pitchFamily="34" charset="0"/>
                </a:rPr>
                <a:t>Need</a:t>
              </a:r>
              <a:r>
                <a:rPr lang="en-US" sz="1800" b="0" baseline="0" dirty="0">
                  <a:solidFill>
                    <a:schemeClr val="bg1"/>
                  </a:solidFill>
                  <a:latin typeface="Trebuchet MS" pitchFamily="34" charset="0"/>
                </a:rPr>
                <a:t> assistance? Call us at </a:t>
              </a:r>
              <a:r>
                <a:rPr lang="en-US" sz="1800" b="0" dirty="0">
                  <a:solidFill>
                    <a:srgbClr val="FFC000"/>
                  </a:solidFill>
                  <a:latin typeface="Trebuchet MS" pitchFamily="34" charset="0"/>
                </a:rPr>
                <a:t>1.510.649.3001</a:t>
              </a:r>
            </a:p>
            <a:p>
              <a:pPr algn="l" defTabSz="3765639"/>
              <a:r>
                <a:rPr lang="en-US" sz="1050" b="1" dirty="0">
                  <a:solidFill>
                    <a:srgbClr val="FFFF00"/>
                  </a:solidFill>
                  <a:latin typeface="Trebuchet MS" pitchFamily="34" charset="0"/>
                </a:rPr>
                <a:t> </a:t>
              </a: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ctr"/>
              <a:endParaRPr lang="en-US" sz="1600" b="1" dirty="0">
                <a:solidFill>
                  <a:schemeClr val="bg1"/>
                </a:solidFill>
                <a:latin typeface="Trebuchet MS" pitchFamily="34" charset="0"/>
              </a:endParaRPr>
            </a:p>
            <a:p>
              <a:pPr algn="ctr"/>
              <a:r>
                <a:rPr lang="en-US" sz="2800" b="1" spc="600" dirty="0">
                  <a:solidFill>
                    <a:schemeClr val="bg1"/>
                  </a:solidFill>
                  <a:latin typeface="Trebuchet MS" pitchFamily="34" charset="0"/>
                </a:rPr>
                <a:t>QUICK START</a:t>
              </a:r>
            </a:p>
            <a:p>
              <a:pPr algn="ctr"/>
              <a:r>
                <a:rPr lang="en-US" sz="1050" b="1" baseline="0" dirty="0">
                  <a:solidFill>
                    <a:schemeClr val="bg1"/>
                  </a:solidFill>
                  <a:latin typeface="Trebuchet MS" pitchFamily="34" charset="0"/>
                </a:rPr>
                <a:t> </a:t>
              </a:r>
            </a:p>
            <a:p>
              <a:pPr algn="ctr"/>
              <a:r>
                <a:rPr lang="en-US" sz="2000" b="1" baseline="0" dirty="0">
                  <a:solidFill>
                    <a:srgbClr val="FFC000"/>
                  </a:solidFill>
                  <a:latin typeface="Trebuchet MS" pitchFamily="34" charset="0"/>
                </a:rPr>
                <a:t>Zoom in and out</a:t>
              </a:r>
            </a:p>
            <a:p>
              <a:pPr marL="1203325" indent="0" algn="l" defTabSz="850900"/>
              <a:r>
                <a:rPr lang="en-US" sz="16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Title, Authors, and Affiliations</a:t>
              </a:r>
            </a:p>
            <a:p>
              <a:pPr algn="l"/>
              <a:r>
                <a:rPr lang="en-US" sz="16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a:solidFill>
                    <a:schemeClr val="bg1">
                      <a:lumMod val="75000"/>
                    </a:schemeClr>
                  </a:solidFill>
                  <a:latin typeface="Trebuchet MS" pitchFamily="34" charset="0"/>
                </a:rPr>
                <a:t> </a:t>
              </a:r>
            </a:p>
            <a:p>
              <a:pPr algn="l"/>
              <a:r>
                <a:rPr lang="en-US" sz="1600" b="1" spc="300" baseline="0" dirty="0">
                  <a:solidFill>
                    <a:srgbClr val="FFC000"/>
                  </a:solidFill>
                  <a:latin typeface="Trebuchet MS" pitchFamily="34" charset="0"/>
                </a:rPr>
                <a:t>TIP</a:t>
              </a:r>
              <a:r>
                <a:rPr lang="en-US" sz="1600" b="1"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a:solidFill>
                  <a:schemeClr val="bg1">
                    <a:lumMod val="75000"/>
                  </a:schemeClr>
                </a:solidFill>
                <a:latin typeface="Trebuchet MS" pitchFamily="34" charset="0"/>
              </a:endParaRPr>
            </a:p>
            <a:p>
              <a:pPr algn="l"/>
              <a:endParaRPr lang="en-US" sz="1600" b="0" baseline="0" dirty="0">
                <a:solidFill>
                  <a:schemeClr val="bg1">
                    <a:lumMod val="75000"/>
                  </a:schemeClr>
                </a:solidFill>
                <a:latin typeface="Trebuchet MS" pitchFamily="34" charset="0"/>
              </a:endParaRPr>
            </a:p>
            <a:p>
              <a:pPr algn="l"/>
              <a:r>
                <a:rPr lang="en-US" sz="1800" b="1" baseline="0" dirty="0">
                  <a:solidFill>
                    <a:schemeClr val="bg1"/>
                  </a:solidFill>
                  <a:latin typeface="Trebuchet MS" pitchFamily="34" charset="0"/>
                </a:rPr>
                <a:t/>
              </a:r>
              <a:br>
                <a:rPr lang="en-US" sz="1800" b="1" baseline="0" dirty="0">
                  <a:solidFill>
                    <a:schemeClr val="bg1"/>
                  </a:solidFill>
                  <a:latin typeface="Trebuchet MS" pitchFamily="34" charset="0"/>
                </a:rPr>
              </a:br>
              <a:endParaRPr lang="en-US" sz="1800" b="1" dirty="0">
                <a:solidFill>
                  <a:schemeClr val="bg1"/>
                </a:solidFill>
                <a:latin typeface="Trebuchet MS" pitchFamily="34" charset="0"/>
              </a:endParaRPr>
            </a:p>
            <a:p>
              <a:pPr algn="ctr"/>
              <a:endParaRPr lang="en-US" sz="1800" b="1" dirty="0">
                <a:solidFill>
                  <a:srgbClr val="FFC000"/>
                </a:solidFill>
                <a:latin typeface="Trebuchet MS" pitchFamily="34" charset="0"/>
              </a:endParaRPr>
            </a:p>
            <a:p>
              <a:pPr algn="ctr"/>
              <a:endParaRPr lang="en-US" sz="1800" b="1" dirty="0">
                <a:solidFill>
                  <a:srgbClr val="FFC000"/>
                </a:solidFill>
                <a:latin typeface="Trebuchet MS" pitchFamily="34" charset="0"/>
              </a:endParaRPr>
            </a:p>
            <a:p>
              <a:pPr algn="ctr"/>
              <a:r>
                <a:rPr lang="en-US" sz="2000" b="1" dirty="0">
                  <a:solidFill>
                    <a:srgbClr val="FFC000"/>
                  </a:solidFill>
                  <a:latin typeface="Trebuchet MS" pitchFamily="34" charset="0"/>
                </a:rPr>
                <a:t>Adding Logos</a:t>
              </a:r>
              <a:r>
                <a:rPr lang="en-US" sz="2000" b="1" baseline="0" dirty="0">
                  <a:solidFill>
                    <a:srgbClr val="FFC000"/>
                  </a:solidFill>
                  <a:latin typeface="Trebuchet MS" pitchFamily="34" charset="0"/>
                </a:rPr>
                <a:t> / Seals</a:t>
              </a:r>
            </a:p>
            <a:p>
              <a:pPr algn="l"/>
              <a:r>
                <a:rPr lang="en-US" sz="16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a:solidFill>
                  <a:schemeClr val="bg1">
                    <a:lumMod val="75000"/>
                  </a:schemeClr>
                </a:solidFill>
                <a:latin typeface="Trebuchet MS" pitchFamily="34" charset="0"/>
              </a:endParaRPr>
            </a:p>
            <a:p>
              <a:pPr algn="l"/>
              <a:r>
                <a:rPr lang="en-US" sz="1600" b="1" spc="300" baseline="0" dirty="0">
                  <a:solidFill>
                    <a:srgbClr val="FFC000"/>
                  </a:solidFill>
                  <a:latin typeface="Trebuchet MS" pitchFamily="34" charset="0"/>
                </a:rPr>
                <a:t>TIP:</a:t>
              </a:r>
              <a:r>
                <a:rPr lang="en-US" sz="1600" b="1" spc="0"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See if your company’s logo is available on our free poster templates page.</a:t>
              </a:r>
            </a:p>
            <a:p>
              <a:pPr algn="l"/>
              <a:endParaRPr lang="en-US" sz="1600" b="0" baseline="0" dirty="0">
                <a:latin typeface="Trebuchet MS" pitchFamily="34" charset="0"/>
              </a:endParaRPr>
            </a:p>
            <a:p>
              <a:pPr algn="ctr"/>
              <a:r>
                <a:rPr lang="en-US" sz="2000" b="1" baseline="0" dirty="0">
                  <a:solidFill>
                    <a:srgbClr val="FFC000"/>
                  </a:solidFill>
                  <a:latin typeface="Trebuchet MS" pitchFamily="34" charset="0"/>
                </a:rPr>
                <a:t>Photographs / Graphics</a:t>
              </a:r>
            </a:p>
            <a:p>
              <a:pPr algn="l" defTabSz="977900"/>
              <a:r>
                <a:rPr lang="en-US" sz="16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a:solidFill>
                    <a:schemeClr val="bg1">
                      <a:lumMod val="75000"/>
                    </a:schemeClr>
                  </a:solidFill>
                  <a:latin typeface="Trebuchet MS" pitchFamily="34" charset="0"/>
                </a:rPr>
                <a:t>disproportionally.</a:t>
              </a:r>
            </a:p>
            <a:p>
              <a:pPr algn="l" defTabSz="977900"/>
              <a:endParaRPr lang="en-US" sz="1600" b="0" baseline="0" dirty="0">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r>
                <a:rPr lang="en-US" sz="2000" b="1" baseline="0" dirty="0">
                  <a:solidFill>
                    <a:srgbClr val="FFC000"/>
                  </a:solidFill>
                  <a:latin typeface="Trebuchet MS" pitchFamily="34" charset="0"/>
                </a:rPr>
                <a:t>Image Quality Check</a:t>
              </a:r>
            </a:p>
            <a:p>
              <a:pPr lvl="0" algn="l" defTabSz="977900"/>
              <a:r>
                <a:rPr lang="en-US" sz="1600" b="0" baseline="0" dirty="0">
                  <a:solidFill>
                    <a:schemeClr val="bg1">
                      <a:lumMod val="75000"/>
                    </a:schemeClr>
                  </a:solidFill>
                  <a:latin typeface="Trebuchet MS" pitchFamily="34" charset="0"/>
                </a:rPr>
                <a:t>Zoom in and look at your images at 100% magnification. If they look good they will print well. </a:t>
              </a:r>
              <a:endParaRPr lang="en-US" sz="1800" b="0" dirty="0">
                <a:latin typeface="Trebuchet MS" pitchFamily="34" charset="0"/>
              </a:endParaRPr>
            </a:p>
          </p:txBody>
        </p:sp>
        <p:cxnSp>
          <p:nvCxnSpPr>
            <p:cNvPr id="40" name="Straight Connector 39"/>
            <p:cNvCxnSpPr/>
            <p:nvPr userDrawn="1"/>
          </p:nvCxnSpPr>
          <p:spPr>
            <a:xfrm>
              <a:off x="-11220550" y="6610711"/>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userDrawn="1"/>
          </p:nvPicPr>
          <p:blipFill>
            <a:blip r:embed="rId3"/>
            <a:stretch>
              <a:fillRect/>
            </a:stretch>
          </p:blipFill>
          <p:spPr>
            <a:xfrm>
              <a:off x="-10852997" y="8198113"/>
              <a:ext cx="1597665" cy="1001614"/>
            </a:xfrm>
            <a:prstGeom prst="rect">
              <a:avLst/>
            </a:prstGeom>
          </p:spPr>
        </p:pic>
        <p:pic>
          <p:nvPicPr>
            <p:cNvPr id="42" name="Picture 41"/>
            <p:cNvPicPr>
              <a:picLocks noChangeAspect="1"/>
            </p:cNvPicPr>
            <p:nvPr userDrawn="1"/>
          </p:nvPicPr>
          <p:blipFill>
            <a:blip r:embed="rId4"/>
            <a:stretch>
              <a:fillRect/>
            </a:stretch>
          </p:blipFill>
          <p:spPr>
            <a:xfrm>
              <a:off x="-10801330" y="12785855"/>
              <a:ext cx="9986807" cy="877998"/>
            </a:xfrm>
            <a:prstGeom prst="rect">
              <a:avLst/>
            </a:prstGeom>
          </p:spPr>
        </p:pic>
        <p:grpSp>
          <p:nvGrpSpPr>
            <p:cNvPr id="43" name="Group 42"/>
            <p:cNvGrpSpPr/>
            <p:nvPr userDrawn="1"/>
          </p:nvGrpSpPr>
          <p:grpSpPr>
            <a:xfrm>
              <a:off x="-9918368" y="19973444"/>
              <a:ext cx="7631078" cy="1987426"/>
              <a:chOff x="-4550327" y="11384063"/>
              <a:chExt cx="3516822" cy="1095728"/>
            </a:xfrm>
          </p:grpSpPr>
          <p:grpSp>
            <p:nvGrpSpPr>
              <p:cNvPr id="49" name="Group 48"/>
              <p:cNvGrpSpPr/>
              <p:nvPr userDrawn="1"/>
            </p:nvGrpSpPr>
            <p:grpSpPr>
              <a:xfrm>
                <a:off x="-2817357" y="11384115"/>
                <a:ext cx="624373" cy="894738"/>
                <a:chOff x="-4000962" y="11580582"/>
                <a:chExt cx="779266" cy="1282149"/>
              </a:xfrm>
            </p:grpSpPr>
            <p:pic>
              <p:nvPicPr>
                <p:cNvPr id="55" name="Picture 54"/>
                <p:cNvPicPr>
                  <a:picLocks noChangeAspect="1"/>
                </p:cNvPicPr>
                <p:nvPr userDrawn="1"/>
              </p:nvPicPr>
              <p:blipFill>
                <a:blip r:embed="rId5"/>
                <a:stretch>
                  <a:fillRect/>
                </a:stretch>
              </p:blipFill>
              <p:spPr>
                <a:xfrm>
                  <a:off x="-3990424" y="11580582"/>
                  <a:ext cx="768728" cy="1090753"/>
                </a:xfrm>
                <a:prstGeom prst="rect">
                  <a:avLst/>
                </a:prstGeom>
              </p:spPr>
            </p:pic>
            <p:sp>
              <p:nvSpPr>
                <p:cNvPr id="56" name="TextBox 56"/>
                <p:cNvSpPr txBox="1"/>
                <p:nvPr userDrawn="1"/>
              </p:nvSpPr>
              <p:spPr>
                <a:xfrm>
                  <a:off x="-4000962" y="12619572"/>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50" name="Group 49"/>
              <p:cNvGrpSpPr/>
              <p:nvPr userDrawn="1"/>
            </p:nvGrpSpPr>
            <p:grpSpPr>
              <a:xfrm>
                <a:off x="-2067022" y="11384063"/>
                <a:ext cx="1033517" cy="907666"/>
                <a:chOff x="-2968273" y="11644275"/>
                <a:chExt cx="1420279" cy="1247336"/>
              </a:xfrm>
            </p:grpSpPr>
            <p:pic>
              <p:nvPicPr>
                <p:cNvPr id="53" name="Picture 52"/>
                <p:cNvPicPr>
                  <a:picLocks noChangeAspect="1"/>
                </p:cNvPicPr>
                <p:nvPr userDrawn="1"/>
              </p:nvPicPr>
              <p:blipFill>
                <a:blip r:embed="rId5"/>
                <a:stretch>
                  <a:fillRect/>
                </a:stretch>
              </p:blipFill>
              <p:spPr>
                <a:xfrm>
                  <a:off x="-2968273" y="11644275"/>
                  <a:ext cx="1420279" cy="1029695"/>
                </a:xfrm>
                <a:prstGeom prst="rect">
                  <a:avLst/>
                </a:prstGeom>
              </p:spPr>
            </p:pic>
            <p:sp>
              <p:nvSpPr>
                <p:cNvPr id="54" name="TextBox 54"/>
                <p:cNvSpPr txBox="1"/>
                <p:nvPr userDrawn="1"/>
              </p:nvSpPr>
              <p:spPr>
                <a:xfrm>
                  <a:off x="-2965527" y="12619557"/>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51" name="Picture 50"/>
              <p:cNvPicPr>
                <a:picLocks noChangeAspect="1"/>
              </p:cNvPicPr>
              <p:nvPr userDrawn="1"/>
            </p:nvPicPr>
            <p:blipFill>
              <a:blip r:embed="rId6"/>
              <a:stretch>
                <a:fillRect/>
              </a:stretch>
            </p:blipFill>
            <p:spPr>
              <a:xfrm>
                <a:off x="-4550327" y="11384088"/>
                <a:ext cx="1098742" cy="847761"/>
              </a:xfrm>
              <a:prstGeom prst="rect">
                <a:avLst/>
              </a:prstGeom>
            </p:spPr>
          </p:pic>
          <p:sp>
            <p:nvSpPr>
              <p:cNvPr id="52" name="TextBox 52"/>
              <p:cNvSpPr txBox="1"/>
              <p:nvPr userDrawn="1"/>
            </p:nvSpPr>
            <p:spPr>
              <a:xfrm>
                <a:off x="-4505756" y="12281823"/>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44" name="Group 43"/>
            <p:cNvGrpSpPr/>
            <p:nvPr userDrawn="1"/>
          </p:nvGrpSpPr>
          <p:grpSpPr>
            <a:xfrm>
              <a:off x="-9816361" y="23859606"/>
              <a:ext cx="7832477" cy="2027099"/>
              <a:chOff x="-4525041" y="13501739"/>
              <a:chExt cx="3609638" cy="1117602"/>
            </a:xfrm>
          </p:grpSpPr>
          <p:pic>
            <p:nvPicPr>
              <p:cNvPr id="45" name="Picture 44"/>
              <p:cNvPicPr/>
              <p:nvPr userDrawn="1"/>
            </p:nvPicPr>
            <p:blipFill>
              <a:blip r:embed="rId7"/>
              <a:stretch>
                <a:fillRect/>
              </a:stretch>
            </p:blipFill>
            <p:spPr>
              <a:xfrm>
                <a:off x="-4276681" y="13651779"/>
                <a:ext cx="1512652" cy="772700"/>
              </a:xfrm>
              <a:prstGeom prst="rect">
                <a:avLst/>
              </a:prstGeom>
            </p:spPr>
          </p:pic>
          <p:pic>
            <p:nvPicPr>
              <p:cNvPr id="46" name="Picture 45"/>
              <p:cNvPicPr/>
              <p:nvPr userDrawn="1"/>
            </p:nvPicPr>
            <p:blipFill>
              <a:blip r:embed="rId8"/>
              <a:stretch>
                <a:fillRect/>
              </a:stretch>
            </p:blipFill>
            <p:spPr>
              <a:xfrm>
                <a:off x="-2693844" y="13651779"/>
                <a:ext cx="1512652" cy="772700"/>
              </a:xfrm>
              <a:prstGeom prst="rect">
                <a:avLst/>
              </a:prstGeom>
            </p:spPr>
          </p:pic>
          <p:sp>
            <p:nvSpPr>
              <p:cNvPr id="47" name="TextBox 47"/>
              <p:cNvSpPr txBox="1"/>
              <p:nvPr userDrawn="1"/>
            </p:nvSpPr>
            <p:spPr>
              <a:xfrm rot="16200000">
                <a:off x="-5018832" y="13995530"/>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48" name="TextBox 48"/>
              <p:cNvSpPr txBox="1"/>
              <p:nvPr userDrawn="1"/>
            </p:nvSpPr>
            <p:spPr>
              <a:xfrm rot="16200000">
                <a:off x="-1545124" y="13989620"/>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grpSp>
        <p:nvGrpSpPr>
          <p:cNvPr id="57" name="Group 56"/>
          <p:cNvGrpSpPr>
            <a:grpSpLocks noChangeAspect="1"/>
          </p:cNvGrpSpPr>
          <p:nvPr userDrawn="1"/>
        </p:nvGrpSpPr>
        <p:grpSpPr>
          <a:xfrm>
            <a:off x="44322323" y="11216"/>
            <a:ext cx="6632760" cy="21934383"/>
            <a:chOff x="36782324" y="0"/>
            <a:chExt cx="11062139" cy="27432000"/>
          </a:xfrm>
        </p:grpSpPr>
        <p:sp>
          <p:nvSpPr>
            <p:cNvPr id="58" name="Rectangle 57"/>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a:solidFill>
                    <a:schemeClr val="bg1"/>
                  </a:solidFill>
                  <a:latin typeface="Trebuchet MS" pitchFamily="34" charset="0"/>
                </a:rPr>
                <a:t>QUICK START (cont.)</a:t>
              </a:r>
            </a:p>
            <a:p>
              <a:pPr algn="ctr"/>
              <a:endParaRPr lang="en-US" sz="2800" b="1"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r>
                <a:rPr lang="en-US" sz="16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Text</a:t>
              </a:r>
            </a:p>
            <a:p>
              <a:pPr marL="1730375" lvl="2" indent="0" algn="l" defTabSz="114300"/>
              <a:r>
                <a:rPr lang="en-US" sz="16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 </a:t>
              </a:r>
              <a:r>
                <a:rPr kumimoji="0" lang="en-US" sz="2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a:solidFill>
                  <a:schemeClr val="bg1">
                    <a:lumMod val="75000"/>
                  </a:schemeClr>
                </a:solidFill>
                <a:latin typeface="Trebuchet MS" pitchFamily="34" charset="0"/>
              </a:endParaRPr>
            </a:p>
            <a:p>
              <a:pPr marL="1518341" lvl="2"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Tables</a:t>
              </a:r>
            </a:p>
            <a:p>
              <a:pPr marL="971550" lvl="1" indent="0" algn="l" defTabSz="114300"/>
              <a:r>
                <a:rPr lang="en-US" sz="16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88" name="Picture 87"/>
            <p:cNvPicPr/>
            <p:nvPr userDrawn="1"/>
          </p:nvPicPr>
          <p:blipFill>
            <a:blip r:embed="rId9"/>
            <a:stretch>
              <a:fillRect/>
            </a:stretch>
          </p:blipFill>
          <p:spPr>
            <a:xfrm>
              <a:off x="39547455" y="3688889"/>
              <a:ext cx="5586150" cy="1716939"/>
            </a:xfrm>
            <a:prstGeom prst="rect">
              <a:avLst/>
            </a:prstGeom>
          </p:spPr>
        </p:pic>
        <p:pic>
          <p:nvPicPr>
            <p:cNvPr id="89" name="Picture 88"/>
            <p:cNvPicPr>
              <a:picLocks noChangeAspect="1"/>
            </p:cNvPicPr>
            <p:nvPr userDrawn="1"/>
          </p:nvPicPr>
          <p:blipFill>
            <a:blip r:embed="rId10"/>
            <a:stretch>
              <a:fillRect/>
            </a:stretch>
          </p:blipFill>
          <p:spPr>
            <a:xfrm>
              <a:off x="37163425" y="7987216"/>
              <a:ext cx="2969584" cy="1140240"/>
            </a:xfrm>
            <a:prstGeom prst="rect">
              <a:avLst/>
            </a:prstGeom>
            <a:ln>
              <a:noFill/>
            </a:ln>
          </p:spPr>
        </p:pic>
        <p:pic>
          <p:nvPicPr>
            <p:cNvPr id="90" name="Picture 89"/>
            <p:cNvPicPr/>
            <p:nvPr userDrawn="1"/>
          </p:nvPicPr>
          <p:blipFill>
            <a:blip r:embed="rId11"/>
            <a:stretch>
              <a:fillRect/>
            </a:stretch>
          </p:blipFill>
          <p:spPr>
            <a:xfrm>
              <a:off x="37458231" y="11709174"/>
              <a:ext cx="1482265" cy="825421"/>
            </a:xfrm>
            <a:prstGeom prst="rect">
              <a:avLst/>
            </a:prstGeom>
          </p:spPr>
        </p:pic>
        <p:grpSp>
          <p:nvGrpSpPr>
            <p:cNvPr id="91" name="Group 90"/>
            <p:cNvGrpSpPr/>
            <p:nvPr userDrawn="1"/>
          </p:nvGrpSpPr>
          <p:grpSpPr>
            <a:xfrm>
              <a:off x="37163426" y="23152348"/>
              <a:ext cx="10354213" cy="1115850"/>
              <a:chOff x="31687960" y="29635357"/>
              <a:chExt cx="9771399" cy="1155811"/>
            </a:xfrm>
          </p:grpSpPr>
          <p:sp>
            <p:nvSpPr>
              <p:cNvPr id="93" name="Rounded Rectangle 9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94" name="Picture 93"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95"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60" name="TextBox 63"/>
          <p:cNvSpPr txBox="1"/>
          <p:nvPr userDrawn="1"/>
        </p:nvSpPr>
        <p:spPr>
          <a:xfrm>
            <a:off x="44588980" y="19861528"/>
            <a:ext cx="2443939" cy="861774"/>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a:solidFill>
                  <a:schemeClr val="bg1"/>
                </a:solidFill>
                <a:latin typeface="Calibri" panose="020F0502020204030204" pitchFamily="34" charset="0"/>
              </a:rPr>
              <a:t>© 2015</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PosterPresentations.com</a:t>
            </a:r>
          </a:p>
          <a:p>
            <a:pPr marL="173038" indent="0">
              <a:lnSpc>
                <a:spcPct val="100000"/>
              </a:lnSpc>
            </a:pPr>
            <a:r>
              <a:rPr lang="en-US" sz="1400" dirty="0">
                <a:solidFill>
                  <a:schemeClr val="bg1"/>
                </a:solidFill>
                <a:latin typeface="Calibri" panose="020F0502020204030204" pitchFamily="34" charset="0"/>
              </a:rPr>
              <a:t>2117 Fourth Street ,</a:t>
            </a:r>
            <a:r>
              <a:rPr lang="en-US" sz="1400" baseline="0" dirty="0">
                <a:solidFill>
                  <a:schemeClr val="bg1"/>
                </a:solidFill>
                <a:latin typeface="Calibri" panose="020F0502020204030204" pitchFamily="34" charset="0"/>
              </a:rPr>
              <a:t> Unit C        </a:t>
            </a:r>
          </a:p>
          <a:p>
            <a:pPr marL="173038" indent="0">
              <a:lnSpc>
                <a:spcPct val="100000"/>
              </a:lnSpc>
            </a:pPr>
            <a:r>
              <a:rPr lang="en-US" sz="1400" baseline="0" dirty="0">
                <a:solidFill>
                  <a:schemeClr val="bg1"/>
                </a:solidFill>
                <a:latin typeface="Calibri" panose="020F0502020204030204" pitchFamily="34" charset="0"/>
              </a:rPr>
              <a:t>Berkeley CA 94710</a:t>
            </a:r>
            <a:br>
              <a:rPr lang="en-US" sz="1400" baseline="0" dirty="0">
                <a:solidFill>
                  <a:schemeClr val="bg1"/>
                </a:solidFill>
                <a:latin typeface="Calibri" panose="020F0502020204030204" pitchFamily="34" charset="0"/>
              </a:rPr>
            </a:br>
            <a:r>
              <a:rPr lang="en-US" sz="1400" b="1" baseline="0" dirty="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sp>
        <p:nvSpPr>
          <p:cNvPr id="61" name="Text Box 14"/>
          <p:cNvSpPr txBox="1">
            <a:spLocks noChangeArrowheads="1"/>
          </p:cNvSpPr>
          <p:nvPr userDrawn="1"/>
        </p:nvSpPr>
        <p:spPr bwMode="auto">
          <a:xfrm>
            <a:off x="819153" y="21488400"/>
            <a:ext cx="2514600" cy="288262"/>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3200400"/>
          </a:xfrm>
          <a:prstGeom prst="rect">
            <a:avLst/>
          </a:prstGeom>
          <a:solidFill>
            <a:schemeClr val="accent5">
              <a:lumMod val="75000"/>
            </a:schemeClr>
          </a:solidFill>
          <a:ln w="9525">
            <a:solidFill>
              <a:schemeClr val="tx1"/>
            </a:solidFill>
            <a:miter lim="800000"/>
            <a:headEnd/>
            <a:tailEnd/>
          </a:ln>
          <a:effectLst/>
        </p:spPr>
        <p:txBody>
          <a:bodyPr wrap="none" lIns="78374" tIns="39186" rIns="78374" bIns="39186" anchor="ctr"/>
          <a:lstStyle/>
          <a:p>
            <a:pPr>
              <a:defRPr/>
            </a:pPr>
            <a:endParaRPr lang="en-US" dirty="0"/>
          </a:p>
        </p:txBody>
      </p:sp>
      <p:sp>
        <p:nvSpPr>
          <p:cNvPr id="9" name="Rectangle 9"/>
          <p:cNvSpPr>
            <a:spLocks noChangeArrowheads="1"/>
          </p:cNvSpPr>
          <p:nvPr/>
        </p:nvSpPr>
        <p:spPr bwMode="auto">
          <a:xfrm>
            <a:off x="0" y="3203575"/>
            <a:ext cx="43891200" cy="101600"/>
          </a:xfrm>
          <a:prstGeom prst="rect">
            <a:avLst/>
          </a:prstGeom>
          <a:solidFill>
            <a:schemeClr val="accent5">
              <a:lumMod val="50000"/>
            </a:schemeClr>
          </a:solidFill>
          <a:ln w="152400">
            <a:noFill/>
            <a:miter lim="800000"/>
            <a:headEnd/>
            <a:tailEnd/>
          </a:ln>
          <a:effectLst/>
        </p:spPr>
        <p:txBody>
          <a:bodyPr wrap="none" lIns="78374" tIns="39186" rIns="78374" bIns="39186" anchor="ctr"/>
          <a:lstStyle/>
          <a:p>
            <a:pPr>
              <a:defRPr/>
            </a:pPr>
            <a:endParaRPr lang="en-US" dirty="0"/>
          </a:p>
        </p:txBody>
      </p:sp>
      <p:sp>
        <p:nvSpPr>
          <p:cNvPr id="27" name="Rectangle 33"/>
          <p:cNvSpPr>
            <a:spLocks noChangeArrowheads="1"/>
          </p:cNvSpPr>
          <p:nvPr/>
        </p:nvSpPr>
        <p:spPr bwMode="auto">
          <a:xfrm>
            <a:off x="474663" y="3679253"/>
            <a:ext cx="8278812" cy="17547021"/>
          </a:xfrm>
          <a:prstGeom prst="roundRect">
            <a:avLst>
              <a:gd name="adj" fmla="val 4738"/>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35" name="Rectangle 33"/>
          <p:cNvSpPr>
            <a:spLocks noChangeArrowheads="1"/>
          </p:cNvSpPr>
          <p:nvPr/>
        </p:nvSpPr>
        <p:spPr bwMode="auto">
          <a:xfrm>
            <a:off x="9148763" y="3679254"/>
            <a:ext cx="8278812" cy="8602717"/>
          </a:xfrm>
          <a:prstGeom prst="roundRect">
            <a:avLst>
              <a:gd name="adj" fmla="val 4738"/>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26" name="Rectangle 33"/>
          <p:cNvSpPr>
            <a:spLocks noChangeArrowheads="1"/>
          </p:cNvSpPr>
          <p:nvPr userDrawn="1"/>
        </p:nvSpPr>
        <p:spPr bwMode="auto">
          <a:xfrm>
            <a:off x="35171063" y="3679253"/>
            <a:ext cx="8278812" cy="17547021"/>
          </a:xfrm>
          <a:prstGeom prst="roundRect">
            <a:avLst>
              <a:gd name="adj" fmla="val 4738"/>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29" name="Rectangle 33"/>
          <p:cNvSpPr>
            <a:spLocks noChangeArrowheads="1"/>
          </p:cNvSpPr>
          <p:nvPr userDrawn="1"/>
        </p:nvSpPr>
        <p:spPr bwMode="auto">
          <a:xfrm>
            <a:off x="17822863" y="3679254"/>
            <a:ext cx="8278812" cy="8602717"/>
          </a:xfrm>
          <a:prstGeom prst="roundRect">
            <a:avLst>
              <a:gd name="adj" fmla="val 4738"/>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31" name="Rectangle 33"/>
          <p:cNvSpPr>
            <a:spLocks noChangeArrowheads="1"/>
          </p:cNvSpPr>
          <p:nvPr userDrawn="1"/>
        </p:nvSpPr>
        <p:spPr bwMode="auto">
          <a:xfrm>
            <a:off x="26496963" y="3679254"/>
            <a:ext cx="8278812" cy="8602717"/>
          </a:xfrm>
          <a:prstGeom prst="roundRect">
            <a:avLst>
              <a:gd name="adj" fmla="val 4738"/>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32" name="Rectangle 33"/>
          <p:cNvSpPr>
            <a:spLocks noChangeArrowheads="1"/>
          </p:cNvSpPr>
          <p:nvPr userDrawn="1"/>
        </p:nvSpPr>
        <p:spPr bwMode="auto">
          <a:xfrm>
            <a:off x="9148763" y="12623558"/>
            <a:ext cx="8278812" cy="8602717"/>
          </a:xfrm>
          <a:prstGeom prst="roundRect">
            <a:avLst>
              <a:gd name="adj" fmla="val 4738"/>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33" name="Rectangle 33"/>
          <p:cNvSpPr>
            <a:spLocks noChangeArrowheads="1"/>
          </p:cNvSpPr>
          <p:nvPr userDrawn="1"/>
        </p:nvSpPr>
        <p:spPr bwMode="auto">
          <a:xfrm>
            <a:off x="17822863" y="12623558"/>
            <a:ext cx="8278812" cy="8602717"/>
          </a:xfrm>
          <a:prstGeom prst="roundRect">
            <a:avLst>
              <a:gd name="adj" fmla="val 4738"/>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74" tIns="39186" rIns="78374" bIns="39186" anchor="ctr"/>
          <a:lstStyle/>
          <a:p>
            <a:pPr>
              <a:defRPr/>
            </a:pPr>
            <a:endParaRPr lang="en-US" dirty="0"/>
          </a:p>
        </p:txBody>
      </p:sp>
      <p:sp>
        <p:nvSpPr>
          <p:cNvPr id="39" name="Rectangle 33"/>
          <p:cNvSpPr>
            <a:spLocks noChangeArrowheads="1"/>
          </p:cNvSpPr>
          <p:nvPr userDrawn="1"/>
        </p:nvSpPr>
        <p:spPr bwMode="auto">
          <a:xfrm>
            <a:off x="26496963" y="12623558"/>
            <a:ext cx="8278812" cy="8602717"/>
          </a:xfrm>
          <a:prstGeom prst="roundRect">
            <a:avLst>
              <a:gd name="adj" fmla="val 4738"/>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74" tIns="39186" rIns="78374" bIns="39186" anchor="ctr"/>
          <a:lstStyle/>
          <a:p>
            <a:pPr>
              <a:defRPr/>
            </a:pPr>
            <a:endParaRPr lang="en-US" dirty="0"/>
          </a:p>
        </p:txBody>
      </p:sp>
      <p:grpSp>
        <p:nvGrpSpPr>
          <p:cNvPr id="42" name="Group 41"/>
          <p:cNvGrpSpPr>
            <a:grpSpLocks noChangeAspect="1"/>
          </p:cNvGrpSpPr>
          <p:nvPr userDrawn="1"/>
        </p:nvGrpSpPr>
        <p:grpSpPr>
          <a:xfrm>
            <a:off x="-6886463" y="2"/>
            <a:ext cx="6608534" cy="21945598"/>
            <a:chOff x="-11220550" y="-1"/>
            <a:chExt cx="11014226" cy="27432000"/>
          </a:xfrm>
        </p:grpSpPr>
        <p:sp>
          <p:nvSpPr>
            <p:cNvPr id="43" name="Rectangle 42"/>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a:solidFill>
                  <a:schemeClr val="bg1"/>
                </a:solidFill>
                <a:latin typeface="Trebuchet MS" pitchFamily="34" charset="0"/>
              </a:endParaRPr>
            </a:p>
            <a:p>
              <a:pPr algn="ctr"/>
              <a:r>
                <a:rPr lang="en-US" sz="2800" b="1" spc="600" dirty="0">
                  <a:solidFill>
                    <a:schemeClr val="bg1"/>
                  </a:solidFill>
                  <a:latin typeface="Trebuchet MS" pitchFamily="34" charset="0"/>
                </a:rPr>
                <a:t>DESIGN</a:t>
              </a:r>
              <a:r>
                <a:rPr lang="en-US" sz="2800" b="1" spc="600" baseline="0" dirty="0">
                  <a:solidFill>
                    <a:schemeClr val="bg1"/>
                  </a:solidFill>
                  <a:latin typeface="Trebuchet MS" pitchFamily="34" charset="0"/>
                </a:rPr>
                <a:t> </a:t>
              </a:r>
              <a:r>
                <a:rPr lang="en-US" sz="2800" b="1" spc="600" dirty="0">
                  <a:solidFill>
                    <a:schemeClr val="bg1"/>
                  </a:solidFill>
                  <a:latin typeface="Trebuchet MS" pitchFamily="34" charset="0"/>
                </a:rPr>
                <a:t>GUIDE</a:t>
              </a:r>
            </a:p>
            <a:p>
              <a:pPr algn="ctr"/>
              <a:r>
                <a:rPr lang="en-US" sz="1050" b="1" dirty="0">
                  <a:latin typeface="Trebuchet MS" pitchFamily="34" charset="0"/>
                </a:rPr>
                <a:t> </a:t>
              </a:r>
            </a:p>
            <a:p>
              <a:pPr defTabSz="3765639"/>
              <a:r>
                <a:rPr lang="en-US" sz="1800" i="0" dirty="0">
                  <a:latin typeface="Trebuchet MS" pitchFamily="34" charset="0"/>
                </a:rPr>
                <a:t>This PowerPoint</a:t>
              </a:r>
              <a:r>
                <a:rPr lang="en-US" sz="1800" i="0" baseline="0" dirty="0">
                  <a:latin typeface="Trebuchet MS" pitchFamily="34" charset="0"/>
                </a:rPr>
                <a:t> </a:t>
              </a:r>
              <a:r>
                <a:rPr lang="en-US" sz="1800" i="0" dirty="0">
                  <a:latin typeface="Trebuchet MS" pitchFamily="34" charset="0"/>
                </a:rPr>
                <a:t>2007 template produces</a:t>
              </a:r>
              <a:r>
                <a:rPr lang="en-US" sz="1800" i="0" baseline="0" dirty="0">
                  <a:latin typeface="Trebuchet MS" pitchFamily="34" charset="0"/>
                </a:rPr>
                <a:t> </a:t>
              </a:r>
              <a:r>
                <a:rPr lang="en-US" sz="1800" i="0" dirty="0">
                  <a:latin typeface="Trebuchet MS" pitchFamily="34" charset="0"/>
                </a:rPr>
                <a:t>a 48”x96” presentation poster. </a:t>
              </a:r>
              <a:r>
                <a:rPr lang="en-US" sz="1800" dirty="0">
                  <a:latin typeface="Trebuchet MS" pitchFamily="34" charset="0"/>
                </a:rPr>
                <a:t>You</a:t>
              </a:r>
              <a:r>
                <a:rPr lang="en-US" sz="1800" baseline="0" dirty="0">
                  <a:latin typeface="Trebuchet MS" pitchFamily="34" charset="0"/>
                </a:rPr>
                <a:t> can u</a:t>
              </a:r>
              <a:r>
                <a:rPr lang="en-US" sz="1800" dirty="0">
                  <a:latin typeface="Trebuchet MS" pitchFamily="34" charset="0"/>
                </a:rPr>
                <a:t>se</a:t>
              </a:r>
              <a:r>
                <a:rPr lang="en-US" sz="1800" baseline="0" dirty="0">
                  <a:latin typeface="Trebuchet MS" pitchFamily="34" charset="0"/>
                </a:rPr>
                <a:t> it to create your research poster and </a:t>
              </a:r>
              <a:r>
                <a:rPr lang="en-US" sz="1800" dirty="0">
                  <a:latin typeface="Trebuchet MS" pitchFamily="34" charset="0"/>
                </a:rPr>
                <a:t>save valuable time placing titles, subtitles,</a:t>
              </a:r>
              <a:r>
                <a:rPr lang="en-US" sz="1800" baseline="0" dirty="0">
                  <a:latin typeface="Trebuchet MS" pitchFamily="34" charset="0"/>
                </a:rPr>
                <a:t> text, and graphics</a:t>
              </a:r>
              <a:r>
                <a:rPr lang="en-US" sz="1800" dirty="0">
                  <a:latin typeface="Trebuchet MS" pitchFamily="34" charset="0"/>
                </a:rPr>
                <a:t>. </a:t>
              </a:r>
            </a:p>
            <a:p>
              <a:pPr defTabSz="3765639"/>
              <a:r>
                <a:rPr lang="en-US" sz="1050" dirty="0">
                  <a:latin typeface="Trebuchet MS" pitchFamily="34" charset="0"/>
                </a:rPr>
                <a:t> </a:t>
              </a:r>
            </a:p>
            <a:p>
              <a:pPr defTabSz="4389219"/>
              <a:r>
                <a:rPr lang="en-US" sz="1800" dirty="0">
                  <a:latin typeface="Trebuchet MS" pitchFamily="34" charset="0"/>
                </a:rPr>
                <a:t>We provide a series of online answer your poster production questions. To view our template tutorials, go online to </a:t>
              </a:r>
              <a:r>
                <a:rPr lang="en-US" sz="1800" b="1" dirty="0">
                  <a:solidFill>
                    <a:srgbClr val="FFC000"/>
                  </a:solidFill>
                  <a:latin typeface="Trebuchet MS" pitchFamily="34" charset="0"/>
                </a:rPr>
                <a:t>PosterPresentations.com</a:t>
              </a:r>
              <a:r>
                <a:rPr lang="en-US" sz="1800" b="1" dirty="0">
                  <a:solidFill>
                    <a:schemeClr val="bg1"/>
                  </a:solidFill>
                  <a:latin typeface="Trebuchet MS" pitchFamily="34" charset="0"/>
                </a:rPr>
                <a:t> </a:t>
              </a:r>
              <a:r>
                <a:rPr lang="en-US" sz="1800" dirty="0">
                  <a:solidFill>
                    <a:schemeClr val="bg1"/>
                  </a:solidFill>
                  <a:latin typeface="Trebuchet MS" pitchFamily="34" charset="0"/>
                </a:rPr>
                <a:t>and click on HELP DESK.</a:t>
              </a:r>
            </a:p>
            <a:p>
              <a:pPr defTabSz="4389219"/>
              <a:r>
                <a:rPr lang="en-US" sz="1050" dirty="0">
                  <a:latin typeface="Trebuchet MS" pitchFamily="34" charset="0"/>
                </a:rPr>
                <a:t> </a:t>
              </a:r>
            </a:p>
            <a:p>
              <a:pPr defTabSz="4389219"/>
              <a:r>
                <a:rPr lang="en-US" sz="1800" dirty="0">
                  <a:solidFill>
                    <a:schemeClr val="bg1"/>
                  </a:solidFill>
                  <a:latin typeface="Trebuchet MS" pitchFamily="34" charset="0"/>
                </a:rPr>
                <a:t>When</a:t>
              </a:r>
              <a:r>
                <a:rPr lang="en-US" sz="1800" baseline="0" dirty="0">
                  <a:solidFill>
                    <a:schemeClr val="bg1"/>
                  </a:solidFill>
                  <a:latin typeface="Trebuchet MS" pitchFamily="34" charset="0"/>
                </a:rPr>
                <a:t> you are ready to</a:t>
              </a:r>
              <a:r>
                <a:rPr lang="en-US" sz="1800" dirty="0">
                  <a:solidFill>
                    <a:schemeClr val="bg1"/>
                  </a:solidFill>
                  <a:latin typeface="Trebuchet MS" pitchFamily="34" charset="0"/>
                </a:rPr>
                <a:t> </a:t>
              </a:r>
              <a:r>
                <a:rPr lang="en-US" sz="1800" baseline="0" dirty="0">
                  <a:solidFill>
                    <a:schemeClr val="bg1"/>
                  </a:solidFill>
                  <a:latin typeface="Trebuchet MS" pitchFamily="34" charset="0"/>
                </a:rPr>
                <a:t> print your poster</a:t>
              </a:r>
              <a:r>
                <a:rPr lang="en-US" sz="1800" dirty="0">
                  <a:solidFill>
                    <a:schemeClr val="bg1"/>
                  </a:solidFill>
                  <a:latin typeface="Trebuchet MS" pitchFamily="34" charset="0"/>
                </a:rPr>
                <a:t>,</a:t>
              </a:r>
              <a:r>
                <a:rPr lang="en-US" sz="1800" baseline="0" dirty="0">
                  <a:solidFill>
                    <a:schemeClr val="bg1"/>
                  </a:solidFill>
                  <a:latin typeface="Trebuchet MS" pitchFamily="34" charset="0"/>
                </a:rPr>
                <a:t> go online to </a:t>
              </a:r>
              <a:r>
                <a:rPr lang="en-US" sz="1800" b="0" dirty="0">
                  <a:solidFill>
                    <a:schemeClr val="bg1"/>
                  </a:solidFill>
                  <a:latin typeface="Trebuchet MS" pitchFamily="34" charset="0"/>
                </a:rPr>
                <a:t>PosterPresentations.com</a:t>
              </a:r>
              <a:r>
                <a:rPr lang="en-US" sz="1800" dirty="0">
                  <a:solidFill>
                    <a:schemeClr val="bg1"/>
                  </a:solidFill>
                  <a:latin typeface="Trebuchet MS" pitchFamily="34" charset="0"/>
                </a:rPr>
                <a:t/>
              </a:r>
              <a:br>
                <a:rPr lang="en-US" sz="1800" dirty="0">
                  <a:solidFill>
                    <a:schemeClr val="bg1"/>
                  </a:solidFill>
                  <a:latin typeface="Trebuchet MS" pitchFamily="34" charset="0"/>
                </a:rPr>
              </a:br>
              <a:r>
                <a:rPr lang="en-US" sz="1050" dirty="0">
                  <a:solidFill>
                    <a:schemeClr val="bg1"/>
                  </a:solidFill>
                  <a:latin typeface="Trebuchet MS" pitchFamily="34" charset="0"/>
                </a:rPr>
                <a:t> </a:t>
              </a:r>
            </a:p>
            <a:p>
              <a:pPr algn="l" defTabSz="3765639"/>
              <a:r>
                <a:rPr lang="en-US" sz="1800" b="0" dirty="0">
                  <a:solidFill>
                    <a:schemeClr val="bg1"/>
                  </a:solidFill>
                  <a:latin typeface="Trebuchet MS" pitchFamily="34" charset="0"/>
                </a:rPr>
                <a:t>Need</a:t>
              </a:r>
              <a:r>
                <a:rPr lang="en-US" sz="1800" b="0" baseline="0" dirty="0">
                  <a:solidFill>
                    <a:schemeClr val="bg1"/>
                  </a:solidFill>
                  <a:latin typeface="Trebuchet MS" pitchFamily="34" charset="0"/>
                </a:rPr>
                <a:t> assistance? Call us at </a:t>
              </a:r>
              <a:r>
                <a:rPr lang="en-US" sz="1800" b="0" dirty="0">
                  <a:solidFill>
                    <a:srgbClr val="FFC000"/>
                  </a:solidFill>
                  <a:latin typeface="Trebuchet MS" pitchFamily="34" charset="0"/>
                </a:rPr>
                <a:t>1.510.649.3001</a:t>
              </a:r>
            </a:p>
            <a:p>
              <a:pPr algn="l" defTabSz="3765639"/>
              <a:r>
                <a:rPr lang="en-US" sz="1050" b="1" dirty="0">
                  <a:solidFill>
                    <a:srgbClr val="FFFF00"/>
                  </a:solidFill>
                  <a:latin typeface="Trebuchet MS" pitchFamily="34" charset="0"/>
                </a:rPr>
                <a:t> </a:t>
              </a: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ctr"/>
              <a:endParaRPr lang="en-US" sz="1600" b="1" dirty="0">
                <a:solidFill>
                  <a:schemeClr val="bg1"/>
                </a:solidFill>
                <a:latin typeface="Trebuchet MS" pitchFamily="34" charset="0"/>
              </a:endParaRPr>
            </a:p>
            <a:p>
              <a:pPr algn="ctr"/>
              <a:r>
                <a:rPr lang="en-US" sz="2800" b="1" spc="600" dirty="0">
                  <a:solidFill>
                    <a:schemeClr val="bg1"/>
                  </a:solidFill>
                  <a:latin typeface="Trebuchet MS" pitchFamily="34" charset="0"/>
                </a:rPr>
                <a:t>QUICK START</a:t>
              </a:r>
            </a:p>
            <a:p>
              <a:pPr algn="ctr"/>
              <a:r>
                <a:rPr lang="en-US" sz="1050" b="1" baseline="0" dirty="0">
                  <a:solidFill>
                    <a:schemeClr val="bg1"/>
                  </a:solidFill>
                  <a:latin typeface="Trebuchet MS" pitchFamily="34" charset="0"/>
                </a:rPr>
                <a:t> </a:t>
              </a:r>
            </a:p>
            <a:p>
              <a:pPr algn="ctr"/>
              <a:r>
                <a:rPr lang="en-US" sz="2000" b="1" baseline="0" dirty="0">
                  <a:solidFill>
                    <a:srgbClr val="FFC000"/>
                  </a:solidFill>
                  <a:latin typeface="Trebuchet MS" pitchFamily="34" charset="0"/>
                </a:rPr>
                <a:t>Zoom in and out</a:t>
              </a:r>
            </a:p>
            <a:p>
              <a:pPr marL="1203325" indent="0" algn="l" defTabSz="850900"/>
              <a:r>
                <a:rPr lang="en-US" sz="16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Title, Authors, and Affiliations</a:t>
              </a:r>
            </a:p>
            <a:p>
              <a:pPr algn="l"/>
              <a:r>
                <a:rPr lang="en-US" sz="16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a:solidFill>
                    <a:schemeClr val="bg1">
                      <a:lumMod val="75000"/>
                    </a:schemeClr>
                  </a:solidFill>
                  <a:latin typeface="Trebuchet MS" pitchFamily="34" charset="0"/>
                </a:rPr>
                <a:t> </a:t>
              </a:r>
            </a:p>
            <a:p>
              <a:pPr algn="l"/>
              <a:r>
                <a:rPr lang="en-US" sz="1600" b="1" spc="300" baseline="0" dirty="0">
                  <a:solidFill>
                    <a:srgbClr val="FFC000"/>
                  </a:solidFill>
                  <a:latin typeface="Trebuchet MS" pitchFamily="34" charset="0"/>
                </a:rPr>
                <a:t>TIP</a:t>
              </a:r>
              <a:r>
                <a:rPr lang="en-US" sz="1600" b="1"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a:solidFill>
                  <a:schemeClr val="bg1">
                    <a:lumMod val="75000"/>
                  </a:schemeClr>
                </a:solidFill>
                <a:latin typeface="Trebuchet MS" pitchFamily="34" charset="0"/>
              </a:endParaRPr>
            </a:p>
            <a:p>
              <a:pPr algn="l"/>
              <a:endParaRPr lang="en-US" sz="1600" b="0" baseline="0" dirty="0">
                <a:solidFill>
                  <a:schemeClr val="bg1">
                    <a:lumMod val="75000"/>
                  </a:schemeClr>
                </a:solidFill>
                <a:latin typeface="Trebuchet MS" pitchFamily="34" charset="0"/>
              </a:endParaRPr>
            </a:p>
            <a:p>
              <a:pPr algn="l"/>
              <a:r>
                <a:rPr lang="en-US" sz="1800" b="1" baseline="0" dirty="0">
                  <a:solidFill>
                    <a:schemeClr val="bg1"/>
                  </a:solidFill>
                  <a:latin typeface="Trebuchet MS" pitchFamily="34" charset="0"/>
                </a:rPr>
                <a:t/>
              </a:r>
              <a:br>
                <a:rPr lang="en-US" sz="1800" b="1" baseline="0" dirty="0">
                  <a:solidFill>
                    <a:schemeClr val="bg1"/>
                  </a:solidFill>
                  <a:latin typeface="Trebuchet MS" pitchFamily="34" charset="0"/>
                </a:rPr>
              </a:br>
              <a:endParaRPr lang="en-US" sz="1800" b="1" dirty="0">
                <a:solidFill>
                  <a:schemeClr val="bg1"/>
                </a:solidFill>
                <a:latin typeface="Trebuchet MS" pitchFamily="34" charset="0"/>
              </a:endParaRPr>
            </a:p>
            <a:p>
              <a:pPr algn="ctr"/>
              <a:endParaRPr lang="en-US" sz="1800" b="1" dirty="0">
                <a:solidFill>
                  <a:srgbClr val="FFC000"/>
                </a:solidFill>
                <a:latin typeface="Trebuchet MS" pitchFamily="34" charset="0"/>
              </a:endParaRPr>
            </a:p>
            <a:p>
              <a:pPr algn="ctr"/>
              <a:endParaRPr lang="en-US" sz="1800" b="1" dirty="0">
                <a:solidFill>
                  <a:srgbClr val="FFC000"/>
                </a:solidFill>
                <a:latin typeface="Trebuchet MS" pitchFamily="34" charset="0"/>
              </a:endParaRPr>
            </a:p>
            <a:p>
              <a:pPr algn="ctr"/>
              <a:r>
                <a:rPr lang="en-US" sz="2000" b="1" dirty="0">
                  <a:solidFill>
                    <a:srgbClr val="FFC000"/>
                  </a:solidFill>
                  <a:latin typeface="Trebuchet MS" pitchFamily="34" charset="0"/>
                </a:rPr>
                <a:t>Adding Logos</a:t>
              </a:r>
              <a:r>
                <a:rPr lang="en-US" sz="2000" b="1" baseline="0" dirty="0">
                  <a:solidFill>
                    <a:srgbClr val="FFC000"/>
                  </a:solidFill>
                  <a:latin typeface="Trebuchet MS" pitchFamily="34" charset="0"/>
                </a:rPr>
                <a:t> / Seals</a:t>
              </a:r>
            </a:p>
            <a:p>
              <a:pPr algn="l"/>
              <a:r>
                <a:rPr lang="en-US" sz="16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a:solidFill>
                  <a:schemeClr val="bg1">
                    <a:lumMod val="75000"/>
                  </a:schemeClr>
                </a:solidFill>
                <a:latin typeface="Trebuchet MS" pitchFamily="34" charset="0"/>
              </a:endParaRPr>
            </a:p>
            <a:p>
              <a:pPr algn="l"/>
              <a:r>
                <a:rPr lang="en-US" sz="1600" b="1" spc="300" baseline="0" dirty="0">
                  <a:solidFill>
                    <a:srgbClr val="FFC000"/>
                  </a:solidFill>
                  <a:latin typeface="Trebuchet MS" pitchFamily="34" charset="0"/>
                </a:rPr>
                <a:t>TIP:</a:t>
              </a:r>
              <a:r>
                <a:rPr lang="en-US" sz="1600" b="1" spc="0"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See if your company’s logo is available on our free poster templates page.</a:t>
              </a:r>
            </a:p>
            <a:p>
              <a:pPr algn="l"/>
              <a:endParaRPr lang="en-US" sz="1600" b="0" baseline="0" dirty="0">
                <a:latin typeface="Trebuchet MS" pitchFamily="34" charset="0"/>
              </a:endParaRPr>
            </a:p>
            <a:p>
              <a:pPr algn="ctr"/>
              <a:r>
                <a:rPr lang="en-US" sz="2000" b="1" baseline="0" dirty="0">
                  <a:solidFill>
                    <a:srgbClr val="FFC000"/>
                  </a:solidFill>
                  <a:latin typeface="Trebuchet MS" pitchFamily="34" charset="0"/>
                </a:rPr>
                <a:t>Photographs / Graphics</a:t>
              </a:r>
            </a:p>
            <a:p>
              <a:pPr algn="l" defTabSz="977900"/>
              <a:r>
                <a:rPr lang="en-US" sz="16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a:solidFill>
                    <a:schemeClr val="bg1">
                      <a:lumMod val="75000"/>
                    </a:schemeClr>
                  </a:solidFill>
                  <a:latin typeface="Trebuchet MS" pitchFamily="34" charset="0"/>
                </a:rPr>
                <a:t>disproportionally.</a:t>
              </a:r>
            </a:p>
            <a:p>
              <a:pPr algn="l" defTabSz="977900"/>
              <a:endParaRPr lang="en-US" sz="1600" b="0" baseline="0" dirty="0">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r>
                <a:rPr lang="en-US" sz="2000" b="1" baseline="0" dirty="0">
                  <a:solidFill>
                    <a:srgbClr val="FFC000"/>
                  </a:solidFill>
                  <a:latin typeface="Trebuchet MS" pitchFamily="34" charset="0"/>
                </a:rPr>
                <a:t>Image Quality Check</a:t>
              </a:r>
            </a:p>
            <a:p>
              <a:pPr lvl="0" algn="l" defTabSz="977900"/>
              <a:r>
                <a:rPr lang="en-US" sz="1600" b="0" baseline="0" dirty="0">
                  <a:solidFill>
                    <a:schemeClr val="bg1">
                      <a:lumMod val="75000"/>
                    </a:schemeClr>
                  </a:solidFill>
                  <a:latin typeface="Trebuchet MS" pitchFamily="34" charset="0"/>
                </a:rPr>
                <a:t>Zoom in and look at your images at 100% magnification. If they look good they will print well. </a:t>
              </a:r>
              <a:endParaRPr lang="en-US" sz="1800" b="0" dirty="0">
                <a:latin typeface="Trebuchet MS" pitchFamily="34" charset="0"/>
              </a:endParaRPr>
            </a:p>
          </p:txBody>
        </p:sp>
        <p:cxnSp>
          <p:nvCxnSpPr>
            <p:cNvPr id="44" name="Straight Connector 43"/>
            <p:cNvCxnSpPr/>
            <p:nvPr userDrawn="1"/>
          </p:nvCxnSpPr>
          <p:spPr>
            <a:xfrm>
              <a:off x="-11220550" y="6610711"/>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5" name="Picture 44"/>
            <p:cNvPicPr>
              <a:picLocks noChangeAspect="1"/>
            </p:cNvPicPr>
            <p:nvPr userDrawn="1"/>
          </p:nvPicPr>
          <p:blipFill>
            <a:blip r:embed="rId3"/>
            <a:stretch>
              <a:fillRect/>
            </a:stretch>
          </p:blipFill>
          <p:spPr>
            <a:xfrm>
              <a:off x="-10852997" y="8198113"/>
              <a:ext cx="1597665" cy="1001614"/>
            </a:xfrm>
            <a:prstGeom prst="rect">
              <a:avLst/>
            </a:prstGeom>
          </p:spPr>
        </p:pic>
        <p:pic>
          <p:nvPicPr>
            <p:cNvPr id="46" name="Picture 45"/>
            <p:cNvPicPr>
              <a:picLocks noChangeAspect="1"/>
            </p:cNvPicPr>
            <p:nvPr userDrawn="1"/>
          </p:nvPicPr>
          <p:blipFill>
            <a:blip r:embed="rId4"/>
            <a:stretch>
              <a:fillRect/>
            </a:stretch>
          </p:blipFill>
          <p:spPr>
            <a:xfrm>
              <a:off x="-10801330" y="12785855"/>
              <a:ext cx="9986807" cy="877998"/>
            </a:xfrm>
            <a:prstGeom prst="rect">
              <a:avLst/>
            </a:prstGeom>
          </p:spPr>
        </p:pic>
        <p:grpSp>
          <p:nvGrpSpPr>
            <p:cNvPr id="47" name="Group 46"/>
            <p:cNvGrpSpPr/>
            <p:nvPr userDrawn="1"/>
          </p:nvGrpSpPr>
          <p:grpSpPr>
            <a:xfrm>
              <a:off x="-9918368" y="19973444"/>
              <a:ext cx="7631078" cy="1987426"/>
              <a:chOff x="-4550327" y="11384063"/>
              <a:chExt cx="3516822" cy="1095728"/>
            </a:xfrm>
          </p:grpSpPr>
          <p:grpSp>
            <p:nvGrpSpPr>
              <p:cNvPr id="53" name="Group 52"/>
              <p:cNvGrpSpPr/>
              <p:nvPr userDrawn="1"/>
            </p:nvGrpSpPr>
            <p:grpSpPr>
              <a:xfrm>
                <a:off x="-2817357" y="11384115"/>
                <a:ext cx="624373" cy="894738"/>
                <a:chOff x="-4000962" y="11580582"/>
                <a:chExt cx="779266" cy="1282149"/>
              </a:xfrm>
            </p:grpSpPr>
            <p:pic>
              <p:nvPicPr>
                <p:cNvPr id="59" name="Picture 58"/>
                <p:cNvPicPr>
                  <a:picLocks noChangeAspect="1"/>
                </p:cNvPicPr>
                <p:nvPr userDrawn="1"/>
              </p:nvPicPr>
              <p:blipFill>
                <a:blip r:embed="rId5"/>
                <a:stretch>
                  <a:fillRect/>
                </a:stretch>
              </p:blipFill>
              <p:spPr>
                <a:xfrm>
                  <a:off x="-3990424" y="11580582"/>
                  <a:ext cx="768728" cy="1090753"/>
                </a:xfrm>
                <a:prstGeom prst="rect">
                  <a:avLst/>
                </a:prstGeom>
              </p:spPr>
            </p:pic>
            <p:sp>
              <p:nvSpPr>
                <p:cNvPr id="60" name="TextBox 56"/>
                <p:cNvSpPr txBox="1"/>
                <p:nvPr userDrawn="1"/>
              </p:nvSpPr>
              <p:spPr>
                <a:xfrm>
                  <a:off x="-4000962" y="12619572"/>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54" name="Group 53"/>
              <p:cNvGrpSpPr/>
              <p:nvPr userDrawn="1"/>
            </p:nvGrpSpPr>
            <p:grpSpPr>
              <a:xfrm>
                <a:off x="-2067022" y="11384063"/>
                <a:ext cx="1033517" cy="907666"/>
                <a:chOff x="-2968273" y="11644275"/>
                <a:chExt cx="1420279" cy="1247336"/>
              </a:xfrm>
            </p:grpSpPr>
            <p:pic>
              <p:nvPicPr>
                <p:cNvPr id="57" name="Picture 56"/>
                <p:cNvPicPr>
                  <a:picLocks noChangeAspect="1"/>
                </p:cNvPicPr>
                <p:nvPr userDrawn="1"/>
              </p:nvPicPr>
              <p:blipFill>
                <a:blip r:embed="rId5"/>
                <a:stretch>
                  <a:fillRect/>
                </a:stretch>
              </p:blipFill>
              <p:spPr>
                <a:xfrm>
                  <a:off x="-2968273" y="11644275"/>
                  <a:ext cx="1420279" cy="1029695"/>
                </a:xfrm>
                <a:prstGeom prst="rect">
                  <a:avLst/>
                </a:prstGeom>
              </p:spPr>
            </p:pic>
            <p:sp>
              <p:nvSpPr>
                <p:cNvPr id="58" name="TextBox 54"/>
                <p:cNvSpPr txBox="1"/>
                <p:nvPr userDrawn="1"/>
              </p:nvSpPr>
              <p:spPr>
                <a:xfrm>
                  <a:off x="-2965527" y="12619557"/>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55" name="Picture 54"/>
              <p:cNvPicPr>
                <a:picLocks noChangeAspect="1"/>
              </p:cNvPicPr>
              <p:nvPr userDrawn="1"/>
            </p:nvPicPr>
            <p:blipFill>
              <a:blip r:embed="rId6"/>
              <a:stretch>
                <a:fillRect/>
              </a:stretch>
            </p:blipFill>
            <p:spPr>
              <a:xfrm>
                <a:off x="-4550327" y="11384088"/>
                <a:ext cx="1098742" cy="847761"/>
              </a:xfrm>
              <a:prstGeom prst="rect">
                <a:avLst/>
              </a:prstGeom>
            </p:spPr>
          </p:pic>
          <p:sp>
            <p:nvSpPr>
              <p:cNvPr id="56" name="TextBox 52"/>
              <p:cNvSpPr txBox="1"/>
              <p:nvPr userDrawn="1"/>
            </p:nvSpPr>
            <p:spPr>
              <a:xfrm>
                <a:off x="-4505756" y="12281823"/>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48" name="Group 47"/>
            <p:cNvGrpSpPr/>
            <p:nvPr userDrawn="1"/>
          </p:nvGrpSpPr>
          <p:grpSpPr>
            <a:xfrm>
              <a:off x="-9816361" y="23859606"/>
              <a:ext cx="7832477" cy="2027099"/>
              <a:chOff x="-4525041" y="13501739"/>
              <a:chExt cx="3609638" cy="1117602"/>
            </a:xfrm>
          </p:grpSpPr>
          <p:pic>
            <p:nvPicPr>
              <p:cNvPr id="49" name="Picture 48"/>
              <p:cNvPicPr/>
              <p:nvPr userDrawn="1"/>
            </p:nvPicPr>
            <p:blipFill>
              <a:blip r:embed="rId7"/>
              <a:stretch>
                <a:fillRect/>
              </a:stretch>
            </p:blipFill>
            <p:spPr>
              <a:xfrm>
                <a:off x="-4276681" y="13651779"/>
                <a:ext cx="1512652" cy="772700"/>
              </a:xfrm>
              <a:prstGeom prst="rect">
                <a:avLst/>
              </a:prstGeom>
            </p:spPr>
          </p:pic>
          <p:pic>
            <p:nvPicPr>
              <p:cNvPr id="50" name="Picture 49"/>
              <p:cNvPicPr/>
              <p:nvPr userDrawn="1"/>
            </p:nvPicPr>
            <p:blipFill>
              <a:blip r:embed="rId8"/>
              <a:stretch>
                <a:fillRect/>
              </a:stretch>
            </p:blipFill>
            <p:spPr>
              <a:xfrm>
                <a:off x="-2693844" y="13651779"/>
                <a:ext cx="1512652" cy="772700"/>
              </a:xfrm>
              <a:prstGeom prst="rect">
                <a:avLst/>
              </a:prstGeom>
            </p:spPr>
          </p:pic>
          <p:sp>
            <p:nvSpPr>
              <p:cNvPr id="51" name="TextBox 47"/>
              <p:cNvSpPr txBox="1"/>
              <p:nvPr userDrawn="1"/>
            </p:nvSpPr>
            <p:spPr>
              <a:xfrm rot="16200000">
                <a:off x="-5018832" y="13995530"/>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52" name="TextBox 48"/>
              <p:cNvSpPr txBox="1"/>
              <p:nvPr userDrawn="1"/>
            </p:nvSpPr>
            <p:spPr>
              <a:xfrm rot="16200000">
                <a:off x="-1545124" y="13989620"/>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grpSp>
        <p:nvGrpSpPr>
          <p:cNvPr id="61" name="Group 60"/>
          <p:cNvGrpSpPr>
            <a:grpSpLocks noChangeAspect="1"/>
          </p:cNvGrpSpPr>
          <p:nvPr userDrawn="1"/>
        </p:nvGrpSpPr>
        <p:grpSpPr>
          <a:xfrm>
            <a:off x="44322323" y="11216"/>
            <a:ext cx="6632760" cy="21934383"/>
            <a:chOff x="36782324" y="0"/>
            <a:chExt cx="11062139" cy="27432000"/>
          </a:xfrm>
        </p:grpSpPr>
        <p:sp>
          <p:nvSpPr>
            <p:cNvPr id="62" name="Rectangle 61"/>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a:solidFill>
                    <a:schemeClr val="bg1"/>
                  </a:solidFill>
                  <a:latin typeface="Trebuchet MS" pitchFamily="34" charset="0"/>
                </a:rPr>
                <a:t>QUICK START (cont.)</a:t>
              </a:r>
            </a:p>
            <a:p>
              <a:pPr algn="ctr"/>
              <a:endParaRPr lang="en-US" sz="2800" b="1"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r>
                <a:rPr lang="en-US" sz="16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Text</a:t>
              </a:r>
            </a:p>
            <a:p>
              <a:pPr marL="1730375" lvl="2" indent="0" algn="l" defTabSz="114300"/>
              <a:r>
                <a:rPr lang="en-US" sz="16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 </a:t>
              </a:r>
              <a:r>
                <a:rPr kumimoji="0" lang="en-US" sz="2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a:solidFill>
                  <a:schemeClr val="bg1">
                    <a:lumMod val="75000"/>
                  </a:schemeClr>
                </a:solidFill>
                <a:latin typeface="Trebuchet MS" pitchFamily="34" charset="0"/>
              </a:endParaRPr>
            </a:p>
            <a:p>
              <a:pPr marL="1518341" lvl="2"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Tables</a:t>
              </a:r>
            </a:p>
            <a:p>
              <a:pPr marL="971550" lvl="1" indent="0" algn="l" defTabSz="114300"/>
              <a:r>
                <a:rPr lang="en-US" sz="16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63" name="Picture 62"/>
            <p:cNvPicPr/>
            <p:nvPr userDrawn="1"/>
          </p:nvPicPr>
          <p:blipFill>
            <a:blip r:embed="rId9"/>
            <a:stretch>
              <a:fillRect/>
            </a:stretch>
          </p:blipFill>
          <p:spPr>
            <a:xfrm>
              <a:off x="39547455" y="3688889"/>
              <a:ext cx="5586150" cy="1716939"/>
            </a:xfrm>
            <a:prstGeom prst="rect">
              <a:avLst/>
            </a:prstGeom>
          </p:spPr>
        </p:pic>
        <p:pic>
          <p:nvPicPr>
            <p:cNvPr id="64" name="Picture 63"/>
            <p:cNvPicPr>
              <a:picLocks noChangeAspect="1"/>
            </p:cNvPicPr>
            <p:nvPr userDrawn="1"/>
          </p:nvPicPr>
          <p:blipFill>
            <a:blip r:embed="rId10"/>
            <a:stretch>
              <a:fillRect/>
            </a:stretch>
          </p:blipFill>
          <p:spPr>
            <a:xfrm>
              <a:off x="37163425" y="7987216"/>
              <a:ext cx="2969584" cy="1140240"/>
            </a:xfrm>
            <a:prstGeom prst="rect">
              <a:avLst/>
            </a:prstGeom>
            <a:ln>
              <a:noFill/>
            </a:ln>
          </p:spPr>
        </p:pic>
        <p:pic>
          <p:nvPicPr>
            <p:cNvPr id="65" name="Picture 64"/>
            <p:cNvPicPr/>
            <p:nvPr userDrawn="1"/>
          </p:nvPicPr>
          <p:blipFill>
            <a:blip r:embed="rId11"/>
            <a:stretch>
              <a:fillRect/>
            </a:stretch>
          </p:blipFill>
          <p:spPr>
            <a:xfrm>
              <a:off x="37458231" y="11709174"/>
              <a:ext cx="1482265" cy="825421"/>
            </a:xfrm>
            <a:prstGeom prst="rect">
              <a:avLst/>
            </a:prstGeom>
          </p:spPr>
        </p:pic>
        <p:grpSp>
          <p:nvGrpSpPr>
            <p:cNvPr id="66" name="Group 65"/>
            <p:cNvGrpSpPr/>
            <p:nvPr userDrawn="1"/>
          </p:nvGrpSpPr>
          <p:grpSpPr>
            <a:xfrm>
              <a:off x="37163426" y="23152348"/>
              <a:ext cx="10354213" cy="1115850"/>
              <a:chOff x="31687960" y="29635357"/>
              <a:chExt cx="9771399" cy="1155811"/>
            </a:xfrm>
          </p:grpSpPr>
          <p:sp>
            <p:nvSpPr>
              <p:cNvPr id="97" name="Rounded Rectangle 96"/>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98" name="Picture 97"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99"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69" name="TextBox 63"/>
          <p:cNvSpPr txBox="1"/>
          <p:nvPr userDrawn="1"/>
        </p:nvSpPr>
        <p:spPr>
          <a:xfrm>
            <a:off x="44588980" y="19861528"/>
            <a:ext cx="2443939" cy="861774"/>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a:solidFill>
                  <a:schemeClr val="bg1"/>
                </a:solidFill>
                <a:latin typeface="Calibri" panose="020F0502020204030204" pitchFamily="34" charset="0"/>
              </a:rPr>
              <a:t>© 2015</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PosterPresentations.com</a:t>
            </a:r>
          </a:p>
          <a:p>
            <a:pPr marL="173038" indent="0">
              <a:lnSpc>
                <a:spcPct val="100000"/>
              </a:lnSpc>
            </a:pPr>
            <a:r>
              <a:rPr lang="en-US" sz="1400" dirty="0">
                <a:solidFill>
                  <a:schemeClr val="bg1"/>
                </a:solidFill>
                <a:latin typeface="Calibri" panose="020F0502020204030204" pitchFamily="34" charset="0"/>
              </a:rPr>
              <a:t>2117 Fourth Street ,</a:t>
            </a:r>
            <a:r>
              <a:rPr lang="en-US" sz="1400" baseline="0" dirty="0">
                <a:solidFill>
                  <a:schemeClr val="bg1"/>
                </a:solidFill>
                <a:latin typeface="Calibri" panose="020F0502020204030204" pitchFamily="34" charset="0"/>
              </a:rPr>
              <a:t> Unit C        </a:t>
            </a:r>
          </a:p>
          <a:p>
            <a:pPr marL="173038" indent="0">
              <a:lnSpc>
                <a:spcPct val="100000"/>
              </a:lnSpc>
            </a:pPr>
            <a:r>
              <a:rPr lang="en-US" sz="1400" baseline="0" dirty="0">
                <a:solidFill>
                  <a:schemeClr val="bg1"/>
                </a:solidFill>
                <a:latin typeface="Calibri" panose="020F0502020204030204" pitchFamily="34" charset="0"/>
              </a:rPr>
              <a:t>Berkeley CA 94710</a:t>
            </a:r>
            <a:br>
              <a:rPr lang="en-US" sz="1400" baseline="0" dirty="0">
                <a:solidFill>
                  <a:schemeClr val="bg1"/>
                </a:solidFill>
                <a:latin typeface="Calibri" panose="020F0502020204030204" pitchFamily="34" charset="0"/>
              </a:rPr>
            </a:br>
            <a:r>
              <a:rPr lang="en-US" sz="1400" b="1" baseline="0" dirty="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sp>
        <p:nvSpPr>
          <p:cNvPr id="70" name="Text Box 14"/>
          <p:cNvSpPr txBox="1">
            <a:spLocks noChangeArrowheads="1"/>
          </p:cNvSpPr>
          <p:nvPr userDrawn="1"/>
        </p:nvSpPr>
        <p:spPr bwMode="auto">
          <a:xfrm>
            <a:off x="819153" y="21488400"/>
            <a:ext cx="2514600" cy="288262"/>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zhaoyue-zephyrus/RecurrentConvNet-for-Speech" TargetMode="External"/><Relationship Id="rId4" Type="http://schemas.openxmlformats.org/officeDocument/2006/relationships/hyperlink" Target="mailto:thuzhaoyue@gmail.com" TargetMode="External"/><Relationship Id="rId5" Type="http://schemas.openxmlformats.org/officeDocument/2006/relationships/image" Target="../media/image12.png"/><Relationship Id="rId6" Type="http://schemas.openxmlformats.org/officeDocument/2006/relationships/image" Target="../media/image13.jpeg"/><Relationship Id="rId7"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407989" y="11716365"/>
                <a:ext cx="8290965" cy="9961125"/>
              </a:xfrm>
            </p:spPr>
            <p:txBody>
              <a:bodyPr/>
              <a:lstStyle/>
              <a:p>
                <a:pPr marL="457200" indent="-457200">
                  <a:buFontTx/>
                  <a:buChar char="-"/>
                </a:pPr>
                <a:r>
                  <a:rPr lang="en-US" altLang="zh-CN" dirty="0"/>
                  <a:t>Conventional RNN: </a:t>
                </a:r>
                <a:r>
                  <a:rPr lang="en-US" altLang="zh-CN" sz="2400" dirty="0"/>
                  <a:t>(neglecting bias term)</a:t>
                </a:r>
              </a:p>
              <a:p>
                <a14:m>
                  <m:oMathPara xmlns:m="http://schemas.openxmlformats.org/officeDocument/2006/math" xmlns="">
                    <m:oMathParaPr>
                      <m:jc m:val="centerGroup"/>
                    </m:oMathParaPr>
                    <m:oMath xmlns:m="http://schemas.openxmlformats.org/officeDocument/2006/math">
                      <m:r>
                        <a:rPr lang="en-US" altLang="zh-CN" b="1">
                          <a:latin typeface="Cambria Math" panose="02040503050406030204" pitchFamily="18" charset="0"/>
                        </a:rPr>
                        <m:t>𝐡</m:t>
                      </m:r>
                      <m:d>
                        <m:dPr>
                          <m:ctrlPr>
                            <a:rPr lang="en-US" altLang="zh-CN" i="1">
                              <a:latin typeface="Cambria Math"/>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𝜎</m:t>
                      </m:r>
                      <m:d>
                        <m:dPr>
                          <m:ctrlPr>
                            <a:rPr lang="en-US" altLang="zh-CN" i="1">
                              <a:latin typeface="Cambria Math"/>
                            </a:rPr>
                          </m:ctrlPr>
                        </m:dPr>
                        <m:e>
                          <m:sSub>
                            <m:sSubPr>
                              <m:ctrlPr>
                                <a:rPr lang="en-US" altLang="zh-CN" i="1">
                                  <a:latin typeface="Cambria Math"/>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𝑥h</m:t>
                              </m:r>
                            </m:sub>
                          </m:sSub>
                          <m:r>
                            <a:rPr lang="en-US" altLang="zh-CN" b="1">
                              <a:latin typeface="Cambria Math" panose="02040503050406030204" pitchFamily="18" charset="0"/>
                            </a:rPr>
                            <m:t>𝐱</m:t>
                          </m:r>
                          <m:d>
                            <m:dPr>
                              <m:ctrlPr>
                                <a:rPr lang="en-US" altLang="zh-CN" i="1">
                                  <a:latin typeface="Cambria Math"/>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𝑊</m:t>
                              </m:r>
                            </m:e>
                            <m:sub>
                              <m:r>
                                <a:rPr lang="en-US" altLang="zh-CN" i="1">
                                  <a:latin typeface="Cambria Math" panose="02040503050406030204" pitchFamily="18" charset="0"/>
                                </a:rPr>
                                <m:t>hh</m:t>
                              </m:r>
                            </m:sub>
                          </m:sSub>
                          <m:r>
                            <a:rPr lang="en-US" altLang="zh-CN" b="1">
                              <a:latin typeface="Cambria Math" panose="02040503050406030204" pitchFamily="18" charset="0"/>
                            </a:rPr>
                            <m:t>𝐡</m:t>
                          </m:r>
                          <m:d>
                            <m:dPr>
                              <m:ctrlPr>
                                <a:rPr lang="en-US" altLang="zh-CN" i="1">
                                  <a:latin typeface="Cambria Math"/>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e>
                      </m:d>
                    </m:oMath>
                  </m:oMathPara>
                </a14:m>
                <a:endParaRPr lang="en-US" altLang="zh-CN" dirty="0"/>
              </a:p>
              <a:p>
                <a:r>
                  <a:rPr lang="en-US" altLang="zh-CN" sz="2800" dirty="0"/>
                  <a:t>(</a:t>
                </a:r>
                <a:r>
                  <a:rPr lang="zh-CN" altLang="en-US" dirty="0"/>
                  <a:t>𝐱</a:t>
                </a:r>
                <a:r>
                  <a:rPr lang="en-US" altLang="zh-CN" dirty="0"/>
                  <a:t>(</a:t>
                </a:r>
                <a:r>
                  <a:rPr lang="zh-CN" altLang="en-US" dirty="0"/>
                  <a:t>𝑡</a:t>
                </a:r>
                <a:r>
                  <a:rPr lang="en-US" altLang="zh-CN" dirty="0"/>
                  <a:t>)</a:t>
                </a:r>
                <a:r>
                  <a:rPr lang="en-US" altLang="zh-CN" sz="2800" dirty="0"/>
                  <a:t>: feed-forward input, </a:t>
                </a:r>
                <a:r>
                  <a:rPr lang="zh-CN" altLang="en-US" dirty="0"/>
                  <a:t>𝐡</a:t>
                </a:r>
                <a:r>
                  <a:rPr lang="en-US" altLang="zh-CN" dirty="0"/>
                  <a:t>(</a:t>
                </a:r>
                <a:r>
                  <a:rPr lang="zh-CN" altLang="en-US" dirty="0"/>
                  <a:t>𝑡</a:t>
                </a:r>
                <a:r>
                  <a:rPr lang="en-US" altLang="zh-CN" dirty="0"/>
                  <a:t>)</a:t>
                </a:r>
                <a:r>
                  <a:rPr lang="en-US" altLang="zh-CN" sz="2800" dirty="0"/>
                  <a:t>: hidden state at time t)</a:t>
                </a:r>
              </a:p>
              <a:p>
                <a:pPr marL="457200" indent="-457200">
                  <a:buFontTx/>
                  <a:buChar char="-"/>
                </a:pPr>
                <a:r>
                  <a:rPr lang="en-US" altLang="zh-CN" dirty="0"/>
                  <a:t>Recurrent Convolutional Layer (RCL):</a:t>
                </a:r>
              </a:p>
              <a:p>
                <a14:m>
                  <m:oMathPara xmlns:m="http://schemas.openxmlformats.org/officeDocument/2006/math" xmlns="">
                    <m:oMathParaPr>
                      <m:jc m:val="centerGroup"/>
                    </m:oMathParaPr>
                    <m:oMath xmlns:m="http://schemas.openxmlformats.org/officeDocument/2006/math">
                      <m:sSup>
                        <m:sSupPr>
                          <m:ctrlPr>
                            <a:rPr lang="en-US" altLang="zh-CN" b="1" i="1">
                              <a:latin typeface="Cambria Math"/>
                            </a:rPr>
                          </m:ctrlPr>
                        </m:sSupPr>
                        <m:e>
                          <m:r>
                            <a:rPr lang="en-US" altLang="zh-CN" b="1">
                              <a:latin typeface="Cambria Math" panose="02040503050406030204" pitchFamily="18" charset="0"/>
                            </a:rPr>
                            <m:t>𝐡</m:t>
                          </m:r>
                        </m:e>
                        <m:sup>
                          <m:r>
                            <a:rPr lang="en-US" altLang="zh-CN" b="1"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sup>
                      </m:sSup>
                      <m:d>
                        <m:dPr>
                          <m:ctrlPr>
                            <a:rPr lang="en-US" altLang="zh-CN" i="1">
                              <a:latin typeface="Cambria Math"/>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𝜎</m:t>
                      </m:r>
                      <m:d>
                        <m:dPr>
                          <m:ctrlPr>
                            <a:rPr lang="en-US" altLang="zh-CN" i="1">
                              <a:latin typeface="Cambria Math"/>
                            </a:rPr>
                          </m:ctrlPr>
                        </m:dPr>
                        <m:e>
                          <m:nary>
                            <m:naryPr>
                              <m:chr m:val="∑"/>
                              <m:ctrlPr>
                                <a:rPr lang="en-US" altLang="zh-CN" b="1" i="1">
                                  <a:latin typeface="Cambria Math"/>
                                </a:rPr>
                              </m:ctrlPr>
                            </m:naryPr>
                            <m:sub>
                              <m:sSup>
                                <m:sSupPr>
                                  <m:ctrlPr>
                                    <a:rPr lang="en-US" altLang="zh-CN" i="1">
                                      <a:latin typeface="Cambria Math"/>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𝑠</m:t>
                              </m:r>
                            </m:sub>
                            <m:sup>
                              <m:sSup>
                                <m:sSupPr>
                                  <m:ctrlPr>
                                    <a:rPr lang="en-US" altLang="zh-CN" i="1">
                                      <a:latin typeface="Cambria Math"/>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𝑠</m:t>
                              </m:r>
                            </m:sup>
                            <m:e>
                              <m:nary>
                                <m:naryPr>
                                  <m:chr m:val="∑"/>
                                  <m:ctrlPr>
                                    <a:rPr lang="en-US" altLang="zh-CN" b="1" i="1">
                                      <a:latin typeface="Cambria Math"/>
                                    </a:rPr>
                                  </m:ctrlPr>
                                </m:naryPr>
                                <m:sub>
                                  <m:sSup>
                                    <m:sSupPr>
                                      <m:ctrlPr>
                                        <a:rPr lang="en-US" altLang="zh-CN" i="1">
                                          <a:latin typeface="Cambria Math"/>
                                        </a:rPr>
                                      </m:ctrlPr>
                                    </m:sSupPr>
                                    <m:e>
                                      <m:r>
                                        <a:rPr lang="en-US" altLang="zh-CN" i="1">
                                          <a:latin typeface="Cambria Math" panose="02040503050406030204" pitchFamily="18" charset="0"/>
                                        </a:rPr>
                                        <m:t>𝑗</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𝑠</m:t>
                                  </m:r>
                                </m:sub>
                                <m:sup>
                                  <m:sSup>
                                    <m:sSupPr>
                                      <m:ctrlPr>
                                        <a:rPr lang="en-US" altLang="zh-CN" i="1">
                                          <a:latin typeface="Cambria Math"/>
                                        </a:rPr>
                                      </m:ctrlPr>
                                    </m:sSupPr>
                                    <m:e>
                                      <m:r>
                                        <a:rPr lang="en-US" altLang="zh-CN" i="1">
                                          <a:latin typeface="Cambria Math" panose="02040503050406030204" pitchFamily="18" charset="0"/>
                                        </a:rPr>
                                        <m:t>𝑗</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𝑠</m:t>
                                  </m:r>
                                </m:sup>
                                <m:e>
                                  <m:sSubSup>
                                    <m:sSubSupPr>
                                      <m:ctrlPr>
                                        <a:rPr lang="en-US" altLang="zh-CN" i="1">
                                          <a:latin typeface="Cambria Math"/>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𝑘</m:t>
                                      </m:r>
                                    </m:sub>
                                    <m:sup>
                                      <m:r>
                                        <a:rPr lang="en-US" altLang="zh-CN" i="1">
                                          <a:latin typeface="Cambria Math" panose="02040503050406030204" pitchFamily="18" charset="0"/>
                                        </a:rPr>
                                        <m:t>𝑓</m:t>
                                      </m:r>
                                    </m:sup>
                                  </m:sSubSup>
                                  <m:d>
                                    <m:dPr>
                                      <m:ctrlPr>
                                        <a:rPr lang="en-US" altLang="zh-CN" i="1">
                                          <a:latin typeface="Cambria Math"/>
                                        </a:rPr>
                                      </m:ctrlPr>
                                    </m:dPr>
                                    <m:e>
                                      <m:sSup>
                                        <m:sSupPr>
                                          <m:ctrlPr>
                                            <a:rPr lang="en-US" altLang="zh-CN" i="1">
                                              <a:latin typeface="Cambria Math"/>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a:rPr>
                                          </m:ctrlPr>
                                        </m:sSupPr>
                                        <m:e>
                                          <m:r>
                                            <a:rPr lang="en-US" altLang="zh-CN" i="1">
                                              <a:latin typeface="Cambria Math" panose="02040503050406030204" pitchFamily="18" charset="0"/>
                                            </a:rPr>
                                            <m:t>𝑗</m:t>
                                          </m:r>
                                        </m:e>
                                        <m:sup>
                                          <m:r>
                                            <a:rPr lang="en-US" altLang="zh-CN" i="1">
                                              <a:latin typeface="Cambria Math" panose="02040503050406030204" pitchFamily="18" charset="0"/>
                                            </a:rPr>
                                            <m:t>′</m:t>
                                          </m:r>
                                        </m:sup>
                                      </m:sSup>
                                    </m:e>
                                  </m:d>
                                </m:e>
                              </m:nary>
                              <m:sSup>
                                <m:sSupPr>
                                  <m:ctrlPr>
                                    <a:rPr lang="en-US" altLang="zh-CN" i="1">
                                      <a:latin typeface="Cambria Math"/>
                                    </a:rPr>
                                  </m:ctrlPr>
                                </m:sSupPr>
                                <m:e>
                                  <m:r>
                                    <a:rPr lang="en-US" altLang="zh-CN" b="1">
                                      <a:latin typeface="Cambria Math" panose="02040503050406030204" pitchFamily="18" charset="0"/>
                                    </a:rPr>
                                    <m:t>𝐱</m:t>
                                  </m:r>
                                </m:e>
                                <m:sup>
                                  <m:d>
                                    <m:dPr>
                                      <m:ctrlPr>
                                        <a:rPr lang="en-US" altLang="zh-CN" i="1">
                                          <a:latin typeface="Cambria Math"/>
                                        </a:rPr>
                                      </m:ctrlPr>
                                    </m:dPr>
                                    <m:e>
                                      <m:r>
                                        <a:rPr lang="en-US" altLang="zh-CN" i="1">
                                          <a:latin typeface="Cambria Math" panose="02040503050406030204" pitchFamily="18" charset="0"/>
                                        </a:rPr>
                                        <m:t>𝑡</m:t>
                                      </m:r>
                                    </m:e>
                                  </m:d>
                                </m:sup>
                              </m:sSup>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sSup>
                                <m:sSupPr>
                                  <m:ctrlPr>
                                    <a:rPr lang="en-US" altLang="zh-CN" i="1">
                                      <a:latin typeface="Cambria Math"/>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 </m:t>
                              </m:r>
                            </m:e>
                          </m:nary>
                          <m:r>
                            <a:rPr lang="en-US" altLang="zh-CN" b="1" i="1">
                              <a:latin typeface="Cambria Math" panose="02040503050406030204" pitchFamily="18" charset="0"/>
                            </a:rPr>
                            <m:t>+</m:t>
                          </m:r>
                          <m:nary>
                            <m:naryPr>
                              <m:chr m:val="∑"/>
                              <m:ctrlPr>
                                <a:rPr lang="en-US" altLang="zh-CN" b="1" i="1">
                                  <a:latin typeface="Cambria Math"/>
                                </a:rPr>
                              </m:ctrlPr>
                            </m:naryPr>
                            <m:sub>
                              <m:sSup>
                                <m:sSupPr>
                                  <m:ctrlPr>
                                    <a:rPr lang="en-US" altLang="zh-CN" i="1">
                                      <a:latin typeface="Cambria Math"/>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a:rPr>
                                  </m:ctrlPr>
                                </m:sSupPr>
                                <m:e>
                                  <m:r>
                                    <a:rPr lang="en-US" altLang="zh-CN" i="1">
                                      <a:latin typeface="Cambria Math" panose="02040503050406030204" pitchFamily="18" charset="0"/>
                                    </a:rPr>
                                    <m:t>𝑠</m:t>
                                  </m:r>
                                </m:e>
                                <m:sup>
                                  <m:r>
                                    <a:rPr lang="en-US" altLang="zh-CN" i="1">
                                      <a:latin typeface="Cambria Math" panose="02040503050406030204" pitchFamily="18" charset="0"/>
                                    </a:rPr>
                                    <m:t>′</m:t>
                                  </m:r>
                                </m:sup>
                              </m:sSup>
                            </m:sub>
                            <m:sup>
                              <m:sSup>
                                <m:sSupPr>
                                  <m:ctrlPr>
                                    <a:rPr lang="en-US" altLang="zh-CN" i="1">
                                      <a:latin typeface="Cambria Math"/>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a:rPr>
                                  </m:ctrlPr>
                                </m:sSupPr>
                                <m:e>
                                  <m:r>
                                    <a:rPr lang="en-US" altLang="zh-CN" i="1">
                                      <a:latin typeface="Cambria Math" panose="02040503050406030204" pitchFamily="18" charset="0"/>
                                    </a:rPr>
                                    <m:t>𝑠</m:t>
                                  </m:r>
                                </m:e>
                                <m:sup>
                                  <m:r>
                                    <a:rPr lang="en-US" altLang="zh-CN" i="1">
                                      <a:latin typeface="Cambria Math" panose="02040503050406030204" pitchFamily="18" charset="0"/>
                                    </a:rPr>
                                    <m:t>′</m:t>
                                  </m:r>
                                </m:sup>
                              </m:sSup>
                            </m:sup>
                            <m:e>
                              <m:nary>
                                <m:naryPr>
                                  <m:chr m:val="∑"/>
                                  <m:ctrlPr>
                                    <a:rPr lang="en-US" altLang="zh-CN" b="1" i="1">
                                      <a:latin typeface="Cambria Math"/>
                                    </a:rPr>
                                  </m:ctrlPr>
                                </m:naryPr>
                                <m:sub>
                                  <m:sSup>
                                    <m:sSupPr>
                                      <m:ctrlPr>
                                        <a:rPr lang="en-US" altLang="zh-CN" i="1">
                                          <a:latin typeface="Cambria Math"/>
                                        </a:rPr>
                                      </m:ctrlPr>
                                    </m:sSupPr>
                                    <m:e>
                                      <m:r>
                                        <a:rPr lang="en-US" altLang="zh-CN" i="1">
                                          <a:latin typeface="Cambria Math" panose="02040503050406030204" pitchFamily="18" charset="0"/>
                                        </a:rPr>
                                        <m:t>𝑗</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a:rPr>
                                      </m:ctrlPr>
                                    </m:sSupPr>
                                    <m:e>
                                      <m:r>
                                        <a:rPr lang="en-US" altLang="zh-CN" i="1">
                                          <a:latin typeface="Cambria Math" panose="02040503050406030204" pitchFamily="18" charset="0"/>
                                        </a:rPr>
                                        <m:t>𝑠</m:t>
                                      </m:r>
                                    </m:e>
                                    <m:sup>
                                      <m:r>
                                        <a:rPr lang="en-US" altLang="zh-CN" i="1">
                                          <a:latin typeface="Cambria Math" panose="02040503050406030204" pitchFamily="18" charset="0"/>
                                        </a:rPr>
                                        <m:t>′</m:t>
                                      </m:r>
                                    </m:sup>
                                  </m:sSup>
                                </m:sub>
                                <m:sup>
                                  <m:sSup>
                                    <m:sSupPr>
                                      <m:ctrlPr>
                                        <a:rPr lang="en-US" altLang="zh-CN" i="1">
                                          <a:latin typeface="Cambria Math"/>
                                        </a:rPr>
                                      </m:ctrlPr>
                                    </m:sSupPr>
                                    <m:e>
                                      <m:r>
                                        <a:rPr lang="en-US" altLang="zh-CN" i="1">
                                          <a:latin typeface="Cambria Math" panose="02040503050406030204" pitchFamily="18" charset="0"/>
                                        </a:rPr>
                                        <m:t>𝑗</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a:rPr>
                                      </m:ctrlPr>
                                    </m:sSupPr>
                                    <m:e>
                                      <m:r>
                                        <a:rPr lang="en-US" altLang="zh-CN" i="1">
                                          <a:latin typeface="Cambria Math" panose="02040503050406030204" pitchFamily="18" charset="0"/>
                                        </a:rPr>
                                        <m:t>𝑠</m:t>
                                      </m:r>
                                    </m:e>
                                    <m:sup>
                                      <m:r>
                                        <a:rPr lang="en-US" altLang="zh-CN" i="1">
                                          <a:latin typeface="Cambria Math" panose="02040503050406030204" pitchFamily="18" charset="0"/>
                                        </a:rPr>
                                        <m:t>′</m:t>
                                      </m:r>
                                    </m:sup>
                                  </m:sSup>
                                </m:sup>
                                <m:e>
                                  <m:sSubSup>
                                    <m:sSubSupPr>
                                      <m:ctrlPr>
                                        <a:rPr lang="en-US" altLang="zh-CN" i="1">
                                          <a:latin typeface="Cambria Math"/>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𝑘</m:t>
                                      </m:r>
                                    </m:sub>
                                    <m:sup>
                                      <m:r>
                                        <a:rPr lang="en-US" altLang="zh-CN" i="1">
                                          <a:latin typeface="Cambria Math" panose="02040503050406030204" pitchFamily="18" charset="0"/>
                                        </a:rPr>
                                        <m:t>𝑟</m:t>
                                      </m:r>
                                    </m:sup>
                                  </m:sSubSup>
                                  <m:d>
                                    <m:dPr>
                                      <m:ctrlPr>
                                        <a:rPr lang="en-US" altLang="zh-CN" i="1">
                                          <a:latin typeface="Cambria Math"/>
                                        </a:rPr>
                                      </m:ctrlPr>
                                    </m:dPr>
                                    <m:e>
                                      <m:sSup>
                                        <m:sSupPr>
                                          <m:ctrlPr>
                                            <a:rPr lang="en-US" altLang="zh-CN" i="1">
                                              <a:latin typeface="Cambria Math"/>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a:rPr>
                                          </m:ctrlPr>
                                        </m:sSupPr>
                                        <m:e>
                                          <m:r>
                                            <a:rPr lang="en-US" altLang="zh-CN" i="1">
                                              <a:latin typeface="Cambria Math" panose="02040503050406030204" pitchFamily="18" charset="0"/>
                                            </a:rPr>
                                            <m:t>𝑗</m:t>
                                          </m:r>
                                        </m:e>
                                        <m:sup>
                                          <m:r>
                                            <a:rPr lang="en-US" altLang="zh-CN" i="1">
                                              <a:latin typeface="Cambria Math" panose="02040503050406030204" pitchFamily="18" charset="0"/>
                                            </a:rPr>
                                            <m:t>′</m:t>
                                          </m:r>
                                        </m:sup>
                                      </m:sSup>
                                    </m:e>
                                  </m:d>
                                </m:e>
                              </m:nary>
                              <m:sSup>
                                <m:sSupPr>
                                  <m:ctrlPr>
                                    <a:rPr lang="en-US" altLang="zh-CN" i="1">
                                      <a:latin typeface="Cambria Math"/>
                                    </a:rPr>
                                  </m:ctrlPr>
                                </m:sSupPr>
                                <m:e>
                                  <m:r>
                                    <a:rPr lang="en-US" altLang="zh-CN" b="1">
                                      <a:latin typeface="Cambria Math" panose="02040503050406030204" pitchFamily="18" charset="0"/>
                                    </a:rPr>
                                    <m:t>𝐡</m:t>
                                  </m:r>
                                </m:e>
                                <m:sup>
                                  <m:d>
                                    <m:dPr>
                                      <m:ctrlPr>
                                        <a:rPr lang="en-US" altLang="zh-CN" i="1">
                                          <a:latin typeface="Cambria Math"/>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sup>
                              </m:sSup>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sSup>
                                <m:sSupPr>
                                  <m:ctrlPr>
                                    <a:rPr lang="en-US" altLang="zh-CN" i="1">
                                      <a:latin typeface="Cambria Math"/>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e>
                          </m:nary>
                        </m:e>
                      </m:d>
                    </m:oMath>
                  </m:oMathPara>
                </a14:m>
                <a:endParaRPr lang="en-US" altLang="zh-CN" b="1" dirty="0">
                  <a:latin typeface="Cambria Math" panose="02040503050406030204" pitchFamily="18" charset="0"/>
                </a:endParaRPr>
              </a:p>
              <a:p>
                <a:r>
                  <a:rPr lang="en-US" altLang="zh-CN" sz="2800" dirty="0"/>
                  <a:t>(</a:t>
                </a:r>
                <a14:m>
                  <m:oMath xmlns:m="http://schemas.openxmlformats.org/officeDocument/2006/math" xmlns="">
                    <m:sSubSup>
                      <m:sSubSupPr>
                        <m:ctrlPr>
                          <a:rPr lang="en-US" altLang="zh-CN" sz="2800" i="1">
                            <a:latin typeface="Cambria Math"/>
                          </a:rPr>
                        </m:ctrlPr>
                      </m:sSubSupPr>
                      <m:e>
                        <m:r>
                          <a:rPr lang="en-US" altLang="zh-CN" sz="2800" i="1">
                            <a:latin typeface="Cambria Math" panose="02040503050406030204" pitchFamily="18" charset="0"/>
                          </a:rPr>
                          <m:t>𝑊</m:t>
                        </m:r>
                      </m:e>
                      <m:sub>
                        <m:r>
                          <a:rPr lang="en-US" altLang="zh-CN" sz="2800" i="1">
                            <a:latin typeface="Cambria Math" panose="02040503050406030204" pitchFamily="18" charset="0"/>
                          </a:rPr>
                          <m:t>𝑘</m:t>
                        </m:r>
                      </m:sub>
                      <m:sup>
                        <m:r>
                          <a:rPr lang="en-US" altLang="zh-CN" sz="2800" i="1">
                            <a:latin typeface="Cambria Math" panose="02040503050406030204" pitchFamily="18" charset="0"/>
                          </a:rPr>
                          <m:t>𝑓</m:t>
                        </m:r>
                      </m:sup>
                    </m:sSubSup>
                  </m:oMath>
                </a14:m>
                <a:r>
                  <a:rPr lang="en-US" altLang="zh-CN" sz="2800" dirty="0"/>
                  <a:t>: k</a:t>
                </a:r>
                <a:r>
                  <a:rPr lang="en-US" altLang="zh-CN" sz="2800" baseline="30000" dirty="0"/>
                  <a:t>th</a:t>
                </a:r>
                <a:r>
                  <a:rPr lang="en-US" altLang="zh-CN" sz="2800" dirty="0"/>
                  <a:t> feedforward kernel,  </a:t>
                </a:r>
                <a14:m>
                  <m:oMath xmlns:m="http://schemas.openxmlformats.org/officeDocument/2006/math" xmlns="">
                    <m:sSubSup>
                      <m:sSubSupPr>
                        <m:ctrlPr>
                          <a:rPr lang="en-US" altLang="zh-CN" sz="2800" i="1">
                            <a:latin typeface="Cambria Math"/>
                          </a:rPr>
                        </m:ctrlPr>
                      </m:sSubSupPr>
                      <m:e>
                        <m:r>
                          <a:rPr lang="en-US" altLang="zh-CN" sz="2800" i="1">
                            <a:latin typeface="Cambria Math" panose="02040503050406030204" pitchFamily="18" charset="0"/>
                          </a:rPr>
                          <m:t>𝑊</m:t>
                        </m:r>
                      </m:e>
                      <m:sub>
                        <m:r>
                          <a:rPr lang="en-US" altLang="zh-CN" sz="2800" i="1">
                            <a:latin typeface="Cambria Math" panose="02040503050406030204" pitchFamily="18" charset="0"/>
                          </a:rPr>
                          <m:t>𝑘</m:t>
                        </m:r>
                      </m:sub>
                      <m:sup>
                        <m:r>
                          <a:rPr lang="en-US" altLang="zh-CN" sz="2800" i="1">
                            <a:latin typeface="Cambria Math" panose="02040503050406030204" pitchFamily="18" charset="0"/>
                          </a:rPr>
                          <m:t>𝑟</m:t>
                        </m:r>
                      </m:sup>
                    </m:sSubSup>
                  </m:oMath>
                </a14:m>
                <a:r>
                  <a:rPr lang="en-US" altLang="zh-CN" sz="2800" dirty="0"/>
                  <a:t>: k</a:t>
                </a:r>
                <a:r>
                  <a:rPr lang="en-US" altLang="zh-CN" sz="2800" baseline="30000" dirty="0"/>
                  <a:t>th</a:t>
                </a:r>
                <a:r>
                  <a:rPr lang="en-US" altLang="zh-CN" sz="2800" dirty="0"/>
                  <a:t> recurrent kernel)</a:t>
                </a:r>
                <a:endParaRPr lang="en-US" altLang="zh-CN" sz="2800" b="1" dirty="0">
                  <a:latin typeface="Cambria Math" panose="02040503050406030204" pitchFamily="18" charset="0"/>
                </a:endParaRPr>
              </a:p>
              <a:p>
                <a:pPr marL="457200" indent="-457200">
                  <a:buFontTx/>
                  <a:buChar char="-"/>
                </a:pPr>
                <a:r>
                  <a:rPr lang="en-US" altLang="zh-CN" dirty="0"/>
                  <a:t>Nonlinearity </a:t>
                </a:r>
                <a14:m>
                  <m:oMath xmlns:m="http://schemas.openxmlformats.org/officeDocument/2006/math" xmlns="">
                    <m:r>
                      <a:rPr lang="en-US" altLang="zh-CN" i="1">
                        <a:latin typeface="Cambria Math" panose="02040503050406030204" pitchFamily="18" charset="0"/>
                      </a:rPr>
                      <m:t>𝜎</m:t>
                    </m:r>
                    <m:d>
                      <m:dPr>
                        <m:ctrlPr>
                          <a:rPr lang="en-US" altLang="zh-CN" i="1">
                            <a:latin typeface="Cambria Math"/>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𝑏</m:t>
                        </m:r>
                        <m:r>
                          <a:rPr lang="en-US" altLang="zh-CN" i="1">
                            <a:latin typeface="Cambria Math" panose="02040503050406030204" pitchFamily="18" charset="0"/>
                          </a:rPr>
                          <m:t>𝑛</m:t>
                        </m:r>
                      </m:sub>
                    </m:sSub>
                    <m:d>
                      <m:dPr>
                        <m:ctrlPr>
                          <a:rPr lang="en-US" altLang="zh-CN" i="1">
                            <a:latin typeface="Cambria Math"/>
                          </a:rPr>
                        </m:ctrlPr>
                      </m:dPr>
                      <m:e>
                        <m:r>
                          <a:rPr lang="en-US" altLang="zh-CN" i="1">
                            <a:latin typeface="Cambria Math" panose="02040503050406030204" pitchFamily="18" charset="0"/>
                          </a:rPr>
                          <m:t>𝑔</m:t>
                        </m:r>
                        <m:d>
                          <m:dPr>
                            <m:ctrlPr>
                              <a:rPr lang="en-US" altLang="zh-CN" i="1">
                                <a:latin typeface="Cambria Math"/>
                              </a:rPr>
                            </m:ctrlPr>
                          </m:dPr>
                          <m:e>
                            <m:r>
                              <a:rPr lang="en-US" altLang="zh-CN" i="1">
                                <a:latin typeface="Cambria Math" panose="02040503050406030204" pitchFamily="18" charset="0"/>
                              </a:rPr>
                              <m:t>𝑥</m:t>
                            </m:r>
                          </m:e>
                        </m:d>
                      </m:e>
                    </m:d>
                    <m:r>
                      <a:rPr lang="en-US" altLang="zh-CN" i="1">
                        <a:latin typeface="Cambria Math" panose="02040503050406030204" pitchFamily="18" charset="0"/>
                      </a:rPr>
                      <m:t> </m:t>
                    </m:r>
                  </m:oMath>
                </a14:m>
                <a:r>
                  <a:rPr lang="en-US" altLang="zh-CN" dirty="0"/>
                  <a:t>is realized by Rectified Linear (</a:t>
                </a:r>
                <a:r>
                  <a:rPr lang="en-US" altLang="zh-CN" dirty="0" err="1"/>
                  <a:t>ReLU</a:t>
                </a:r>
                <a:r>
                  <a:rPr lang="en-US" altLang="zh-CN" dirty="0"/>
                  <a:t>) </a:t>
                </a:r>
                <a14:m>
                  <m:oMath xmlns:m="http://schemas.openxmlformats.org/officeDocument/2006/math" xmlns="">
                    <m:r>
                      <a:rPr lang="en-US" altLang="zh-CN" i="1">
                        <a:latin typeface="Cambria Math" panose="02040503050406030204" pitchFamily="18" charset="0"/>
                      </a:rPr>
                      <m:t>𝑔</m:t>
                    </m:r>
                    <m:d>
                      <m:dPr>
                        <m:ctrlPr>
                          <a:rPr lang="en-US" altLang="zh-CN" i="1">
                            <a:latin typeface="Cambria Math"/>
                          </a:rPr>
                        </m:ctrlPr>
                      </m:dPr>
                      <m:e>
                        <m:r>
                          <a:rPr lang="en-US" altLang="zh-CN" i="1">
                            <a:latin typeface="Cambria Math" panose="02040503050406030204" pitchFamily="18" charset="0"/>
                          </a:rPr>
                          <m:t>𝑥</m:t>
                        </m:r>
                      </m:e>
                    </m:d>
                    <m:r>
                      <a:rPr lang="en-US" altLang="zh-CN">
                        <a:latin typeface="Cambria Math" panose="02040503050406030204" pitchFamily="18" charset="0"/>
                      </a:rPr>
                      <m:t>=</m:t>
                    </m:r>
                    <m:r>
                      <m:rPr>
                        <m:sty m:val="p"/>
                      </m:rPr>
                      <a:rPr lang="en-US" altLang="zh-CN">
                        <a:latin typeface="Cambria Math" panose="02040503050406030204" pitchFamily="18" charset="0"/>
                      </a:rPr>
                      <m:t>max</m:t>
                    </m:r>
                    <m:d>
                      <m:dPr>
                        <m:ctrlPr>
                          <a:rPr lang="en-US" altLang="zh-CN" i="1">
                            <a:latin typeface="Cambria Math"/>
                          </a:rPr>
                        </m:ctrlPr>
                      </m:dPr>
                      <m:e>
                        <m:r>
                          <a:rPr lang="en-US" altLang="zh-CN" i="1">
                            <a:latin typeface="Cambria Math" panose="02040503050406030204" pitchFamily="18" charset="0"/>
                          </a:rPr>
                          <m:t>𝑥</m:t>
                        </m:r>
                        <m:r>
                          <a:rPr lang="en-US" altLang="zh-CN">
                            <a:latin typeface="Cambria Math" panose="02040503050406030204" pitchFamily="18" charset="0"/>
                          </a:rPr>
                          <m:t>, 0</m:t>
                        </m:r>
                      </m:e>
                    </m:d>
                  </m:oMath>
                </a14:m>
                <a:r>
                  <a:rPr lang="zh-CN" altLang="en-US" dirty="0"/>
                  <a:t> </a:t>
                </a:r>
                <a:r>
                  <a:rPr lang="en-US" altLang="zh-CN" dirty="0"/>
                  <a:t>and batch normalization </a:t>
                </a:r>
                <a14:m>
                  <m:oMath xmlns:m="http://schemas.openxmlformats.org/officeDocument/2006/math" xmlns="">
                    <m:sSub>
                      <m:sSubPr>
                        <m:ctrlPr>
                          <a:rPr lang="en-US" altLang="zh-CN" i="1">
                            <a:latin typeface="Cambria Math"/>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𝑏</m:t>
                        </m:r>
                        <m:r>
                          <a:rPr lang="en-US" altLang="zh-CN" i="1">
                            <a:latin typeface="Cambria Math" panose="02040503050406030204" pitchFamily="18" charset="0"/>
                          </a:rPr>
                          <m:t>𝑛</m:t>
                        </m:r>
                      </m:sub>
                    </m:sSub>
                    <m:d>
                      <m:dPr>
                        <m:ctrlPr>
                          <a:rPr lang="en-US" altLang="zh-CN" i="1">
                            <a:latin typeface="Cambria Math"/>
                          </a:rPr>
                        </m:ctrlPr>
                      </m:dPr>
                      <m:e>
                        <m:sSub>
                          <m:sSubPr>
                            <m:ctrlPr>
                              <a:rPr lang="en-US" altLang="zh-CN" i="1">
                                <a:latin typeface="Cambria Math"/>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𝛾</m:t>
                        </m:r>
                        <m:r>
                          <a:rPr lang="en-US" altLang="zh-CN" i="1">
                            <a:latin typeface="Cambria Math" panose="02040503050406030204" pitchFamily="18" charset="0"/>
                          </a:rPr>
                          <m:t>,</m:t>
                        </m:r>
                        <m:r>
                          <a:rPr lang="en-US" altLang="zh-CN" i="1">
                            <a:latin typeface="Cambria Math" panose="02040503050406030204" pitchFamily="18" charset="0"/>
                          </a:rPr>
                          <m:t>𝛽</m:t>
                        </m:r>
                      </m:e>
                    </m:d>
                  </m:oMath>
                </a14:m>
                <a:r>
                  <a:rPr lang="en-US" altLang="zh-CN" dirty="0"/>
                  <a:t>.</a:t>
                </a:r>
              </a:p>
              <a:p>
                <a:pPr marL="457200" indent="-457200">
                  <a:buFontTx/>
                  <a:buChar char="-"/>
                </a:pPr>
                <a:r>
                  <a:rPr lang="en-US" altLang="zh-CN" dirty="0"/>
                  <a:t>“time step” (</a:t>
                </a:r>
                <a:r>
                  <a:rPr lang="en-US" altLang="zh-CN" i="1" dirty="0"/>
                  <a:t>t</a:t>
                </a:r>
                <a:r>
                  <a:rPr lang="en-US" altLang="zh-CN" dirty="0"/>
                  <a:t>) in RCL: a RCL processes information from neighboring </a:t>
                </a:r>
                <a:r>
                  <a:rPr lang="en-US" altLang="zh-CN" i="1" dirty="0"/>
                  <a:t>time slots </a:t>
                </a:r>
                <a:r>
                  <a:rPr lang="en-US" altLang="zh-CN" dirty="0"/>
                  <a:t>and </a:t>
                </a:r>
                <a:r>
                  <a:rPr lang="en-US" altLang="zh-CN" i="1" dirty="0"/>
                  <a:t>frequency banks </a:t>
                </a:r>
                <a:r>
                  <a:rPr lang="en-US" altLang="zh-CN" dirty="0"/>
                  <a:t>at each </a:t>
                </a:r>
                <a:r>
                  <a:rPr lang="en-US" altLang="zh-CN" i="1" dirty="0"/>
                  <a:t>iteration</a:t>
                </a:r>
                <a:r>
                  <a:rPr lang="en-US" altLang="zh-CN" dirty="0"/>
                  <a:t>.</a:t>
                </a:r>
                <a:endParaRPr lang="zh-CN" altLang="en-US" dirty="0"/>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407989" y="11716365"/>
                <a:ext cx="8290965" cy="9961125"/>
              </a:xfrm>
              <a:blipFill>
                <a:blip r:embed="rId2"/>
                <a:stretch>
                  <a:fillRect l="-1985" t="-490" r="-2059" b="-612"/>
                </a:stretch>
              </a:blipFill>
            </p:spPr>
            <p:txBody>
              <a:bodyPr/>
              <a:lstStyle/>
              <a:p>
                <a:r>
                  <a:rPr lang="zh-CN" altLang="en-US">
                    <a:noFill/>
                  </a:rPr>
                  <a:t> </a:t>
                </a:r>
              </a:p>
            </p:txBody>
          </p:sp>
        </mc:Fallback>
      </mc:AlternateContent>
      <p:sp>
        <p:nvSpPr>
          <p:cNvPr id="3" name="Text Placeholder 2"/>
          <p:cNvSpPr>
            <a:spLocks noGrp="1"/>
          </p:cNvSpPr>
          <p:nvPr>
            <p:ph type="body" sz="quarter" idx="11"/>
          </p:nvPr>
        </p:nvSpPr>
        <p:spPr>
          <a:xfrm>
            <a:off x="438086" y="4321727"/>
            <a:ext cx="8290965" cy="712277"/>
          </a:xfrm>
        </p:spPr>
        <p:txBody>
          <a:bodyPr/>
          <a:lstStyle/>
          <a:p>
            <a:r>
              <a:rPr lang="en-US" altLang="zh-CN" dirty="0">
                <a:solidFill>
                  <a:srgbClr val="1398FF"/>
                </a:solidFill>
              </a:rPr>
              <a:t>MOTIVATION</a:t>
            </a:r>
          </a:p>
        </p:txBody>
      </p:sp>
      <p:sp>
        <p:nvSpPr>
          <p:cNvPr id="4" name="Text Placeholder 3"/>
          <p:cNvSpPr>
            <a:spLocks noGrp="1"/>
          </p:cNvSpPr>
          <p:nvPr>
            <p:ph type="body" sz="quarter" idx="20"/>
          </p:nvPr>
        </p:nvSpPr>
        <p:spPr/>
        <p:txBody>
          <a:bodyPr/>
          <a:lstStyle/>
          <a:p>
            <a:r>
              <a:rPr lang="en-US" altLang="zh-CN" dirty="0">
                <a:solidFill>
                  <a:srgbClr val="1398FF"/>
                </a:solidFill>
              </a:rPr>
              <a:t>ILLUSTRATION</a:t>
            </a:r>
            <a:endParaRPr lang="zh-CN" altLang="en-US" dirty="0">
              <a:solidFill>
                <a:srgbClr val="1398FF"/>
              </a:solidFill>
            </a:endParaRPr>
          </a:p>
        </p:txBody>
      </p:sp>
      <p:sp>
        <p:nvSpPr>
          <p:cNvPr id="5" name="Text Placeholder 4"/>
          <p:cNvSpPr>
            <a:spLocks noGrp="1"/>
          </p:cNvSpPr>
          <p:nvPr>
            <p:ph type="body" sz="quarter" idx="21"/>
          </p:nvPr>
        </p:nvSpPr>
        <p:spPr>
          <a:xfrm>
            <a:off x="438086" y="4997506"/>
            <a:ext cx="8327542" cy="6537174"/>
          </a:xfrm>
        </p:spPr>
        <p:txBody>
          <a:bodyPr/>
          <a:lstStyle/>
          <a:p>
            <a:pPr marL="457200" indent="-457200">
              <a:buFontTx/>
              <a:buChar char="-"/>
            </a:pPr>
            <a:r>
              <a:rPr lang="en-US" altLang="zh-CN" dirty="0"/>
              <a:t>Existing CNN and RNN have specific disadvantages.</a:t>
            </a:r>
          </a:p>
          <a:p>
            <a:pPr marL="1260000" lvl="1" indent="-457200">
              <a:buFontTx/>
              <a:buChar char="-"/>
            </a:pPr>
            <a:r>
              <a:rPr lang="en-US" altLang="zh-CN" sz="2400" dirty="0"/>
              <a:t>CNN has not exhibited significant improvement in speech processing.</a:t>
            </a:r>
          </a:p>
          <a:p>
            <a:pPr marL="1260000" lvl="1" indent="-457200">
              <a:buFontTx/>
              <a:buChar char="-"/>
            </a:pPr>
            <a:r>
              <a:rPr lang="en-US" altLang="zh-CN" sz="2400" dirty="0"/>
              <a:t>RNN is expected to function well in modeling </a:t>
            </a:r>
            <a:r>
              <a:rPr lang="en-US" altLang="zh-CN" sz="2400" dirty="0" smtClean="0"/>
              <a:t>sequential data, </a:t>
            </a:r>
            <a:r>
              <a:rPr lang="en-US" altLang="zh-CN" sz="2400" dirty="0"/>
              <a:t>but is harder to train efficiently.</a:t>
            </a:r>
          </a:p>
          <a:p>
            <a:pPr marL="457200" indent="-457200">
              <a:buFontTx/>
              <a:buChar char="-"/>
            </a:pPr>
            <a:r>
              <a:rPr lang="en-US" altLang="zh-CN" dirty="0"/>
              <a:t>A new architecture of Recurrent Convolutional Neural Network (RCNN) [1, 2] works well in object recognition and scene labeling.</a:t>
            </a:r>
          </a:p>
          <a:p>
            <a:pPr marL="457200" indent="-457200">
              <a:buFontTx/>
              <a:buChar char="-"/>
            </a:pPr>
            <a:r>
              <a:rPr lang="en-US" altLang="zh-CN" dirty="0"/>
              <a:t> In view of the embedded RNN structure, RCNN is expected to function well in modeling speech, a typical temporally sequential data.</a:t>
            </a:r>
            <a:endParaRPr lang="zh-CN" altLang="en-US" dirty="0"/>
          </a:p>
          <a:p>
            <a:endParaRPr lang="zh-CN" altLang="en-US" dirty="0"/>
          </a:p>
        </p:txBody>
      </p:sp>
      <p:sp>
        <p:nvSpPr>
          <p:cNvPr id="6" name="Text Placeholder 5"/>
          <p:cNvSpPr>
            <a:spLocks noGrp="1"/>
          </p:cNvSpPr>
          <p:nvPr>
            <p:ph type="body" sz="quarter" idx="22"/>
          </p:nvPr>
        </p:nvSpPr>
        <p:spPr>
          <a:xfrm>
            <a:off x="474662" y="11251640"/>
            <a:ext cx="8290965" cy="712277"/>
          </a:xfrm>
        </p:spPr>
        <p:txBody>
          <a:bodyPr/>
          <a:lstStyle/>
          <a:p>
            <a:r>
              <a:rPr lang="en-US" altLang="zh-CN" dirty="0">
                <a:solidFill>
                  <a:srgbClr val="1398FF"/>
                </a:solidFill>
              </a:rPr>
              <a:t>FORMULATION</a:t>
            </a:r>
            <a:endParaRPr lang="zh-CN" altLang="en-US" dirty="0">
              <a:solidFill>
                <a:srgbClr val="1398FF"/>
              </a:solidFill>
            </a:endParaRPr>
          </a:p>
        </p:txBody>
      </p:sp>
      <p:sp>
        <p:nvSpPr>
          <p:cNvPr id="7" name="Text Placeholder 6"/>
          <p:cNvSpPr>
            <a:spLocks noGrp="1"/>
          </p:cNvSpPr>
          <p:nvPr>
            <p:ph type="body" sz="quarter" idx="25"/>
          </p:nvPr>
        </p:nvSpPr>
        <p:spPr>
          <a:xfrm>
            <a:off x="34474972" y="11229973"/>
            <a:ext cx="8889885" cy="712277"/>
          </a:xfrm>
        </p:spPr>
        <p:txBody>
          <a:bodyPr/>
          <a:lstStyle/>
          <a:p>
            <a:r>
              <a:rPr lang="en-US" altLang="zh-CN" dirty="0">
                <a:solidFill>
                  <a:srgbClr val="1398FF"/>
                </a:solidFill>
              </a:rPr>
              <a:t>CONCLUSIONS</a:t>
            </a:r>
            <a:endParaRPr lang="zh-CN" altLang="en-US" dirty="0">
              <a:solidFill>
                <a:srgbClr val="1398FF"/>
              </a:solidFill>
            </a:endParaRPr>
          </a:p>
        </p:txBody>
      </p:sp>
      <p:sp>
        <p:nvSpPr>
          <p:cNvPr id="8" name="Text Placeholder 7"/>
          <p:cNvSpPr>
            <a:spLocks noGrp="1"/>
          </p:cNvSpPr>
          <p:nvPr>
            <p:ph type="body" sz="quarter" idx="26"/>
          </p:nvPr>
        </p:nvSpPr>
        <p:spPr>
          <a:xfrm>
            <a:off x="34474971" y="11808673"/>
            <a:ext cx="8974904" cy="3364199"/>
          </a:xfrm>
        </p:spPr>
        <p:txBody>
          <a:bodyPr/>
          <a:lstStyle/>
          <a:p>
            <a:pPr marL="457200" indent="-457200">
              <a:buFontTx/>
              <a:buChar char="-"/>
            </a:pPr>
            <a:r>
              <a:rPr lang="en-US" altLang="zh-CN" dirty="0"/>
              <a:t>Propose to use RCNN originally from computer vision to speech processing.</a:t>
            </a:r>
          </a:p>
          <a:p>
            <a:pPr marL="457200" indent="-457200">
              <a:buFontTx/>
              <a:buChar char="-"/>
            </a:pPr>
            <a:r>
              <a:rPr lang="en-US" altLang="zh-CN" dirty="0"/>
              <a:t>RCNN achieves competitive results with existing models. Also, it runs faster than LSTM networks.</a:t>
            </a:r>
          </a:p>
          <a:p>
            <a:pPr marL="457200" indent="-457200">
              <a:buFontTx/>
              <a:buChar char="-"/>
            </a:pPr>
            <a:r>
              <a:rPr lang="en-US" altLang="zh-CN" dirty="0"/>
              <a:t>Inspire more generic and efficient cross-modal deep learning models in the future.</a:t>
            </a:r>
            <a:endParaRPr lang="zh-CN" altLang="en-US" dirty="0"/>
          </a:p>
          <a:p>
            <a:endParaRPr lang="zh-CN" altLang="en-US" dirty="0"/>
          </a:p>
        </p:txBody>
      </p:sp>
      <p:sp>
        <p:nvSpPr>
          <p:cNvPr id="9" name="Text Placeholder 8"/>
          <p:cNvSpPr>
            <a:spLocks noGrp="1"/>
          </p:cNvSpPr>
          <p:nvPr>
            <p:ph type="body" sz="quarter" idx="27"/>
          </p:nvPr>
        </p:nvSpPr>
        <p:spPr>
          <a:xfrm>
            <a:off x="34529825" y="15451812"/>
            <a:ext cx="8889887" cy="712277"/>
          </a:xfrm>
        </p:spPr>
        <p:txBody>
          <a:bodyPr/>
          <a:lstStyle/>
          <a:p>
            <a:r>
              <a:rPr lang="en-US" altLang="zh-CN" dirty="0">
                <a:solidFill>
                  <a:srgbClr val="1398FF"/>
                </a:solidFill>
              </a:rPr>
              <a:t>REFERENCES</a:t>
            </a:r>
            <a:endParaRPr lang="zh-CN" altLang="en-US" dirty="0">
              <a:solidFill>
                <a:srgbClr val="1398FF"/>
              </a:solidFill>
            </a:endParaRPr>
          </a:p>
        </p:txBody>
      </p:sp>
      <p:sp>
        <p:nvSpPr>
          <p:cNvPr id="10" name="Text Placeholder 9"/>
          <p:cNvSpPr>
            <a:spLocks noGrp="1"/>
          </p:cNvSpPr>
          <p:nvPr>
            <p:ph type="body" sz="quarter" idx="28"/>
          </p:nvPr>
        </p:nvSpPr>
        <p:spPr>
          <a:xfrm>
            <a:off x="34390863" y="15959567"/>
            <a:ext cx="9028847" cy="3816429"/>
          </a:xfrm>
        </p:spPr>
        <p:txBody>
          <a:bodyPr/>
          <a:lstStyle/>
          <a:p>
            <a:r>
              <a:rPr lang="en-US" altLang="zh-CN" sz="2000" dirty="0"/>
              <a:t>[1] M. Liang and X. Hu. Recurrent convolutional neural network for object recognition. CVPR 2015.</a:t>
            </a:r>
          </a:p>
          <a:p>
            <a:r>
              <a:rPr lang="en-US" altLang="zh-CN" sz="2000" dirty="0"/>
              <a:t>[2] M. Liang, X. Hu, and B. Zhang. Convolutional neural networks with intra-layer recurrent connections for scene labeling. NIPS 2015.</a:t>
            </a:r>
          </a:p>
          <a:p>
            <a:r>
              <a:rPr lang="en-US" altLang="zh-CN" sz="2000" dirty="0"/>
              <a:t>[3] Y. Zhang, G. Chen, D. Yu, K. </a:t>
            </a:r>
            <a:r>
              <a:rPr lang="en-US" altLang="zh-CN" sz="2000" dirty="0" err="1"/>
              <a:t>Yaco</a:t>
            </a:r>
            <a:r>
              <a:rPr lang="en-US" altLang="zh-CN" sz="2000" dirty="0"/>
              <a:t>, S. </a:t>
            </a:r>
            <a:r>
              <a:rPr lang="en-US" altLang="zh-CN" sz="2000" dirty="0" err="1"/>
              <a:t>Khudanpur</a:t>
            </a:r>
            <a:r>
              <a:rPr lang="en-US" altLang="zh-CN" sz="2000" dirty="0"/>
              <a:t>, and J. Glass. Highway long short-term memory RNNs for distant speech recognition.  ICASSP 2016.</a:t>
            </a:r>
          </a:p>
          <a:p>
            <a:r>
              <a:rPr lang="en-US" altLang="zh-CN" sz="2000" dirty="0"/>
              <a:t>[4] K. Han, D. Yu, and I. </a:t>
            </a:r>
            <a:r>
              <a:rPr lang="en-US" altLang="zh-CN" sz="2000" dirty="0" err="1"/>
              <a:t>Tashev</a:t>
            </a:r>
            <a:r>
              <a:rPr lang="en-US" altLang="zh-CN" sz="2000" dirty="0"/>
              <a:t>. Speech emotion recognition using deep neural network and extreme learning machine. INTERSPEECH 2014.</a:t>
            </a:r>
          </a:p>
          <a:p>
            <a:r>
              <a:rPr lang="en-US" altLang="zh-CN" sz="2000" dirty="0"/>
              <a:t>[5] W. Zheng, J. Yu, and Y. Zou. An experimental study of speech emotion recognition based on deep convolutional neural networks. In International Conference on Affective Computing and Intelligent Interaction (ACII), pages 827–831. IEEE, 2015</a:t>
            </a:r>
            <a:endParaRPr lang="zh-CN" altLang="en-US" sz="2000" dirty="0"/>
          </a:p>
        </p:txBody>
      </p:sp>
      <p:sp>
        <p:nvSpPr>
          <p:cNvPr id="11" name="Text Placeholder 10"/>
          <p:cNvSpPr>
            <a:spLocks noGrp="1"/>
          </p:cNvSpPr>
          <p:nvPr>
            <p:ph type="body" sz="quarter" idx="29"/>
          </p:nvPr>
        </p:nvSpPr>
        <p:spPr>
          <a:xfrm>
            <a:off x="34460342" y="19582542"/>
            <a:ext cx="8889885" cy="712277"/>
          </a:xfrm>
        </p:spPr>
        <p:txBody>
          <a:bodyPr/>
          <a:lstStyle/>
          <a:p>
            <a:r>
              <a:rPr lang="en-US" altLang="zh-CN" dirty="0">
                <a:solidFill>
                  <a:srgbClr val="1398FF"/>
                </a:solidFill>
              </a:rPr>
              <a:t>SOURCE CODES</a:t>
            </a:r>
            <a:endParaRPr lang="zh-CN" altLang="en-US" dirty="0">
              <a:solidFill>
                <a:srgbClr val="1398FF"/>
              </a:solidFill>
            </a:endParaRPr>
          </a:p>
        </p:txBody>
      </p:sp>
      <p:sp>
        <p:nvSpPr>
          <p:cNvPr id="12" name="Text Placeholder 11"/>
          <p:cNvSpPr>
            <a:spLocks noGrp="1"/>
          </p:cNvSpPr>
          <p:nvPr>
            <p:ph type="body" sz="quarter" idx="30"/>
          </p:nvPr>
        </p:nvSpPr>
        <p:spPr>
          <a:xfrm>
            <a:off x="34460343" y="20054936"/>
            <a:ext cx="8889885" cy="1366528"/>
          </a:xfrm>
        </p:spPr>
        <p:txBody>
          <a:bodyPr/>
          <a:lstStyle/>
          <a:p>
            <a:r>
              <a:rPr lang="en-US" altLang="zh-CN" sz="2400" dirty="0"/>
              <a:t>The source codes can be downloaded at: </a:t>
            </a:r>
            <a:r>
              <a:rPr lang="en-US" altLang="zh-CN" sz="2400" dirty="0">
                <a:hlinkClick r:id="rId3"/>
              </a:rPr>
              <a:t>https://git</a:t>
            </a:r>
            <a:r>
              <a:rPr lang="en-US" altLang="zh-CN" sz="2400" dirty="0">
                <a:solidFill>
                  <a:srgbClr val="000000"/>
                </a:solidFill>
                <a:hlinkClick r:id="rId3"/>
              </a:rPr>
              <a:t>hub.com/zhaoyue-zephyrus/Recu</a:t>
            </a:r>
            <a:r>
              <a:rPr lang="en-US" altLang="zh-CN" sz="2400" dirty="0">
                <a:hlinkClick r:id="rId3"/>
              </a:rPr>
              <a:t>rrentConvNet-for-Speech</a:t>
            </a:r>
            <a:endParaRPr lang="en-US" altLang="zh-CN" sz="2400" dirty="0"/>
          </a:p>
          <a:p>
            <a:r>
              <a:rPr lang="en-US" altLang="zh-CN" sz="2400" dirty="0"/>
              <a:t>Contact: Yue Zhao, </a:t>
            </a:r>
            <a:r>
              <a:rPr lang="en-US" altLang="zh-CN" sz="2400" dirty="0">
                <a:hlinkClick r:id="rId4"/>
              </a:rPr>
              <a:t>thuzhaoyue@gmail.com</a:t>
            </a:r>
            <a:r>
              <a:rPr lang="en-US" altLang="zh-CN" sz="2400" dirty="0"/>
              <a:t> </a:t>
            </a:r>
          </a:p>
        </p:txBody>
      </p:sp>
      <p:sp>
        <p:nvSpPr>
          <p:cNvPr id="13" name="Text Placeholder 12"/>
          <p:cNvSpPr>
            <a:spLocks noGrp="1"/>
          </p:cNvSpPr>
          <p:nvPr>
            <p:ph type="body" sz="quarter" idx="96"/>
          </p:nvPr>
        </p:nvSpPr>
        <p:spPr>
          <a:xfrm>
            <a:off x="9133785" y="4935146"/>
            <a:ext cx="12546344" cy="677108"/>
          </a:xfrm>
        </p:spPr>
        <p:txBody>
          <a:bodyPr/>
          <a:lstStyle/>
          <a:p>
            <a:pPr algn="ctr"/>
            <a:r>
              <a:rPr lang="en-US" altLang="zh-CN" dirty="0"/>
              <a:t>Illustration of a single RCL and its unfolded version with T=3.</a:t>
            </a:r>
            <a:endParaRPr lang="zh-CN" altLang="en-US" dirty="0"/>
          </a:p>
        </p:txBody>
      </p:sp>
      <p:sp>
        <p:nvSpPr>
          <p:cNvPr id="14" name="Text Placeholder 13"/>
          <p:cNvSpPr>
            <a:spLocks noGrp="1"/>
          </p:cNvSpPr>
          <p:nvPr>
            <p:ph type="body" sz="quarter" idx="136"/>
          </p:nvPr>
        </p:nvSpPr>
        <p:spPr>
          <a:xfrm>
            <a:off x="22079892" y="4787236"/>
            <a:ext cx="11899212" cy="6272486"/>
          </a:xfrm>
        </p:spPr>
        <p:txBody>
          <a:bodyPr/>
          <a:lstStyle/>
          <a:p>
            <a:pPr marL="457200" indent="-457200">
              <a:buFontTx/>
              <a:buChar char="-"/>
            </a:pPr>
            <a:r>
              <a:rPr lang="en-US" altLang="zh-CN" dirty="0"/>
              <a:t>Phoneme recognition on TIMIT</a:t>
            </a:r>
          </a:p>
          <a:p>
            <a:pPr marL="1730765" lvl="1" indent="-457200">
              <a:buFontTx/>
              <a:buChar char="-"/>
            </a:pPr>
            <a:r>
              <a:rPr lang="en-US" altLang="zh-CN" sz="2000" dirty="0"/>
              <a:t>Unfolding more times yields lower PER but there is a limit.</a:t>
            </a:r>
          </a:p>
          <a:p>
            <a:pPr marL="1730765" lvl="1" indent="-457200">
              <a:buFontTx/>
              <a:buChar char="-"/>
            </a:pPr>
            <a:r>
              <a:rPr lang="en-US" altLang="zh-CN" sz="2000" dirty="0"/>
              <a:t>Outperform most ANN-HMM models. Competitive to existing methods. (More in paper)</a:t>
            </a:r>
            <a:endParaRPr lang="en-US" altLang="zh-CN" sz="2200" dirty="0"/>
          </a:p>
          <a:p>
            <a:pPr lvl="1" indent="0">
              <a:buNone/>
            </a:pPr>
            <a:endParaRPr lang="en-US" altLang="zh-CN" dirty="0"/>
          </a:p>
          <a:p>
            <a:pPr marL="1616465" lvl="1" indent="-342900">
              <a:buFontTx/>
              <a:buChar char="-"/>
            </a:pPr>
            <a:endParaRPr lang="en-US" altLang="zh-CN" dirty="0"/>
          </a:p>
          <a:p>
            <a:pPr marL="1616465" lvl="1" indent="-342900">
              <a:buFontTx/>
              <a:buChar char="-"/>
            </a:pPr>
            <a:endParaRPr lang="en-US" altLang="zh-CN" dirty="0"/>
          </a:p>
          <a:p>
            <a:pPr marL="1616465" lvl="1" indent="-342900">
              <a:buFontTx/>
              <a:buChar char="-"/>
            </a:pPr>
            <a:endParaRPr lang="en-US" altLang="zh-CN" dirty="0"/>
          </a:p>
          <a:p>
            <a:pPr marL="1616465" lvl="1" indent="-342900">
              <a:buFontTx/>
              <a:buChar char="-"/>
            </a:pPr>
            <a:endParaRPr lang="en-US" altLang="zh-CN" dirty="0"/>
          </a:p>
          <a:p>
            <a:pPr marL="1616465" lvl="1" indent="-342900">
              <a:buFontTx/>
              <a:buChar char="-"/>
            </a:pPr>
            <a:endParaRPr lang="en-US" altLang="zh-CN" dirty="0"/>
          </a:p>
          <a:p>
            <a:pPr marL="1616465" lvl="1" indent="-342900">
              <a:buFontTx/>
              <a:buChar char="-"/>
            </a:pPr>
            <a:endParaRPr lang="en-US" altLang="zh-CN" dirty="0"/>
          </a:p>
          <a:p>
            <a:pPr marL="1616465" lvl="1" indent="-342900">
              <a:buFontTx/>
              <a:buChar char="-"/>
            </a:pPr>
            <a:endParaRPr lang="en-US" altLang="zh-CN" dirty="0"/>
          </a:p>
          <a:p>
            <a:pPr marL="1616465" lvl="1" indent="-342900">
              <a:buFontTx/>
              <a:buChar char="-"/>
            </a:pPr>
            <a:endParaRPr lang="en-US" altLang="zh-CN" dirty="0"/>
          </a:p>
          <a:p>
            <a:pPr lvl="1" indent="0">
              <a:buNone/>
            </a:pPr>
            <a:endParaRPr lang="en-US" altLang="zh-CN" dirty="0"/>
          </a:p>
          <a:p>
            <a:pPr marL="1616465" lvl="1" indent="-342900">
              <a:buFontTx/>
              <a:buChar char="-"/>
            </a:pPr>
            <a:r>
              <a:rPr lang="en-US" altLang="zh-CN" sz="2000" dirty="0"/>
              <a:t>The speed of RCNN is faster than LSTM module, </a:t>
            </a:r>
            <a:r>
              <a:rPr lang="en-US" altLang="zh-CN" sz="2000" dirty="0" smtClean="0"/>
              <a:t>in both training </a:t>
            </a:r>
            <a:r>
              <a:rPr lang="en-US" altLang="zh-CN" sz="2000" dirty="0"/>
              <a:t>and </a:t>
            </a:r>
            <a:r>
              <a:rPr lang="en-US" altLang="zh-CN" sz="2000" dirty="0" smtClean="0"/>
              <a:t>testing</a:t>
            </a:r>
            <a:r>
              <a:rPr lang="en-US" altLang="zh-CN" sz="2000" dirty="0"/>
              <a:t>.</a:t>
            </a:r>
            <a:r>
              <a:rPr lang="en-US" altLang="zh-CN" dirty="0"/>
              <a:t> </a:t>
            </a:r>
          </a:p>
          <a:p>
            <a:endParaRPr lang="zh-CN" altLang="en-US" dirty="0"/>
          </a:p>
        </p:txBody>
      </p:sp>
      <p:sp>
        <p:nvSpPr>
          <p:cNvPr id="15" name="Text Placeholder 14"/>
          <p:cNvSpPr>
            <a:spLocks noGrp="1"/>
          </p:cNvSpPr>
          <p:nvPr>
            <p:ph type="body" sz="quarter" idx="137"/>
          </p:nvPr>
        </p:nvSpPr>
        <p:spPr/>
        <p:txBody>
          <a:bodyPr/>
          <a:lstStyle/>
          <a:p>
            <a:r>
              <a:rPr lang="en-US" altLang="zh-CN" dirty="0">
                <a:solidFill>
                  <a:srgbClr val="1398FF"/>
                </a:solidFill>
              </a:rPr>
              <a:t>RESULTS</a:t>
            </a:r>
            <a:endParaRPr lang="zh-CN" altLang="en-US" dirty="0">
              <a:solidFill>
                <a:srgbClr val="1398FF"/>
              </a:solidFill>
            </a:endParaRPr>
          </a:p>
        </p:txBody>
      </p:sp>
      <p:sp>
        <p:nvSpPr>
          <p:cNvPr id="16" name="Text Placeholder 15"/>
          <p:cNvSpPr>
            <a:spLocks noGrp="1"/>
          </p:cNvSpPr>
          <p:nvPr>
            <p:ph type="body" sz="quarter" idx="161"/>
          </p:nvPr>
        </p:nvSpPr>
        <p:spPr/>
        <p:txBody>
          <a:bodyPr/>
          <a:lstStyle/>
          <a:p>
            <a:r>
              <a:rPr lang="en-US" altLang="zh-CN" dirty="0">
                <a:solidFill>
                  <a:srgbClr val="1398FF"/>
                </a:solidFill>
              </a:rPr>
              <a:t>Yue Zhao, </a:t>
            </a:r>
            <a:r>
              <a:rPr lang="en-US" altLang="zh-CN" dirty="0" err="1">
                <a:solidFill>
                  <a:srgbClr val="1398FF"/>
                </a:solidFill>
              </a:rPr>
              <a:t>Xingyu</a:t>
            </a:r>
            <a:r>
              <a:rPr lang="en-US" altLang="zh-CN" dirty="0">
                <a:solidFill>
                  <a:srgbClr val="1398FF"/>
                </a:solidFill>
              </a:rPr>
              <a:t> </a:t>
            </a:r>
            <a:r>
              <a:rPr lang="en-US" altLang="zh-CN" dirty="0" err="1">
                <a:solidFill>
                  <a:srgbClr val="1398FF"/>
                </a:solidFill>
              </a:rPr>
              <a:t>Jin</a:t>
            </a:r>
            <a:endParaRPr lang="zh-CN" altLang="en-US" dirty="0">
              <a:solidFill>
                <a:srgbClr val="1398FF"/>
              </a:solidFill>
            </a:endParaRPr>
          </a:p>
        </p:txBody>
      </p:sp>
      <p:sp>
        <p:nvSpPr>
          <p:cNvPr id="17" name="Text Placeholder 16"/>
          <p:cNvSpPr>
            <a:spLocks noGrp="1"/>
          </p:cNvSpPr>
          <p:nvPr>
            <p:ph type="body" sz="quarter" idx="195"/>
          </p:nvPr>
        </p:nvSpPr>
        <p:spPr/>
        <p:txBody>
          <a:bodyPr/>
          <a:lstStyle/>
          <a:p>
            <a:r>
              <a:rPr lang="en-US" altLang="zh-CN" dirty="0">
                <a:solidFill>
                  <a:srgbClr val="13BA33"/>
                </a:solidFill>
              </a:rPr>
              <a:t>Department of Electronic Engineering, </a:t>
            </a:r>
            <a:r>
              <a:rPr lang="en-US" altLang="zh-CN" dirty="0" err="1">
                <a:solidFill>
                  <a:srgbClr val="13BA33"/>
                </a:solidFill>
              </a:rPr>
              <a:t>TNList</a:t>
            </a:r>
            <a:r>
              <a:rPr lang="en-US" altLang="zh-CN" dirty="0">
                <a:solidFill>
                  <a:srgbClr val="13BA33"/>
                </a:solidFill>
              </a:rPr>
              <a:t>,</a:t>
            </a:r>
          </a:p>
          <a:p>
            <a:r>
              <a:rPr lang="en-US" altLang="zh-CN" dirty="0">
                <a:solidFill>
                  <a:srgbClr val="13BA33"/>
                </a:solidFill>
              </a:rPr>
              <a:t> Tsinghua University, Beijing, 100084, China</a:t>
            </a:r>
            <a:endParaRPr lang="zh-CN" altLang="en-US" dirty="0">
              <a:solidFill>
                <a:srgbClr val="13BA33"/>
              </a:solidFill>
            </a:endParaRPr>
          </a:p>
        </p:txBody>
      </p:sp>
      <p:sp>
        <p:nvSpPr>
          <p:cNvPr id="18" name="Text Placeholder 17"/>
          <p:cNvSpPr>
            <a:spLocks noGrp="1"/>
          </p:cNvSpPr>
          <p:nvPr>
            <p:ph type="body" sz="quarter" idx="196"/>
          </p:nvPr>
        </p:nvSpPr>
        <p:spPr/>
        <p:txBody>
          <a:bodyPr/>
          <a:lstStyle/>
          <a:p>
            <a:r>
              <a:rPr lang="en-US" altLang="zh-CN" dirty="0">
                <a:solidFill>
                  <a:srgbClr val="FA6300"/>
                </a:solidFill>
              </a:rPr>
              <a:t>RECURRENT CONVOLUTIONAL NEURAL NETWORKS FOR SPEECH PROCESSING</a:t>
            </a:r>
            <a:endParaRPr lang="zh-CN" altLang="en-US" dirty="0">
              <a:solidFill>
                <a:srgbClr val="FA6300"/>
              </a:solidFill>
            </a:endParaRPr>
          </a:p>
        </p:txBody>
      </p:sp>
      <p:sp>
        <p:nvSpPr>
          <p:cNvPr id="19" name="Text Placeholder 18"/>
          <p:cNvSpPr>
            <a:spLocks noGrp="1"/>
          </p:cNvSpPr>
          <p:nvPr>
            <p:ph type="body" sz="quarter" idx="198"/>
          </p:nvPr>
        </p:nvSpPr>
        <p:spPr/>
        <p:txBody>
          <a:bodyPr/>
          <a:lstStyle/>
          <a:p>
            <a:r>
              <a:rPr lang="en-US" altLang="zh-CN" dirty="0">
                <a:solidFill>
                  <a:srgbClr val="13BA33"/>
                </a:solidFill>
              </a:rPr>
              <a:t>Department of Computer Science and Technology,</a:t>
            </a:r>
          </a:p>
          <a:p>
            <a:r>
              <a:rPr lang="en-US" altLang="zh-CN" dirty="0">
                <a:solidFill>
                  <a:srgbClr val="13BA33"/>
                </a:solidFill>
              </a:rPr>
              <a:t> </a:t>
            </a:r>
            <a:r>
              <a:rPr lang="en-US" altLang="zh-CN" dirty="0" err="1">
                <a:solidFill>
                  <a:srgbClr val="13BA33"/>
                </a:solidFill>
              </a:rPr>
              <a:t>TNList</a:t>
            </a:r>
            <a:r>
              <a:rPr lang="en-US" altLang="zh-CN" dirty="0">
                <a:solidFill>
                  <a:srgbClr val="13BA33"/>
                </a:solidFill>
              </a:rPr>
              <a:t>, Tsinghua University, Beijing, 100084, China</a:t>
            </a:r>
            <a:endParaRPr lang="zh-CN" altLang="en-US" dirty="0">
              <a:solidFill>
                <a:srgbClr val="13BA33"/>
              </a:solidFill>
            </a:endParaRPr>
          </a:p>
        </p:txBody>
      </p:sp>
      <p:sp>
        <p:nvSpPr>
          <p:cNvPr id="20" name="Text Placeholder 19"/>
          <p:cNvSpPr>
            <a:spLocks noGrp="1"/>
          </p:cNvSpPr>
          <p:nvPr>
            <p:ph type="body" sz="quarter" idx="197"/>
          </p:nvPr>
        </p:nvSpPr>
        <p:spPr/>
        <p:txBody>
          <a:bodyPr/>
          <a:lstStyle/>
          <a:p>
            <a:r>
              <a:rPr lang="en-US" altLang="zh-CN" dirty="0" err="1">
                <a:solidFill>
                  <a:srgbClr val="1398FF"/>
                </a:solidFill>
              </a:rPr>
              <a:t>Xiaolin</a:t>
            </a:r>
            <a:r>
              <a:rPr lang="en-US" altLang="zh-CN" dirty="0">
                <a:solidFill>
                  <a:srgbClr val="1398FF"/>
                </a:solidFill>
              </a:rPr>
              <a:t> Hu</a:t>
            </a:r>
            <a:endParaRPr lang="zh-CN" altLang="en-US" dirty="0">
              <a:solidFill>
                <a:srgbClr val="1398FF"/>
              </a:solidFill>
            </a:endParaRPr>
          </a:p>
        </p:txBody>
      </p:sp>
      <p:sp>
        <p:nvSpPr>
          <p:cNvPr id="22" name="Text Placeholder 21"/>
          <p:cNvSpPr>
            <a:spLocks noGrp="1"/>
          </p:cNvSpPr>
          <p:nvPr>
            <p:ph type="body" sz="quarter" idx="200"/>
          </p:nvPr>
        </p:nvSpPr>
        <p:spPr/>
        <p:txBody>
          <a:bodyPr/>
          <a:lstStyle/>
          <a:p>
            <a:endParaRPr lang="zh-CN" altLang="en-US"/>
          </a:p>
        </p:txBody>
      </p:sp>
      <p:sp>
        <p:nvSpPr>
          <p:cNvPr id="23" name="Text Placeholder 22"/>
          <p:cNvSpPr>
            <a:spLocks noGrp="1"/>
          </p:cNvSpPr>
          <p:nvPr>
            <p:ph type="body" sz="quarter" idx="201"/>
          </p:nvPr>
        </p:nvSpPr>
        <p:spPr/>
        <p:txBody>
          <a:bodyPr/>
          <a:lstStyle/>
          <a:p>
            <a:r>
              <a:rPr lang="en-US" altLang="zh-CN" dirty="0">
                <a:solidFill>
                  <a:srgbClr val="1398FF"/>
                </a:solidFill>
              </a:rPr>
              <a:t>RESULTS</a:t>
            </a:r>
            <a:endParaRPr lang="zh-CN" altLang="en-US" dirty="0">
              <a:solidFill>
                <a:srgbClr val="1398FF"/>
              </a:solidFill>
            </a:endParaRPr>
          </a:p>
        </p:txBody>
      </p:sp>
      <p:sp>
        <p:nvSpPr>
          <p:cNvPr id="24" name="Text Placeholder 23"/>
          <p:cNvSpPr>
            <a:spLocks noGrp="1"/>
          </p:cNvSpPr>
          <p:nvPr>
            <p:ph type="body" sz="quarter" idx="202"/>
          </p:nvPr>
        </p:nvSpPr>
        <p:spPr>
          <a:xfrm>
            <a:off x="34529827" y="5054490"/>
            <a:ext cx="8889886" cy="1388072"/>
          </a:xfrm>
        </p:spPr>
        <p:txBody>
          <a:bodyPr/>
          <a:lstStyle/>
          <a:p>
            <a:pPr marL="457200" indent="-457200">
              <a:buFontTx/>
              <a:buChar char="-"/>
            </a:pPr>
            <a:r>
              <a:rPr lang="en-US" altLang="zh-CN" dirty="0"/>
              <a:t>Emotion recognition on IEMOCAP</a:t>
            </a:r>
          </a:p>
          <a:p>
            <a:pPr marL="1616465" lvl="1" indent="-342900">
              <a:buFontTx/>
              <a:buChar char="-"/>
            </a:pPr>
            <a:r>
              <a:rPr lang="en-US" altLang="zh-CN" dirty="0"/>
              <a:t>Spectral features, relatively lower-level feature than MFCC, can achieve competitive, even better results.</a:t>
            </a:r>
          </a:p>
        </p:txBody>
      </p: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1295" y="5562826"/>
            <a:ext cx="12428834" cy="6300177"/>
          </a:xfrm>
          <a:prstGeom prst="rect">
            <a:avLst/>
          </a:prstGeom>
        </p:spPr>
      </p:pic>
      <p:graphicFrame>
        <p:nvGraphicFramePr>
          <p:cNvPr id="27" name="Table 26"/>
          <p:cNvGraphicFramePr>
            <a:graphicFrameLocks noGrp="1"/>
          </p:cNvGraphicFramePr>
          <p:nvPr>
            <p:extLst>
              <p:ext uri="{D42A27DB-BD31-4B8C-83A1-F6EECF244321}">
                <p14:modId xmlns:p14="http://schemas.microsoft.com/office/powerpoint/2010/main" val="1690725082"/>
              </p:ext>
            </p:extLst>
          </p:nvPr>
        </p:nvGraphicFramePr>
        <p:xfrm>
          <a:off x="22120076" y="6184502"/>
          <a:ext cx="11805712" cy="3724207"/>
        </p:xfrm>
        <a:graphic>
          <a:graphicData uri="http://schemas.openxmlformats.org/drawingml/2006/table">
            <a:tbl>
              <a:tblPr firstRow="1" bandRow="1">
                <a:tableStyleId>{5C22544A-7EE6-4342-B048-85BDC9FD1C3A}</a:tableStyleId>
              </a:tblPr>
              <a:tblGrid>
                <a:gridCol w="5519596">
                  <a:extLst>
                    <a:ext uri="{9D8B030D-6E8A-4147-A177-3AD203B41FA5}">
                      <a16:colId xmlns="" xmlns:a16="http://schemas.microsoft.com/office/drawing/2014/main" val="2660643377"/>
                    </a:ext>
                  </a:extLst>
                </a:gridCol>
                <a:gridCol w="3143058">
                  <a:extLst>
                    <a:ext uri="{9D8B030D-6E8A-4147-A177-3AD203B41FA5}">
                      <a16:colId xmlns="" xmlns:a16="http://schemas.microsoft.com/office/drawing/2014/main" val="3399769947"/>
                    </a:ext>
                  </a:extLst>
                </a:gridCol>
                <a:gridCol w="3143058">
                  <a:extLst>
                    <a:ext uri="{9D8B030D-6E8A-4147-A177-3AD203B41FA5}">
                      <a16:colId xmlns="" xmlns:a16="http://schemas.microsoft.com/office/drawing/2014/main" val="1146465588"/>
                    </a:ext>
                  </a:extLst>
                </a:gridCol>
              </a:tblGrid>
              <a:tr h="432000">
                <a:tc>
                  <a:txBody>
                    <a:bodyPr/>
                    <a:lstStyle/>
                    <a:p>
                      <a:pPr algn="ctr"/>
                      <a:endParaRPr lang="zh-CN" altLang="en-US" sz="2800" dirty="0"/>
                    </a:p>
                  </a:txBody>
                  <a:tcPr marL="38807" marR="38807" marT="19403" marB="19403"/>
                </a:tc>
                <a:tc>
                  <a:txBody>
                    <a:bodyPr/>
                    <a:lstStyle/>
                    <a:p>
                      <a:pPr algn="ctr"/>
                      <a:r>
                        <a:rPr lang="en-US" altLang="zh-CN" sz="2800" dirty="0"/>
                        <a:t>PER (dev set)</a:t>
                      </a:r>
                      <a:endParaRPr lang="zh-CN" altLang="en-US" sz="2800" dirty="0"/>
                    </a:p>
                  </a:txBody>
                  <a:tcPr marL="38807" marR="38807" marT="19403" marB="19403"/>
                </a:tc>
                <a:tc>
                  <a:txBody>
                    <a:bodyPr/>
                    <a:lstStyle/>
                    <a:p>
                      <a:pPr algn="ctr"/>
                      <a:r>
                        <a:rPr lang="en-US" altLang="zh-CN" sz="2800" dirty="0"/>
                        <a:t>PER (core test set)</a:t>
                      </a:r>
                      <a:endParaRPr lang="zh-CN" altLang="en-US" sz="2800" dirty="0"/>
                    </a:p>
                  </a:txBody>
                  <a:tcPr marL="38807" marR="38807" marT="19403" marB="19403"/>
                </a:tc>
                <a:extLst>
                  <a:ext uri="{0D108BD9-81ED-4DB2-BD59-A6C34878D82A}">
                    <a16:rowId xmlns="" xmlns:a16="http://schemas.microsoft.com/office/drawing/2014/main" val="67698835"/>
                  </a:ext>
                </a:extLst>
              </a:tr>
              <a:tr h="432000">
                <a:tc>
                  <a:txBody>
                    <a:bodyPr/>
                    <a:lstStyle/>
                    <a:p>
                      <a:pPr algn="ctr"/>
                      <a:r>
                        <a:rPr lang="en-US" altLang="zh-CN" sz="2800" dirty="0"/>
                        <a:t>4-layer MLP</a:t>
                      </a:r>
                      <a:endParaRPr lang="zh-CN" altLang="en-US" sz="2800" dirty="0"/>
                    </a:p>
                  </a:txBody>
                  <a:tcPr marL="38807" marR="38807" marT="19403" marB="19403"/>
                </a:tc>
                <a:tc>
                  <a:txBody>
                    <a:bodyPr/>
                    <a:lstStyle/>
                    <a:p>
                      <a:pPr algn="ctr"/>
                      <a:r>
                        <a:rPr lang="en-US" altLang="zh-CN" sz="2800" dirty="0"/>
                        <a:t>19.9%</a:t>
                      </a:r>
                      <a:endParaRPr lang="zh-CN" altLang="en-US" sz="2800" dirty="0"/>
                    </a:p>
                  </a:txBody>
                  <a:tcPr marL="38807" marR="38807" marT="19403" marB="19403"/>
                </a:tc>
                <a:tc>
                  <a:txBody>
                    <a:bodyPr/>
                    <a:lstStyle/>
                    <a:p>
                      <a:pPr algn="ctr"/>
                      <a:r>
                        <a:rPr lang="en-US" altLang="zh-CN" sz="2800" dirty="0"/>
                        <a:t>22.0%</a:t>
                      </a:r>
                      <a:endParaRPr lang="zh-CN" altLang="en-US" sz="2800" dirty="0"/>
                    </a:p>
                  </a:txBody>
                  <a:tcPr marL="38807" marR="38807" marT="19403" marB="19403"/>
                </a:tc>
                <a:extLst>
                  <a:ext uri="{0D108BD9-81ED-4DB2-BD59-A6C34878D82A}">
                    <a16:rowId xmlns="" xmlns:a16="http://schemas.microsoft.com/office/drawing/2014/main" val="1474125173"/>
                  </a:ext>
                </a:extLst>
              </a:tr>
              <a:tr h="432000">
                <a:tc>
                  <a:txBody>
                    <a:bodyPr/>
                    <a:lstStyle/>
                    <a:p>
                      <a:pPr algn="ctr"/>
                      <a:r>
                        <a:rPr lang="en-US" altLang="zh-CN" sz="2800" dirty="0"/>
                        <a:t>CL + pooling + 3-layer MLP</a:t>
                      </a:r>
                      <a:endParaRPr lang="zh-CN" altLang="en-US" sz="2800" dirty="0"/>
                    </a:p>
                  </a:txBody>
                  <a:tcPr marL="38807" marR="38807" marT="19403" marB="19403"/>
                </a:tc>
                <a:tc>
                  <a:txBody>
                    <a:bodyPr/>
                    <a:lstStyle/>
                    <a:p>
                      <a:pPr algn="ctr"/>
                      <a:r>
                        <a:rPr lang="en-US" altLang="zh-CN" sz="2800" dirty="0"/>
                        <a:t>18.4%</a:t>
                      </a:r>
                      <a:endParaRPr lang="zh-CN" altLang="en-US" sz="2800" dirty="0"/>
                    </a:p>
                  </a:txBody>
                  <a:tcPr marL="38807" marR="38807" marT="19403" marB="19403"/>
                </a:tc>
                <a:tc>
                  <a:txBody>
                    <a:bodyPr/>
                    <a:lstStyle/>
                    <a:p>
                      <a:pPr algn="ctr"/>
                      <a:r>
                        <a:rPr lang="en-US" altLang="zh-CN" sz="2800" dirty="0"/>
                        <a:t>20.0%</a:t>
                      </a:r>
                      <a:endParaRPr lang="zh-CN" altLang="en-US" sz="2800" dirty="0"/>
                    </a:p>
                  </a:txBody>
                  <a:tcPr marL="38807" marR="38807" marT="19403" marB="19403"/>
                </a:tc>
                <a:extLst>
                  <a:ext uri="{0D108BD9-81ED-4DB2-BD59-A6C34878D82A}">
                    <a16:rowId xmlns="" xmlns:a16="http://schemas.microsoft.com/office/drawing/2014/main" val="2786542370"/>
                  </a:ext>
                </a:extLst>
              </a:tr>
              <a:tr h="432000">
                <a:tc>
                  <a:txBody>
                    <a:bodyPr/>
                    <a:lstStyle/>
                    <a:p>
                      <a:pPr algn="ctr"/>
                      <a:r>
                        <a:rPr lang="en-US" altLang="zh-CN" sz="2800" dirty="0"/>
                        <a:t>CL1 + CL2 + pooling + 3-layer MLP</a:t>
                      </a:r>
                      <a:endParaRPr lang="zh-CN" altLang="en-US" sz="2800" dirty="0"/>
                    </a:p>
                  </a:txBody>
                  <a:tcPr marL="38807" marR="38807" marT="19403" marB="19403"/>
                </a:tc>
                <a:tc>
                  <a:txBody>
                    <a:bodyPr/>
                    <a:lstStyle/>
                    <a:p>
                      <a:pPr algn="ctr"/>
                      <a:r>
                        <a:rPr lang="en-US" altLang="zh-CN" sz="2800" dirty="0"/>
                        <a:t>19.2%</a:t>
                      </a:r>
                      <a:endParaRPr lang="zh-CN" altLang="en-US" sz="2800" dirty="0"/>
                    </a:p>
                  </a:txBody>
                  <a:tcPr marL="38807" marR="38807" marT="19403" marB="19403"/>
                </a:tc>
                <a:tc>
                  <a:txBody>
                    <a:bodyPr/>
                    <a:lstStyle/>
                    <a:p>
                      <a:pPr algn="ctr"/>
                      <a:r>
                        <a:rPr lang="en-US" altLang="zh-CN" sz="2800" dirty="0"/>
                        <a:t>20.5%</a:t>
                      </a:r>
                      <a:endParaRPr lang="zh-CN" altLang="en-US" sz="2800" dirty="0"/>
                    </a:p>
                  </a:txBody>
                  <a:tcPr marL="38807" marR="38807" marT="19403" marB="19403"/>
                </a:tc>
                <a:extLst>
                  <a:ext uri="{0D108BD9-81ED-4DB2-BD59-A6C34878D82A}">
                    <a16:rowId xmlns="" xmlns:a16="http://schemas.microsoft.com/office/drawing/2014/main" val="1778571913"/>
                  </a:ext>
                </a:extLst>
              </a:tr>
              <a:tr h="432000">
                <a:tc>
                  <a:txBody>
                    <a:bodyPr/>
                    <a:lstStyle/>
                    <a:p>
                      <a:pPr algn="ctr"/>
                      <a:r>
                        <a:rPr lang="en-US" altLang="zh-CN" sz="2800" dirty="0"/>
                        <a:t>RCL (T=1) + pooling + 3-layer MLP</a:t>
                      </a:r>
                      <a:endParaRPr lang="zh-CN" altLang="en-US" sz="2800" dirty="0"/>
                    </a:p>
                  </a:txBody>
                  <a:tcPr marL="38807" marR="38807" marT="19403" marB="19403"/>
                </a:tc>
                <a:tc>
                  <a:txBody>
                    <a:bodyPr/>
                    <a:lstStyle/>
                    <a:p>
                      <a:pPr algn="ctr"/>
                      <a:r>
                        <a:rPr lang="en-US" altLang="zh-CN" sz="2800" dirty="0"/>
                        <a:t>18.3%</a:t>
                      </a:r>
                      <a:endParaRPr lang="zh-CN" altLang="en-US" sz="2800" dirty="0"/>
                    </a:p>
                  </a:txBody>
                  <a:tcPr marL="38807" marR="38807" marT="19403" marB="19403"/>
                </a:tc>
                <a:tc>
                  <a:txBody>
                    <a:bodyPr/>
                    <a:lstStyle/>
                    <a:p>
                      <a:pPr algn="ctr"/>
                      <a:r>
                        <a:rPr lang="en-US" altLang="zh-CN" sz="2800" dirty="0"/>
                        <a:t>20.3%</a:t>
                      </a:r>
                      <a:endParaRPr lang="zh-CN" altLang="en-US" sz="2800" dirty="0"/>
                    </a:p>
                  </a:txBody>
                  <a:tcPr marL="38807" marR="38807" marT="19403" marB="19403"/>
                </a:tc>
                <a:extLst>
                  <a:ext uri="{0D108BD9-81ED-4DB2-BD59-A6C34878D82A}">
                    <a16:rowId xmlns="" xmlns:a16="http://schemas.microsoft.com/office/drawing/2014/main" val="2132957661"/>
                  </a:ext>
                </a:extLst>
              </a:tr>
              <a:tr h="432000">
                <a:tc>
                  <a:txBody>
                    <a:bodyPr/>
                    <a:lstStyle/>
                    <a:p>
                      <a:pPr marL="0" marR="0" lvl="0" indent="0" algn="ctr" defTabSz="3761915" rtl="0" eaLnBrk="1" fontAlgn="auto" latinLnBrk="0" hangingPunct="1">
                        <a:lnSpc>
                          <a:spcPct val="100000"/>
                        </a:lnSpc>
                        <a:spcBef>
                          <a:spcPts val="0"/>
                        </a:spcBef>
                        <a:spcAft>
                          <a:spcPts val="0"/>
                        </a:spcAft>
                        <a:buClrTx/>
                        <a:buSzTx/>
                        <a:buFontTx/>
                        <a:buNone/>
                        <a:tabLst/>
                        <a:defRPr/>
                      </a:pPr>
                      <a:r>
                        <a:rPr lang="en-US" altLang="zh-CN" sz="2800" dirty="0"/>
                        <a:t>RCL (T=2) + pooling + 3-layer MLP</a:t>
                      </a:r>
                      <a:endParaRPr lang="zh-CN" altLang="en-US" sz="2800" dirty="0"/>
                    </a:p>
                  </a:txBody>
                  <a:tcPr marL="38807" marR="38807" marT="19403" marB="19403"/>
                </a:tc>
                <a:tc>
                  <a:txBody>
                    <a:bodyPr/>
                    <a:lstStyle/>
                    <a:p>
                      <a:pPr algn="ctr"/>
                      <a:r>
                        <a:rPr lang="en-US" altLang="zh-CN" sz="2800" dirty="0"/>
                        <a:t>17.3%</a:t>
                      </a:r>
                      <a:endParaRPr lang="zh-CN" altLang="en-US" sz="2800" dirty="0"/>
                    </a:p>
                  </a:txBody>
                  <a:tcPr marL="38807" marR="38807" marT="19403" marB="19403"/>
                </a:tc>
                <a:tc>
                  <a:txBody>
                    <a:bodyPr/>
                    <a:lstStyle/>
                    <a:p>
                      <a:pPr algn="ctr"/>
                      <a:r>
                        <a:rPr lang="en-US" altLang="zh-CN" sz="2800" dirty="0"/>
                        <a:t>19.2%</a:t>
                      </a:r>
                      <a:endParaRPr lang="zh-CN" altLang="en-US" sz="2800" dirty="0"/>
                    </a:p>
                  </a:txBody>
                  <a:tcPr marL="38807" marR="38807" marT="19403" marB="19403"/>
                </a:tc>
                <a:extLst>
                  <a:ext uri="{0D108BD9-81ED-4DB2-BD59-A6C34878D82A}">
                    <a16:rowId xmlns="" xmlns:a16="http://schemas.microsoft.com/office/drawing/2014/main" val="1233082904"/>
                  </a:ext>
                </a:extLst>
              </a:tr>
              <a:tr h="432000">
                <a:tc>
                  <a:txBody>
                    <a:bodyPr/>
                    <a:lstStyle/>
                    <a:p>
                      <a:pPr marL="0" marR="0" lvl="0" indent="0" algn="ctr" defTabSz="3761915" rtl="0" eaLnBrk="1" fontAlgn="auto" latinLnBrk="0" hangingPunct="1">
                        <a:lnSpc>
                          <a:spcPct val="100000"/>
                        </a:lnSpc>
                        <a:spcBef>
                          <a:spcPts val="0"/>
                        </a:spcBef>
                        <a:spcAft>
                          <a:spcPts val="0"/>
                        </a:spcAft>
                        <a:buClrTx/>
                        <a:buSzTx/>
                        <a:buFontTx/>
                        <a:buNone/>
                        <a:tabLst/>
                        <a:defRPr/>
                      </a:pPr>
                      <a:r>
                        <a:rPr lang="en-US" altLang="zh-CN" sz="2800" dirty="0"/>
                        <a:t>RCL (T=2) + CL + 3-layer MLP</a:t>
                      </a:r>
                      <a:endParaRPr lang="zh-CN" altLang="en-US" sz="2800" dirty="0"/>
                    </a:p>
                  </a:txBody>
                  <a:tcPr marL="38807" marR="38807" marT="19403" marB="19403">
                    <a:lnB w="28575" cap="flat" cmpd="sng" algn="ctr">
                      <a:solidFill>
                        <a:schemeClr val="tx1"/>
                      </a:solidFill>
                      <a:prstDash val="solid"/>
                      <a:round/>
                      <a:headEnd type="none" w="med" len="med"/>
                      <a:tailEnd type="none" w="med" len="med"/>
                    </a:lnB>
                  </a:tcPr>
                </a:tc>
                <a:tc>
                  <a:txBody>
                    <a:bodyPr/>
                    <a:lstStyle/>
                    <a:p>
                      <a:pPr algn="ctr"/>
                      <a:r>
                        <a:rPr lang="en-US" altLang="zh-CN" sz="2800" b="1" dirty="0"/>
                        <a:t>17.0%</a:t>
                      </a:r>
                      <a:endParaRPr lang="zh-CN" altLang="en-US" sz="2800" b="1" dirty="0"/>
                    </a:p>
                  </a:txBody>
                  <a:tcPr marL="38807" marR="38807" marT="19403" marB="19403">
                    <a:lnB w="28575" cap="flat" cmpd="sng" algn="ctr">
                      <a:solidFill>
                        <a:schemeClr val="tx1"/>
                      </a:solidFill>
                      <a:prstDash val="solid"/>
                      <a:round/>
                      <a:headEnd type="none" w="med" len="med"/>
                      <a:tailEnd type="none" w="med" len="med"/>
                    </a:lnB>
                  </a:tcPr>
                </a:tc>
                <a:tc>
                  <a:txBody>
                    <a:bodyPr/>
                    <a:lstStyle/>
                    <a:p>
                      <a:pPr algn="ctr"/>
                      <a:r>
                        <a:rPr lang="en-US" altLang="zh-CN" sz="2800" b="1" dirty="0"/>
                        <a:t>18.0%</a:t>
                      </a:r>
                      <a:endParaRPr lang="zh-CN" altLang="en-US" sz="2800" b="1" dirty="0"/>
                    </a:p>
                  </a:txBody>
                  <a:tcPr marL="38807" marR="38807" marT="19403" marB="19403">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564999765"/>
                  </a:ext>
                </a:extLst>
              </a:tr>
              <a:tr h="432000">
                <a:tc>
                  <a:txBody>
                    <a:bodyPr/>
                    <a:lstStyle/>
                    <a:p>
                      <a:pPr marL="0" marR="0" lvl="0" indent="0" algn="ctr" defTabSz="3761915" rtl="0" eaLnBrk="1" fontAlgn="auto" latinLnBrk="0" hangingPunct="1">
                        <a:lnSpc>
                          <a:spcPct val="100000"/>
                        </a:lnSpc>
                        <a:spcBef>
                          <a:spcPts val="0"/>
                        </a:spcBef>
                        <a:spcAft>
                          <a:spcPts val="0"/>
                        </a:spcAft>
                        <a:buClrTx/>
                        <a:buSzTx/>
                        <a:buFontTx/>
                        <a:buNone/>
                        <a:tabLst/>
                        <a:defRPr/>
                      </a:pPr>
                      <a:r>
                        <a:rPr lang="en-US" altLang="zh-CN" sz="2800" dirty="0"/>
                        <a:t>3-layer LSTM + HMM [3]*</a:t>
                      </a:r>
                      <a:endParaRPr lang="zh-CN" altLang="en-US" sz="2800" dirty="0"/>
                    </a:p>
                  </a:txBody>
                  <a:tcPr marL="38807" marR="38807" marT="19403" marB="19403">
                    <a:lnL w="12700" cmpd="sng">
                      <a:noFill/>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0" dirty="0"/>
                        <a:t>17.7%</a:t>
                      </a:r>
                      <a:endParaRPr lang="zh-CN" altLang="en-US" sz="2800" b="0" dirty="0"/>
                    </a:p>
                  </a:txBody>
                  <a:tcPr marL="38807" marR="38807" marT="19403" marB="19403">
                    <a:lnL w="12700" cmpd="sng">
                      <a:noFill/>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0" dirty="0"/>
                        <a:t>18.8%</a:t>
                      </a:r>
                      <a:endParaRPr lang="zh-CN" altLang="en-US" sz="2800" b="0" dirty="0"/>
                    </a:p>
                  </a:txBody>
                  <a:tcPr marL="38807" marR="38807" marT="19403" marB="19403">
                    <a:lnL w="12700" cmpd="sng">
                      <a:noFill/>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92267310"/>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655515493"/>
              </p:ext>
            </p:extLst>
          </p:nvPr>
        </p:nvGraphicFramePr>
        <p:xfrm>
          <a:off x="22126642" y="10387121"/>
          <a:ext cx="11805712" cy="1396577"/>
        </p:xfrm>
        <a:graphic>
          <a:graphicData uri="http://schemas.openxmlformats.org/drawingml/2006/table">
            <a:tbl>
              <a:tblPr firstRow="1" bandRow="1">
                <a:tableStyleId>{5C22544A-7EE6-4342-B048-85BDC9FD1C3A}</a:tableStyleId>
              </a:tblPr>
              <a:tblGrid>
                <a:gridCol w="1578602">
                  <a:extLst>
                    <a:ext uri="{9D8B030D-6E8A-4147-A177-3AD203B41FA5}">
                      <a16:colId xmlns="" xmlns:a16="http://schemas.microsoft.com/office/drawing/2014/main" val="2660643377"/>
                    </a:ext>
                  </a:extLst>
                </a:gridCol>
                <a:gridCol w="5113555">
                  <a:extLst>
                    <a:ext uri="{9D8B030D-6E8A-4147-A177-3AD203B41FA5}">
                      <a16:colId xmlns="" xmlns:a16="http://schemas.microsoft.com/office/drawing/2014/main" val="3399769947"/>
                    </a:ext>
                  </a:extLst>
                </a:gridCol>
                <a:gridCol w="5113555">
                  <a:extLst>
                    <a:ext uri="{9D8B030D-6E8A-4147-A177-3AD203B41FA5}">
                      <a16:colId xmlns="" xmlns:a16="http://schemas.microsoft.com/office/drawing/2014/main" val="1146465588"/>
                    </a:ext>
                  </a:extLst>
                </a:gridCol>
              </a:tblGrid>
              <a:tr h="432000">
                <a:tc>
                  <a:txBody>
                    <a:bodyPr/>
                    <a:lstStyle/>
                    <a:p>
                      <a:pPr algn="ctr"/>
                      <a:endParaRPr lang="zh-CN" altLang="en-US" sz="2800" dirty="0"/>
                    </a:p>
                  </a:txBody>
                  <a:tcPr marL="38807" marR="38807" marT="19403" marB="19403"/>
                </a:tc>
                <a:tc>
                  <a:txBody>
                    <a:bodyPr/>
                    <a:lstStyle/>
                    <a:p>
                      <a:pPr algn="ctr"/>
                      <a:r>
                        <a:rPr lang="en-US" altLang="zh-CN" sz="2800" dirty="0" smtClean="0"/>
                        <a:t>training</a:t>
                      </a:r>
                      <a:endParaRPr lang="zh-CN" altLang="en-US" sz="2800" dirty="0"/>
                    </a:p>
                  </a:txBody>
                  <a:tcPr marL="38807" marR="38807" marT="19403" marB="19403"/>
                </a:tc>
                <a:tc>
                  <a:txBody>
                    <a:bodyPr/>
                    <a:lstStyle/>
                    <a:p>
                      <a:pPr algn="ctr"/>
                      <a:r>
                        <a:rPr lang="en-US" altLang="zh-CN" sz="2800" dirty="0" smtClean="0"/>
                        <a:t>testing</a:t>
                      </a:r>
                      <a:endParaRPr lang="zh-CN" altLang="en-US" sz="2800" dirty="0"/>
                    </a:p>
                  </a:txBody>
                  <a:tcPr marL="38807" marR="38807" marT="19403" marB="19403"/>
                </a:tc>
                <a:extLst>
                  <a:ext uri="{0D108BD9-81ED-4DB2-BD59-A6C34878D82A}">
                    <a16:rowId xmlns="" xmlns:a16="http://schemas.microsoft.com/office/drawing/2014/main" val="67698835"/>
                  </a:ext>
                </a:extLst>
              </a:tr>
              <a:tr h="432000">
                <a:tc>
                  <a:txBody>
                    <a:bodyPr/>
                    <a:lstStyle/>
                    <a:p>
                      <a:pPr algn="ctr"/>
                      <a:r>
                        <a:rPr lang="en-US" altLang="zh-CN" sz="2800" dirty="0"/>
                        <a:t>RCNN</a:t>
                      </a:r>
                      <a:endParaRPr lang="zh-CN" altLang="en-US" sz="2800" dirty="0"/>
                    </a:p>
                  </a:txBody>
                  <a:tcPr marL="38807" marR="38807" marT="19403" marB="19403"/>
                </a:tc>
                <a:tc>
                  <a:txBody>
                    <a:bodyPr/>
                    <a:lstStyle/>
                    <a:p>
                      <a:pPr algn="ctr"/>
                      <a:r>
                        <a:rPr lang="en-US" altLang="zh-CN" sz="2800" dirty="0"/>
                        <a:t>2012 samples per second </a:t>
                      </a:r>
                      <a:endParaRPr lang="zh-CN" altLang="en-US" sz="2800" dirty="0"/>
                    </a:p>
                  </a:txBody>
                  <a:tcPr marL="38807" marR="38807" marT="19403" marB="19403"/>
                </a:tc>
                <a:tc>
                  <a:txBody>
                    <a:bodyPr/>
                    <a:lstStyle/>
                    <a:p>
                      <a:pPr algn="ctr"/>
                      <a:r>
                        <a:rPr lang="en-US" altLang="zh-CN" sz="2800" dirty="0"/>
                        <a:t>1.721 utterances per second</a:t>
                      </a:r>
                      <a:endParaRPr lang="zh-CN" altLang="en-US" sz="2800" dirty="0"/>
                    </a:p>
                  </a:txBody>
                  <a:tcPr marL="38807" marR="38807" marT="19403" marB="19403"/>
                </a:tc>
                <a:extLst>
                  <a:ext uri="{0D108BD9-81ED-4DB2-BD59-A6C34878D82A}">
                    <a16:rowId xmlns="" xmlns:a16="http://schemas.microsoft.com/office/drawing/2014/main" val="1474125173"/>
                  </a:ext>
                </a:extLst>
              </a:tr>
              <a:tr h="432000">
                <a:tc>
                  <a:txBody>
                    <a:bodyPr/>
                    <a:lstStyle/>
                    <a:p>
                      <a:pPr algn="ctr"/>
                      <a:r>
                        <a:rPr lang="en-US" altLang="zh-CN" sz="2800" dirty="0"/>
                        <a:t>LSTM</a:t>
                      </a:r>
                      <a:endParaRPr lang="zh-CN" altLang="en-US" sz="2800" dirty="0"/>
                    </a:p>
                  </a:txBody>
                  <a:tcPr marL="38807" marR="38807" marT="19403" marB="19403"/>
                </a:tc>
                <a:tc>
                  <a:txBody>
                    <a:bodyPr/>
                    <a:lstStyle/>
                    <a:p>
                      <a:pPr algn="ctr"/>
                      <a:r>
                        <a:rPr lang="en-US" altLang="zh-CN" sz="2800" dirty="0"/>
                        <a:t>275 samples per second</a:t>
                      </a:r>
                      <a:endParaRPr lang="zh-CN" altLang="en-US" sz="2800" dirty="0"/>
                    </a:p>
                  </a:txBody>
                  <a:tcPr marL="38807" marR="38807" marT="19403" marB="19403"/>
                </a:tc>
                <a:tc>
                  <a:txBody>
                    <a:bodyPr/>
                    <a:lstStyle/>
                    <a:p>
                      <a:pPr algn="ctr"/>
                      <a:r>
                        <a:rPr lang="en-US" altLang="zh-CN" sz="2800" dirty="0"/>
                        <a:t>0.944 utterances per second</a:t>
                      </a:r>
                      <a:endParaRPr lang="zh-CN" altLang="en-US" sz="2800" dirty="0"/>
                    </a:p>
                  </a:txBody>
                  <a:tcPr marL="38807" marR="38807" marT="19403" marB="19403"/>
                </a:tc>
                <a:extLst>
                  <a:ext uri="{0D108BD9-81ED-4DB2-BD59-A6C34878D82A}">
                    <a16:rowId xmlns="" xmlns:a16="http://schemas.microsoft.com/office/drawing/2014/main" val="2786542370"/>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532739911"/>
              </p:ext>
            </p:extLst>
          </p:nvPr>
        </p:nvGraphicFramePr>
        <p:xfrm>
          <a:off x="34474972" y="6403148"/>
          <a:ext cx="8896124" cy="4815839"/>
        </p:xfrm>
        <a:graphic>
          <a:graphicData uri="http://schemas.openxmlformats.org/drawingml/2006/table">
            <a:tbl>
              <a:tblPr firstRow="1" bandRow="1">
                <a:tableStyleId>{5C22544A-7EE6-4342-B048-85BDC9FD1C3A}</a:tableStyleId>
              </a:tblPr>
              <a:tblGrid>
                <a:gridCol w="2992568">
                  <a:extLst>
                    <a:ext uri="{9D8B030D-6E8A-4147-A177-3AD203B41FA5}">
                      <a16:colId xmlns="" xmlns:a16="http://schemas.microsoft.com/office/drawing/2014/main" val="971111797"/>
                    </a:ext>
                  </a:extLst>
                </a:gridCol>
                <a:gridCol w="1967852">
                  <a:extLst>
                    <a:ext uri="{9D8B030D-6E8A-4147-A177-3AD203B41FA5}">
                      <a16:colId xmlns="" xmlns:a16="http://schemas.microsoft.com/office/drawing/2014/main" val="2087223375"/>
                    </a:ext>
                  </a:extLst>
                </a:gridCol>
                <a:gridCol w="1967852">
                  <a:extLst>
                    <a:ext uri="{9D8B030D-6E8A-4147-A177-3AD203B41FA5}">
                      <a16:colId xmlns="" xmlns:a16="http://schemas.microsoft.com/office/drawing/2014/main" val="1520039514"/>
                    </a:ext>
                  </a:extLst>
                </a:gridCol>
                <a:gridCol w="1967852">
                  <a:extLst>
                    <a:ext uri="{9D8B030D-6E8A-4147-A177-3AD203B41FA5}">
                      <a16:colId xmlns="" xmlns:a16="http://schemas.microsoft.com/office/drawing/2014/main" val="3325629224"/>
                    </a:ext>
                  </a:extLst>
                </a:gridCol>
              </a:tblGrid>
              <a:tr h="882849">
                <a:tc>
                  <a:txBody>
                    <a:bodyPr/>
                    <a:lstStyle/>
                    <a:p>
                      <a:pPr algn="ctr"/>
                      <a:endParaRPr lang="zh-CN" altLang="en-US" sz="2800" dirty="0"/>
                    </a:p>
                  </a:txBody>
                  <a:tcPr/>
                </a:tc>
                <a:tc>
                  <a:txBody>
                    <a:bodyPr/>
                    <a:lstStyle/>
                    <a:p>
                      <a:pPr algn="ctr"/>
                      <a:r>
                        <a:rPr lang="en-US" altLang="zh-CN" sz="2800" dirty="0"/>
                        <a:t>Framewise accuracy</a:t>
                      </a:r>
                      <a:endParaRPr lang="zh-CN" altLang="en-US" sz="2800" dirty="0"/>
                    </a:p>
                  </a:txBody>
                  <a:tcPr/>
                </a:tc>
                <a:tc>
                  <a:txBody>
                    <a:bodyPr/>
                    <a:lstStyle/>
                    <a:p>
                      <a:pPr algn="ctr"/>
                      <a:r>
                        <a:rPr lang="en-US" altLang="zh-CN" sz="2800" dirty="0"/>
                        <a:t>Weighted accuracy</a:t>
                      </a:r>
                      <a:endParaRPr lang="zh-CN" altLang="en-US" sz="2800" dirty="0"/>
                    </a:p>
                  </a:txBody>
                  <a:tcPr/>
                </a:tc>
                <a:tc>
                  <a:txBody>
                    <a:bodyPr/>
                    <a:lstStyle/>
                    <a:p>
                      <a:pPr algn="ctr"/>
                      <a:r>
                        <a:rPr lang="en-US" altLang="zh-CN" sz="2800" dirty="0"/>
                        <a:t>Unweighted accuracy</a:t>
                      </a:r>
                      <a:endParaRPr lang="zh-CN" altLang="en-US" sz="2800" dirty="0"/>
                    </a:p>
                  </a:txBody>
                  <a:tcPr/>
                </a:tc>
                <a:extLst>
                  <a:ext uri="{0D108BD9-81ED-4DB2-BD59-A6C34878D82A}">
                    <a16:rowId xmlns="" xmlns:a16="http://schemas.microsoft.com/office/drawing/2014/main" val="1551476011"/>
                  </a:ext>
                </a:extLst>
              </a:tr>
              <a:tr h="484143">
                <a:tc>
                  <a:txBody>
                    <a:bodyPr/>
                    <a:lstStyle/>
                    <a:p>
                      <a:pPr algn="ctr"/>
                      <a:r>
                        <a:rPr lang="en-US" altLang="zh-CN" sz="2800" dirty="0"/>
                        <a:t>3-layer MLP</a:t>
                      </a:r>
                      <a:endParaRPr lang="zh-CN" altLang="en-US" sz="2800" dirty="0"/>
                    </a:p>
                  </a:txBody>
                  <a:tcPr/>
                </a:tc>
                <a:tc>
                  <a:txBody>
                    <a:bodyPr/>
                    <a:lstStyle/>
                    <a:p>
                      <a:pPr algn="ctr"/>
                      <a:r>
                        <a:rPr lang="en-US" altLang="zh-CN" sz="2800" dirty="0"/>
                        <a:t>41.4%</a:t>
                      </a:r>
                      <a:endParaRPr lang="zh-CN" altLang="en-US" sz="2800" dirty="0"/>
                    </a:p>
                  </a:txBody>
                  <a:tcPr/>
                </a:tc>
                <a:tc>
                  <a:txBody>
                    <a:bodyPr/>
                    <a:lstStyle/>
                    <a:p>
                      <a:pPr algn="ctr"/>
                      <a:r>
                        <a:rPr lang="en-US" altLang="zh-CN" sz="2800" dirty="0"/>
                        <a:t>48.5%</a:t>
                      </a:r>
                      <a:endParaRPr lang="zh-CN" altLang="en-US" sz="2800" dirty="0"/>
                    </a:p>
                  </a:txBody>
                  <a:tcPr/>
                </a:tc>
                <a:tc>
                  <a:txBody>
                    <a:bodyPr/>
                    <a:lstStyle/>
                    <a:p>
                      <a:pPr algn="ctr"/>
                      <a:r>
                        <a:rPr lang="en-US" altLang="zh-CN" sz="2800" dirty="0"/>
                        <a:t>39.9%</a:t>
                      </a:r>
                      <a:endParaRPr lang="zh-CN" altLang="en-US" sz="2800" dirty="0"/>
                    </a:p>
                  </a:txBody>
                  <a:tcPr/>
                </a:tc>
                <a:extLst>
                  <a:ext uri="{0D108BD9-81ED-4DB2-BD59-A6C34878D82A}">
                    <a16:rowId xmlns="" xmlns:a16="http://schemas.microsoft.com/office/drawing/2014/main" val="4181603973"/>
                  </a:ext>
                </a:extLst>
              </a:tr>
              <a:tr h="484143">
                <a:tc>
                  <a:txBody>
                    <a:bodyPr/>
                    <a:lstStyle/>
                    <a:p>
                      <a:pPr algn="ctr"/>
                      <a:r>
                        <a:rPr lang="en-US" altLang="zh-CN" sz="2800" dirty="0"/>
                        <a:t>CL+2-layer MLP</a:t>
                      </a:r>
                      <a:endParaRPr lang="zh-CN" altLang="en-US" sz="2800" dirty="0"/>
                    </a:p>
                  </a:txBody>
                  <a:tcPr>
                    <a:lnB w="12700" cmpd="sng">
                      <a:noFill/>
                    </a:lnB>
                  </a:tcPr>
                </a:tc>
                <a:tc>
                  <a:txBody>
                    <a:bodyPr/>
                    <a:lstStyle/>
                    <a:p>
                      <a:pPr algn="ctr"/>
                      <a:r>
                        <a:rPr lang="en-US" altLang="zh-CN" sz="2800" dirty="0"/>
                        <a:t>43.1%</a:t>
                      </a:r>
                      <a:endParaRPr lang="zh-CN" altLang="en-US" sz="2800" dirty="0"/>
                    </a:p>
                  </a:txBody>
                  <a:tcPr>
                    <a:lnB w="12700" cmpd="sng">
                      <a:noFill/>
                    </a:lnB>
                  </a:tcPr>
                </a:tc>
                <a:tc>
                  <a:txBody>
                    <a:bodyPr/>
                    <a:lstStyle/>
                    <a:p>
                      <a:pPr algn="ctr"/>
                      <a:r>
                        <a:rPr lang="en-US" altLang="zh-CN" sz="2800" dirty="0"/>
                        <a:t>53.4%</a:t>
                      </a:r>
                      <a:endParaRPr lang="zh-CN" altLang="en-US" sz="2800" dirty="0"/>
                    </a:p>
                  </a:txBody>
                  <a:tcPr>
                    <a:lnB w="12700" cmpd="sng">
                      <a:noFill/>
                    </a:lnB>
                  </a:tcPr>
                </a:tc>
                <a:tc>
                  <a:txBody>
                    <a:bodyPr/>
                    <a:lstStyle/>
                    <a:p>
                      <a:pPr algn="ctr"/>
                      <a:r>
                        <a:rPr lang="en-US" altLang="zh-CN" sz="2800" dirty="0"/>
                        <a:t>41.6%</a:t>
                      </a:r>
                    </a:p>
                  </a:txBody>
                  <a:tcPr>
                    <a:lnB w="12700" cmpd="sng">
                      <a:noFill/>
                    </a:lnB>
                  </a:tcPr>
                </a:tc>
                <a:extLst>
                  <a:ext uri="{0D108BD9-81ED-4DB2-BD59-A6C34878D82A}">
                    <a16:rowId xmlns="" xmlns:a16="http://schemas.microsoft.com/office/drawing/2014/main" val="529037269"/>
                  </a:ext>
                </a:extLst>
              </a:tr>
              <a:tr h="484143">
                <a:tc>
                  <a:txBody>
                    <a:bodyPr/>
                    <a:lstStyle/>
                    <a:p>
                      <a:pPr algn="ctr"/>
                      <a:r>
                        <a:rPr lang="en-US" altLang="zh-CN" sz="2800" dirty="0"/>
                        <a:t>RCL+2-layer MLP</a:t>
                      </a:r>
                      <a:endParaRPr lang="zh-CN" altLang="en-US" sz="2800" dirty="0"/>
                    </a:p>
                  </a:txBody>
                  <a:tcP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43.5%</a:t>
                      </a:r>
                    </a:p>
                  </a:txBody>
                  <a:tcP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t>53.6%</a:t>
                      </a:r>
                      <a:endParaRPr lang="zh-CN" altLang="en-US" sz="2800" b="1" dirty="0"/>
                    </a:p>
                  </a:txBody>
                  <a:tcP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42.8%</a:t>
                      </a:r>
                      <a:endParaRPr lang="zh-CN" altLang="en-US" sz="2800" dirty="0"/>
                    </a:p>
                  </a:txBody>
                  <a:tcP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866303854"/>
                  </a:ext>
                </a:extLst>
              </a:tr>
              <a:tr h="882849">
                <a:tc>
                  <a:txBody>
                    <a:bodyPr/>
                    <a:lstStyle/>
                    <a:p>
                      <a:pPr algn="ctr"/>
                      <a:r>
                        <a:rPr lang="en-US" altLang="zh-CN" sz="2800" dirty="0"/>
                        <a:t>(</a:t>
                      </a:r>
                      <a:r>
                        <a:rPr lang="en-US" altLang="zh-CN" sz="2800" dirty="0" err="1"/>
                        <a:t>MFCC+pitch</a:t>
                      </a:r>
                      <a:r>
                        <a:rPr lang="en-US" altLang="zh-CN" sz="2800" dirty="0"/>
                        <a:t>) MLP+SVM [4]</a:t>
                      </a:r>
                      <a:endParaRPr lang="zh-CN" altLang="en-US" sz="2800" dirty="0"/>
                    </a:p>
                  </a:txBody>
                  <a:tcPr>
                    <a:lnT w="38100" cap="flat" cmpd="sng" algn="ctr">
                      <a:solidFill>
                        <a:schemeClr val="tx1"/>
                      </a:solidFill>
                      <a:prstDash val="solid"/>
                      <a:round/>
                      <a:headEnd type="none" w="med" len="med"/>
                      <a:tailEnd type="none" w="med" len="med"/>
                    </a:lnT>
                  </a:tcPr>
                </a:tc>
                <a:tc>
                  <a:txBody>
                    <a:bodyPr/>
                    <a:lstStyle/>
                    <a:p>
                      <a:pPr algn="ctr"/>
                      <a:r>
                        <a:rPr lang="en-US" altLang="zh-CN" sz="2800" dirty="0"/>
                        <a:t>-</a:t>
                      </a:r>
                    </a:p>
                  </a:txBody>
                  <a:tcPr>
                    <a:lnT w="38100" cap="flat" cmpd="sng" algn="ctr">
                      <a:solidFill>
                        <a:schemeClr val="tx1"/>
                      </a:solidFill>
                      <a:prstDash val="solid"/>
                      <a:round/>
                      <a:headEnd type="none" w="med" len="med"/>
                      <a:tailEnd type="none" w="med" len="med"/>
                    </a:lnT>
                  </a:tcPr>
                </a:tc>
                <a:tc>
                  <a:txBody>
                    <a:bodyPr/>
                    <a:lstStyle/>
                    <a:p>
                      <a:pPr algn="ctr"/>
                      <a:r>
                        <a:rPr lang="en-US" altLang="zh-CN" sz="2800" b="0" dirty="0"/>
                        <a:t>~50%</a:t>
                      </a:r>
                      <a:endParaRPr lang="zh-CN" altLang="en-US" sz="2800" b="0" dirty="0"/>
                    </a:p>
                  </a:txBody>
                  <a:tcPr>
                    <a:lnT w="38100" cap="flat" cmpd="sng" algn="ctr">
                      <a:solidFill>
                        <a:schemeClr val="tx1"/>
                      </a:solidFill>
                      <a:prstDash val="solid"/>
                      <a:round/>
                      <a:headEnd type="none" w="med" len="med"/>
                      <a:tailEnd type="none" w="med" len="med"/>
                    </a:lnT>
                  </a:tcPr>
                </a:tc>
                <a:tc>
                  <a:txBody>
                    <a:bodyPr/>
                    <a:lstStyle/>
                    <a:p>
                      <a:pPr algn="ctr"/>
                      <a:r>
                        <a:rPr lang="en-US" altLang="zh-CN" sz="2800" b="1" dirty="0"/>
                        <a:t>~45%</a:t>
                      </a:r>
                      <a:endParaRPr lang="zh-CN" altLang="en-US" sz="2800" b="1" dirty="0"/>
                    </a:p>
                  </a:txBody>
                  <a:tcPr>
                    <a:lnT w="381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2206726582"/>
                  </a:ext>
                </a:extLst>
              </a:tr>
              <a:tr h="882849">
                <a:tc>
                  <a:txBody>
                    <a:bodyPr/>
                    <a:lstStyle/>
                    <a:p>
                      <a:pPr algn="ctr"/>
                      <a:r>
                        <a:rPr lang="en-US" altLang="zh-CN" sz="2800" dirty="0"/>
                        <a:t>Log Spec(+PCA whitening)+CNN [5]</a:t>
                      </a:r>
                      <a:endParaRPr lang="zh-CN" altLang="en-US" sz="2800" dirty="0"/>
                    </a:p>
                  </a:txBody>
                  <a:tcPr/>
                </a:tc>
                <a:tc>
                  <a:txBody>
                    <a:bodyPr/>
                    <a:lstStyle/>
                    <a:p>
                      <a:pPr algn="ctr"/>
                      <a:r>
                        <a:rPr lang="en-US" altLang="zh-CN" sz="2800" dirty="0"/>
                        <a:t>-</a:t>
                      </a:r>
                    </a:p>
                  </a:txBody>
                  <a:tcPr/>
                </a:tc>
                <a:tc>
                  <a:txBody>
                    <a:bodyPr/>
                    <a:lstStyle/>
                    <a:p>
                      <a:pPr algn="ctr"/>
                      <a:r>
                        <a:rPr lang="en-US" altLang="zh-CN" sz="2800" b="0" dirty="0"/>
                        <a:t>-</a:t>
                      </a:r>
                      <a:endParaRPr lang="zh-CN" altLang="en-US" sz="2800" b="0" dirty="0"/>
                    </a:p>
                  </a:txBody>
                  <a:tcPr/>
                </a:tc>
                <a:tc>
                  <a:txBody>
                    <a:bodyPr/>
                    <a:lstStyle/>
                    <a:p>
                      <a:pPr algn="ctr"/>
                      <a:r>
                        <a:rPr lang="en-US" altLang="zh-CN" sz="2800" b="0" dirty="0"/>
                        <a:t>35.98% (40.02%)</a:t>
                      </a:r>
                      <a:endParaRPr lang="zh-CN" altLang="en-US" sz="2800" b="0" dirty="0"/>
                    </a:p>
                  </a:txBody>
                  <a:tcPr/>
                </a:tc>
                <a:extLst>
                  <a:ext uri="{0D108BD9-81ED-4DB2-BD59-A6C34878D82A}">
                    <a16:rowId xmlns="" xmlns:a16="http://schemas.microsoft.com/office/drawing/2014/main" val="70861996"/>
                  </a:ext>
                </a:extLst>
              </a:tr>
            </a:tbl>
          </a:graphicData>
        </a:graphic>
      </p:graphicFrame>
      <p:sp>
        <p:nvSpPr>
          <p:cNvPr id="30" name="TextBox 29"/>
          <p:cNvSpPr txBox="1"/>
          <p:nvPr/>
        </p:nvSpPr>
        <p:spPr>
          <a:xfrm>
            <a:off x="21945600" y="11941944"/>
            <a:ext cx="12202870" cy="369332"/>
          </a:xfrm>
          <a:prstGeom prst="rect">
            <a:avLst/>
          </a:prstGeom>
          <a:noFill/>
        </p:spPr>
        <p:txBody>
          <a:bodyPr wrap="square" rtlCol="0">
            <a:spAutoFit/>
          </a:bodyPr>
          <a:lstStyle/>
          <a:p>
            <a:r>
              <a:rPr lang="en-US" altLang="zh-CN" sz="1800" dirty="0">
                <a:latin typeface="Times New Roman" panose="02020603050405020304" pitchFamily="18" charset="0"/>
                <a:cs typeface="Times New Roman" panose="02020603050405020304" pitchFamily="18" charset="0"/>
              </a:rPr>
              <a:t>* Paper [3] works on another dataset. We borrow the structure for comparison of speed. Parameters may not be perfectly tuned. </a:t>
            </a:r>
            <a:endParaRPr lang="zh-CN" altLang="en-US" sz="1800" dirty="0">
              <a:latin typeface="Times New Roman" panose="02020603050405020304" pitchFamily="18" charset="0"/>
              <a:cs typeface="Times New Roman" panose="02020603050405020304" pitchFamily="18" charset="0"/>
            </a:endParaRPr>
          </a:p>
        </p:txBody>
      </p:sp>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421" y="63500"/>
            <a:ext cx="3777122" cy="3796166"/>
          </a:xfrm>
          <a:prstGeom prst="rect">
            <a:avLst/>
          </a:prstGeom>
        </p:spPr>
      </p:pic>
      <p:pic>
        <p:nvPicPr>
          <p:cNvPr id="44" name="Picture 43"/>
          <p:cNvPicPr>
            <a:picLocks noChangeAspect="1"/>
          </p:cNvPicPr>
          <p:nvPr/>
        </p:nvPicPr>
        <p:blipFill rotWithShape="1">
          <a:blip r:embed="rId7">
            <a:extLst>
              <a:ext uri="{28A0092B-C50C-407E-A947-70E740481C1C}">
                <a14:useLocalDpi xmlns:a14="http://schemas.microsoft.com/office/drawing/2010/main" val="0"/>
              </a:ext>
            </a:extLst>
          </a:blip>
          <a:srcRect l="1" r="7312"/>
          <a:stretch/>
        </p:blipFill>
        <p:spPr>
          <a:xfrm>
            <a:off x="9396154" y="12433285"/>
            <a:ext cx="24274649" cy="8943300"/>
          </a:xfrm>
          <a:prstGeom prst="rect">
            <a:avLst/>
          </a:prstGeom>
        </p:spPr>
      </p:pic>
      <p:sp>
        <p:nvSpPr>
          <p:cNvPr id="21" name="Text Placeholder 20"/>
          <p:cNvSpPr>
            <a:spLocks noGrp="1"/>
          </p:cNvSpPr>
          <p:nvPr>
            <p:ph type="body" sz="quarter" idx="199"/>
          </p:nvPr>
        </p:nvSpPr>
        <p:spPr/>
        <p:txBody>
          <a:bodyPr/>
          <a:lstStyle/>
          <a:p>
            <a:r>
              <a:rPr lang="en-US" altLang="zh-CN" dirty="0">
                <a:solidFill>
                  <a:srgbClr val="1398FF"/>
                </a:solidFill>
              </a:rPr>
              <a:t>PIPELINE</a:t>
            </a:r>
            <a:endParaRPr lang="zh-CN" altLang="en-US" dirty="0">
              <a:solidFill>
                <a:srgbClr val="1398FF"/>
              </a:solidFill>
            </a:endParaRPr>
          </a:p>
        </p:txBody>
      </p:sp>
    </p:spTree>
    <p:extLst>
      <p:ext uri="{BB962C8B-B14F-4D97-AF65-F5344CB8AC3E}">
        <p14:creationId xmlns:p14="http://schemas.microsoft.com/office/powerpoint/2010/main" val="1974509415"/>
      </p:ext>
    </p:extLst>
  </p:cSld>
  <p:clrMapOvr>
    <a:masterClrMapping/>
  </p:clrMapOvr>
</p:sld>
</file>

<file path=ppt/theme/theme1.xml><?xml version="1.0" encoding="utf-8"?>
<a:theme xmlns:a="http://schemas.openxmlformats.org/drawingml/2006/main" name="PosterPresentations.com-48x96-Templat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PosterPresentations.com-48x96-Templat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PosterPresentations.com-48x96-Template</Template>
  <TotalTime>662</TotalTime>
  <Words>1083</Words>
  <Application>Microsoft Macintosh PowerPoint</Application>
  <PresentationFormat>Custom</PresentationFormat>
  <Paragraphs>111</Paragraphs>
  <Slides>1</Slides>
  <Notes>0</Notes>
  <HiddenSlides>0</HiddenSlides>
  <MMClips>0</MMClips>
  <ScaleCrop>false</ScaleCrop>
  <HeadingPairs>
    <vt:vector size="4" baseType="variant">
      <vt:variant>
        <vt:lpstr>Theme</vt:lpstr>
      </vt:variant>
      <vt:variant>
        <vt:i4>4</vt:i4>
      </vt:variant>
      <vt:variant>
        <vt:lpstr>Slide Titles</vt:lpstr>
      </vt:variant>
      <vt:variant>
        <vt:i4>1</vt:i4>
      </vt:variant>
    </vt:vector>
  </HeadingPairs>
  <TitlesOfParts>
    <vt:vector size="5" baseType="lpstr">
      <vt:lpstr>PosterPresentations.com-48x96-Template</vt:lpstr>
      <vt:lpstr>1_PosterPresentations.com-48x96-Template</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S H</cp:lastModifiedBy>
  <cp:revision>93</cp:revision>
  <dcterms:created xsi:type="dcterms:W3CDTF">2012-02-09T21:25:37Z</dcterms:created>
  <dcterms:modified xsi:type="dcterms:W3CDTF">2018-07-27T15:31:20Z</dcterms:modified>
</cp:coreProperties>
</file>