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
  </p:notesMasterIdLst>
  <p:sldIdLst>
    <p:sldId id="257" r:id="rId2"/>
  </p:sldIdLst>
  <p:sldSz cx="38404800" cy="27432000"/>
  <p:notesSz cx="6858000" cy="9144000"/>
  <p:defaultTex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500"/>
    <a:srgbClr val="13BA33"/>
    <a:srgbClr val="1398FF"/>
    <a:srgbClr val="FA6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6" autoAdjust="0"/>
    <p:restoredTop sz="94660"/>
  </p:normalViewPr>
  <p:slideViewPr>
    <p:cSldViewPr snapToGrid="0" showGuides="1">
      <p:cViewPr>
        <p:scale>
          <a:sx n="43" d="100"/>
          <a:sy n="43" d="100"/>
        </p:scale>
        <p:origin x="-2208" y="152"/>
      </p:cViewPr>
      <p:guideLst>
        <p:guide orient="horz" pos="864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image" Target="../media/image12.emf"/><Relationship Id="rId13"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9" Type="http://schemas.openxmlformats.org/officeDocument/2006/relationships/image" Target="../media/image9.emf"/><Relationship Id="rId10"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16D56-A72B-4513-89A1-C8874BEDF3B4}" type="datetimeFigureOut">
              <a:rPr lang="en-US" smtClean="0"/>
              <a:t>7/18/18</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AE985-524C-4F2C-910B-3A6F53C0228A}" type="slidenum">
              <a:rPr lang="en-US" smtClean="0"/>
              <a:t>‹#›</a:t>
            </a:fld>
            <a:endParaRPr lang="en-US"/>
          </a:p>
        </p:txBody>
      </p:sp>
    </p:spTree>
    <p:extLst>
      <p:ext uri="{BB962C8B-B14F-4D97-AF65-F5344CB8AC3E}">
        <p14:creationId xmlns:p14="http://schemas.microsoft.com/office/powerpoint/2010/main" val="3131200893"/>
      </p:ext>
    </p:extLst>
  </p:cSld>
  <p:clrMap bg1="lt1" tx1="dk1" bg2="lt2" tx2="dk2" accent1="accent1" accent2="accent2" accent3="accent3" accent4="accent4" accent5="accent5" accent6="accent6" hlink="hlink" folHlink="folHlink"/>
  <p:notesStyle>
    <a:lvl1pPr marL="0" algn="l" defTabSz="3160166" rtl="0" eaLnBrk="1" latinLnBrk="0" hangingPunct="1">
      <a:defRPr sz="4147" kern="1200">
        <a:solidFill>
          <a:schemeClr val="tx1"/>
        </a:solidFill>
        <a:latin typeface="+mn-lt"/>
        <a:ea typeface="+mn-ea"/>
        <a:cs typeface="+mn-cs"/>
      </a:defRPr>
    </a:lvl1pPr>
    <a:lvl2pPr marL="1580083" algn="l" defTabSz="3160166" rtl="0" eaLnBrk="1" latinLnBrk="0" hangingPunct="1">
      <a:defRPr sz="4147" kern="1200">
        <a:solidFill>
          <a:schemeClr val="tx1"/>
        </a:solidFill>
        <a:latin typeface="+mn-lt"/>
        <a:ea typeface="+mn-ea"/>
        <a:cs typeface="+mn-cs"/>
      </a:defRPr>
    </a:lvl2pPr>
    <a:lvl3pPr marL="3160166" algn="l" defTabSz="3160166" rtl="0" eaLnBrk="1" latinLnBrk="0" hangingPunct="1">
      <a:defRPr sz="4147" kern="1200">
        <a:solidFill>
          <a:schemeClr val="tx1"/>
        </a:solidFill>
        <a:latin typeface="+mn-lt"/>
        <a:ea typeface="+mn-ea"/>
        <a:cs typeface="+mn-cs"/>
      </a:defRPr>
    </a:lvl3pPr>
    <a:lvl4pPr marL="4740250" algn="l" defTabSz="3160166" rtl="0" eaLnBrk="1" latinLnBrk="0" hangingPunct="1">
      <a:defRPr sz="4147" kern="1200">
        <a:solidFill>
          <a:schemeClr val="tx1"/>
        </a:solidFill>
        <a:latin typeface="+mn-lt"/>
        <a:ea typeface="+mn-ea"/>
        <a:cs typeface="+mn-cs"/>
      </a:defRPr>
    </a:lvl4pPr>
    <a:lvl5pPr marL="6320333" algn="l" defTabSz="3160166" rtl="0" eaLnBrk="1" latinLnBrk="0" hangingPunct="1">
      <a:defRPr sz="4147" kern="1200">
        <a:solidFill>
          <a:schemeClr val="tx1"/>
        </a:solidFill>
        <a:latin typeface="+mn-lt"/>
        <a:ea typeface="+mn-ea"/>
        <a:cs typeface="+mn-cs"/>
      </a:defRPr>
    </a:lvl5pPr>
    <a:lvl6pPr marL="7900416" algn="l" defTabSz="3160166" rtl="0" eaLnBrk="1" latinLnBrk="0" hangingPunct="1">
      <a:defRPr sz="4147" kern="1200">
        <a:solidFill>
          <a:schemeClr val="tx1"/>
        </a:solidFill>
        <a:latin typeface="+mn-lt"/>
        <a:ea typeface="+mn-ea"/>
        <a:cs typeface="+mn-cs"/>
      </a:defRPr>
    </a:lvl6pPr>
    <a:lvl7pPr marL="9480499" algn="l" defTabSz="3160166" rtl="0" eaLnBrk="1" latinLnBrk="0" hangingPunct="1">
      <a:defRPr sz="4147" kern="1200">
        <a:solidFill>
          <a:schemeClr val="tx1"/>
        </a:solidFill>
        <a:latin typeface="+mn-lt"/>
        <a:ea typeface="+mn-ea"/>
        <a:cs typeface="+mn-cs"/>
      </a:defRPr>
    </a:lvl7pPr>
    <a:lvl8pPr marL="11060582" algn="l" defTabSz="3160166" rtl="0" eaLnBrk="1" latinLnBrk="0" hangingPunct="1">
      <a:defRPr sz="4147" kern="1200">
        <a:solidFill>
          <a:schemeClr val="tx1"/>
        </a:solidFill>
        <a:latin typeface="+mn-lt"/>
        <a:ea typeface="+mn-ea"/>
        <a:cs typeface="+mn-cs"/>
      </a:defRPr>
    </a:lvl8pPr>
    <a:lvl9pPr marL="12640666" algn="l" defTabSz="3160166"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55282FD5-2F81-4235-872C-577E02A3FF9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35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5557" y="-33870"/>
            <a:ext cx="38519527" cy="27499740"/>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748501" y="9618136"/>
            <a:ext cx="24472220" cy="6585208"/>
          </a:xfrm>
        </p:spPr>
        <p:txBody>
          <a:bodyPr anchor="b">
            <a:noAutofit/>
          </a:bodyPr>
          <a:lstStyle>
            <a:lvl1pPr algn="r">
              <a:defRPr sz="21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48501" y="16203338"/>
            <a:ext cx="24472220" cy="4387596"/>
          </a:xfrm>
        </p:spPr>
        <p:txBody>
          <a:bodyPr anchor="t"/>
          <a:lstStyle>
            <a:lvl1pPr marL="0" indent="0" algn="r">
              <a:buNone/>
              <a:defRPr>
                <a:solidFill>
                  <a:schemeClr val="tx1">
                    <a:lumMod val="50000"/>
                    <a:lumOff val="50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0569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2438400"/>
            <a:ext cx="26660399" cy="13614400"/>
          </a:xfrm>
        </p:spPr>
        <p:txBody>
          <a:bodyPr anchor="ctr">
            <a:normAutofit/>
          </a:bodyPr>
          <a:lstStyle>
            <a:lvl1pPr algn="l">
              <a:defRPr sz="17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60320" y="17881600"/>
            <a:ext cx="26660399" cy="6283848"/>
          </a:xfrm>
        </p:spPr>
        <p:txBody>
          <a:bodyPr anchor="ctr">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3799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54517" y="2438400"/>
            <a:ext cx="25503164" cy="12090400"/>
          </a:xfrm>
        </p:spPr>
        <p:txBody>
          <a:bodyPr anchor="ctr">
            <a:normAutofit/>
          </a:bodyPr>
          <a:lstStyle>
            <a:lvl1pPr algn="l">
              <a:defRPr sz="17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4624511" y="14528800"/>
            <a:ext cx="22763177" cy="1524000"/>
          </a:xfrm>
        </p:spPr>
        <p:txBody>
          <a:bodyPr anchor="ctr">
            <a:noAutofit/>
          </a:bodyPr>
          <a:lstStyle>
            <a:lvl1pPr marL="0" indent="0">
              <a:buFontTx/>
              <a:buNone/>
              <a:defRPr sz="6400">
                <a:solidFill>
                  <a:schemeClr val="tx1">
                    <a:lumMod val="50000"/>
                    <a:lumOff val="50000"/>
                  </a:schemeClr>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60314" y="17881600"/>
            <a:ext cx="26660403" cy="6283848"/>
          </a:xfrm>
        </p:spPr>
        <p:txBody>
          <a:bodyPr anchor="ctr">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4" name="TextBox 23"/>
          <p:cNvSpPr txBox="1"/>
          <p:nvPr/>
        </p:nvSpPr>
        <p:spPr>
          <a:xfrm>
            <a:off x="2027388" y="3161512"/>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8340338" y="11546224"/>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781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0314" y="7727952"/>
            <a:ext cx="26660403" cy="10381840"/>
          </a:xfrm>
        </p:spPr>
        <p:txBody>
          <a:bodyPr anchor="b">
            <a:normAutofit/>
          </a:bodyPr>
          <a:lstStyle>
            <a:lvl1pPr algn="l">
              <a:defRPr sz="17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13554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254517" y="2438400"/>
            <a:ext cx="25503164" cy="12090400"/>
          </a:xfrm>
        </p:spPr>
        <p:txBody>
          <a:bodyPr anchor="ctr">
            <a:normAutofit/>
          </a:bodyPr>
          <a:lstStyle>
            <a:lvl1pPr algn="l">
              <a:defRPr sz="17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60308" y="16052800"/>
            <a:ext cx="26660407" cy="2056992"/>
          </a:xfrm>
        </p:spPr>
        <p:txBody>
          <a:bodyPr anchor="b">
            <a:noAutofit/>
          </a:bodyPr>
          <a:lstStyle>
            <a:lvl1pPr marL="0" indent="0">
              <a:buFontTx/>
              <a:buNone/>
              <a:defRPr sz="9600">
                <a:solidFill>
                  <a:schemeClr val="tx1">
                    <a:lumMod val="75000"/>
                    <a:lumOff val="25000"/>
                  </a:schemeClr>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4" name="TextBox 23"/>
          <p:cNvSpPr txBox="1"/>
          <p:nvPr/>
        </p:nvSpPr>
        <p:spPr>
          <a:xfrm>
            <a:off x="2027388" y="3161512"/>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8340338" y="11546224"/>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1610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6564" y="2438400"/>
            <a:ext cx="26634153" cy="12090400"/>
          </a:xfrm>
        </p:spPr>
        <p:txBody>
          <a:bodyPr anchor="ctr">
            <a:normAutofit/>
          </a:bodyPr>
          <a:lstStyle>
            <a:lvl1pPr algn="l">
              <a:defRPr sz="17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60308" y="16052800"/>
            <a:ext cx="26660407" cy="2056992"/>
          </a:xfrm>
        </p:spPr>
        <p:txBody>
          <a:bodyPr anchor="b">
            <a:noAutofit/>
          </a:bodyPr>
          <a:lstStyle>
            <a:lvl1pPr marL="0" indent="0">
              <a:buFontTx/>
              <a:buNone/>
              <a:defRPr sz="9600">
                <a:solidFill>
                  <a:schemeClr val="accent1"/>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429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754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104711" y="2438402"/>
            <a:ext cx="4111010" cy="2100580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60316" y="2438402"/>
            <a:ext cx="21819109" cy="210058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6663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7648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314" y="10803474"/>
            <a:ext cx="26660403" cy="7306324"/>
          </a:xfrm>
        </p:spPr>
        <p:txBody>
          <a:bodyPr anchor="b"/>
          <a:lstStyle>
            <a:lvl1pPr algn="l">
              <a:defRPr sz="1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60314" y="18109792"/>
            <a:ext cx="26660403" cy="3441600"/>
          </a:xfrm>
        </p:spPr>
        <p:txBody>
          <a:bodyPr anchor="t"/>
          <a:lstStyle>
            <a:lvl1pPr marL="0" indent="0" algn="l">
              <a:buNone/>
              <a:defRPr sz="80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034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0" y="2438400"/>
            <a:ext cx="26660399" cy="5283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322" y="8642356"/>
            <a:ext cx="12970058" cy="15523088"/>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250657" y="8642362"/>
            <a:ext cx="12970062" cy="15523092"/>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6810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18" y="2438400"/>
            <a:ext cx="26660395" cy="52832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560316" y="8643932"/>
            <a:ext cx="1298082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4" name="Content Placeholder 3"/>
          <p:cNvSpPr>
            <a:spLocks noGrp="1"/>
          </p:cNvSpPr>
          <p:nvPr>
            <p:ph sz="half" idx="2"/>
          </p:nvPr>
        </p:nvSpPr>
        <p:spPr>
          <a:xfrm>
            <a:off x="2560316" y="10948986"/>
            <a:ext cx="12980822" cy="1321646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239888" y="8643932"/>
            <a:ext cx="1298082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6" name="Content Placeholder 5"/>
          <p:cNvSpPr>
            <a:spLocks noGrp="1"/>
          </p:cNvSpPr>
          <p:nvPr>
            <p:ph sz="quarter" idx="4"/>
          </p:nvPr>
        </p:nvSpPr>
        <p:spPr>
          <a:xfrm>
            <a:off x="16239888" y="10948986"/>
            <a:ext cx="12980822" cy="1321646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1868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16" y="2438400"/>
            <a:ext cx="26660399" cy="52832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3178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3489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16" y="5994416"/>
            <a:ext cx="11718764" cy="5113864"/>
          </a:xfrm>
        </p:spPr>
        <p:txBody>
          <a:bodyPr anchor="b">
            <a:normAutofit/>
          </a:bodyPr>
          <a:lstStyle>
            <a:lvl1pPr>
              <a:defRPr sz="8000"/>
            </a:lvl1pPr>
          </a:lstStyle>
          <a:p>
            <a:r>
              <a:rPr lang="en-US" smtClean="0"/>
              <a:t>Click to edit Master title style</a:t>
            </a:r>
            <a:endParaRPr lang="en-US" dirty="0"/>
          </a:p>
        </p:txBody>
      </p:sp>
      <p:sp>
        <p:nvSpPr>
          <p:cNvPr id="3" name="Content Placeholder 2"/>
          <p:cNvSpPr>
            <a:spLocks noGrp="1"/>
          </p:cNvSpPr>
          <p:nvPr>
            <p:ph idx="1"/>
          </p:nvPr>
        </p:nvSpPr>
        <p:spPr>
          <a:xfrm>
            <a:off x="14999357" y="2059702"/>
            <a:ext cx="14221355" cy="2210574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16" y="11108278"/>
            <a:ext cx="11718764" cy="10337796"/>
          </a:xfrm>
        </p:spPr>
        <p:txBody>
          <a:bodyPr>
            <a:normAutofit/>
          </a:bodyPr>
          <a:lstStyle>
            <a:lvl1pPr marL="0" indent="0">
              <a:buNone/>
              <a:defRPr sz="56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4812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16" y="19202400"/>
            <a:ext cx="26660399" cy="2266952"/>
          </a:xfrm>
        </p:spPr>
        <p:txBody>
          <a:bodyPr anchor="b">
            <a:normAutofit/>
          </a:bodyPr>
          <a:lstStyle>
            <a:lvl1pPr algn="l">
              <a:defRPr sz="9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60316" y="2438400"/>
            <a:ext cx="26660399" cy="15382872"/>
          </a:xfrm>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560316" y="21469352"/>
            <a:ext cx="26660399" cy="2696096"/>
          </a:xfrm>
        </p:spPr>
        <p:txBody>
          <a:bodyPr>
            <a:normAutofit/>
          </a:bodyPr>
          <a:lstStyle>
            <a:lvl1pPr marL="0" indent="0">
              <a:buNone/>
              <a:defRPr sz="48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125333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5559" y="-33870"/>
            <a:ext cx="38519531" cy="27499740"/>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560318" y="2438400"/>
            <a:ext cx="26660395" cy="52832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60316" y="8642362"/>
            <a:ext cx="26660399" cy="155230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702084" y="24165454"/>
            <a:ext cx="2873354" cy="1460500"/>
          </a:xfrm>
          <a:prstGeom prst="rect">
            <a:avLst/>
          </a:prstGeom>
        </p:spPr>
        <p:txBody>
          <a:bodyPr vert="horz" lIns="91440" tIns="45720" rIns="91440" bIns="45720" rtlCol="0" anchor="ctr"/>
          <a:lstStyle>
            <a:lvl1pPr algn="r">
              <a:defRPr sz="3600">
                <a:solidFill>
                  <a:schemeClr val="tx1">
                    <a:tint val="75000"/>
                  </a:schemeClr>
                </a:solidFill>
              </a:defRPr>
            </a:lvl1p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7/18/18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2560318" y="24165454"/>
            <a:ext cx="19416487" cy="1460500"/>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27067639" y="24165454"/>
            <a:ext cx="2153080" cy="1460500"/>
          </a:xfrm>
          <a:prstGeom prst="rect">
            <a:avLst/>
          </a:prstGeom>
        </p:spPr>
        <p:txBody>
          <a:bodyPr vert="horz" lIns="91440" tIns="45720" rIns="91440" bIns="45720" rtlCol="0" anchor="ctr"/>
          <a:lstStyle>
            <a:lvl1pPr algn="r">
              <a:defRPr sz="3600">
                <a:solidFill>
                  <a:schemeClr val="accent1"/>
                </a:solidFill>
              </a:defRPr>
            </a:lvl1p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9752516"/>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Lst>
  <p:txStyles>
    <p:titleStyle>
      <a:lvl1pPr algn="l" defTabSz="1828800" rtl="0" eaLnBrk="1" latinLnBrk="0" hangingPunct="1">
        <a:spcBef>
          <a:spcPct val="0"/>
        </a:spcBef>
        <a:buNone/>
        <a:defRPr sz="1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1828800" rtl="0" eaLnBrk="1" latinLnBrk="0" hangingPunct="1">
        <a:spcBef>
          <a:spcPts val="4000"/>
        </a:spcBef>
        <a:spcAft>
          <a:spcPts val="0"/>
        </a:spcAft>
        <a:buClr>
          <a:schemeClr val="accent1"/>
        </a:buClr>
        <a:buSzPct val="80000"/>
        <a:buFont typeface="Wingdings 3" charset="2"/>
        <a:buChar char=""/>
        <a:defRPr sz="7200" kern="1200">
          <a:solidFill>
            <a:schemeClr val="tx1">
              <a:lumMod val="75000"/>
              <a:lumOff val="25000"/>
            </a:schemeClr>
          </a:solidFill>
          <a:latin typeface="+mn-lt"/>
          <a:ea typeface="+mn-ea"/>
          <a:cs typeface="+mn-cs"/>
        </a:defRPr>
      </a:lvl1pPr>
      <a:lvl2pPr marL="2971800" indent="-1143000" algn="l" defTabSz="1828800" rtl="0" eaLnBrk="1" latinLnBrk="0" hangingPunct="1">
        <a:spcBef>
          <a:spcPts val="4000"/>
        </a:spcBef>
        <a:spcAft>
          <a:spcPts val="0"/>
        </a:spcAft>
        <a:buClr>
          <a:schemeClr val="accent1"/>
        </a:buClr>
        <a:buSzPct val="80000"/>
        <a:buFont typeface="Wingdings 3" charset="2"/>
        <a:buChar char=""/>
        <a:defRPr sz="6400" kern="1200">
          <a:solidFill>
            <a:schemeClr val="tx1">
              <a:lumMod val="75000"/>
              <a:lumOff val="25000"/>
            </a:schemeClr>
          </a:solidFill>
          <a:latin typeface="+mn-lt"/>
          <a:ea typeface="+mn-ea"/>
          <a:cs typeface="+mn-cs"/>
        </a:defRPr>
      </a:lvl2pPr>
      <a:lvl3pPr marL="4572000" indent="-914400" algn="l" defTabSz="1828800" rtl="0" eaLnBrk="1" latinLnBrk="0" hangingPunct="1">
        <a:spcBef>
          <a:spcPts val="4000"/>
        </a:spcBef>
        <a:spcAft>
          <a:spcPts val="0"/>
        </a:spcAft>
        <a:buClr>
          <a:schemeClr val="accent1"/>
        </a:buClr>
        <a:buSzPct val="80000"/>
        <a:buFont typeface="Wingdings 3" charset="2"/>
        <a:buChar char=""/>
        <a:defRPr sz="5600" kern="1200">
          <a:solidFill>
            <a:schemeClr val="tx1">
              <a:lumMod val="75000"/>
              <a:lumOff val="25000"/>
            </a:schemeClr>
          </a:solidFill>
          <a:latin typeface="+mn-lt"/>
          <a:ea typeface="+mn-ea"/>
          <a:cs typeface="+mn-cs"/>
        </a:defRPr>
      </a:lvl3pPr>
      <a:lvl4pPr marL="64008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4pPr>
      <a:lvl5pPr marL="82296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5pPr>
      <a:lvl6pPr marL="100584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6pPr>
      <a:lvl7pPr marL="118872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7pPr>
      <a:lvl8pPr marL="137160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8pPr>
      <a:lvl9pPr marL="155448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2.bin"/><Relationship Id="rId20" Type="http://schemas.openxmlformats.org/officeDocument/2006/relationships/image" Target="../media/image7.emf"/><Relationship Id="rId21" Type="http://schemas.openxmlformats.org/officeDocument/2006/relationships/oleObject" Target="../embeddings/oleObject8.bin"/><Relationship Id="rId22" Type="http://schemas.openxmlformats.org/officeDocument/2006/relationships/image" Target="../media/image8.emf"/><Relationship Id="rId23" Type="http://schemas.openxmlformats.org/officeDocument/2006/relationships/oleObject" Target="../embeddings/oleObject9.bin"/><Relationship Id="rId24" Type="http://schemas.openxmlformats.org/officeDocument/2006/relationships/image" Target="../media/image9.emf"/><Relationship Id="rId25" Type="http://schemas.openxmlformats.org/officeDocument/2006/relationships/oleObject" Target="../embeddings/oleObject10.bin"/><Relationship Id="rId26" Type="http://schemas.openxmlformats.org/officeDocument/2006/relationships/image" Target="../media/image10.emf"/><Relationship Id="rId27" Type="http://schemas.openxmlformats.org/officeDocument/2006/relationships/oleObject" Target="../embeddings/oleObject11.bin"/><Relationship Id="rId28" Type="http://schemas.openxmlformats.org/officeDocument/2006/relationships/image" Target="../media/image11.emf"/><Relationship Id="rId29" Type="http://schemas.openxmlformats.org/officeDocument/2006/relationships/oleObject" Target="../embeddings/oleObject12.bin"/><Relationship Id="rId30" Type="http://schemas.openxmlformats.org/officeDocument/2006/relationships/image" Target="../media/image12.emf"/><Relationship Id="rId31" Type="http://schemas.openxmlformats.org/officeDocument/2006/relationships/oleObject" Target="../embeddings/oleObject13.bin"/><Relationship Id="rId32" Type="http://schemas.openxmlformats.org/officeDocument/2006/relationships/image" Target="../media/image13.emf"/><Relationship Id="rId10" Type="http://schemas.openxmlformats.org/officeDocument/2006/relationships/image" Target="../media/image2.emf"/><Relationship Id="rId11" Type="http://schemas.openxmlformats.org/officeDocument/2006/relationships/oleObject" Target="../embeddings/oleObject3.bin"/><Relationship Id="rId12" Type="http://schemas.openxmlformats.org/officeDocument/2006/relationships/image" Target="../media/image3.emf"/><Relationship Id="rId13" Type="http://schemas.openxmlformats.org/officeDocument/2006/relationships/oleObject" Target="../embeddings/oleObject4.bin"/><Relationship Id="rId14" Type="http://schemas.openxmlformats.org/officeDocument/2006/relationships/image" Target="../media/image4.emf"/><Relationship Id="rId15" Type="http://schemas.openxmlformats.org/officeDocument/2006/relationships/oleObject" Target="../embeddings/oleObject5.bin"/><Relationship Id="rId16" Type="http://schemas.openxmlformats.org/officeDocument/2006/relationships/image" Target="../media/image5.emf"/><Relationship Id="rId17" Type="http://schemas.openxmlformats.org/officeDocument/2006/relationships/oleObject" Target="../embeddings/oleObject6.bin"/><Relationship Id="rId18" Type="http://schemas.openxmlformats.org/officeDocument/2006/relationships/image" Target="../media/image6.emf"/><Relationship Id="rId19" Type="http://schemas.openxmlformats.org/officeDocument/2006/relationships/oleObject" Target="../embeddings/oleObject7.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oleObject" Target="../embeddings/oleObject1.bin"/><Relationship Id="rId8"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12930032" y="4006258"/>
            <a:ext cx="12165092" cy="6524582"/>
          </a:xfrm>
          <a:prstGeom prst="rect">
            <a:avLst/>
          </a:prstGeom>
          <a:solidFill>
            <a:schemeClr val="bg1"/>
          </a:solidFill>
        </p:spPr>
        <p:txBody>
          <a:bodyPr wrap="square" rtlCol="0">
            <a:spAutoFit/>
          </a:bodyPr>
          <a:lstStyle/>
          <a:p>
            <a:endParaRPr lang="en-US" dirty="0"/>
          </a:p>
        </p:txBody>
      </p:sp>
      <p:sp>
        <p:nvSpPr>
          <p:cNvPr id="23" name="Rounded Rectangle 22"/>
          <p:cNvSpPr>
            <a:spLocks noChangeAspect="1"/>
          </p:cNvSpPr>
          <p:nvPr/>
        </p:nvSpPr>
        <p:spPr>
          <a:xfrm>
            <a:off x="-59149" y="132692"/>
            <a:ext cx="38418267" cy="27482643"/>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6221"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TextBox 3"/>
          <p:cNvSpPr txBox="1"/>
          <p:nvPr/>
        </p:nvSpPr>
        <p:spPr>
          <a:xfrm>
            <a:off x="736240" y="576473"/>
            <a:ext cx="36827490" cy="2755238"/>
          </a:xfrm>
          <a:prstGeom prst="rect">
            <a:avLst/>
          </a:prstGeom>
          <a:solidFill>
            <a:schemeClr val="bg1"/>
          </a:solidFill>
          <a:ln w="193675">
            <a:solidFill>
              <a:schemeClr val="accent2"/>
            </a:solidFill>
            <a:prstDash val="solid"/>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smtClean="0">
                <a:ln>
                  <a:noFill/>
                </a:ln>
                <a:solidFill>
                  <a:srgbClr val="FA6300"/>
                </a:solidFill>
                <a:effectLst/>
                <a:uLnTx/>
                <a:uFillTx/>
                <a:latin typeface="Calibri"/>
                <a:ea typeface="+mn-ea"/>
                <a:cs typeface="+mn-cs"/>
              </a:rPr>
              <a:t>Carboxylic Acid Activation: Investigation of an Enantioselective </a:t>
            </a:r>
            <a:r>
              <a:rPr kumimoji="0" lang="en-US" sz="5000" b="1" i="0" u="none" strike="noStrike" kern="1200" cap="none" spc="0" normalizeH="0" baseline="0" noProof="0" dirty="0" err="1" smtClean="0">
                <a:ln>
                  <a:noFill/>
                </a:ln>
                <a:solidFill>
                  <a:srgbClr val="FA6300"/>
                </a:solidFill>
                <a:effectLst/>
                <a:uLnTx/>
                <a:uFillTx/>
                <a:latin typeface="Calibri"/>
                <a:ea typeface="+mn-ea"/>
                <a:cs typeface="+mn-cs"/>
              </a:rPr>
              <a:t>Iodolactonization</a:t>
            </a:r>
            <a:r>
              <a:rPr kumimoji="0" lang="en-US" sz="5000" b="1" i="0" u="none" strike="noStrike" kern="1200" cap="none" spc="0" normalizeH="0" noProof="0" dirty="0" smtClean="0">
                <a:ln>
                  <a:noFill/>
                </a:ln>
                <a:solidFill>
                  <a:srgbClr val="FA6300"/>
                </a:solidFill>
                <a:effectLst/>
                <a:uLnTx/>
                <a:uFillTx/>
                <a:latin typeface="Calibri"/>
                <a:ea typeface="+mn-ea"/>
                <a:cs typeface="+mn-cs"/>
              </a:rPr>
              <a:t> of 1,4-Cyclohexadienes</a:t>
            </a:r>
            <a:endParaRPr kumimoji="0" lang="en-US" sz="5000" b="1" i="0" u="none" strike="noStrike" kern="1200" cap="none" spc="0" normalizeH="0" baseline="0" noProof="0" dirty="0">
              <a:ln>
                <a:noFill/>
              </a:ln>
              <a:solidFill>
                <a:srgbClr val="FA6300"/>
              </a:solidFill>
              <a:effectLst/>
              <a:uLnTx/>
              <a:uFillTx/>
              <a:latin typeface="Calibri"/>
              <a:ea typeface="+mn-ea"/>
              <a:cs typeface="+mn-cs"/>
            </a:endParaRPr>
          </a:p>
          <a:p>
            <a:pPr lvl="0" algn="ctr">
              <a:defRPr/>
            </a:pPr>
            <a:r>
              <a:rPr kumimoji="0" lang="en-US" sz="4000" b="0" i="0" u="none" strike="noStrike" kern="1200" cap="none" spc="0" normalizeH="0" baseline="0" noProof="0" dirty="0" smtClean="0">
                <a:ln>
                  <a:noFill/>
                </a:ln>
                <a:solidFill>
                  <a:srgbClr val="1398FF"/>
                </a:solidFill>
                <a:effectLst/>
                <a:uLnTx/>
                <a:uFillTx/>
                <a:latin typeface="Calibri"/>
              </a:rPr>
              <a:t>Hyungyu Lee</a:t>
            </a:r>
            <a:r>
              <a:rPr lang="en-US" sz="4000" baseline="30000" dirty="0" smtClean="0">
                <a:solidFill>
                  <a:srgbClr val="1398FF"/>
                </a:solidFill>
              </a:rPr>
              <a:t>†</a:t>
            </a:r>
            <a:r>
              <a:rPr kumimoji="0" lang="en-US" sz="4000" b="0" i="0" u="none" strike="noStrike" kern="1200" cap="none" spc="0" normalizeH="0" baseline="0" noProof="0" dirty="0" smtClean="0">
                <a:ln>
                  <a:noFill/>
                </a:ln>
                <a:solidFill>
                  <a:srgbClr val="1398FF"/>
                </a:solidFill>
                <a:effectLst/>
                <a:uLnTx/>
                <a:uFillTx/>
                <a:latin typeface="Calibri"/>
              </a:rPr>
              <a:t>, Matthew T. </a:t>
            </a:r>
            <a:r>
              <a:rPr kumimoji="0" lang="en-US" sz="4000" b="0" i="0" u="none" strike="noStrike" kern="1200" cap="none" spc="0" normalizeH="0" baseline="0" noProof="0" dirty="0" err="1" smtClean="0">
                <a:ln>
                  <a:noFill/>
                </a:ln>
                <a:solidFill>
                  <a:srgbClr val="1398FF"/>
                </a:solidFill>
                <a:effectLst/>
                <a:uLnTx/>
                <a:uFillTx/>
                <a:latin typeface="Calibri"/>
              </a:rPr>
              <a:t>Knowe</a:t>
            </a:r>
            <a:r>
              <a:rPr lang="en-US" sz="4000" baseline="30000" dirty="0" smtClean="0">
                <a:solidFill>
                  <a:srgbClr val="1398FF"/>
                </a:solidFill>
              </a:rPr>
              <a:t>‡</a:t>
            </a:r>
            <a:r>
              <a:rPr kumimoji="0" lang="en-US" sz="4000" b="0" i="0" u="none" strike="noStrike" kern="1200" cap="none" spc="0" normalizeH="0" baseline="0" noProof="0" dirty="0" smtClean="0">
                <a:ln>
                  <a:noFill/>
                </a:ln>
                <a:solidFill>
                  <a:srgbClr val="1398FF"/>
                </a:solidFill>
                <a:effectLst/>
                <a:uLnTx/>
                <a:uFillTx/>
                <a:latin typeface="Calibri"/>
              </a:rPr>
              <a:t>,</a:t>
            </a:r>
            <a:r>
              <a:rPr kumimoji="0" lang="en-US" sz="4000" b="0" i="0" u="none" strike="noStrike" kern="1200" cap="none" spc="0" normalizeH="0" noProof="0" dirty="0" smtClean="0">
                <a:ln>
                  <a:noFill/>
                </a:ln>
                <a:solidFill>
                  <a:srgbClr val="1398FF"/>
                </a:solidFill>
                <a:effectLst/>
                <a:uLnTx/>
                <a:uFillTx/>
                <a:latin typeface="Calibri"/>
              </a:rPr>
              <a:t> Jeffrey N. Johnston*</a:t>
            </a:r>
            <a:endParaRPr kumimoji="0" lang="en-US" sz="4000" b="0" i="0" u="none" strike="noStrike" kern="1200" cap="none" spc="0" normalizeH="0" baseline="0" noProof="0" dirty="0" smtClean="0">
              <a:ln>
                <a:noFill/>
              </a:ln>
              <a:solidFill>
                <a:srgbClr val="1398FF"/>
              </a:solidFill>
              <a:effectLst/>
              <a:uLnTx/>
              <a:uFillTx/>
              <a:latin typeface="Calibri"/>
            </a:endParaRPr>
          </a:p>
          <a:p>
            <a:pPr lvl="0" algn="ctr">
              <a:defRPr/>
            </a:pPr>
            <a:r>
              <a:rPr lang="en-US" sz="4000" baseline="30000" dirty="0" smtClean="0">
                <a:solidFill>
                  <a:srgbClr val="1398FF"/>
                </a:solidFill>
              </a:rPr>
              <a:t>†</a:t>
            </a:r>
            <a:r>
              <a:rPr kumimoji="0" lang="en-US" sz="4000" b="0" i="0" u="none" strike="noStrike" kern="1200" cap="none" spc="0" normalizeH="0" baseline="0" noProof="0" dirty="0" smtClean="0">
                <a:ln>
                  <a:noFill/>
                </a:ln>
                <a:solidFill>
                  <a:srgbClr val="1398FF"/>
                </a:solidFill>
                <a:effectLst/>
                <a:uLnTx/>
                <a:uFillTx/>
                <a:latin typeface="Calibri"/>
              </a:rPr>
              <a:t>Bowdoin College, Department of Chemistry, Brunswick, ME 04011  </a:t>
            </a:r>
          </a:p>
          <a:p>
            <a:pPr lvl="0" algn="ctr">
              <a:defRPr/>
            </a:pPr>
            <a:r>
              <a:rPr lang="en-US" sz="4000" baseline="30000" dirty="0" smtClean="0">
                <a:solidFill>
                  <a:srgbClr val="1398FF"/>
                </a:solidFill>
              </a:rPr>
              <a:t>‡</a:t>
            </a:r>
            <a:r>
              <a:rPr lang="en-US" sz="4000" dirty="0" smtClean="0">
                <a:solidFill>
                  <a:srgbClr val="1398FF"/>
                </a:solidFill>
                <a:latin typeface="Calibri"/>
              </a:rPr>
              <a:t>*Vanderbilt University, Department of Chemistry and Institute of Chemical Biology, Nashville, TN 37235</a:t>
            </a:r>
            <a:endParaRPr kumimoji="0" lang="en-US" sz="4000" b="0" i="0" u="none" strike="noStrike" kern="1200" cap="none" spc="0" normalizeH="0" baseline="0" noProof="0" dirty="0">
              <a:ln>
                <a:noFill/>
              </a:ln>
              <a:solidFill>
                <a:srgbClr val="1398FF"/>
              </a:solidFill>
              <a:effectLst/>
              <a:uLnTx/>
              <a:uFillTx/>
              <a:latin typeface="Calibri"/>
            </a:endParaRPr>
          </a:p>
        </p:txBody>
      </p:sp>
      <p:sp>
        <p:nvSpPr>
          <p:cNvPr id="8" name="TextBox 7"/>
          <p:cNvSpPr txBox="1"/>
          <p:nvPr/>
        </p:nvSpPr>
        <p:spPr>
          <a:xfrm>
            <a:off x="679029" y="4175760"/>
            <a:ext cx="10857651" cy="5267307"/>
          </a:xfrm>
          <a:prstGeom prst="rect">
            <a:avLst/>
          </a:prstGeom>
          <a:solidFill>
            <a:schemeClr val="bg1"/>
          </a:solidFill>
          <a:ln>
            <a:solidFill>
              <a:schemeClr val="bg1"/>
            </a:solidFill>
          </a:ln>
        </p:spPr>
        <p:txBody>
          <a:bodyPr wrap="square" rtlCol="0" anchor="t">
            <a:spAutoFit/>
          </a:bodyPr>
          <a:lstStyle/>
          <a:p>
            <a:pPr lvl="0"/>
            <a:r>
              <a:rPr lang="en-US" sz="2400" dirty="0">
                <a:solidFill>
                  <a:prstClr val="black"/>
                </a:solidFill>
                <a:latin typeface="Calibri"/>
              </a:rPr>
              <a:t>A longstanding challenge in asymmetric catalysis is the activation of carboxylic acids, especially as nucleophiles in addition reactions. Carboxylic acids are ubiquitous in nature, rendering them attractive substrates. Our initial investigations of </a:t>
            </a:r>
            <a:r>
              <a:rPr lang="en-US" sz="2400" dirty="0" err="1">
                <a:solidFill>
                  <a:prstClr val="black"/>
                </a:solidFill>
                <a:latin typeface="Calibri"/>
              </a:rPr>
              <a:t>bis</a:t>
            </a:r>
            <a:r>
              <a:rPr lang="en-US" sz="2400" dirty="0">
                <a:solidFill>
                  <a:prstClr val="black"/>
                </a:solidFill>
                <a:latin typeface="Calibri"/>
              </a:rPr>
              <a:t>(</a:t>
            </a:r>
            <a:r>
              <a:rPr lang="en-US" sz="2400" dirty="0" err="1">
                <a:solidFill>
                  <a:prstClr val="black"/>
                </a:solidFill>
                <a:latin typeface="Calibri"/>
              </a:rPr>
              <a:t>amidine</a:t>
            </a:r>
            <a:r>
              <a:rPr lang="en-US" sz="2400" dirty="0">
                <a:solidFill>
                  <a:prstClr val="black"/>
                </a:solidFill>
                <a:latin typeface="Calibri"/>
              </a:rPr>
              <a:t>)-based chiral proton complexes in </a:t>
            </a:r>
            <a:r>
              <a:rPr lang="en-US" sz="2400" dirty="0" err="1">
                <a:solidFill>
                  <a:prstClr val="black"/>
                </a:solidFill>
                <a:latin typeface="Calibri"/>
              </a:rPr>
              <a:t>iodolactonizations</a:t>
            </a:r>
            <a:r>
              <a:rPr lang="en-US" sz="2400" dirty="0">
                <a:solidFill>
                  <a:prstClr val="black"/>
                </a:solidFill>
                <a:latin typeface="Calibri"/>
              </a:rPr>
              <a:t> established that </a:t>
            </a:r>
            <a:r>
              <a:rPr lang="en-US" sz="2400" dirty="0" err="1">
                <a:solidFill>
                  <a:prstClr val="black"/>
                </a:solidFill>
                <a:latin typeface="Calibri"/>
              </a:rPr>
              <a:t>bifunctional</a:t>
            </a:r>
            <a:r>
              <a:rPr lang="en-US" sz="2400" dirty="0">
                <a:solidFill>
                  <a:prstClr val="black"/>
                </a:solidFill>
                <a:latin typeface="Calibri"/>
              </a:rPr>
              <a:t> activation of an </a:t>
            </a:r>
            <a:r>
              <a:rPr lang="en-US" sz="2400" dirty="0" err="1">
                <a:solidFill>
                  <a:prstClr val="black"/>
                </a:solidFill>
                <a:latin typeface="Calibri"/>
              </a:rPr>
              <a:t>iodonium</a:t>
            </a:r>
            <a:r>
              <a:rPr lang="en-US" sz="2400" dirty="0">
                <a:solidFill>
                  <a:prstClr val="black"/>
                </a:solidFill>
                <a:latin typeface="Calibri"/>
              </a:rPr>
              <a:t> source and the carboxylic acid could lead to high </a:t>
            </a:r>
            <a:r>
              <a:rPr lang="en-US" sz="2400" dirty="0" err="1">
                <a:solidFill>
                  <a:prstClr val="black"/>
                </a:solidFill>
                <a:latin typeface="Calibri"/>
              </a:rPr>
              <a:t>enantioselection</a:t>
            </a:r>
            <a:r>
              <a:rPr lang="en-US" sz="2400" dirty="0">
                <a:solidFill>
                  <a:prstClr val="black"/>
                </a:solidFill>
                <a:latin typeface="Calibri"/>
              </a:rPr>
              <a:t>. This work evaluated a carboxylic acid substrate constrained to </a:t>
            </a:r>
            <a:r>
              <a:rPr lang="en-US" sz="2400" dirty="0" err="1">
                <a:solidFill>
                  <a:prstClr val="black"/>
                </a:solidFill>
                <a:latin typeface="Calibri"/>
              </a:rPr>
              <a:t>monofunctional</a:t>
            </a:r>
            <a:r>
              <a:rPr lang="en-US" sz="2400" dirty="0">
                <a:solidFill>
                  <a:prstClr val="black"/>
                </a:solidFill>
                <a:latin typeface="Calibri"/>
              </a:rPr>
              <a:t> activation, owing to the bridged bicyclic transition state required for cyclization. We report preliminary findings for the enantioselective </a:t>
            </a:r>
            <a:r>
              <a:rPr lang="en-US" sz="2400" dirty="0" err="1">
                <a:solidFill>
                  <a:prstClr val="black"/>
                </a:solidFill>
                <a:latin typeface="Calibri"/>
              </a:rPr>
              <a:t>iodolactonization</a:t>
            </a:r>
            <a:r>
              <a:rPr lang="en-US" sz="2400" dirty="0">
                <a:solidFill>
                  <a:prstClr val="black"/>
                </a:solidFill>
                <a:latin typeface="Calibri"/>
              </a:rPr>
              <a:t> of 1,4-cyclohexadienes using </a:t>
            </a:r>
            <a:r>
              <a:rPr lang="en-US" sz="2400" dirty="0" err="1">
                <a:solidFill>
                  <a:prstClr val="black"/>
                </a:solidFill>
                <a:latin typeface="Calibri"/>
              </a:rPr>
              <a:t>bis</a:t>
            </a:r>
            <a:r>
              <a:rPr lang="en-US" sz="2400" dirty="0">
                <a:solidFill>
                  <a:prstClr val="black"/>
                </a:solidFill>
                <a:latin typeface="Calibri"/>
              </a:rPr>
              <a:t>(</a:t>
            </a:r>
            <a:r>
              <a:rPr lang="en-US" sz="2400" dirty="0" err="1">
                <a:solidFill>
                  <a:prstClr val="black"/>
                </a:solidFill>
                <a:latin typeface="Calibri"/>
              </a:rPr>
              <a:t>amidine</a:t>
            </a:r>
            <a:r>
              <a:rPr lang="en-US" sz="2400" dirty="0">
                <a:solidFill>
                  <a:prstClr val="black"/>
                </a:solidFill>
                <a:latin typeface="Calibri"/>
              </a:rPr>
              <a:t>)-based catalysts</a:t>
            </a:r>
            <a:r>
              <a:rPr lang="en-US" sz="2400" dirty="0" smtClean="0">
                <a:solidFill>
                  <a:prstClr val="black"/>
                </a:solidFill>
                <a:latin typeface="Calibri"/>
              </a:rPr>
              <a:t>.</a:t>
            </a:r>
          </a:p>
          <a:p>
            <a:pPr lvl="0"/>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400" dirty="0" smtClean="0">
              <a:solidFill>
                <a:prstClr val="black"/>
              </a:solidFill>
              <a:latin typeface="Calibri"/>
            </a:endParaRPr>
          </a:p>
          <a:p>
            <a:pPr lvl="0"/>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400" dirty="0" smtClean="0">
              <a:solidFill>
                <a:prstClr val="black"/>
              </a:solidFill>
              <a:latin typeface="Calibri"/>
            </a:endParaRPr>
          </a:p>
          <a:p>
            <a:pPr lvl="0"/>
            <a:endParaRPr kumimoji="0" lang="en-US" sz="24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0" name="TextBox 9"/>
          <p:cNvSpPr txBox="1"/>
          <p:nvPr/>
        </p:nvSpPr>
        <p:spPr>
          <a:xfrm>
            <a:off x="22141353" y="21936062"/>
            <a:ext cx="15400665" cy="2308324"/>
          </a:xfrm>
          <a:prstGeom prst="rect">
            <a:avLst/>
          </a:prstGeom>
          <a:solidFill>
            <a:schemeClr val="bg1"/>
          </a:solidFill>
          <a:ln>
            <a:noFill/>
          </a:ln>
        </p:spPr>
        <p:txBody>
          <a:bodyPr wrap="square" rtlCol="0">
            <a:spAutoFit/>
          </a:bodyPr>
          <a:lstStyle/>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noProof="0" dirty="0" smtClean="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r>
              <a:rPr lang="en-US" altLang="en-US" sz="2400" noProof="0" dirty="0" smtClean="0">
                <a:solidFill>
                  <a:prstClr val="black"/>
                </a:solidFill>
                <a:latin typeface="Calibri"/>
              </a:rPr>
              <a:t>4-exo enantioselective </a:t>
            </a:r>
            <a:r>
              <a:rPr lang="en-US" altLang="en-US" sz="2400" noProof="0" dirty="0" err="1" smtClean="0">
                <a:solidFill>
                  <a:prstClr val="black"/>
                </a:solidFill>
                <a:latin typeface="Calibri"/>
              </a:rPr>
              <a:t>iodolactonization</a:t>
            </a:r>
            <a:r>
              <a:rPr lang="en-US" altLang="en-US" sz="2400" dirty="0">
                <a:solidFill>
                  <a:prstClr val="black"/>
                </a:solidFill>
                <a:latin typeface="Calibri"/>
              </a:rPr>
              <a:t> </a:t>
            </a:r>
            <a:r>
              <a:rPr lang="en-US" altLang="en-US" sz="2400" dirty="0" err="1" smtClean="0">
                <a:solidFill>
                  <a:prstClr val="black"/>
                </a:solidFill>
                <a:latin typeface="Calibri"/>
              </a:rPr>
              <a:t>iodolactone</a:t>
            </a:r>
            <a:r>
              <a:rPr lang="en-US" altLang="en-US" sz="2400" dirty="0" smtClean="0">
                <a:solidFill>
                  <a:prstClr val="black"/>
                </a:solidFill>
                <a:latin typeface="Calibri"/>
              </a:rPr>
              <a:t> product was isolated with a fair yield, and a mediocre </a:t>
            </a:r>
            <a:r>
              <a:rPr lang="en-US" altLang="en-US" sz="2400" dirty="0" err="1" smtClean="0">
                <a:solidFill>
                  <a:prstClr val="black"/>
                </a:solidFill>
                <a:latin typeface="Calibri"/>
              </a:rPr>
              <a:t>ee</a:t>
            </a:r>
            <a:r>
              <a:rPr lang="en-US" altLang="en-US" sz="2400" dirty="0" smtClean="0">
                <a:solidFill>
                  <a:prstClr val="black"/>
                </a:solidFill>
                <a:latin typeface="Calibri"/>
              </a:rPr>
              <a:t>. There was not enough time to proceed with determining the absolute configuration of the </a:t>
            </a:r>
            <a:r>
              <a:rPr lang="en-US" altLang="en-US" sz="2400" dirty="0" err="1" smtClean="0">
                <a:solidFill>
                  <a:prstClr val="black"/>
                </a:solidFill>
                <a:latin typeface="Calibri"/>
              </a:rPr>
              <a:t>iodolactone</a:t>
            </a:r>
            <a:r>
              <a:rPr lang="en-US" altLang="en-US" sz="2400" dirty="0" smtClean="0">
                <a:solidFill>
                  <a:prstClr val="black"/>
                </a:solidFill>
                <a:latin typeface="Calibri"/>
              </a:rPr>
              <a:t>. In the future, </a:t>
            </a:r>
            <a:r>
              <a:rPr lang="en-US" altLang="en-US" sz="2400" noProof="0" dirty="0" smtClean="0">
                <a:solidFill>
                  <a:prstClr val="black"/>
                </a:solidFill>
                <a:latin typeface="Calibri"/>
              </a:rPr>
              <a:t>absolute configuration of the </a:t>
            </a:r>
            <a:r>
              <a:rPr lang="en-US" altLang="en-US" sz="2400" noProof="0" dirty="0" err="1" smtClean="0">
                <a:solidFill>
                  <a:prstClr val="black"/>
                </a:solidFill>
                <a:latin typeface="Calibri"/>
              </a:rPr>
              <a:t>iodolactone</a:t>
            </a:r>
            <a:r>
              <a:rPr lang="en-US" altLang="en-US" sz="2400" noProof="0" dirty="0" smtClean="0">
                <a:solidFill>
                  <a:prstClr val="black"/>
                </a:solidFill>
                <a:latin typeface="Calibri"/>
              </a:rPr>
              <a:t> would be determined. Also, more</a:t>
            </a:r>
            <a:r>
              <a:rPr lang="en-US" altLang="en-US" sz="2400" dirty="0">
                <a:solidFill>
                  <a:prstClr val="black"/>
                </a:solidFill>
                <a:latin typeface="Calibri"/>
              </a:rPr>
              <a:t> </a:t>
            </a:r>
            <a:r>
              <a:rPr lang="en-US" altLang="en-US" sz="2400" dirty="0" err="1" smtClean="0">
                <a:solidFill>
                  <a:prstClr val="black"/>
                </a:solidFill>
                <a:latin typeface="Calibri"/>
              </a:rPr>
              <a:t>cyclohexadiene</a:t>
            </a:r>
            <a:r>
              <a:rPr lang="en-US" altLang="en-US" sz="2400" dirty="0" smtClean="0">
                <a:solidFill>
                  <a:prstClr val="black"/>
                </a:solidFill>
                <a:latin typeface="Calibri"/>
              </a:rPr>
              <a:t> carboxylic acid substrates with different R-groups would be synthesized and enantioselective </a:t>
            </a:r>
            <a:r>
              <a:rPr lang="en-US" altLang="en-US" sz="2400" dirty="0" err="1" smtClean="0">
                <a:solidFill>
                  <a:prstClr val="black"/>
                </a:solidFill>
                <a:latin typeface="Calibri"/>
              </a:rPr>
              <a:t>iodolactonizations</a:t>
            </a:r>
            <a:r>
              <a:rPr lang="en-US" altLang="en-US" sz="2400" dirty="0" smtClean="0">
                <a:solidFill>
                  <a:prstClr val="black"/>
                </a:solidFill>
                <a:latin typeface="Calibri"/>
              </a:rPr>
              <a:t> will be tried to see the effect of different R-groups.</a:t>
            </a:r>
            <a:endParaRPr lang="en-US" altLang="en-US" sz="2400" baseline="0" dirty="0">
              <a:solidFill>
                <a:prstClr val="black"/>
              </a:solidFill>
              <a:latin typeface="Calibri"/>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Box 35"/>
          <p:cNvSpPr txBox="1"/>
          <p:nvPr/>
        </p:nvSpPr>
        <p:spPr>
          <a:xfrm>
            <a:off x="22139006" y="25819655"/>
            <a:ext cx="15390312" cy="1277850"/>
          </a:xfrm>
          <a:prstGeom prst="rect">
            <a:avLst/>
          </a:prstGeom>
          <a:solidFill>
            <a:schemeClr val="bg1"/>
          </a:solidFill>
          <a:ln>
            <a:noFill/>
          </a:ln>
        </p:spPr>
        <p:txBody>
          <a:bodyPr wrap="square" rtlCol="0">
            <a:spAutoFit/>
          </a:bodyPr>
          <a:lstStyle/>
          <a:p>
            <a:pPr>
              <a:lnSpc>
                <a:spcPct val="107000"/>
              </a:lnSpc>
            </a:pPr>
            <a:endParaRPr lang="en-US" sz="2400" dirty="0" smtClean="0">
              <a:solidFill>
                <a:srgbClr val="EB1500"/>
              </a:solidFill>
              <a:latin typeface="Calibri"/>
            </a:endParaRPr>
          </a:p>
          <a:p>
            <a:pPr>
              <a:lnSpc>
                <a:spcPct val="107000"/>
              </a:lnSpc>
            </a:pPr>
            <a:r>
              <a:rPr lang="en-US" sz="2400" dirty="0" smtClean="0">
                <a:solidFill>
                  <a:srgbClr val="EB1500"/>
                </a:solidFill>
                <a:latin typeface="Calibri"/>
              </a:rPr>
              <a:t>1. Huang </a:t>
            </a:r>
            <a:r>
              <a:rPr lang="en-US" sz="2400" dirty="0">
                <a:solidFill>
                  <a:srgbClr val="EB1500"/>
                </a:solidFill>
                <a:latin typeface="Calibri"/>
              </a:rPr>
              <a:t>W, </a:t>
            </a:r>
            <a:r>
              <a:rPr lang="en-US" sz="2400" dirty="0" err="1">
                <a:solidFill>
                  <a:srgbClr val="EB1500"/>
                </a:solidFill>
                <a:latin typeface="Calibri"/>
              </a:rPr>
              <a:t>Jia</a:t>
            </a:r>
            <a:r>
              <a:rPr lang="en-US" sz="2400" dirty="0">
                <a:solidFill>
                  <a:srgbClr val="EB1500"/>
                </a:solidFill>
                <a:latin typeface="Calibri"/>
              </a:rPr>
              <a:t> J, Gibson KJ, Taylor WS, </a:t>
            </a:r>
            <a:r>
              <a:rPr lang="en-US" sz="2400" dirty="0" err="1">
                <a:solidFill>
                  <a:srgbClr val="EB1500"/>
                </a:solidFill>
                <a:latin typeface="Calibri"/>
              </a:rPr>
              <a:t>Rendina</a:t>
            </a:r>
            <a:r>
              <a:rPr lang="en-US" sz="2400" dirty="0">
                <a:solidFill>
                  <a:srgbClr val="EB1500"/>
                </a:solidFill>
                <a:latin typeface="Calibri"/>
              </a:rPr>
              <a:t> AR, Schneider G, </a:t>
            </a:r>
            <a:r>
              <a:rPr lang="en-US" sz="2400" dirty="0" err="1">
                <a:solidFill>
                  <a:srgbClr val="EB1500"/>
                </a:solidFill>
                <a:latin typeface="Calibri"/>
              </a:rPr>
              <a:t>Lindqvist</a:t>
            </a:r>
            <a:r>
              <a:rPr lang="en-US" sz="2400" dirty="0">
                <a:solidFill>
                  <a:srgbClr val="EB1500"/>
                </a:solidFill>
                <a:latin typeface="Calibri"/>
              </a:rPr>
              <a:t> Y, </a:t>
            </a:r>
            <a:r>
              <a:rPr lang="en-US" sz="2400" i="1" dirty="0">
                <a:solidFill>
                  <a:srgbClr val="EB1500"/>
                </a:solidFill>
                <a:latin typeface="Calibri"/>
              </a:rPr>
              <a:t>Biochemistry</a:t>
            </a:r>
            <a:r>
              <a:rPr lang="en-US" sz="2400" dirty="0">
                <a:solidFill>
                  <a:srgbClr val="EB1500"/>
                </a:solidFill>
                <a:latin typeface="Calibri"/>
              </a:rPr>
              <a:t>, </a:t>
            </a:r>
            <a:r>
              <a:rPr lang="en-US" sz="2400" b="1" dirty="0">
                <a:solidFill>
                  <a:srgbClr val="EB1500"/>
                </a:solidFill>
                <a:latin typeface="Calibri"/>
              </a:rPr>
              <a:t>1995</a:t>
            </a:r>
            <a:r>
              <a:rPr lang="en-US" sz="2400" dirty="0">
                <a:solidFill>
                  <a:srgbClr val="EB1500"/>
                </a:solidFill>
                <a:latin typeface="Calibri"/>
              </a:rPr>
              <a:t>, 34(35):</a:t>
            </a:r>
            <a:r>
              <a:rPr lang="en-US" sz="2400" dirty="0" smtClean="0">
                <a:solidFill>
                  <a:srgbClr val="EB1500"/>
                </a:solidFill>
                <a:latin typeface="Calibri"/>
              </a:rPr>
              <a:t>10985-10995.</a:t>
            </a:r>
          </a:p>
          <a:p>
            <a:pPr>
              <a:lnSpc>
                <a:spcPct val="107000"/>
              </a:lnSpc>
            </a:pPr>
            <a:r>
              <a:rPr lang="en-US" sz="2400" dirty="0" smtClean="0">
                <a:solidFill>
                  <a:srgbClr val="EB1500"/>
                </a:solidFill>
                <a:latin typeface="Calibri"/>
              </a:rPr>
              <a:t>2. </a:t>
            </a:r>
            <a:r>
              <a:rPr lang="en-US" sz="2400" dirty="0" err="1" smtClean="0">
                <a:solidFill>
                  <a:srgbClr val="EB1500"/>
                </a:solidFill>
                <a:latin typeface="Calibri"/>
              </a:rPr>
              <a:t>Ikeuchi</a:t>
            </a:r>
            <a:r>
              <a:rPr lang="en-US" sz="2400" dirty="0" smtClean="0">
                <a:solidFill>
                  <a:srgbClr val="EB1500"/>
                </a:solidFill>
                <a:latin typeface="Calibri"/>
              </a:rPr>
              <a:t> K, </a:t>
            </a:r>
            <a:r>
              <a:rPr lang="en-US" sz="2400" dirty="0" err="1" smtClean="0">
                <a:solidFill>
                  <a:srgbClr val="EB1500"/>
                </a:solidFill>
                <a:latin typeface="Calibri"/>
              </a:rPr>
              <a:t>Ido</a:t>
            </a:r>
            <a:r>
              <a:rPr lang="en-US" sz="2400" dirty="0" smtClean="0">
                <a:solidFill>
                  <a:srgbClr val="EB1500"/>
                </a:solidFill>
                <a:latin typeface="Calibri"/>
              </a:rPr>
              <a:t> S, Yoshimura S, </a:t>
            </a:r>
            <a:r>
              <a:rPr lang="en-US" sz="2400" dirty="0" err="1" smtClean="0">
                <a:solidFill>
                  <a:srgbClr val="EB1500"/>
                </a:solidFill>
                <a:latin typeface="Calibri"/>
              </a:rPr>
              <a:t>Asakawa</a:t>
            </a:r>
            <a:r>
              <a:rPr lang="en-US" sz="2400" dirty="0" smtClean="0">
                <a:solidFill>
                  <a:srgbClr val="EB1500"/>
                </a:solidFill>
                <a:latin typeface="Calibri"/>
              </a:rPr>
              <a:t> T, </a:t>
            </a:r>
            <a:r>
              <a:rPr lang="en-US" sz="2400" dirty="0" err="1" smtClean="0">
                <a:solidFill>
                  <a:srgbClr val="EB1500"/>
                </a:solidFill>
                <a:latin typeface="Calibri"/>
              </a:rPr>
              <a:t>Inai</a:t>
            </a:r>
            <a:r>
              <a:rPr lang="en-US" sz="2400" dirty="0" smtClean="0">
                <a:solidFill>
                  <a:srgbClr val="EB1500"/>
                </a:solidFill>
                <a:latin typeface="Calibri"/>
              </a:rPr>
              <a:t> M, </a:t>
            </a:r>
            <a:r>
              <a:rPr lang="en-US" sz="2400" dirty="0" err="1" smtClean="0">
                <a:solidFill>
                  <a:srgbClr val="EB1500"/>
                </a:solidFill>
                <a:latin typeface="Calibri"/>
              </a:rPr>
              <a:t>Hamashima</a:t>
            </a:r>
            <a:r>
              <a:rPr lang="en-US" sz="2400" dirty="0" smtClean="0">
                <a:solidFill>
                  <a:srgbClr val="EB1500"/>
                </a:solidFill>
                <a:latin typeface="Calibri"/>
              </a:rPr>
              <a:t> Y, </a:t>
            </a:r>
            <a:r>
              <a:rPr lang="en-US" sz="2400" dirty="0" err="1" smtClean="0">
                <a:solidFill>
                  <a:srgbClr val="EB1500"/>
                </a:solidFill>
                <a:latin typeface="Calibri"/>
              </a:rPr>
              <a:t>Kan</a:t>
            </a:r>
            <a:r>
              <a:rPr lang="en-US" sz="2400" dirty="0" smtClean="0">
                <a:solidFill>
                  <a:srgbClr val="EB1500"/>
                </a:solidFill>
                <a:latin typeface="Calibri"/>
              </a:rPr>
              <a:t> T. </a:t>
            </a:r>
            <a:r>
              <a:rPr lang="en-US" sz="2400" i="1" dirty="0" smtClean="0">
                <a:solidFill>
                  <a:srgbClr val="EB1500"/>
                </a:solidFill>
                <a:latin typeface="Calibri"/>
              </a:rPr>
              <a:t>Organic Letters</a:t>
            </a:r>
            <a:r>
              <a:rPr lang="en-US" sz="2400" dirty="0" smtClean="0">
                <a:solidFill>
                  <a:srgbClr val="EB1500"/>
                </a:solidFill>
                <a:latin typeface="Calibri"/>
              </a:rPr>
              <a:t>. </a:t>
            </a:r>
            <a:r>
              <a:rPr lang="en-US" sz="2400" b="1" dirty="0" smtClean="0">
                <a:solidFill>
                  <a:srgbClr val="EB1500"/>
                </a:solidFill>
                <a:latin typeface="Calibri"/>
              </a:rPr>
              <a:t>2012</a:t>
            </a:r>
            <a:r>
              <a:rPr lang="en-US" sz="2400" dirty="0" smtClean="0">
                <a:solidFill>
                  <a:srgbClr val="EB1500"/>
                </a:solidFill>
                <a:latin typeface="Calibri"/>
              </a:rPr>
              <a:t>. 14(23):6016-6019.</a:t>
            </a:r>
            <a:endParaRPr lang="en-US" sz="2050" dirty="0" smtClean="0">
              <a:solidFill>
                <a:srgbClr val="EB1500"/>
              </a:solidFill>
              <a:latin typeface="Calibri" panose="020F0502020204030204" pitchFamily="34" charset="0"/>
              <a:ea typeface="Malgun Gothic" panose="020B0503020000020004" pitchFamily="34" charset="-127"/>
              <a:cs typeface="Times New Roman" panose="02020603050405020304" pitchFamily="18" charset="0"/>
            </a:endParaRPr>
          </a:p>
        </p:txBody>
      </p:sp>
      <p:sp>
        <p:nvSpPr>
          <p:cNvPr id="37" name="TextBox 36"/>
          <p:cNvSpPr txBox="1"/>
          <p:nvPr/>
        </p:nvSpPr>
        <p:spPr>
          <a:xfrm>
            <a:off x="22143129" y="23999326"/>
            <a:ext cx="15411589" cy="1938992"/>
          </a:xfrm>
          <a:prstGeom prst="rect">
            <a:avLst/>
          </a:prstGeom>
          <a:solidFill>
            <a:schemeClr val="bg1"/>
          </a:solidFill>
          <a:ln>
            <a:noFill/>
          </a:ln>
        </p:spPr>
        <p:txBody>
          <a:bodyPr wrap="square" rtlCol="0">
            <a:spAutoFit/>
          </a:bodyPr>
          <a:lstStyle/>
          <a:p>
            <a:pPr marR="0" lvl="0" algn="l" defTabSz="3160166"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lvl="0">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a:t>
            </a:r>
            <a:r>
              <a:rPr kumimoji="0" lang="en-US" sz="2400" b="0" i="0" u="none" strike="noStrike" kern="1200" cap="none" spc="0" normalizeH="0" noProof="0" dirty="0">
                <a:ln>
                  <a:noFill/>
                </a:ln>
                <a:solidFill>
                  <a:prstClr val="black"/>
                </a:solidFill>
                <a:effectLst/>
                <a:uLnTx/>
                <a:uFillTx/>
                <a:latin typeface="Calibri"/>
                <a:ea typeface="+mn-ea"/>
                <a:cs typeface="+mn-cs"/>
              </a:rPr>
              <a:t> would like to thank Professor </a:t>
            </a:r>
            <a:r>
              <a:rPr lang="en-US" sz="2400" dirty="0" smtClean="0">
                <a:solidFill>
                  <a:prstClr val="black"/>
                </a:solidFill>
                <a:latin typeface="Calibri"/>
              </a:rPr>
              <a:t>Jeff Johnston</a:t>
            </a:r>
            <a:r>
              <a:rPr kumimoji="0" lang="en-US" sz="2400" b="0" i="0" u="none" strike="noStrike" kern="1200" cap="none" spc="0" normalizeH="0" noProof="0" dirty="0" smtClean="0">
                <a:ln>
                  <a:noFill/>
                </a:ln>
                <a:solidFill>
                  <a:prstClr val="black"/>
                </a:solidFill>
                <a:effectLst/>
                <a:uLnTx/>
                <a:uFillTx/>
                <a:latin typeface="Calibri"/>
                <a:ea typeface="+mn-ea"/>
                <a:cs typeface="+mn-cs"/>
              </a:rPr>
              <a:t> </a:t>
            </a:r>
            <a:r>
              <a:rPr kumimoji="0" lang="en-US" sz="2400" b="0" i="0" u="none" strike="noStrike" kern="1200" cap="none" spc="0" normalizeH="0" noProof="0" dirty="0">
                <a:ln>
                  <a:noFill/>
                </a:ln>
                <a:solidFill>
                  <a:prstClr val="black"/>
                </a:solidFill>
                <a:effectLst/>
                <a:uLnTx/>
                <a:uFillTx/>
                <a:latin typeface="Calibri"/>
                <a:ea typeface="+mn-ea"/>
                <a:cs typeface="+mn-cs"/>
              </a:rPr>
              <a:t>for giving me the opportunity to work in his lab. I would also like to thank my </a:t>
            </a:r>
            <a:r>
              <a:rPr kumimoji="0" lang="en-US" sz="2400" b="0" i="0" u="none" strike="noStrike" kern="1200" cap="none" spc="0" normalizeH="0" noProof="0" dirty="0" smtClean="0">
                <a:ln>
                  <a:noFill/>
                </a:ln>
                <a:solidFill>
                  <a:prstClr val="black"/>
                </a:solidFill>
                <a:effectLst/>
                <a:uLnTx/>
                <a:uFillTx/>
                <a:latin typeface="Calibri"/>
                <a:ea typeface="+mn-ea"/>
                <a:cs typeface="+mn-cs"/>
              </a:rPr>
              <a:t>mentors, Matt </a:t>
            </a:r>
            <a:r>
              <a:rPr kumimoji="0" lang="en-US" sz="2400" b="0" i="0" u="none" strike="noStrike" kern="1200" cap="none" spc="0" normalizeH="0" noProof="0" dirty="0" err="1" smtClean="0">
                <a:ln>
                  <a:noFill/>
                </a:ln>
                <a:solidFill>
                  <a:prstClr val="black"/>
                </a:solidFill>
                <a:effectLst/>
                <a:uLnTx/>
                <a:uFillTx/>
                <a:latin typeface="Calibri"/>
                <a:ea typeface="+mn-ea"/>
                <a:cs typeface="+mn-cs"/>
              </a:rPr>
              <a:t>Knowe</a:t>
            </a:r>
            <a:r>
              <a:rPr kumimoji="0" lang="en-US" sz="2400" b="0" i="0" u="none" strike="noStrike" kern="1200" cap="none" spc="0" normalizeH="0" noProof="0" dirty="0" smtClean="0">
                <a:ln>
                  <a:noFill/>
                </a:ln>
                <a:solidFill>
                  <a:prstClr val="black"/>
                </a:solidFill>
                <a:effectLst/>
                <a:uLnTx/>
                <a:uFillTx/>
                <a:latin typeface="Calibri"/>
                <a:ea typeface="+mn-ea"/>
                <a:cs typeface="+mn-cs"/>
              </a:rPr>
              <a:t> and Kali </a:t>
            </a:r>
            <a:r>
              <a:rPr kumimoji="0" lang="en-US" sz="2400" b="0" i="0" u="none" strike="noStrike" kern="1200" cap="none" spc="0" normalizeH="0" noProof="0" dirty="0" err="1" smtClean="0">
                <a:ln>
                  <a:noFill/>
                </a:ln>
                <a:solidFill>
                  <a:prstClr val="black"/>
                </a:solidFill>
                <a:effectLst/>
                <a:uLnTx/>
                <a:uFillTx/>
                <a:latin typeface="Calibri"/>
                <a:ea typeface="+mn-ea"/>
                <a:cs typeface="+mn-cs"/>
              </a:rPr>
              <a:t>Bera</a:t>
            </a:r>
            <a:r>
              <a:rPr kumimoji="0" lang="en-US" sz="2400" b="0" i="0" u="none" strike="noStrike" kern="1200" cap="none" spc="0" normalizeH="0" noProof="0" dirty="0" smtClean="0">
                <a:ln>
                  <a:noFill/>
                </a:ln>
                <a:solidFill>
                  <a:prstClr val="black"/>
                </a:solidFill>
                <a:effectLst/>
                <a:uLnTx/>
                <a:uFillTx/>
                <a:latin typeface="Calibri"/>
                <a:ea typeface="+mn-ea"/>
                <a:cs typeface="+mn-cs"/>
              </a:rPr>
              <a:t> who </a:t>
            </a:r>
            <a:r>
              <a:rPr kumimoji="0" lang="en-US" sz="2400" b="0" i="0" u="none" strike="noStrike" kern="1200" cap="none" spc="0" normalizeH="0" noProof="0" dirty="0">
                <a:ln>
                  <a:noFill/>
                </a:ln>
                <a:solidFill>
                  <a:prstClr val="black"/>
                </a:solidFill>
                <a:effectLst/>
                <a:uLnTx/>
                <a:uFillTx/>
                <a:latin typeface="Calibri"/>
                <a:ea typeface="+mn-ea"/>
                <a:cs typeface="+mn-cs"/>
              </a:rPr>
              <a:t>always have been helpful in teaching me lab techniques and answering all of my questions. </a:t>
            </a:r>
            <a:r>
              <a:rPr kumimoji="0" lang="en-US" sz="2400" b="0" i="0" u="none" strike="noStrike" kern="1200" cap="none" spc="0" normalizeH="0" noProof="0" dirty="0" smtClean="0">
                <a:ln>
                  <a:noFill/>
                </a:ln>
                <a:solidFill>
                  <a:prstClr val="black"/>
                </a:solidFill>
                <a:effectLst/>
                <a:uLnTx/>
                <a:uFillTx/>
                <a:latin typeface="Calibri"/>
                <a:ea typeface="+mn-ea"/>
                <a:cs typeface="+mn-cs"/>
              </a:rPr>
              <a:t>Finally</a:t>
            </a:r>
            <a:r>
              <a:rPr kumimoji="0" lang="en-US" sz="2400" b="0" i="0" u="none" strike="noStrike" kern="1200" cap="none" spc="0" normalizeH="0" noProof="0" dirty="0">
                <a:ln>
                  <a:noFill/>
                </a:ln>
                <a:solidFill>
                  <a:prstClr val="black"/>
                </a:solidFill>
                <a:effectLst/>
                <a:uLnTx/>
                <a:uFillTx/>
                <a:latin typeface="Calibri"/>
                <a:ea typeface="+mn-ea"/>
                <a:cs typeface="+mn-cs"/>
              </a:rPr>
              <a:t>, I would like to thank </a:t>
            </a:r>
            <a:r>
              <a:rPr lang="en-US" sz="2400" dirty="0" smtClean="0">
                <a:solidFill>
                  <a:prstClr val="black"/>
                </a:solidFill>
                <a:latin typeface="Calibri"/>
              </a:rPr>
              <a:t>NSF for funding. </a:t>
            </a:r>
            <a:r>
              <a:rPr lang="en-US" sz="2400" dirty="0">
                <a:solidFill>
                  <a:prstClr val="black"/>
                </a:solidFill>
                <a:latin typeface="Calibri"/>
              </a:rPr>
              <a:t>NSF Award </a:t>
            </a:r>
            <a:r>
              <a:rPr lang="en-US" sz="2400" dirty="0" smtClean="0">
                <a:solidFill>
                  <a:prstClr val="black"/>
                </a:solidFill>
                <a:latin typeface="Calibri"/>
              </a:rPr>
              <a:t>1460706.</a:t>
            </a:r>
          </a:p>
          <a:p>
            <a:pPr lvl="0">
              <a:defRPr/>
            </a:pPr>
            <a:endParaRPr lang="en-US" sz="2400" dirty="0">
              <a:solidFill>
                <a:prstClr val="black"/>
              </a:solidFill>
              <a:latin typeface="Calibri"/>
            </a:endParaRPr>
          </a:p>
        </p:txBody>
      </p:sp>
      <p:sp>
        <p:nvSpPr>
          <p:cNvPr id="46" name="TextBox 45"/>
          <p:cNvSpPr txBox="1"/>
          <p:nvPr/>
        </p:nvSpPr>
        <p:spPr>
          <a:xfrm>
            <a:off x="22181525" y="4065527"/>
            <a:ext cx="15398656" cy="2893100"/>
          </a:xfrm>
          <a:prstGeom prst="rect">
            <a:avLst/>
          </a:prstGeom>
          <a:solidFill>
            <a:schemeClr val="bg1"/>
          </a:solidFill>
          <a:ln>
            <a:noFill/>
          </a:ln>
        </p:spPr>
        <p:txBody>
          <a:bodyPr wrap="square" rtlCol="0">
            <a:spAutoFit/>
          </a:bodyPr>
          <a:lstStyle/>
          <a:p>
            <a:pPr marL="1580083" marR="0" lvl="1" indent="0" algn="l" defTabSz="3160166" rtl="0" eaLnBrk="1" fontAlgn="auto" latinLnBrk="0" hangingPunct="1">
              <a:lnSpc>
                <a:spcPct val="100000"/>
              </a:lnSpc>
              <a:spcBef>
                <a:spcPts val="0"/>
              </a:spcBef>
              <a:spcAft>
                <a:spcPts val="1200"/>
              </a:spcAft>
              <a:buClrTx/>
              <a:buSzTx/>
              <a:buFontTx/>
              <a:buNone/>
              <a:tabLst/>
              <a:defRPr/>
            </a:pP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Calibri"/>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smtClean="0">
                <a:ln w="22225">
                  <a:solidFill>
                    <a:srgbClr val="ED7D31"/>
                  </a:solidFill>
                  <a:prstDash val="solid"/>
                </a:ln>
                <a:solidFill>
                  <a:srgbClr val="5B9BD5">
                    <a:lumMod val="75000"/>
                  </a:srgbClr>
                </a:solidFill>
                <a:effectLst/>
                <a:uLnTx/>
                <a:uFillTx/>
                <a:latin typeface="Bell MT" panose="02020503060305020303" pitchFamily="18" charset="0"/>
                <a:ea typeface="+mn-ea"/>
                <a:cs typeface="+mn-cs"/>
              </a:rPr>
              <a:t>                                                                                             </a:t>
            </a:r>
            <a:r>
              <a:rPr kumimoji="0" lang="en-US" sz="2000" b="1" i="0" u="none" strike="noStrike" kern="1200" cap="none" spc="0" normalizeH="0" noProof="0" dirty="0" smtClean="0">
                <a:ln w="22225">
                  <a:solidFill>
                    <a:srgbClr val="ED7D31"/>
                  </a:solidFill>
                  <a:prstDash val="solid"/>
                </a:ln>
                <a:solidFill>
                  <a:srgbClr val="5B9BD5">
                    <a:lumMod val="75000"/>
                  </a:srgbClr>
                </a:solidFill>
                <a:effectLst/>
                <a:uLnTx/>
                <a:uFillTx/>
                <a:latin typeface="Bell MT" panose="02020503060305020303" pitchFamily="18" charset="0"/>
                <a:ea typeface="+mn-ea"/>
                <a:cs typeface="+mn-cs"/>
              </a:rPr>
              <a:t> </a:t>
            </a:r>
            <a:r>
              <a:rPr lang="en-US" sz="2400" dirty="0" smtClean="0">
                <a:solidFill>
                  <a:prstClr val="black"/>
                </a:solidFill>
                <a:latin typeface="Calibri"/>
              </a:rPr>
              <a:t> </a:t>
            </a:r>
            <a:r>
              <a:rPr kumimoji="0" lang="en-US" sz="2000" b="1" i="0" u="none" strike="noStrike" kern="1200" cap="none" spc="0" normalizeH="0" baseline="0" noProof="0" dirty="0" smtClean="0">
                <a:ln w="22225">
                  <a:solidFill>
                    <a:srgbClr val="ED7D31"/>
                  </a:solidFill>
                  <a:prstDash val="solid"/>
                </a:ln>
                <a:solidFill>
                  <a:srgbClr val="5B9BD5">
                    <a:lumMod val="75000"/>
                  </a:srgbClr>
                </a:solidFill>
                <a:effectLst/>
                <a:uLnTx/>
                <a:uFillTx/>
                <a:latin typeface="Bell MT" panose="02020503060305020303" pitchFamily="18" charset="0"/>
                <a:ea typeface="+mn-ea"/>
                <a:cs typeface="+mn-cs"/>
              </a:rPr>
              <a:t>                                                                                                                                                                                                </a:t>
            </a: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Bell MT" panose="02020503060305020303" pitchFamily="18" charset="0"/>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Bell MT" panose="02020503060305020303" pitchFamily="18" charset="0"/>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Bell MT" panose="02020503060305020303" pitchFamily="18" charset="0"/>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r>
              <a:rPr lang="en-US" sz="2400" dirty="0" smtClean="0">
                <a:solidFill>
                  <a:prstClr val="black"/>
                </a:solidFill>
                <a:latin typeface="Calibri" panose="020F0502020204030204" pitchFamily="34" charset="0"/>
              </a:rPr>
              <a:t>                                                                                                    </a:t>
            </a:r>
          </a:p>
          <a:p>
            <a:pPr marL="1580083" marR="0" lvl="1" indent="0" algn="l" defTabSz="3160166" rtl="0" eaLnBrk="1" fontAlgn="auto" latinLnBrk="0" hangingPunct="1">
              <a:lnSpc>
                <a:spcPct val="100000"/>
              </a:lnSpc>
              <a:spcBef>
                <a:spcPts val="0"/>
              </a:spcBef>
              <a:spcAft>
                <a:spcPts val="1200"/>
              </a:spcAft>
              <a:buClrTx/>
              <a:buSzTx/>
              <a:buFontTx/>
              <a:buNone/>
              <a:tabLst/>
              <a:defRPr/>
            </a:pPr>
            <a:endParaRPr lang="en-US" sz="2400" dirty="0" smtClean="0">
              <a:solidFill>
                <a:prstClr val="black"/>
              </a:solidFill>
              <a:latin typeface="Calibri" panose="020F0502020204030204" pitchFamily="34" charset="0"/>
            </a:endParaRPr>
          </a:p>
        </p:txBody>
      </p:sp>
      <p:sp>
        <p:nvSpPr>
          <p:cNvPr id="16" name="TextBox 15"/>
          <p:cNvSpPr txBox="1"/>
          <p:nvPr/>
        </p:nvSpPr>
        <p:spPr>
          <a:xfrm>
            <a:off x="685884" y="3624970"/>
            <a:ext cx="10818544"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schemeClr val="bg1"/>
                  </a:solidFill>
                  <a:prstDash val="solid"/>
                </a:ln>
                <a:solidFill>
                  <a:srgbClr val="13BA33"/>
                </a:solidFill>
                <a:latin typeface="Bell MT" panose="02020503060305020303" pitchFamily="18" charset="0"/>
              </a:rPr>
              <a:t>Abstract</a:t>
            </a:r>
            <a:endParaRPr kumimoji="0" lang="en-US" sz="2800" b="1" i="0" u="none" strike="noStrike" kern="1200" cap="none" spc="0" normalizeH="0" baseline="0" noProof="0" dirty="0">
              <a:ln w="12700">
                <a:solidFill>
                  <a:schemeClr val="bg1"/>
                </a:solidFill>
                <a:prstDash val="solid"/>
              </a:ln>
              <a:solidFill>
                <a:srgbClr val="13BA33"/>
              </a:solidFill>
              <a:effectLst/>
              <a:uLnTx/>
              <a:uFillTx/>
              <a:latin typeface="Bell MT" panose="02020503060305020303" pitchFamily="18" charset="0"/>
            </a:endParaRPr>
          </a:p>
        </p:txBody>
      </p:sp>
      <p:sp>
        <p:nvSpPr>
          <p:cNvPr id="41" name="TextBox 40"/>
          <p:cNvSpPr txBox="1"/>
          <p:nvPr/>
        </p:nvSpPr>
        <p:spPr>
          <a:xfrm>
            <a:off x="22139007" y="23853430"/>
            <a:ext cx="15390312"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dirty="0">
                <a:ln w="12700">
                  <a:solidFill>
                    <a:prstClr val="white"/>
                  </a:solidFill>
                  <a:prstDash val="solid"/>
                </a:ln>
                <a:solidFill>
                  <a:srgbClr val="13BA33"/>
                </a:solidFill>
                <a:latin typeface="Bell MT" panose="02020503060305020303" pitchFamily="18" charset="0"/>
              </a:rPr>
              <a:t>Acknowledgments</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sp>
        <p:nvSpPr>
          <p:cNvPr id="42" name="TextBox 41"/>
          <p:cNvSpPr txBox="1"/>
          <p:nvPr/>
        </p:nvSpPr>
        <p:spPr>
          <a:xfrm>
            <a:off x="22109441" y="25626044"/>
            <a:ext cx="15419878"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dirty="0">
                <a:ln w="12700">
                  <a:solidFill>
                    <a:prstClr val="white"/>
                  </a:solidFill>
                  <a:prstDash val="solid"/>
                </a:ln>
                <a:solidFill>
                  <a:srgbClr val="13BA33"/>
                </a:solidFill>
                <a:latin typeface="Bell MT" panose="02020503060305020303" pitchFamily="18" charset="0"/>
              </a:rPr>
              <a:t>References</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sp>
        <p:nvSpPr>
          <p:cNvPr id="34" name="TextBox 33"/>
          <p:cNvSpPr txBox="1"/>
          <p:nvPr/>
        </p:nvSpPr>
        <p:spPr>
          <a:xfrm>
            <a:off x="689589" y="8162559"/>
            <a:ext cx="108030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a typeface="+mn-ea"/>
                <a:cs typeface="+mn-cs"/>
              </a:rPr>
              <a:t>   </a:t>
            </a:r>
            <a:r>
              <a:rPr kumimoji="0" lang="en-US" sz="2800" b="1" i="0" u="none" strike="noStrike" kern="1200" cap="none" spc="0" normalizeH="0" noProof="0" dirty="0" smtClean="0">
                <a:ln w="12700">
                  <a:solidFill>
                    <a:prstClr val="white"/>
                  </a:solidFill>
                  <a:prstDash val="solid"/>
                </a:ln>
                <a:solidFill>
                  <a:srgbClr val="13BA33"/>
                </a:solidFill>
                <a:effectLst/>
                <a:uLnTx/>
                <a:uFillTx/>
                <a:latin typeface="Bell MT" panose="02020503060305020303" pitchFamily="18" charset="0"/>
                <a:ea typeface="+mn-ea"/>
                <a:cs typeface="+mn-cs"/>
              </a:rPr>
              <a:t>   </a:t>
            </a:r>
            <a:r>
              <a:rPr lang="en-US" sz="2800" b="1" noProof="0" dirty="0" smtClean="0">
                <a:ln w="12700">
                  <a:solidFill>
                    <a:prstClr val="white"/>
                  </a:solidFill>
                  <a:prstDash val="solid"/>
                </a:ln>
                <a:solidFill>
                  <a:srgbClr val="13BA33"/>
                </a:solidFill>
                <a:latin typeface="Bell MT" panose="02020503060305020303" pitchFamily="18" charset="0"/>
              </a:rPr>
              <a:t>Background</a:t>
            </a:r>
            <a:r>
              <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a typeface="+mn-ea"/>
                <a:cs typeface="+mn-cs"/>
              </a:rPr>
              <a:t>	</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238" y="757965"/>
            <a:ext cx="2222338" cy="2222338"/>
          </a:xfrm>
          <a:prstGeom prst="rect">
            <a:avLst/>
          </a:prstGeom>
        </p:spPr>
      </p:pic>
      <p:sp>
        <p:nvSpPr>
          <p:cNvPr id="31" name="TextBox 30"/>
          <p:cNvSpPr txBox="1"/>
          <p:nvPr/>
        </p:nvSpPr>
        <p:spPr>
          <a:xfrm>
            <a:off x="689969" y="8854439"/>
            <a:ext cx="10861951" cy="18255615"/>
          </a:xfrm>
          <a:prstGeom prst="rect">
            <a:avLst/>
          </a:prstGeom>
          <a:solidFill>
            <a:schemeClr val="bg1"/>
          </a:solidFill>
        </p:spPr>
        <p:txBody>
          <a:bodyPr wrap="square" rtlCol="0">
            <a:spAutoFit/>
          </a:bodyPr>
          <a:lstStyle/>
          <a:p>
            <a:pPr lvl="0"/>
            <a:r>
              <a:rPr lang="en-US" sz="2400" dirty="0" smtClean="0">
                <a:solidFill>
                  <a:prstClr val="black"/>
                </a:solidFill>
                <a:latin typeface="Calibri" panose="020F0502020204030204" pitchFamily="34" charset="0"/>
              </a:rPr>
              <a:t>                                              </a:t>
            </a:r>
          </a:p>
          <a:p>
            <a:pPr lvl="0"/>
            <a:r>
              <a:rPr lang="en-US" sz="2400" dirty="0">
                <a:solidFill>
                  <a:prstClr val="black"/>
                </a:solidFill>
                <a:latin typeface="Calibri" panose="020F0502020204030204" pitchFamily="34" charset="0"/>
              </a:rPr>
              <a:t>	</a:t>
            </a:r>
            <a:r>
              <a:rPr lang="en-US" sz="2400" dirty="0" smtClean="0">
                <a:solidFill>
                  <a:prstClr val="black"/>
                </a:solidFill>
                <a:latin typeface="Calibri" panose="020F0502020204030204" pitchFamily="34" charset="0"/>
              </a:rPr>
              <a:t>The use of carboxylic acids is ubiquitous in nature and       	synthetic chemistry, and their ability to hydrogen bond is 	frequently exploited in catalysis. Their symmetry and 	ambivalence as nucleophiles typically result in equal 	reactivity of both oxygen atoms, and there is not yet an 	established catalytic mode with the precision to 	differentiate between carboxylate </a:t>
            </a:r>
            <a:r>
              <a:rPr lang="en-US" sz="2400" dirty="0" err="1" smtClean="0">
                <a:solidFill>
                  <a:prstClr val="black"/>
                </a:solidFill>
                <a:latin typeface="Calibri" panose="020F0502020204030204" pitchFamily="34" charset="0"/>
              </a:rPr>
              <a:t>oxygens</a:t>
            </a:r>
            <a:r>
              <a:rPr lang="en-US" sz="2400" dirty="0" smtClean="0">
                <a:solidFill>
                  <a:prstClr val="black"/>
                </a:solidFill>
                <a:latin typeface="Calibri" panose="020F0502020204030204" pitchFamily="34" charset="0"/>
              </a:rPr>
              <a:t>.</a:t>
            </a:r>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r>
              <a:rPr lang="en-US" sz="2400" dirty="0" smtClean="0">
                <a:solidFill>
                  <a:srgbClr val="EB1500"/>
                </a:solidFill>
                <a:latin typeface="Calibri" panose="020F0502020204030204" pitchFamily="34" charset="0"/>
              </a:rPr>
              <a:t>Figure </a:t>
            </a:r>
            <a:r>
              <a:rPr lang="en-US" sz="2400" dirty="0">
                <a:solidFill>
                  <a:srgbClr val="EB1500"/>
                </a:solidFill>
                <a:latin typeface="Calibri" panose="020F0502020204030204" pitchFamily="34" charset="0"/>
              </a:rPr>
              <a:t>1</a:t>
            </a:r>
            <a:r>
              <a:rPr lang="en-US" sz="2400" dirty="0" smtClean="0">
                <a:solidFill>
                  <a:srgbClr val="EB1500"/>
                </a:solidFill>
                <a:latin typeface="Calibri" panose="020F0502020204030204" pitchFamily="34" charset="0"/>
              </a:rPr>
              <a:t>: (Left) The mechanism of the activation of a </a:t>
            </a:r>
            <a:r>
              <a:rPr lang="en-US" sz="2400" dirty="0" err="1" smtClean="0">
                <a:solidFill>
                  <a:srgbClr val="EB1500"/>
                </a:solidFill>
                <a:latin typeface="Calibri" panose="020F0502020204030204" pitchFamily="34" charset="0"/>
              </a:rPr>
              <a:t>carbamic</a:t>
            </a:r>
            <a:r>
              <a:rPr lang="en-US" sz="2400" dirty="0" smtClean="0">
                <a:solidFill>
                  <a:srgbClr val="EB1500"/>
                </a:solidFill>
                <a:latin typeface="Calibri" panose="020F0502020204030204" pitchFamily="34" charset="0"/>
              </a:rPr>
              <a:t> acid by </a:t>
            </a:r>
            <a:r>
              <a:rPr lang="en-US" sz="2400" dirty="0" err="1" smtClean="0">
                <a:solidFill>
                  <a:srgbClr val="EB1500"/>
                </a:solidFill>
                <a:latin typeface="Calibri" panose="020F0502020204030204" pitchFamily="34" charset="0"/>
              </a:rPr>
              <a:t>dethiobiotin</a:t>
            </a:r>
            <a:r>
              <a:rPr lang="en-US" sz="2400" dirty="0" smtClean="0">
                <a:solidFill>
                  <a:srgbClr val="EB1500"/>
                </a:solidFill>
                <a:latin typeface="Calibri" panose="020F0502020204030204" pitchFamily="34" charset="0"/>
              </a:rPr>
              <a:t> </a:t>
            </a:r>
            <a:r>
              <a:rPr lang="en-US" sz="2400" dirty="0" err="1" smtClean="0">
                <a:solidFill>
                  <a:srgbClr val="EB1500"/>
                </a:solidFill>
                <a:latin typeface="Calibri" panose="020F0502020204030204" pitchFamily="34" charset="0"/>
              </a:rPr>
              <a:t>synthetase</a:t>
            </a:r>
            <a:r>
              <a:rPr lang="en-US" sz="2400" dirty="0" smtClean="0">
                <a:solidFill>
                  <a:srgbClr val="EB1500"/>
                </a:solidFill>
                <a:latin typeface="Calibri" panose="020F0502020204030204" pitchFamily="34" charset="0"/>
              </a:rPr>
              <a:t> via oxygen atom differentiation. It is achieved by hydrogen bond donation from an amide N-H and water molecule to one oxygen, and ionic hydrogen bonding from a lysine residue to the other. This activation mode is hypothesized to cause selective phosphorylation of one oxygen atom over the other.</a:t>
            </a:r>
            <a:r>
              <a:rPr lang="en-US" sz="2400" baseline="30000" dirty="0" smtClean="0">
                <a:solidFill>
                  <a:srgbClr val="EB1500"/>
                </a:solidFill>
                <a:latin typeface="Calibri" panose="020F0502020204030204" pitchFamily="34" charset="0"/>
              </a:rPr>
              <a:t>1</a:t>
            </a:r>
            <a:r>
              <a:rPr lang="en-US" sz="2400" dirty="0" smtClean="0">
                <a:solidFill>
                  <a:srgbClr val="EB1500"/>
                </a:solidFill>
                <a:latin typeface="Calibri" panose="020F0502020204030204" pitchFamily="34" charset="0"/>
              </a:rPr>
              <a:t> (Right) Hypothesized similar three point binding strategy that could be employed to generate a chiral carboxylate with oxygen atoms differentiated.</a:t>
            </a:r>
            <a:endParaRPr lang="en-US" sz="2400" dirty="0">
              <a:solidFill>
                <a:srgbClr val="EB1500"/>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r>
              <a:rPr lang="en-US" sz="2400" dirty="0" smtClean="0">
                <a:solidFill>
                  <a:srgbClr val="EB1500"/>
                </a:solidFill>
                <a:latin typeface="Calibri" panose="020F0502020204030204" pitchFamily="34" charset="0"/>
              </a:rPr>
              <a:t>Figure 2: In order for high </a:t>
            </a:r>
            <a:r>
              <a:rPr lang="en-US" sz="2400" dirty="0" err="1" smtClean="0">
                <a:solidFill>
                  <a:srgbClr val="EB1500"/>
                </a:solidFill>
                <a:latin typeface="Calibri" panose="020F0502020204030204" pitchFamily="34" charset="0"/>
              </a:rPr>
              <a:t>enantioselectivity</a:t>
            </a:r>
            <a:r>
              <a:rPr lang="en-US" sz="2400" dirty="0">
                <a:solidFill>
                  <a:srgbClr val="EB1500"/>
                </a:solidFill>
                <a:latin typeface="Calibri" panose="020F0502020204030204" pitchFamily="34" charset="0"/>
              </a:rPr>
              <a:t> </a:t>
            </a:r>
            <a:r>
              <a:rPr lang="en-US" sz="2400" dirty="0" smtClean="0">
                <a:solidFill>
                  <a:srgbClr val="EB1500"/>
                </a:solidFill>
                <a:latin typeface="Calibri" panose="020F0502020204030204" pitchFamily="34" charset="0"/>
              </a:rPr>
              <a:t>to be achieved, catalysts must account for the conformation of the central C-C bond, and the </a:t>
            </a:r>
            <a:r>
              <a:rPr lang="en-US" sz="2400" dirty="0" err="1" smtClean="0">
                <a:solidFill>
                  <a:srgbClr val="EB1500"/>
                </a:solidFill>
                <a:latin typeface="Calibri" panose="020F0502020204030204" pitchFamily="34" charset="0"/>
              </a:rPr>
              <a:t>nucleophilicity</a:t>
            </a:r>
            <a:r>
              <a:rPr lang="en-US" sz="2400" dirty="0" smtClean="0">
                <a:solidFill>
                  <a:srgbClr val="EB1500"/>
                </a:solidFill>
                <a:latin typeface="Calibri" panose="020F0502020204030204" pitchFamily="34" charset="0"/>
              </a:rPr>
              <a:t> of each carboxylate oxygen.</a:t>
            </a:r>
            <a:endParaRPr lang="en-US" sz="2400" dirty="0">
              <a:solidFill>
                <a:srgbClr val="EB1500"/>
              </a:solidFill>
              <a:latin typeface="Calibri" panose="020F0502020204030204" pitchFamily="34" charset="0"/>
            </a:endParaRPr>
          </a:p>
        </p:txBody>
      </p:sp>
      <p:sp>
        <p:nvSpPr>
          <p:cNvPr id="73" name="TextBox 72"/>
          <p:cNvSpPr txBox="1"/>
          <p:nvPr/>
        </p:nvSpPr>
        <p:spPr>
          <a:xfrm>
            <a:off x="11633588" y="3630311"/>
            <a:ext cx="10411500" cy="23479744"/>
          </a:xfrm>
          <a:prstGeom prst="rect">
            <a:avLst/>
          </a:prstGeom>
          <a:solidFill>
            <a:schemeClr val="bg1"/>
          </a:solidFill>
        </p:spPr>
        <p:txBody>
          <a:bodyPr wrap="square" rtlCol="0">
            <a:spAutoFit/>
          </a:bodyPr>
          <a:lstStyle/>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r>
              <a:rPr lang="en-US" sz="2400" dirty="0" smtClean="0">
                <a:solidFill>
                  <a:srgbClr val="EB1500"/>
                </a:solidFill>
                <a:latin typeface="Calibri" panose="020F0502020204030204" pitchFamily="34" charset="0"/>
              </a:rPr>
              <a:t>Figure 3: 5-exo enantioselective </a:t>
            </a:r>
            <a:r>
              <a:rPr lang="en-US" sz="2400" dirty="0" err="1" smtClean="0">
                <a:solidFill>
                  <a:srgbClr val="EB1500"/>
                </a:solidFill>
                <a:latin typeface="Calibri" panose="020F0502020204030204" pitchFamily="34" charset="0"/>
              </a:rPr>
              <a:t>iodolactonization</a:t>
            </a:r>
            <a:r>
              <a:rPr lang="en-US" sz="2400" dirty="0" smtClean="0">
                <a:solidFill>
                  <a:srgbClr val="EB1500"/>
                </a:solidFill>
                <a:latin typeface="Calibri" panose="020F0502020204030204" pitchFamily="34" charset="0"/>
              </a:rPr>
              <a:t> of </a:t>
            </a:r>
            <a:r>
              <a:rPr lang="en-US" sz="2400" dirty="0" err="1" smtClean="0">
                <a:solidFill>
                  <a:srgbClr val="EB1500"/>
                </a:solidFill>
                <a:latin typeface="Calibri" panose="020F0502020204030204" pitchFamily="34" charset="0"/>
              </a:rPr>
              <a:t>cyclopentene</a:t>
            </a:r>
            <a:r>
              <a:rPr lang="en-US" sz="2400" dirty="0" smtClean="0">
                <a:solidFill>
                  <a:srgbClr val="EB1500"/>
                </a:solidFill>
                <a:latin typeface="Calibri" panose="020F0502020204030204" pitchFamily="34" charset="0"/>
              </a:rPr>
              <a:t> carboxylic acid substrate.</a:t>
            </a: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r>
              <a:rPr lang="en-US" sz="2400" dirty="0" smtClean="0">
                <a:solidFill>
                  <a:srgbClr val="EB1500"/>
                </a:solidFill>
                <a:latin typeface="Calibri" panose="020F0502020204030204" pitchFamily="34" charset="0"/>
              </a:rPr>
              <a:t>Figure 4: Extension of previous results to 4-exo enantioselective </a:t>
            </a:r>
            <a:r>
              <a:rPr lang="en-US" sz="2400" dirty="0" err="1" smtClean="0">
                <a:solidFill>
                  <a:srgbClr val="EB1500"/>
                </a:solidFill>
                <a:latin typeface="Calibri" panose="020F0502020204030204" pitchFamily="34" charset="0"/>
              </a:rPr>
              <a:t>iodolactonization</a:t>
            </a:r>
            <a:r>
              <a:rPr lang="en-US" sz="2400" dirty="0" smtClean="0">
                <a:solidFill>
                  <a:srgbClr val="EB1500"/>
                </a:solidFill>
                <a:latin typeface="Calibri" panose="020F0502020204030204" pitchFamily="34" charset="0"/>
              </a:rPr>
              <a:t> of </a:t>
            </a:r>
            <a:r>
              <a:rPr lang="en-US" sz="2400" dirty="0" err="1" smtClean="0">
                <a:solidFill>
                  <a:srgbClr val="EB1500"/>
                </a:solidFill>
                <a:latin typeface="Calibri" panose="020F0502020204030204" pitchFamily="34" charset="0"/>
              </a:rPr>
              <a:t>cyclohexadiene</a:t>
            </a:r>
            <a:r>
              <a:rPr lang="en-US" sz="2400" dirty="0" smtClean="0">
                <a:solidFill>
                  <a:srgbClr val="EB1500"/>
                </a:solidFill>
                <a:latin typeface="Calibri" panose="020F0502020204030204" pitchFamily="34" charset="0"/>
              </a:rPr>
              <a:t> carboxylic acid substrate.</a:t>
            </a: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r>
              <a:rPr lang="en-US" sz="2400" dirty="0" smtClean="0">
                <a:solidFill>
                  <a:srgbClr val="EB1500"/>
                </a:solidFill>
                <a:latin typeface="Calibri" panose="020F0502020204030204" pitchFamily="34" charset="0"/>
              </a:rPr>
              <a:t>Figure 5: Synthesis of </a:t>
            </a:r>
            <a:r>
              <a:rPr lang="en-US" sz="2400" dirty="0" err="1" smtClean="0">
                <a:solidFill>
                  <a:srgbClr val="EB1500"/>
                </a:solidFill>
                <a:latin typeface="Calibri" panose="020F0502020204030204" pitchFamily="34" charset="0"/>
              </a:rPr>
              <a:t>organocatalyst</a:t>
            </a:r>
            <a:r>
              <a:rPr lang="en-US" sz="2400" dirty="0" smtClean="0">
                <a:solidFill>
                  <a:srgbClr val="EB1500"/>
                </a:solidFill>
                <a:latin typeface="Calibri" panose="020F0502020204030204" pitchFamily="34" charset="0"/>
              </a:rPr>
              <a:t> </a:t>
            </a:r>
            <a:r>
              <a:rPr lang="en-US" sz="2400" i="1" baseline="30000" dirty="0" smtClean="0">
                <a:solidFill>
                  <a:srgbClr val="EB1500"/>
                </a:solidFill>
                <a:latin typeface="Calibri" panose="020F0502020204030204" pitchFamily="34" charset="0"/>
              </a:rPr>
              <a:t>6t</a:t>
            </a:r>
            <a:r>
              <a:rPr lang="en-US" sz="2400" dirty="0" smtClean="0">
                <a:solidFill>
                  <a:srgbClr val="EB1500"/>
                </a:solidFill>
                <a:latin typeface="Calibri" panose="020F0502020204030204" pitchFamily="34" charset="0"/>
              </a:rPr>
              <a:t>BuStilb(</a:t>
            </a:r>
            <a:r>
              <a:rPr lang="en-US" sz="2400" i="1" baseline="30000" dirty="0" err="1" smtClean="0">
                <a:solidFill>
                  <a:srgbClr val="EB1500"/>
                </a:solidFill>
                <a:latin typeface="Calibri" panose="020F0502020204030204" pitchFamily="34" charset="0"/>
              </a:rPr>
              <a:t>p</a:t>
            </a:r>
            <a:r>
              <a:rPr lang="en-US" sz="2400" dirty="0" err="1" smtClean="0">
                <a:solidFill>
                  <a:srgbClr val="EB1500"/>
                </a:solidFill>
                <a:latin typeface="Calibri" panose="020F0502020204030204" pitchFamily="34" charset="0"/>
              </a:rPr>
              <a:t>MeAn</a:t>
            </a:r>
            <a:r>
              <a:rPr lang="en-US" sz="2400" dirty="0" smtClean="0">
                <a:solidFill>
                  <a:srgbClr val="EB1500"/>
                </a:solidFill>
                <a:latin typeface="Calibri" panose="020F0502020204030204" pitchFamily="34" charset="0"/>
              </a:rPr>
              <a:t>)BAM</a:t>
            </a:r>
            <a:r>
              <a:rPr lang="en-US" sz="2400" dirty="0">
                <a:solidFill>
                  <a:srgbClr val="EB1500"/>
                </a:solidFill>
                <a:latin typeface="Calibri" panose="020F0502020204030204" pitchFamily="34" charset="0"/>
              </a:rPr>
              <a:t>. (N</a:t>
            </a:r>
            <a:r>
              <a:rPr lang="en-US" sz="2400" baseline="30000" dirty="0">
                <a:solidFill>
                  <a:srgbClr val="EB1500"/>
                </a:solidFill>
                <a:latin typeface="Calibri" panose="020F0502020204030204" pitchFamily="34" charset="0"/>
              </a:rPr>
              <a:t>2</a:t>
            </a:r>
            <a:r>
              <a:rPr lang="en-US" sz="2400" dirty="0">
                <a:solidFill>
                  <a:srgbClr val="EB1500"/>
                </a:solidFill>
                <a:latin typeface="Calibri" panose="020F0502020204030204" pitchFamily="34" charset="0"/>
              </a:rPr>
              <a:t>,N</a:t>
            </a:r>
            <a:r>
              <a:rPr lang="en-US" sz="2400" baseline="30000" dirty="0">
                <a:solidFill>
                  <a:srgbClr val="EB1500"/>
                </a:solidFill>
                <a:latin typeface="Calibri" panose="020F0502020204030204" pitchFamily="34" charset="0"/>
              </a:rPr>
              <a:t>2</a:t>
            </a:r>
            <a:r>
              <a:rPr lang="en-US" sz="2400" dirty="0">
                <a:solidFill>
                  <a:srgbClr val="EB1500"/>
                </a:solidFill>
                <a:latin typeface="Calibri" panose="020F0502020204030204" pitchFamily="34" charset="0"/>
              </a:rPr>
              <a:t>'-((1R,2R)-1,2-diphenylethane-1,2-diyl)</a:t>
            </a:r>
            <a:r>
              <a:rPr lang="en-US" sz="2400" dirty="0" err="1">
                <a:solidFill>
                  <a:srgbClr val="EB1500"/>
                </a:solidFill>
                <a:latin typeface="Calibri" panose="020F0502020204030204" pitchFamily="34" charset="0"/>
              </a:rPr>
              <a:t>bis</a:t>
            </a:r>
            <a:r>
              <a:rPr lang="en-US" sz="2400" dirty="0">
                <a:solidFill>
                  <a:srgbClr val="EB1500"/>
                </a:solidFill>
                <a:latin typeface="Calibri" panose="020F0502020204030204" pitchFamily="34" charset="0"/>
              </a:rPr>
              <a:t>(6-(</a:t>
            </a:r>
            <a:r>
              <a:rPr lang="en-US" sz="2400" i="1" dirty="0" err="1">
                <a:solidFill>
                  <a:srgbClr val="EB1500"/>
                </a:solidFill>
                <a:latin typeface="Calibri" panose="020F0502020204030204" pitchFamily="34" charset="0"/>
              </a:rPr>
              <a:t>tert</a:t>
            </a:r>
            <a:r>
              <a:rPr lang="en-US" sz="2400" dirty="0">
                <a:solidFill>
                  <a:srgbClr val="EB1500"/>
                </a:solidFill>
                <a:latin typeface="Calibri" panose="020F0502020204030204" pitchFamily="34" charset="0"/>
              </a:rPr>
              <a:t>-butyl)-N</a:t>
            </a:r>
            <a:r>
              <a:rPr lang="en-US" sz="2400" baseline="30000" dirty="0">
                <a:solidFill>
                  <a:srgbClr val="EB1500"/>
                </a:solidFill>
                <a:latin typeface="Calibri" panose="020F0502020204030204" pitchFamily="34" charset="0"/>
              </a:rPr>
              <a:t>4</a:t>
            </a:r>
            <a:r>
              <a:rPr lang="en-US" sz="2400" dirty="0">
                <a:solidFill>
                  <a:srgbClr val="EB1500"/>
                </a:solidFill>
                <a:latin typeface="Calibri" panose="020F0502020204030204" pitchFamily="34" charset="0"/>
              </a:rPr>
              <a:t>-(</a:t>
            </a:r>
            <a:r>
              <a:rPr lang="en-US" sz="2400" i="1" dirty="0">
                <a:solidFill>
                  <a:srgbClr val="EB1500"/>
                </a:solidFill>
                <a:latin typeface="Calibri" panose="020F0502020204030204" pitchFamily="34" charset="0"/>
              </a:rPr>
              <a:t>p</a:t>
            </a:r>
            <a:r>
              <a:rPr lang="en-US" sz="2400" dirty="0">
                <a:solidFill>
                  <a:srgbClr val="EB1500"/>
                </a:solidFill>
                <a:latin typeface="Calibri" panose="020F0502020204030204" pitchFamily="34" charset="0"/>
              </a:rPr>
              <a:t>-</a:t>
            </a:r>
            <a:r>
              <a:rPr lang="en-US" sz="2400" dirty="0" err="1">
                <a:solidFill>
                  <a:srgbClr val="EB1500"/>
                </a:solidFill>
                <a:latin typeface="Calibri" panose="020F0502020204030204" pitchFamily="34" charset="0"/>
              </a:rPr>
              <a:t>tolyl</a:t>
            </a:r>
            <a:r>
              <a:rPr lang="en-US" sz="2400" dirty="0">
                <a:solidFill>
                  <a:srgbClr val="EB1500"/>
                </a:solidFill>
                <a:latin typeface="Calibri" panose="020F0502020204030204" pitchFamily="34" charset="0"/>
              </a:rPr>
              <a:t>)quinoline-2,4-diamine</a:t>
            </a:r>
            <a:r>
              <a:rPr lang="en-US" sz="2400" dirty="0" smtClean="0">
                <a:solidFill>
                  <a:srgbClr val="EB1500"/>
                </a:solidFill>
                <a:latin typeface="Calibri" panose="020F0502020204030204" pitchFamily="34" charset="0"/>
              </a:rPr>
              <a:t>).</a:t>
            </a:r>
            <a:endParaRPr lang="en-US" sz="2400" dirty="0">
              <a:solidFill>
                <a:srgbClr val="EB1500"/>
              </a:solidFill>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r>
              <a:rPr lang="en-US" sz="2400" dirty="0" smtClean="0">
                <a:solidFill>
                  <a:srgbClr val="EB1500"/>
                </a:solidFill>
                <a:latin typeface="Calibri" panose="020F0502020204030204" pitchFamily="34" charset="0"/>
              </a:rPr>
              <a:t>Figure 6: Synthesis of </a:t>
            </a:r>
            <a:r>
              <a:rPr lang="en-US" sz="2400" dirty="0" err="1" smtClean="0">
                <a:solidFill>
                  <a:srgbClr val="EB1500"/>
                </a:solidFill>
                <a:latin typeface="Calibri" panose="020F0502020204030204" pitchFamily="34" charset="0"/>
              </a:rPr>
              <a:t>cyclohexadiene</a:t>
            </a:r>
            <a:r>
              <a:rPr lang="en-US" sz="2400" dirty="0" smtClean="0">
                <a:solidFill>
                  <a:srgbClr val="EB1500"/>
                </a:solidFill>
                <a:latin typeface="Calibri" panose="020F0502020204030204" pitchFamily="34" charset="0"/>
              </a:rPr>
              <a:t> carboxylic acid substrate through Birch Reduction of benzoic acid. Methyl iodide was used as an electrophile to obtain 1-methyl-2,5-cyclohexadiene-1-carboxylic acid.</a:t>
            </a:r>
          </a:p>
        </p:txBody>
      </p:sp>
      <p:sp>
        <p:nvSpPr>
          <p:cNvPr id="6" name="Rectangle 182"/>
          <p:cNvSpPr>
            <a:spLocks noChangeArrowheads="1"/>
          </p:cNvSpPr>
          <p:nvPr/>
        </p:nvSpPr>
        <p:spPr bwMode="auto">
          <a:xfrm>
            <a:off x="0" y="0"/>
            <a:ext cx="384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5"/>
          <a:stretch>
            <a:fillRect/>
          </a:stretch>
        </p:blipFill>
        <p:spPr>
          <a:xfrm>
            <a:off x="35304777" y="749273"/>
            <a:ext cx="2022996" cy="20178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50537" y="842469"/>
            <a:ext cx="1635664" cy="2110005"/>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1296553339"/>
              </p:ext>
            </p:extLst>
          </p:nvPr>
        </p:nvGraphicFramePr>
        <p:xfrm>
          <a:off x="826519" y="9158341"/>
          <a:ext cx="2277196" cy="2124793"/>
        </p:xfrm>
        <a:graphic>
          <a:graphicData uri="http://schemas.openxmlformats.org/presentationml/2006/ole">
            <mc:AlternateContent xmlns:mc="http://schemas.openxmlformats.org/markup-compatibility/2006">
              <mc:Choice xmlns:v="urn:schemas-microsoft-com:vml" Requires="v">
                <p:oleObj spid="_x0000_s2615" name="CS ChemDraw Drawing" r:id="rId7" imgW="359540" imgH="335003" progId="ChemDraw.Document.6.0">
                  <p:embed/>
                </p:oleObj>
              </mc:Choice>
              <mc:Fallback>
                <p:oleObj name="CS ChemDraw Drawing" r:id="rId7" imgW="359540" imgH="335003" progId="ChemDraw.Document.6.0">
                  <p:embed/>
                  <p:pic>
                    <p:nvPicPr>
                      <p:cNvPr id="0" name=""/>
                      <p:cNvPicPr/>
                      <p:nvPr/>
                    </p:nvPicPr>
                    <p:blipFill>
                      <a:blip r:embed="rId8"/>
                      <a:stretch>
                        <a:fillRect/>
                      </a:stretch>
                    </p:blipFill>
                    <p:spPr>
                      <a:xfrm>
                        <a:off x="826519" y="9158341"/>
                        <a:ext cx="2277196" cy="2124793"/>
                      </a:xfrm>
                      <a:prstGeom prst="rect">
                        <a:avLst/>
                      </a:prstGeom>
                    </p:spPr>
                  </p:pic>
                </p:oleObj>
              </mc:Fallback>
            </mc:AlternateContent>
          </a:graphicData>
        </a:graphic>
      </p:graphicFrame>
      <p:sp>
        <p:nvSpPr>
          <p:cNvPr id="70" name="TextBox 69"/>
          <p:cNvSpPr txBox="1"/>
          <p:nvPr/>
        </p:nvSpPr>
        <p:spPr>
          <a:xfrm>
            <a:off x="696042" y="12612099"/>
            <a:ext cx="108030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a typeface="+mn-ea"/>
                <a:cs typeface="+mn-cs"/>
              </a:rPr>
              <a:t>      </a:t>
            </a:r>
            <a:r>
              <a:rPr kumimoji="0" lang="en-US" sz="2800" b="1" i="0" u="none" strike="noStrike" kern="1200" cap="none" spc="0" normalizeH="0" baseline="0" noProof="0" dirty="0" smtClean="0">
                <a:ln w="12700">
                  <a:solidFill>
                    <a:prstClr val="white"/>
                  </a:solidFill>
                  <a:prstDash val="solid"/>
                </a:ln>
                <a:solidFill>
                  <a:srgbClr val="13BA33"/>
                </a:solidFill>
                <a:effectLst/>
                <a:uLnTx/>
                <a:uFillTx/>
                <a:latin typeface="Bell MT" panose="02020503060305020303" pitchFamily="18" charset="0"/>
                <a:ea typeface="+mn-ea"/>
                <a:cs typeface="+mn-cs"/>
              </a:rPr>
              <a:t>  </a:t>
            </a:r>
            <a:r>
              <a:rPr kumimoji="0" lang="en-US" sz="2800" b="1" i="0" u="none" strike="noStrike" kern="1200" cap="none" spc="0" normalizeH="0" noProof="0" dirty="0" smtClean="0">
                <a:ln w="12700">
                  <a:solidFill>
                    <a:prstClr val="white"/>
                  </a:solidFill>
                  <a:prstDash val="solid"/>
                </a:ln>
                <a:solidFill>
                  <a:srgbClr val="13BA33"/>
                </a:solidFill>
                <a:effectLst/>
                <a:uLnTx/>
                <a:uFillTx/>
                <a:latin typeface="Bell MT" panose="02020503060305020303" pitchFamily="18" charset="0"/>
                <a:ea typeface="+mn-ea"/>
                <a:cs typeface="+mn-cs"/>
              </a:rPr>
              <a:t> </a:t>
            </a:r>
            <a:r>
              <a:rPr kumimoji="0" lang="en-US" sz="2800" b="1" i="0" u="none" strike="noStrike" kern="1200" cap="none" spc="0" normalizeH="0" baseline="0" noProof="0" dirty="0" smtClean="0">
                <a:ln w="12700">
                  <a:solidFill>
                    <a:prstClr val="white"/>
                  </a:solidFill>
                  <a:prstDash val="solid"/>
                </a:ln>
                <a:solidFill>
                  <a:srgbClr val="13BA33"/>
                </a:solidFill>
                <a:effectLst/>
                <a:uLnTx/>
                <a:uFillTx/>
                <a:latin typeface="Bell MT" panose="02020503060305020303" pitchFamily="18" charset="0"/>
                <a:ea typeface="+mn-ea"/>
                <a:cs typeface="+mn-cs"/>
              </a:rPr>
              <a:t>   </a:t>
            </a:r>
            <a:r>
              <a:rPr kumimoji="0" lang="en-US" sz="2800" b="1" i="0" u="none" strike="noStrike" kern="1200" cap="none" spc="0" normalizeH="0" noProof="0" dirty="0" smtClean="0">
                <a:ln w="12700">
                  <a:solidFill>
                    <a:prstClr val="white"/>
                  </a:solidFill>
                  <a:prstDash val="solid"/>
                </a:ln>
                <a:solidFill>
                  <a:srgbClr val="13BA33"/>
                </a:solidFill>
                <a:effectLst/>
                <a:uLnTx/>
                <a:uFillTx/>
                <a:latin typeface="Bell MT" panose="02020503060305020303" pitchFamily="18" charset="0"/>
                <a:ea typeface="+mn-ea"/>
                <a:cs typeface="+mn-cs"/>
              </a:rPr>
              <a:t> </a:t>
            </a:r>
            <a:r>
              <a:rPr lang="en-US" sz="2800" b="1" noProof="0" dirty="0" smtClean="0">
                <a:ln w="12700">
                  <a:solidFill>
                    <a:prstClr val="white"/>
                  </a:solidFill>
                  <a:prstDash val="solid"/>
                </a:ln>
                <a:solidFill>
                  <a:srgbClr val="13BA33"/>
                </a:solidFill>
                <a:latin typeface="Bell MT" panose="02020503060305020303" pitchFamily="18" charset="0"/>
              </a:rPr>
              <a:t>Biological Origins of Idea</a:t>
            </a:r>
            <a:r>
              <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a typeface="+mn-ea"/>
                <a:cs typeface="+mn-cs"/>
              </a:rPr>
              <a:t>	</a:t>
            </a:r>
          </a:p>
        </p:txBody>
      </p:sp>
      <p:graphicFrame>
        <p:nvGraphicFramePr>
          <p:cNvPr id="25" name="Object 24"/>
          <p:cNvGraphicFramePr>
            <a:graphicFrameLocks noChangeAspect="1"/>
          </p:cNvGraphicFramePr>
          <p:nvPr>
            <p:extLst>
              <p:ext uri="{D42A27DB-BD31-4B8C-83A1-F6EECF244321}">
                <p14:modId xmlns:p14="http://schemas.microsoft.com/office/powerpoint/2010/main" val="3295568289"/>
              </p:ext>
            </p:extLst>
          </p:nvPr>
        </p:nvGraphicFramePr>
        <p:xfrm>
          <a:off x="6442075" y="13735050"/>
          <a:ext cx="4410075" cy="3810000"/>
        </p:xfrm>
        <a:graphic>
          <a:graphicData uri="http://schemas.openxmlformats.org/presentationml/2006/ole">
            <mc:AlternateContent xmlns:mc="http://schemas.openxmlformats.org/markup-compatibility/2006">
              <mc:Choice xmlns:v="urn:schemas-microsoft-com:vml" Requires="v">
                <p:oleObj spid="_x0000_s2616" name="CS ChemDraw Drawing" r:id="rId9" imgW="1630576" imgH="1408176" progId="ChemDraw.Document.6.0">
                  <p:embed/>
                </p:oleObj>
              </mc:Choice>
              <mc:Fallback>
                <p:oleObj name="CS ChemDraw Drawing" r:id="rId9" imgW="1630576" imgH="1408176" progId="ChemDraw.Document.6.0">
                  <p:embed/>
                  <p:pic>
                    <p:nvPicPr>
                      <p:cNvPr id="0" name=""/>
                      <p:cNvPicPr/>
                      <p:nvPr/>
                    </p:nvPicPr>
                    <p:blipFill>
                      <a:blip r:embed="rId10"/>
                      <a:stretch>
                        <a:fillRect/>
                      </a:stretch>
                    </p:blipFill>
                    <p:spPr>
                      <a:xfrm>
                        <a:off x="6442075" y="13735050"/>
                        <a:ext cx="4410075" cy="38100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029357930"/>
              </p:ext>
            </p:extLst>
          </p:nvPr>
        </p:nvGraphicFramePr>
        <p:xfrm>
          <a:off x="826519" y="13756943"/>
          <a:ext cx="4916958" cy="3642349"/>
        </p:xfrm>
        <a:graphic>
          <a:graphicData uri="http://schemas.openxmlformats.org/presentationml/2006/ole">
            <mc:AlternateContent xmlns:mc="http://schemas.openxmlformats.org/markup-compatibility/2006">
              <mc:Choice xmlns:v="urn:schemas-microsoft-com:vml" Requires="v">
                <p:oleObj spid="_x0000_s2617" name="CS ChemDraw Drawing" r:id="rId11" imgW="1849949" imgH="1369937" progId="ChemDraw.Document.6.0">
                  <p:embed/>
                </p:oleObj>
              </mc:Choice>
              <mc:Fallback>
                <p:oleObj name="CS ChemDraw Drawing" r:id="rId11" imgW="1849949" imgH="1369937" progId="ChemDraw.Document.6.0">
                  <p:embed/>
                  <p:pic>
                    <p:nvPicPr>
                      <p:cNvPr id="0" name=""/>
                      <p:cNvPicPr/>
                      <p:nvPr/>
                    </p:nvPicPr>
                    <p:blipFill>
                      <a:blip r:embed="rId12"/>
                      <a:stretch>
                        <a:fillRect/>
                      </a:stretch>
                    </p:blipFill>
                    <p:spPr>
                      <a:xfrm>
                        <a:off x="826519" y="13756943"/>
                        <a:ext cx="4916958" cy="3642349"/>
                      </a:xfrm>
                      <a:prstGeom prst="rect">
                        <a:avLst/>
                      </a:prstGeom>
                    </p:spPr>
                  </p:pic>
                </p:oleObj>
              </mc:Fallback>
            </mc:AlternateContent>
          </a:graphicData>
        </a:graphic>
      </p:graphicFrame>
      <p:sp>
        <p:nvSpPr>
          <p:cNvPr id="78" name="TextBox 77"/>
          <p:cNvSpPr txBox="1"/>
          <p:nvPr/>
        </p:nvSpPr>
        <p:spPr>
          <a:xfrm>
            <a:off x="720367" y="20726200"/>
            <a:ext cx="108030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dirty="0" smtClean="0">
                <a:ln w="12700">
                  <a:solidFill>
                    <a:prstClr val="white"/>
                  </a:solidFill>
                  <a:prstDash val="solid"/>
                </a:ln>
                <a:solidFill>
                  <a:srgbClr val="13BA33"/>
                </a:solidFill>
                <a:latin typeface="Bell MT" panose="02020503060305020303" pitchFamily="18" charset="0"/>
              </a:rPr>
              <a:t>Catalytic Control for </a:t>
            </a:r>
            <a:r>
              <a:rPr lang="en-US" sz="2800" b="1" dirty="0" err="1" smtClean="0">
                <a:ln w="12700">
                  <a:solidFill>
                    <a:prstClr val="white"/>
                  </a:solidFill>
                  <a:prstDash val="solid"/>
                </a:ln>
                <a:solidFill>
                  <a:srgbClr val="13BA33"/>
                </a:solidFill>
                <a:latin typeface="Bell MT" panose="02020503060305020303" pitchFamily="18" charset="0"/>
              </a:rPr>
              <a:t>Enantioselectivity</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2500326758"/>
              </p:ext>
            </p:extLst>
          </p:nvPr>
        </p:nvGraphicFramePr>
        <p:xfrm>
          <a:off x="1346200" y="21348700"/>
          <a:ext cx="9502775" cy="4616450"/>
        </p:xfrm>
        <a:graphic>
          <a:graphicData uri="http://schemas.openxmlformats.org/presentationml/2006/ole">
            <mc:AlternateContent xmlns:mc="http://schemas.openxmlformats.org/markup-compatibility/2006">
              <mc:Choice xmlns:v="urn:schemas-microsoft-com:vml" Requires="v">
                <p:oleObj spid="_x0000_s2618" name="CS ChemDraw Drawing" r:id="rId13" imgW="3920931" imgH="1906108" progId="ChemDraw.Document.6.0">
                  <p:embed/>
                </p:oleObj>
              </mc:Choice>
              <mc:Fallback>
                <p:oleObj name="CS ChemDraw Drawing" r:id="rId13" imgW="3920931" imgH="1906108" progId="ChemDraw.Document.6.0">
                  <p:embed/>
                  <p:pic>
                    <p:nvPicPr>
                      <p:cNvPr id="0" name=""/>
                      <p:cNvPicPr/>
                      <p:nvPr/>
                    </p:nvPicPr>
                    <p:blipFill>
                      <a:blip r:embed="rId14"/>
                      <a:stretch>
                        <a:fillRect/>
                      </a:stretch>
                    </p:blipFill>
                    <p:spPr>
                      <a:xfrm>
                        <a:off x="1346200" y="21348700"/>
                        <a:ext cx="9502775" cy="4616450"/>
                      </a:xfrm>
                      <a:prstGeom prst="rect">
                        <a:avLst/>
                      </a:prstGeom>
                    </p:spPr>
                  </p:pic>
                </p:oleObj>
              </mc:Fallback>
            </mc:AlternateContent>
          </a:graphicData>
        </a:graphic>
      </p:graphicFrame>
      <p:sp>
        <p:nvSpPr>
          <p:cNvPr id="71" name="TextBox 70"/>
          <p:cNvSpPr txBox="1"/>
          <p:nvPr/>
        </p:nvSpPr>
        <p:spPr>
          <a:xfrm>
            <a:off x="11621498" y="3621905"/>
            <a:ext cx="104235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srgbClr val="13BA33"/>
                </a:solidFill>
                <a:latin typeface="Bell MT" panose="02020503060305020303" pitchFamily="18" charset="0"/>
              </a:rPr>
              <a:t>Previous Work</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469044"/>
              </p:ext>
            </p:extLst>
          </p:nvPr>
        </p:nvGraphicFramePr>
        <p:xfrm>
          <a:off x="13028613" y="4675188"/>
          <a:ext cx="7531100" cy="1404937"/>
        </p:xfrm>
        <a:graphic>
          <a:graphicData uri="http://schemas.openxmlformats.org/presentationml/2006/ole">
            <mc:AlternateContent xmlns:mc="http://schemas.openxmlformats.org/markup-compatibility/2006">
              <mc:Choice xmlns:v="urn:schemas-microsoft-com:vml" Requires="v">
                <p:oleObj spid="_x0000_s2619" name="CS ChemDraw Drawing" r:id="rId15" imgW="2948473" imgH="551549" progId="ChemDraw.Document.6.0">
                  <p:embed/>
                </p:oleObj>
              </mc:Choice>
              <mc:Fallback>
                <p:oleObj name="CS ChemDraw Drawing" r:id="rId15" imgW="2948473" imgH="551549" progId="ChemDraw.Document.6.0">
                  <p:embed/>
                  <p:pic>
                    <p:nvPicPr>
                      <p:cNvPr id="0" name=""/>
                      <p:cNvPicPr/>
                      <p:nvPr/>
                    </p:nvPicPr>
                    <p:blipFill>
                      <a:blip r:embed="rId16"/>
                      <a:stretch>
                        <a:fillRect/>
                      </a:stretch>
                    </p:blipFill>
                    <p:spPr>
                      <a:xfrm>
                        <a:off x="13028613" y="4675188"/>
                        <a:ext cx="7531100" cy="1404937"/>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030119433"/>
              </p:ext>
            </p:extLst>
          </p:nvPr>
        </p:nvGraphicFramePr>
        <p:xfrm>
          <a:off x="13130213" y="7880350"/>
          <a:ext cx="7591425" cy="1703388"/>
        </p:xfrm>
        <a:graphic>
          <a:graphicData uri="http://schemas.openxmlformats.org/presentationml/2006/ole">
            <mc:AlternateContent xmlns:mc="http://schemas.openxmlformats.org/markup-compatibility/2006">
              <mc:Choice xmlns:v="urn:schemas-microsoft-com:vml" Requires="v">
                <p:oleObj spid="_x0000_s2620" name="CS ChemDraw Drawing" r:id="rId17" imgW="3006945" imgH="674993" progId="ChemDraw.Document.6.0">
                  <p:embed/>
                </p:oleObj>
              </mc:Choice>
              <mc:Fallback>
                <p:oleObj name="CS ChemDraw Drawing" r:id="rId17" imgW="3006945" imgH="674993" progId="ChemDraw.Document.6.0">
                  <p:embed/>
                  <p:pic>
                    <p:nvPicPr>
                      <p:cNvPr id="0" name=""/>
                      <p:cNvPicPr/>
                      <p:nvPr/>
                    </p:nvPicPr>
                    <p:blipFill>
                      <a:blip r:embed="rId18"/>
                      <a:stretch>
                        <a:fillRect/>
                      </a:stretch>
                    </p:blipFill>
                    <p:spPr>
                      <a:xfrm>
                        <a:off x="13130213" y="7880350"/>
                        <a:ext cx="7591425" cy="1703388"/>
                      </a:xfrm>
                      <a:prstGeom prst="rect">
                        <a:avLst/>
                      </a:prstGeom>
                    </p:spPr>
                  </p:pic>
                </p:oleObj>
              </mc:Fallback>
            </mc:AlternateContent>
          </a:graphicData>
        </a:graphic>
      </p:graphicFrame>
      <p:sp>
        <p:nvSpPr>
          <p:cNvPr id="74" name="TextBox 73"/>
          <p:cNvSpPr txBox="1"/>
          <p:nvPr/>
        </p:nvSpPr>
        <p:spPr>
          <a:xfrm>
            <a:off x="11638001" y="10945728"/>
            <a:ext cx="10412529" cy="523220"/>
          </a:xfrm>
          <a:prstGeom prst="rect">
            <a:avLst/>
          </a:prstGeom>
          <a:solidFill>
            <a:schemeClr val="accent1">
              <a:lumMod val="75000"/>
            </a:schemeClr>
          </a:solidFill>
          <a:ln w="63500">
            <a:solidFill>
              <a:srgbClr val="002060"/>
            </a:solidFill>
          </a:ln>
        </p:spPr>
        <p:txBody>
          <a:bodyPr wrap="square" rtlCol="0">
            <a:spAutoFit/>
          </a:bodyPr>
          <a:lstStyle/>
          <a:p>
            <a:pPr lvl="0" algn="ctr">
              <a:defRPr/>
            </a:pPr>
            <a:r>
              <a:rPr lang="en-US" sz="2800" b="1" dirty="0" smtClean="0">
                <a:ln w="12700">
                  <a:solidFill>
                    <a:prstClr val="white"/>
                  </a:solidFill>
                  <a:prstDash val="solid"/>
                </a:ln>
                <a:solidFill>
                  <a:srgbClr val="13BA33"/>
                </a:solidFill>
                <a:latin typeface="Bell MT" panose="02020503060305020303" pitchFamily="18" charset="0"/>
              </a:rPr>
              <a:t>  Synthesis </a:t>
            </a:r>
            <a:r>
              <a:rPr lang="en-US" sz="2800" b="1" dirty="0">
                <a:ln w="12700">
                  <a:solidFill>
                    <a:prstClr val="white"/>
                  </a:solidFill>
                  <a:prstDash val="solid"/>
                </a:ln>
                <a:solidFill>
                  <a:srgbClr val="13BA33"/>
                </a:solidFill>
                <a:latin typeface="Bell MT" panose="02020503060305020303" pitchFamily="18" charset="0"/>
              </a:rPr>
              <a:t>of Catalyst </a:t>
            </a:r>
            <a:r>
              <a:rPr lang="en-US" sz="2800" b="1" i="1" baseline="30000" dirty="0" smtClean="0">
                <a:ln w="12700">
                  <a:solidFill>
                    <a:prstClr val="white"/>
                  </a:solidFill>
                  <a:prstDash val="solid"/>
                </a:ln>
                <a:solidFill>
                  <a:srgbClr val="13BA33"/>
                </a:solidFill>
                <a:latin typeface="Bell MT" panose="02020503060305020303" pitchFamily="18" charset="0"/>
              </a:rPr>
              <a:t>6t</a:t>
            </a:r>
            <a:r>
              <a:rPr lang="en-US" sz="2800" b="1" dirty="0" smtClean="0">
                <a:ln w="12700">
                  <a:solidFill>
                    <a:prstClr val="white"/>
                  </a:solidFill>
                  <a:prstDash val="solid"/>
                </a:ln>
                <a:solidFill>
                  <a:srgbClr val="13BA33"/>
                </a:solidFill>
                <a:latin typeface="Bell MT" panose="02020503060305020303" pitchFamily="18" charset="0"/>
              </a:rPr>
              <a:t>BuStilb(</a:t>
            </a:r>
            <a:r>
              <a:rPr lang="en-US" sz="2800" b="1" i="1" baseline="30000" dirty="0" err="1" smtClean="0">
                <a:ln w="12700">
                  <a:solidFill>
                    <a:prstClr val="white"/>
                  </a:solidFill>
                  <a:prstDash val="solid"/>
                </a:ln>
                <a:solidFill>
                  <a:srgbClr val="13BA33"/>
                </a:solidFill>
                <a:latin typeface="Bell MT" panose="02020503060305020303" pitchFamily="18" charset="0"/>
              </a:rPr>
              <a:t>p</a:t>
            </a:r>
            <a:r>
              <a:rPr lang="en-US" sz="2800" b="1" dirty="0" err="1" smtClean="0">
                <a:ln w="12700">
                  <a:solidFill>
                    <a:prstClr val="white"/>
                  </a:solidFill>
                  <a:prstDash val="solid"/>
                </a:ln>
                <a:solidFill>
                  <a:srgbClr val="13BA33"/>
                </a:solidFill>
                <a:latin typeface="Bell MT" panose="02020503060305020303" pitchFamily="18" charset="0"/>
              </a:rPr>
              <a:t>MeAn</a:t>
            </a:r>
            <a:r>
              <a:rPr lang="en-US" sz="2800" b="1" dirty="0" smtClean="0">
                <a:ln w="12700">
                  <a:solidFill>
                    <a:prstClr val="white"/>
                  </a:solidFill>
                  <a:prstDash val="solid"/>
                </a:ln>
                <a:solidFill>
                  <a:srgbClr val="13BA33"/>
                </a:solidFill>
                <a:latin typeface="Bell MT" panose="02020503060305020303" pitchFamily="18" charset="0"/>
              </a:rPr>
              <a:t>)BAM</a:t>
            </a:r>
            <a:endParaRPr lang="en-US" sz="2800" b="1" dirty="0">
              <a:ln w="12700">
                <a:solidFill>
                  <a:prstClr val="white"/>
                </a:solidFill>
                <a:prstDash val="solid"/>
              </a:ln>
              <a:solidFill>
                <a:srgbClr val="13BA33"/>
              </a:solidFill>
              <a:latin typeface="Bell MT" panose="02020503060305020303" pitchFamily="18" charset="0"/>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2390229726"/>
              </p:ext>
            </p:extLst>
          </p:nvPr>
        </p:nvGraphicFramePr>
        <p:xfrm>
          <a:off x="11679238" y="11907838"/>
          <a:ext cx="10258425" cy="8396287"/>
        </p:xfrm>
        <a:graphic>
          <a:graphicData uri="http://schemas.openxmlformats.org/presentationml/2006/ole">
            <mc:AlternateContent xmlns:mc="http://schemas.openxmlformats.org/markup-compatibility/2006">
              <mc:Choice xmlns:v="urn:schemas-microsoft-com:vml" Requires="v">
                <p:oleObj spid="_x0000_s2621" name="CS ChemDraw Drawing" r:id="rId19" imgW="5193626" imgH="4251544" progId="ChemDraw.Document.6.0">
                  <p:embed/>
                </p:oleObj>
              </mc:Choice>
              <mc:Fallback>
                <p:oleObj name="CS ChemDraw Drawing" r:id="rId19" imgW="5193626" imgH="4251544" progId="ChemDraw.Document.6.0">
                  <p:embed/>
                  <p:pic>
                    <p:nvPicPr>
                      <p:cNvPr id="0" name=""/>
                      <p:cNvPicPr/>
                      <p:nvPr/>
                    </p:nvPicPr>
                    <p:blipFill>
                      <a:blip r:embed="rId20"/>
                      <a:stretch>
                        <a:fillRect/>
                      </a:stretch>
                    </p:blipFill>
                    <p:spPr>
                      <a:xfrm>
                        <a:off x="11679238" y="11907838"/>
                        <a:ext cx="10258425" cy="8396287"/>
                      </a:xfrm>
                      <a:prstGeom prst="rect">
                        <a:avLst/>
                      </a:prstGeom>
                    </p:spPr>
                  </p:pic>
                </p:oleObj>
              </mc:Fallback>
            </mc:AlternateContent>
          </a:graphicData>
        </a:graphic>
      </p:graphicFrame>
      <p:sp>
        <p:nvSpPr>
          <p:cNvPr id="80" name="TextBox 79"/>
          <p:cNvSpPr txBox="1"/>
          <p:nvPr/>
        </p:nvSpPr>
        <p:spPr>
          <a:xfrm>
            <a:off x="11625891" y="6986379"/>
            <a:ext cx="10391505" cy="522291"/>
          </a:xfrm>
          <a:prstGeom prst="rect">
            <a:avLst/>
          </a:prstGeom>
          <a:solidFill>
            <a:schemeClr val="accent1">
              <a:lumMod val="75000"/>
            </a:schemeClr>
          </a:solidFill>
          <a:ln w="63500">
            <a:solidFill>
              <a:srgbClr val="002060"/>
            </a:solidFill>
          </a:ln>
        </p:spPr>
        <p:txBody>
          <a:bodyPr wrap="square" rtlCol="0">
            <a:spAutoFit/>
          </a:bodyPr>
          <a:lstStyle/>
          <a:p>
            <a:pPr lvl="0" algn="ctr">
              <a:defRPr/>
            </a:pPr>
            <a:r>
              <a:rPr lang="en-US" sz="2800" b="1" dirty="0" smtClean="0">
                <a:ln w="12700">
                  <a:solidFill>
                    <a:prstClr val="white"/>
                  </a:solidFill>
                  <a:prstDash val="solid"/>
                </a:ln>
                <a:solidFill>
                  <a:srgbClr val="13BA33"/>
                </a:solidFill>
                <a:latin typeface="Bell MT" panose="02020503060305020303" pitchFamily="18" charset="0"/>
              </a:rPr>
              <a:t>  Current Work</a:t>
            </a:r>
            <a:endParaRPr lang="en-US" sz="2800" b="1" dirty="0">
              <a:ln w="12700">
                <a:solidFill>
                  <a:prstClr val="white"/>
                </a:solidFill>
                <a:prstDash val="solid"/>
              </a:ln>
              <a:solidFill>
                <a:srgbClr val="13BA33"/>
              </a:solidFill>
              <a:latin typeface="Bell MT" panose="02020503060305020303" pitchFamily="18" charset="0"/>
            </a:endParaRPr>
          </a:p>
        </p:txBody>
      </p:sp>
      <p:sp>
        <p:nvSpPr>
          <p:cNvPr id="67" name="TextBox 66"/>
          <p:cNvSpPr txBox="1"/>
          <p:nvPr/>
        </p:nvSpPr>
        <p:spPr>
          <a:xfrm>
            <a:off x="11607412" y="21692446"/>
            <a:ext cx="10400989" cy="523220"/>
          </a:xfrm>
          <a:prstGeom prst="rect">
            <a:avLst/>
          </a:prstGeom>
          <a:solidFill>
            <a:schemeClr val="accent1">
              <a:lumMod val="75000"/>
            </a:schemeClr>
          </a:solidFill>
          <a:ln w="63500">
            <a:solidFill>
              <a:srgbClr val="002060"/>
            </a:solidFill>
          </a:ln>
        </p:spPr>
        <p:txBody>
          <a:bodyPr wrap="square" rtlCol="0">
            <a:spAutoFit/>
          </a:bodyPr>
          <a:lstStyle/>
          <a:p>
            <a:pPr lvl="0" algn="ctr">
              <a:defRPr/>
            </a:pPr>
            <a:r>
              <a:rPr lang="en-US" sz="2800" b="1" dirty="0" smtClean="0">
                <a:ln w="12700">
                  <a:solidFill>
                    <a:prstClr val="white"/>
                  </a:solidFill>
                  <a:prstDash val="solid"/>
                </a:ln>
                <a:solidFill>
                  <a:srgbClr val="13BA33"/>
                </a:solidFill>
                <a:latin typeface="Bell MT" panose="02020503060305020303" pitchFamily="18" charset="0"/>
              </a:rPr>
              <a:t>  Birch Reduction</a:t>
            </a:r>
            <a:endParaRPr lang="en-US" sz="2800" b="1" dirty="0">
              <a:ln w="12700">
                <a:solidFill>
                  <a:prstClr val="white"/>
                </a:solidFill>
                <a:prstDash val="solid"/>
              </a:ln>
              <a:solidFill>
                <a:srgbClr val="13BA33"/>
              </a:solidFill>
              <a:latin typeface="Bell MT" panose="02020503060305020303" pitchFamily="18"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481975820"/>
              </p:ext>
            </p:extLst>
          </p:nvPr>
        </p:nvGraphicFramePr>
        <p:xfrm>
          <a:off x="13239776" y="23072827"/>
          <a:ext cx="7372100" cy="1906507"/>
        </p:xfrm>
        <a:graphic>
          <a:graphicData uri="http://schemas.openxmlformats.org/presentationml/2006/ole">
            <mc:AlternateContent xmlns:mc="http://schemas.openxmlformats.org/markup-compatibility/2006">
              <mc:Choice xmlns:v="urn:schemas-microsoft-com:vml" Requires="v">
                <p:oleObj spid="_x0000_s2622" name="CS ChemDraw Drawing" r:id="rId21" imgW="2902857" imgH="751055" progId="ChemDraw.Document.6.0">
                  <p:embed/>
                </p:oleObj>
              </mc:Choice>
              <mc:Fallback>
                <p:oleObj name="CS ChemDraw Drawing" r:id="rId21" imgW="2902857" imgH="751055" progId="ChemDraw.Document.6.0">
                  <p:embed/>
                  <p:pic>
                    <p:nvPicPr>
                      <p:cNvPr id="0" name=""/>
                      <p:cNvPicPr/>
                      <p:nvPr/>
                    </p:nvPicPr>
                    <p:blipFill>
                      <a:blip r:embed="rId22"/>
                      <a:stretch>
                        <a:fillRect/>
                      </a:stretch>
                    </p:blipFill>
                    <p:spPr>
                      <a:xfrm>
                        <a:off x="13239776" y="23072827"/>
                        <a:ext cx="7372100" cy="1906507"/>
                      </a:xfrm>
                      <a:prstGeom prst="rect">
                        <a:avLst/>
                      </a:prstGeom>
                    </p:spPr>
                  </p:pic>
                </p:oleObj>
              </mc:Fallback>
            </mc:AlternateContent>
          </a:graphicData>
        </a:graphic>
      </p:graphicFrame>
      <p:sp>
        <p:nvSpPr>
          <p:cNvPr id="69" name="TextBox 68"/>
          <p:cNvSpPr txBox="1"/>
          <p:nvPr/>
        </p:nvSpPr>
        <p:spPr>
          <a:xfrm>
            <a:off x="22169070" y="3621905"/>
            <a:ext cx="15411111"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srgbClr val="13BA33"/>
                </a:solidFill>
                <a:latin typeface="Bell MT" panose="02020503060305020303" pitchFamily="18" charset="0"/>
              </a:rPr>
              <a:t>Catalytic Enantioselective </a:t>
            </a:r>
            <a:r>
              <a:rPr lang="en-US" sz="2800" b="1" noProof="0" dirty="0" err="1" smtClean="0">
                <a:ln w="12700">
                  <a:solidFill>
                    <a:prstClr val="white"/>
                  </a:solidFill>
                  <a:prstDash val="solid"/>
                </a:ln>
                <a:solidFill>
                  <a:srgbClr val="13BA33"/>
                </a:solidFill>
                <a:latin typeface="Bell MT" panose="02020503060305020303" pitchFamily="18" charset="0"/>
              </a:rPr>
              <a:t>Iodolactonization</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577533103"/>
              </p:ext>
            </p:extLst>
          </p:nvPr>
        </p:nvGraphicFramePr>
        <p:xfrm>
          <a:off x="22315448" y="4211838"/>
          <a:ext cx="7570788" cy="2393950"/>
        </p:xfrm>
        <a:graphic>
          <a:graphicData uri="http://schemas.openxmlformats.org/presentationml/2006/ole">
            <mc:AlternateContent xmlns:mc="http://schemas.openxmlformats.org/markup-compatibility/2006">
              <mc:Choice xmlns:v="urn:schemas-microsoft-com:vml" Requires="v">
                <p:oleObj spid="_x0000_s2623" name="CS ChemDraw Drawing" r:id="rId23" imgW="2983722" imgH="943079" progId="ChemDraw.Document.6.0">
                  <p:embed/>
                </p:oleObj>
              </mc:Choice>
              <mc:Fallback>
                <p:oleObj name="CS ChemDraw Drawing" r:id="rId23" imgW="2983722" imgH="943079" progId="ChemDraw.Document.6.0">
                  <p:embed/>
                  <p:pic>
                    <p:nvPicPr>
                      <p:cNvPr id="0" name=""/>
                      <p:cNvPicPr/>
                      <p:nvPr/>
                    </p:nvPicPr>
                    <p:blipFill>
                      <a:blip r:embed="rId24"/>
                      <a:stretch>
                        <a:fillRect/>
                      </a:stretch>
                    </p:blipFill>
                    <p:spPr>
                      <a:xfrm>
                        <a:off x="22315448" y="4211838"/>
                        <a:ext cx="7570788" cy="2393950"/>
                      </a:xfrm>
                      <a:prstGeom prst="rect">
                        <a:avLst/>
                      </a:prstGeom>
                    </p:spPr>
                  </p:pic>
                </p:oleObj>
              </mc:Fallback>
            </mc:AlternateContent>
          </a:graphicData>
        </a:graphic>
      </p:graphicFrame>
      <p:sp>
        <p:nvSpPr>
          <p:cNvPr id="20" name="TextBox 19"/>
          <p:cNvSpPr txBox="1"/>
          <p:nvPr/>
        </p:nvSpPr>
        <p:spPr>
          <a:xfrm>
            <a:off x="30016584" y="4482794"/>
            <a:ext cx="7482623" cy="830997"/>
          </a:xfrm>
          <a:prstGeom prst="rect">
            <a:avLst/>
          </a:prstGeom>
          <a:noFill/>
        </p:spPr>
        <p:txBody>
          <a:bodyPr wrap="square" rtlCol="0">
            <a:spAutoFit/>
          </a:bodyPr>
          <a:lstStyle/>
          <a:p>
            <a:r>
              <a:rPr lang="en-US" sz="2400" dirty="0" smtClean="0">
                <a:solidFill>
                  <a:srgbClr val="EB1500"/>
                </a:solidFill>
                <a:latin typeface="Calibri" panose="020F0502020204030204" pitchFamily="34" charset="0"/>
                <a:cs typeface="Calibri" panose="020F0502020204030204" pitchFamily="34" charset="0"/>
              </a:rPr>
              <a:t>Figure 7: Catalytic enantioselective </a:t>
            </a:r>
            <a:r>
              <a:rPr lang="en-US" sz="2400" dirty="0" err="1" smtClean="0">
                <a:solidFill>
                  <a:srgbClr val="EB1500"/>
                </a:solidFill>
                <a:latin typeface="Calibri" panose="020F0502020204030204" pitchFamily="34" charset="0"/>
                <a:cs typeface="Calibri" panose="020F0502020204030204" pitchFamily="34" charset="0"/>
              </a:rPr>
              <a:t>iodolactonization</a:t>
            </a:r>
            <a:r>
              <a:rPr lang="en-US" sz="2400" dirty="0" smtClean="0">
                <a:solidFill>
                  <a:srgbClr val="EB1500"/>
                </a:solidFill>
                <a:latin typeface="Calibri" panose="020F0502020204030204" pitchFamily="34" charset="0"/>
                <a:cs typeface="Calibri" panose="020F0502020204030204" pitchFamily="34" charset="0"/>
              </a:rPr>
              <a:t> using the </a:t>
            </a:r>
            <a:r>
              <a:rPr lang="en-US" sz="2400" dirty="0" err="1" smtClean="0">
                <a:solidFill>
                  <a:srgbClr val="EB1500"/>
                </a:solidFill>
                <a:latin typeface="Calibri" panose="020F0502020204030204" pitchFamily="34" charset="0"/>
                <a:cs typeface="Calibri" panose="020F0502020204030204" pitchFamily="34" charset="0"/>
              </a:rPr>
              <a:t>organocatalyst</a:t>
            </a:r>
            <a:r>
              <a:rPr lang="en-US" sz="2400" dirty="0" smtClean="0">
                <a:solidFill>
                  <a:srgbClr val="EB1500"/>
                </a:solidFill>
                <a:latin typeface="Calibri" panose="020F0502020204030204" pitchFamily="34" charset="0"/>
                <a:cs typeface="Calibri" panose="020F0502020204030204" pitchFamily="34" charset="0"/>
              </a:rPr>
              <a:t> </a:t>
            </a:r>
            <a:r>
              <a:rPr lang="en-US" sz="2400" i="1" baseline="30000" dirty="0" smtClean="0">
                <a:solidFill>
                  <a:srgbClr val="EB1500"/>
                </a:solidFill>
                <a:latin typeface="Calibri" panose="020F0502020204030204" pitchFamily="34" charset="0"/>
              </a:rPr>
              <a:t>6t</a:t>
            </a:r>
            <a:r>
              <a:rPr lang="en-US" sz="2400" dirty="0" smtClean="0">
                <a:solidFill>
                  <a:srgbClr val="EB1500"/>
                </a:solidFill>
                <a:latin typeface="Calibri" panose="020F0502020204030204" pitchFamily="34" charset="0"/>
              </a:rPr>
              <a:t>BuStilb(</a:t>
            </a:r>
            <a:r>
              <a:rPr lang="en-US" sz="2400" i="1" baseline="30000" dirty="0" err="1" smtClean="0">
                <a:solidFill>
                  <a:srgbClr val="EB1500"/>
                </a:solidFill>
                <a:latin typeface="Calibri" panose="020F0502020204030204" pitchFamily="34" charset="0"/>
              </a:rPr>
              <a:t>p</a:t>
            </a:r>
            <a:r>
              <a:rPr lang="en-US" sz="2400" dirty="0" err="1" smtClean="0">
                <a:solidFill>
                  <a:srgbClr val="EB1500"/>
                </a:solidFill>
                <a:latin typeface="Calibri" panose="020F0502020204030204" pitchFamily="34" charset="0"/>
              </a:rPr>
              <a:t>MeAn</a:t>
            </a:r>
            <a:r>
              <a:rPr lang="en-US" sz="2400" dirty="0" smtClean="0">
                <a:solidFill>
                  <a:srgbClr val="EB1500"/>
                </a:solidFill>
                <a:latin typeface="Calibri" panose="020F0502020204030204" pitchFamily="34" charset="0"/>
              </a:rPr>
              <a:t>)BAM.</a:t>
            </a:r>
          </a:p>
        </p:txBody>
      </p:sp>
      <p:sp>
        <p:nvSpPr>
          <p:cNvPr id="72" name="TextBox 71"/>
          <p:cNvSpPr txBox="1"/>
          <p:nvPr/>
        </p:nvSpPr>
        <p:spPr>
          <a:xfrm>
            <a:off x="22152269" y="7020676"/>
            <a:ext cx="15407809" cy="14865608"/>
          </a:xfrm>
          <a:prstGeom prst="rect">
            <a:avLst/>
          </a:prstGeom>
          <a:solidFill>
            <a:schemeClr val="bg1"/>
          </a:solidFill>
          <a:ln>
            <a:noFill/>
          </a:ln>
        </p:spPr>
        <p:txBody>
          <a:bodyPr wrap="square" rtlCol="0">
            <a:spAutoFit/>
          </a:bodyPr>
          <a:lstStyle/>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uLnTx/>
              <a:uFillTx/>
              <a:latin typeface="Bell MT" panose="02020503060305020303" pitchFamily="18" charset="0"/>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uLnTx/>
              <a:uFillTx/>
              <a:latin typeface="Bell MT" panose="02020503060305020303" pitchFamily="18" charset="0"/>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baseline="0" dirty="0">
              <a:solidFill>
                <a:prstClr val="black"/>
              </a:solidFill>
              <a:latin typeface="Calibri"/>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dirty="0">
              <a:solidFill>
                <a:prstClr val="black"/>
              </a:solidFill>
              <a:latin typeface="Calibri"/>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dirty="0">
              <a:solidFill>
                <a:prstClr val="black"/>
              </a:solidFill>
              <a:latin typeface="Calibri"/>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dirty="0">
              <a:solidFill>
                <a:prstClr val="black"/>
              </a:solidFill>
              <a:latin typeface="Calibri"/>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lvl="0">
              <a:defRPr/>
            </a:pPr>
            <a:endParaRPr lang="en-US" altLang="en-US" sz="2400" dirty="0" smtClean="0">
              <a:solidFill>
                <a:prstClr val="black"/>
              </a:solidFill>
              <a:latin typeface="Calibri"/>
            </a:endParaRPr>
          </a:p>
          <a:p>
            <a:pPr lvl="0">
              <a:defRPr/>
            </a:pPr>
            <a:endParaRPr lang="en-US" sz="2400" dirty="0" smtClean="0">
              <a:latin typeface="Calibri" panose="020F0502020204030204" pitchFamily="34" charset="0"/>
            </a:endParaRPr>
          </a:p>
          <a:p>
            <a:pPr lvl="0">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lvl="0">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75" name="TextBox 74"/>
          <p:cNvSpPr txBox="1"/>
          <p:nvPr/>
        </p:nvSpPr>
        <p:spPr>
          <a:xfrm>
            <a:off x="22157458" y="6984556"/>
            <a:ext cx="15422723"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srgbClr val="13BA33"/>
                </a:solidFill>
                <a:latin typeface="Bell MT" panose="02020503060305020303" pitchFamily="18" charset="0"/>
              </a:rPr>
              <a:t>Screening Using Different Reagents</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sp>
        <p:nvSpPr>
          <p:cNvPr id="45" name="TextBox 44"/>
          <p:cNvSpPr txBox="1"/>
          <p:nvPr/>
        </p:nvSpPr>
        <p:spPr>
          <a:xfrm>
            <a:off x="22141165" y="21688259"/>
            <a:ext cx="15387336"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w="12700">
                  <a:solidFill>
                    <a:prstClr val="white"/>
                  </a:solidFill>
                  <a:prstDash val="solid"/>
                </a:ln>
                <a:solidFill>
                  <a:srgbClr val="13BA33"/>
                </a:solidFill>
                <a:effectLst/>
                <a:uLnTx/>
                <a:uFillTx/>
                <a:latin typeface="Bell MT" panose="02020503060305020303" pitchFamily="18" charset="0"/>
                <a:ea typeface="+mn-ea"/>
                <a:cs typeface="+mn-cs"/>
              </a:rPr>
              <a:t>Conclusion &amp; Future </a:t>
            </a:r>
            <a:r>
              <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a typeface="+mn-ea"/>
                <a:cs typeface="+mn-cs"/>
              </a:rPr>
              <a:t>Directions</a:t>
            </a:r>
          </a:p>
        </p:txBody>
      </p:sp>
      <p:sp>
        <p:nvSpPr>
          <p:cNvPr id="51" name="TextBox 50"/>
          <p:cNvSpPr txBox="1"/>
          <p:nvPr/>
        </p:nvSpPr>
        <p:spPr>
          <a:xfrm>
            <a:off x="22147329" y="13724645"/>
            <a:ext cx="15381990"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srgbClr val="13BA33"/>
                </a:solidFill>
                <a:latin typeface="Bell MT" panose="02020503060305020303" pitchFamily="18" charset="0"/>
              </a:rPr>
              <a:t>Attempt at Determining Absolute Configuration</a:t>
            </a:r>
            <a:endParaRPr kumimoji="0" lang="en-US" sz="2800" b="1" i="0" u="none" strike="noStrike" kern="1200" cap="none" spc="0" normalizeH="0" baseline="0" noProof="0" dirty="0">
              <a:ln w="12700">
                <a:solidFill>
                  <a:prstClr val="white"/>
                </a:solidFill>
                <a:prstDash val="solid"/>
              </a:ln>
              <a:solidFill>
                <a:srgbClr val="13BA33"/>
              </a:solidFill>
              <a:effectLst/>
              <a:uLnTx/>
              <a:uFillTx/>
              <a:latin typeface="Bell MT" panose="020205030603050203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0251520"/>
              </p:ext>
            </p:extLst>
          </p:nvPr>
        </p:nvGraphicFramePr>
        <p:xfrm>
          <a:off x="22199541" y="9568740"/>
          <a:ext cx="8651675" cy="4023360"/>
        </p:xfrm>
        <a:graphic>
          <a:graphicData uri="http://schemas.openxmlformats.org/drawingml/2006/table">
            <a:tbl>
              <a:tblPr firstRow="1" firstCol="1" bandRow="1">
                <a:tableStyleId>{B301B821-A1FF-4177-AEE7-76D212191A09}</a:tableStyleId>
              </a:tblPr>
              <a:tblGrid>
                <a:gridCol w="3277616">
                  <a:extLst>
                    <a:ext uri="{9D8B030D-6E8A-4147-A177-3AD203B41FA5}">
                      <a16:colId xmlns:a16="http://schemas.microsoft.com/office/drawing/2014/main" xmlns="" val="424164552"/>
                    </a:ext>
                  </a:extLst>
                </a:gridCol>
                <a:gridCol w="2856837">
                  <a:extLst>
                    <a:ext uri="{9D8B030D-6E8A-4147-A177-3AD203B41FA5}">
                      <a16:colId xmlns:a16="http://schemas.microsoft.com/office/drawing/2014/main" xmlns="" val="1604620668"/>
                    </a:ext>
                  </a:extLst>
                </a:gridCol>
                <a:gridCol w="1282485">
                  <a:extLst>
                    <a:ext uri="{9D8B030D-6E8A-4147-A177-3AD203B41FA5}">
                      <a16:colId xmlns:a16="http://schemas.microsoft.com/office/drawing/2014/main" xmlns="" val="4238458112"/>
                    </a:ext>
                  </a:extLst>
                </a:gridCol>
                <a:gridCol w="1234737">
                  <a:extLst>
                    <a:ext uri="{9D8B030D-6E8A-4147-A177-3AD203B41FA5}">
                      <a16:colId xmlns:a16="http://schemas.microsoft.com/office/drawing/2014/main" xmlns="" val="3067445460"/>
                    </a:ext>
                  </a:extLst>
                </a:gridCol>
              </a:tblGrid>
              <a:tr h="365760">
                <a:tc>
                  <a:txBody>
                    <a:bodyPr/>
                    <a:lstStyle/>
                    <a:p>
                      <a:pPr marL="0" marR="0" algn="ctr">
                        <a:lnSpc>
                          <a:spcPct val="107000"/>
                        </a:lnSpc>
                        <a:spcBef>
                          <a:spcPts val="0"/>
                        </a:spcBef>
                        <a:spcAft>
                          <a:spcPts val="0"/>
                        </a:spcAft>
                      </a:pPr>
                      <a:r>
                        <a:rPr lang="en-US" sz="1600" dirty="0" smtClean="0">
                          <a:effectLst/>
                        </a:rPr>
                        <a:t>I</a:t>
                      </a:r>
                      <a:r>
                        <a:rPr lang="en-US" sz="1600" baseline="30000" dirty="0" smtClean="0">
                          <a:effectLst/>
                        </a:rPr>
                        <a:t>+</a:t>
                      </a:r>
                      <a:r>
                        <a:rPr lang="en-US" sz="1600" dirty="0" smtClean="0">
                          <a:effectLst/>
                        </a:rPr>
                        <a:t> 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rPr>
                        <a:t>Catalyst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rPr>
                        <a:t>Yield (NMR)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err="1" smtClean="0">
                          <a:effectLst/>
                        </a:rPr>
                        <a:t>ee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65788178"/>
                  </a:ext>
                </a:extLst>
              </a:tr>
              <a:tr h="365760">
                <a:tc>
                  <a:txBody>
                    <a:bodyPr/>
                    <a:lstStyle/>
                    <a:p>
                      <a:pPr marL="0" marR="0" algn="ctr">
                        <a:lnSpc>
                          <a:spcPct val="107000"/>
                        </a:lnSpc>
                        <a:spcBef>
                          <a:spcPts val="0"/>
                        </a:spcBef>
                        <a:spcAft>
                          <a:spcPts val="0"/>
                        </a:spcAft>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23%</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6%</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78215515"/>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baseline="30000" dirty="0" smtClean="0">
                          <a:effectLst/>
                          <a:latin typeface="Calibri" panose="020F0502020204030204" pitchFamily="34" charset="0"/>
                          <a:cs typeface="Calibri" panose="020F0502020204030204" pitchFamily="34" charset="0"/>
                        </a:rPr>
                        <a:t>7</a:t>
                      </a:r>
                      <a:r>
                        <a:rPr lang="en-US" sz="1600" dirty="0" smtClean="0">
                          <a:effectLst/>
                          <a:latin typeface="Calibri" panose="020F0502020204030204" pitchFamily="34" charset="0"/>
                          <a:cs typeface="Calibri" panose="020F0502020204030204" pitchFamily="34" charset="0"/>
                        </a:rPr>
                        <a:t>(</a:t>
                      </a:r>
                      <a:r>
                        <a:rPr lang="en-US" sz="1600" dirty="0" err="1" smtClean="0">
                          <a:effectLst/>
                          <a:latin typeface="Calibri" panose="020F0502020204030204" pitchFamily="34" charset="0"/>
                          <a:cs typeface="Calibri" panose="020F0502020204030204" pitchFamily="34" charset="0"/>
                        </a:rPr>
                        <a:t>OMe</a:t>
                      </a:r>
                      <a:r>
                        <a:rPr lang="en-US" sz="1600" dirty="0" smtClean="0">
                          <a:effectLst/>
                          <a:latin typeface="Calibri" panose="020F0502020204030204" pitchFamily="34" charset="0"/>
                          <a:cs typeface="Calibri" panose="020F0502020204030204" pitchFamily="34" charset="0"/>
                        </a:rPr>
                        <a:t>)</a:t>
                      </a:r>
                      <a:r>
                        <a:rPr lang="en-US" sz="1600" dirty="0" err="1" smtClean="0">
                          <a:effectLst/>
                          <a:latin typeface="Calibri" panose="020F0502020204030204" pitchFamily="34" charset="0"/>
                          <a:cs typeface="Calibri" panose="020F0502020204030204" pitchFamily="34" charset="0"/>
                        </a:rPr>
                        <a:t>AnthPBAM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20%</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42761712"/>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err="1">
                          <a:effectLst/>
                          <a:latin typeface="Calibri" panose="020F0502020204030204" pitchFamily="34" charset="0"/>
                          <a:cs typeface="Calibri" panose="020F0502020204030204" pitchFamily="34" charset="0"/>
                        </a:rPr>
                        <a:t>StilbPBAM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18%</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35267771"/>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cs typeface="Calibri" panose="020F0502020204030204" pitchFamily="34" charset="0"/>
                        </a:rPr>
                        <a:t>StilbPBAM</a:t>
                      </a:r>
                      <a:r>
                        <a:rPr lang="en-US" sz="1600" dirty="0">
                          <a:effectLst/>
                          <a:latin typeface="Calibri" panose="020F0502020204030204" pitchFamily="34" charset="0"/>
                          <a:cs typeface="Calibri" panose="020F0502020204030204" pitchFamily="34" charset="0"/>
                        </a:rPr>
                        <a:t>·</a:t>
                      </a:r>
                      <a:r>
                        <a:rPr lang="en-US" sz="1600" dirty="0" smtClean="0">
                          <a:effectLst/>
                          <a:latin typeface="Calibri" panose="020F0502020204030204" pitchFamily="34" charset="0"/>
                          <a:cs typeface="Calibri" panose="020F0502020204030204" pitchFamily="34" charset="0"/>
                        </a:rPr>
                        <a:t>HNTf</a:t>
                      </a:r>
                      <a:r>
                        <a:rPr lang="en-US" sz="1600" baseline="-25000" dirty="0" smtClean="0">
                          <a:effectLst/>
                          <a:latin typeface="Calibri" panose="020F0502020204030204" pitchFamily="34" charset="0"/>
                          <a:cs typeface="Calibri" panose="020F0502020204030204" pitchFamily="34" charset="0"/>
                        </a:rPr>
                        <a:t>2</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pitchFamily="34" charset="0"/>
                          <a:cs typeface="Calibri" panose="020F0502020204030204" pitchFamily="34" charset="0"/>
                        </a:rPr>
                        <a:t>30%</a:t>
                      </a:r>
                      <a:endParaRPr lang="en-US" sz="160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8%</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65688010"/>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baseline="30000" dirty="0">
                          <a:effectLst/>
                          <a:latin typeface="Calibri" panose="020F0502020204030204" pitchFamily="34" charset="0"/>
                          <a:cs typeface="Calibri" panose="020F0502020204030204" pitchFamily="34" charset="0"/>
                        </a:rPr>
                        <a:t>6,7</a:t>
                      </a:r>
                      <a:r>
                        <a:rPr lang="en-US" sz="1600" dirty="0">
                          <a:effectLst/>
                          <a:latin typeface="Calibri" panose="020F0502020204030204" pitchFamily="34" charset="0"/>
                          <a:cs typeface="Calibri" panose="020F0502020204030204" pitchFamily="34" charset="0"/>
                        </a:rPr>
                        <a:t>(</a:t>
                      </a:r>
                      <a:r>
                        <a:rPr lang="en-US" sz="1600" dirty="0" err="1">
                          <a:effectLst/>
                          <a:latin typeface="Calibri" panose="020F0502020204030204" pitchFamily="34" charset="0"/>
                          <a:cs typeface="Calibri" panose="020F0502020204030204" pitchFamily="34" charset="0"/>
                        </a:rPr>
                        <a:t>OMe</a:t>
                      </a:r>
                      <a:r>
                        <a:rPr lang="en-US" sz="1600" dirty="0">
                          <a:effectLst/>
                          <a:latin typeface="Calibri" panose="020F0502020204030204" pitchFamily="34" charset="0"/>
                          <a:cs typeface="Calibri" panose="020F0502020204030204" pitchFamily="34" charset="0"/>
                        </a:rPr>
                        <a:t>)</a:t>
                      </a:r>
                      <a:r>
                        <a:rPr lang="en-US" sz="1600" baseline="-25000" dirty="0">
                          <a:effectLst/>
                          <a:latin typeface="Calibri" panose="020F0502020204030204" pitchFamily="34" charset="0"/>
                          <a:cs typeface="Calibri" panose="020F0502020204030204" pitchFamily="34" charset="0"/>
                        </a:rPr>
                        <a:t>2</a:t>
                      </a:r>
                      <a:r>
                        <a:rPr lang="en-US" sz="1600" dirty="0">
                          <a:effectLst/>
                          <a:latin typeface="Calibri" panose="020F0502020204030204" pitchFamily="34" charset="0"/>
                          <a:cs typeface="Calibri" panose="020F0502020204030204" pitchFamily="34" charset="0"/>
                        </a:rPr>
                        <a:t>StilbPBAM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22%</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30%</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36944417"/>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baseline="30000" dirty="0">
                          <a:effectLst/>
                          <a:latin typeface="Calibri" panose="020F0502020204030204" pitchFamily="34" charset="0"/>
                          <a:cs typeface="Calibri" panose="020F0502020204030204" pitchFamily="34" charset="0"/>
                        </a:rPr>
                        <a:t>6t</a:t>
                      </a:r>
                      <a:r>
                        <a:rPr lang="en-US" sz="1600" dirty="0">
                          <a:effectLst/>
                          <a:latin typeface="Calibri" panose="020F0502020204030204" pitchFamily="34" charset="0"/>
                          <a:cs typeface="Calibri" panose="020F0502020204030204" pitchFamily="34" charset="0"/>
                        </a:rPr>
                        <a:t>BuStilb(</a:t>
                      </a:r>
                      <a:r>
                        <a:rPr lang="en-US" sz="1600" i="1" baseline="30000" dirty="0" err="1">
                          <a:effectLst/>
                          <a:latin typeface="Calibri" panose="020F0502020204030204" pitchFamily="34" charset="0"/>
                          <a:cs typeface="Calibri" panose="020F0502020204030204" pitchFamily="34" charset="0"/>
                        </a:rPr>
                        <a:t>p</a:t>
                      </a:r>
                      <a:r>
                        <a:rPr lang="en-US" sz="1600" dirty="0" err="1">
                          <a:effectLst/>
                          <a:latin typeface="Calibri" panose="020F0502020204030204" pitchFamily="34" charset="0"/>
                          <a:cs typeface="Calibri" panose="020F0502020204030204" pitchFamily="34" charset="0"/>
                        </a:rPr>
                        <a:t>MeAn</a:t>
                      </a:r>
                      <a:r>
                        <a:rPr lang="en-US" sz="1600" dirty="0">
                          <a:effectLst/>
                          <a:latin typeface="Calibri" panose="020F0502020204030204" pitchFamily="34" charset="0"/>
                          <a:cs typeface="Calibri" panose="020F0502020204030204" pitchFamily="34" charset="0"/>
                        </a:rPr>
                        <a:t>)BAM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41%</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50%</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1941666"/>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kern="1200" baseline="30000" dirty="0" smtClean="0">
                          <a:solidFill>
                            <a:schemeClr val="dk1"/>
                          </a:solidFill>
                          <a:effectLst/>
                          <a:latin typeface="Calibri" panose="020F0502020204030204" pitchFamily="34" charset="0"/>
                          <a:ea typeface="+mn-ea"/>
                          <a:cs typeface="Calibri" panose="020F0502020204030204" pitchFamily="34" charset="0"/>
                        </a:rPr>
                        <a:t>6t</a:t>
                      </a:r>
                      <a:r>
                        <a:rPr lang="en-US" sz="1600" kern="1200" dirty="0" smtClean="0">
                          <a:solidFill>
                            <a:schemeClr val="dk1"/>
                          </a:solidFill>
                          <a:effectLst/>
                          <a:latin typeface="Calibri" panose="020F0502020204030204" pitchFamily="34" charset="0"/>
                          <a:ea typeface="+mn-ea"/>
                          <a:cs typeface="Calibri" panose="020F0502020204030204" pitchFamily="34" charset="0"/>
                        </a:rPr>
                        <a:t>BuStilb(</a:t>
                      </a:r>
                      <a:r>
                        <a:rPr lang="en-US" sz="1600" i="1" kern="1200" baseline="30000" dirty="0" err="1" smtClean="0">
                          <a:solidFill>
                            <a:schemeClr val="dk1"/>
                          </a:solidFill>
                          <a:effectLst/>
                          <a:latin typeface="Calibri" panose="020F0502020204030204" pitchFamily="34" charset="0"/>
                          <a:ea typeface="+mn-ea"/>
                          <a:cs typeface="Calibri" panose="020F0502020204030204" pitchFamily="34" charset="0"/>
                        </a:rPr>
                        <a:t>p</a:t>
                      </a:r>
                      <a:r>
                        <a:rPr lang="en-US" sz="1600" kern="1200" dirty="0" err="1" smtClean="0">
                          <a:solidFill>
                            <a:schemeClr val="dk1"/>
                          </a:solidFill>
                          <a:effectLst/>
                          <a:latin typeface="Calibri" panose="020F0502020204030204" pitchFamily="34" charset="0"/>
                          <a:ea typeface="+mn-ea"/>
                          <a:cs typeface="Calibri" panose="020F0502020204030204" pitchFamily="34" charset="0"/>
                        </a:rPr>
                        <a:t>MeAn</a:t>
                      </a:r>
                      <a:r>
                        <a:rPr lang="en-US" sz="1600" kern="1200" dirty="0" smtClean="0">
                          <a:solidFill>
                            <a:schemeClr val="dk1"/>
                          </a:solidFill>
                          <a:effectLst/>
                          <a:latin typeface="Calibri" panose="020F0502020204030204" pitchFamily="34" charset="0"/>
                          <a:ea typeface="+mn-ea"/>
                          <a:cs typeface="Calibri" panose="020F0502020204030204" pitchFamily="34" charset="0"/>
                        </a:rPr>
                        <a:t>)BAM</a:t>
                      </a:r>
                      <a:r>
                        <a:rPr lang="en-US" sz="1600" dirty="0" smtClean="0">
                          <a:effectLst/>
                          <a:latin typeface="Calibri" panose="020F0502020204030204" pitchFamily="34" charset="0"/>
                          <a:cs typeface="Calibri" panose="020F0502020204030204" pitchFamily="34" charset="0"/>
                        </a:rPr>
                        <a:t>·</a:t>
                      </a:r>
                      <a:r>
                        <a:rPr lang="en-US" sz="1600" kern="1200" dirty="0" smtClean="0">
                          <a:solidFill>
                            <a:schemeClr val="dk1"/>
                          </a:solidFill>
                          <a:effectLst/>
                          <a:latin typeface="Calibri" panose="020F0502020204030204" pitchFamily="34" charset="0"/>
                          <a:ea typeface="+mn-ea"/>
                          <a:cs typeface="Calibri" panose="020F0502020204030204" pitchFamily="34" charset="0"/>
                        </a:rPr>
                        <a:t>HNTf</a:t>
                      </a:r>
                      <a:r>
                        <a:rPr lang="en-US" sz="1600" kern="1200" baseline="-25000" dirty="0" smtClean="0">
                          <a:solidFill>
                            <a:schemeClr val="dk1"/>
                          </a:solidFill>
                          <a:effectLst/>
                          <a:latin typeface="Calibri" panose="020F0502020204030204" pitchFamily="34" charset="0"/>
                          <a:ea typeface="+mn-ea"/>
                          <a:cs typeface="Calibri" panose="020F0502020204030204" pitchFamily="34" charset="0"/>
                        </a:rPr>
                        <a:t>2</a:t>
                      </a:r>
                      <a:endParaRPr lang="en-US" sz="1600" kern="1200" baseline="-25000" dirty="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25%</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54%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98635203"/>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kern="1200" baseline="30000" dirty="0" smtClean="0">
                          <a:solidFill>
                            <a:schemeClr val="dk1"/>
                          </a:solidFill>
                          <a:effectLst/>
                          <a:latin typeface="Calibri" panose="020F0502020204030204" pitchFamily="34" charset="0"/>
                          <a:ea typeface="+mn-ea"/>
                          <a:cs typeface="Calibri" panose="020F0502020204030204" pitchFamily="34" charset="0"/>
                        </a:rPr>
                        <a:t>6t</a:t>
                      </a:r>
                      <a:r>
                        <a:rPr lang="en-US" sz="1600" kern="1200" dirty="0" smtClean="0">
                          <a:solidFill>
                            <a:schemeClr val="dk1"/>
                          </a:solidFill>
                          <a:effectLst/>
                          <a:latin typeface="Calibri" panose="020F0502020204030204" pitchFamily="34" charset="0"/>
                          <a:ea typeface="+mn-ea"/>
                          <a:cs typeface="Calibri" panose="020F0502020204030204" pitchFamily="34" charset="0"/>
                        </a:rPr>
                        <a:t>BuStilb(</a:t>
                      </a:r>
                      <a:r>
                        <a:rPr lang="en-US" sz="1600" i="1" kern="1200" baseline="30000" dirty="0" err="1" smtClean="0">
                          <a:solidFill>
                            <a:schemeClr val="dk1"/>
                          </a:solidFill>
                          <a:effectLst/>
                          <a:latin typeface="Calibri" panose="020F0502020204030204" pitchFamily="34" charset="0"/>
                          <a:ea typeface="+mn-ea"/>
                          <a:cs typeface="Calibri" panose="020F0502020204030204" pitchFamily="34" charset="0"/>
                        </a:rPr>
                        <a:t>p</a:t>
                      </a:r>
                      <a:r>
                        <a:rPr lang="en-US" sz="1600" kern="1200" dirty="0" err="1" smtClean="0">
                          <a:solidFill>
                            <a:schemeClr val="dk1"/>
                          </a:solidFill>
                          <a:effectLst/>
                          <a:latin typeface="Calibri" panose="020F0502020204030204" pitchFamily="34" charset="0"/>
                          <a:ea typeface="+mn-ea"/>
                          <a:cs typeface="Calibri" panose="020F0502020204030204" pitchFamily="34" charset="0"/>
                        </a:rPr>
                        <a:t>MeAn</a:t>
                      </a:r>
                      <a:r>
                        <a:rPr lang="en-US" sz="1600" kern="1200" smtClean="0">
                          <a:solidFill>
                            <a:schemeClr val="dk1"/>
                          </a:solidFill>
                          <a:effectLst/>
                          <a:latin typeface="Calibri" panose="020F0502020204030204" pitchFamily="34" charset="0"/>
                          <a:ea typeface="+mn-ea"/>
                          <a:cs typeface="Calibri" panose="020F0502020204030204" pitchFamily="34" charset="0"/>
                        </a:rPr>
                        <a:t>)BAM</a:t>
                      </a:r>
                      <a:r>
                        <a:rPr lang="en-US" sz="1600" smtClean="0">
                          <a:effectLst/>
                          <a:latin typeface="Calibri" panose="020F0502020204030204" pitchFamily="34" charset="0"/>
                          <a:cs typeface="Calibri" panose="020F0502020204030204" pitchFamily="34" charset="0"/>
                        </a:rPr>
                        <a:t>·</a:t>
                      </a:r>
                      <a:r>
                        <a:rPr lang="en-US" sz="1600" kern="1200" smtClean="0">
                          <a:solidFill>
                            <a:schemeClr val="dk1"/>
                          </a:solidFill>
                          <a:effectLst/>
                          <a:latin typeface="Calibri" panose="020F0502020204030204" pitchFamily="34" charset="0"/>
                          <a:ea typeface="+mn-ea"/>
                          <a:cs typeface="Calibri" panose="020F0502020204030204" pitchFamily="34" charset="0"/>
                        </a:rPr>
                        <a:t>PhCO</a:t>
                      </a:r>
                      <a:r>
                        <a:rPr lang="en-US" sz="1600" kern="1200" baseline="-25000" smtClean="0">
                          <a:solidFill>
                            <a:schemeClr val="dk1"/>
                          </a:solidFill>
                          <a:effectLst/>
                          <a:latin typeface="Calibri" panose="020F0502020204030204" pitchFamily="34" charset="0"/>
                          <a:ea typeface="+mn-ea"/>
                          <a:cs typeface="Calibri" panose="020F0502020204030204" pitchFamily="34" charset="0"/>
                        </a:rPr>
                        <a:t>2</a:t>
                      </a:r>
                      <a:r>
                        <a:rPr lang="en-US" sz="1600" kern="1200" smtClean="0">
                          <a:solidFill>
                            <a:schemeClr val="dk1"/>
                          </a:solidFill>
                          <a:effectLst/>
                          <a:latin typeface="Calibri" panose="020F0502020204030204" pitchFamily="34" charset="0"/>
                          <a:ea typeface="+mn-ea"/>
                          <a:cs typeface="Calibri" panose="020F0502020204030204" pitchFamily="34" charset="0"/>
                        </a:rPr>
                        <a:t>H</a:t>
                      </a:r>
                      <a:endParaRPr lang="en-US" sz="1600" kern="1200" dirty="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37%</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56%</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76187036"/>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iodosuccinimide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i="1" baseline="30000" dirty="0" smtClean="0">
                          <a:effectLst/>
                          <a:latin typeface="Calibri" panose="020F0502020204030204" pitchFamily="34" charset="0"/>
                          <a:cs typeface="Calibri" panose="020F0502020204030204" pitchFamily="34" charset="0"/>
                        </a:rPr>
                        <a:t>6t</a:t>
                      </a:r>
                      <a:r>
                        <a:rPr lang="en-US" sz="1600" dirty="0" smtClean="0">
                          <a:effectLst/>
                          <a:latin typeface="Calibri" panose="020F0502020204030204" pitchFamily="34" charset="0"/>
                          <a:cs typeface="Calibri" panose="020F0502020204030204" pitchFamily="34" charset="0"/>
                        </a:rPr>
                        <a:t>BuStilb(</a:t>
                      </a:r>
                      <a:r>
                        <a:rPr lang="en-US" sz="1600" i="1" baseline="30000" dirty="0" err="1" smtClean="0">
                          <a:effectLst/>
                          <a:latin typeface="Calibri" panose="020F0502020204030204" pitchFamily="34" charset="0"/>
                          <a:cs typeface="Calibri" panose="020F0502020204030204" pitchFamily="34" charset="0"/>
                        </a:rPr>
                        <a:t>p</a:t>
                      </a:r>
                      <a:r>
                        <a:rPr lang="en-US" sz="1600" dirty="0" err="1" smtClean="0">
                          <a:effectLst/>
                          <a:latin typeface="Calibri" panose="020F0502020204030204" pitchFamily="34" charset="0"/>
                          <a:cs typeface="Calibri" panose="020F0502020204030204" pitchFamily="34" charset="0"/>
                        </a:rPr>
                        <a:t>MeAn</a:t>
                      </a:r>
                      <a:r>
                        <a:rPr lang="en-US" sz="1600" dirty="0" smtClean="0">
                          <a:effectLst/>
                          <a:latin typeface="Calibri" panose="020F0502020204030204" pitchFamily="34" charset="0"/>
                          <a:cs typeface="Calibri" panose="020F0502020204030204" pitchFamily="34" charset="0"/>
                        </a:rPr>
                        <a:t>)BAM</a:t>
                      </a:r>
                      <a:endParaRPr lang="en-US" sz="1600" dirty="0" smtClean="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35%</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36%</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82976821"/>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1,3-diiodo-5,5-dimethylhydantoin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i="1" baseline="30000" dirty="0" smtClean="0">
                          <a:effectLst/>
                          <a:latin typeface="Calibri" panose="020F0502020204030204" pitchFamily="34" charset="0"/>
                          <a:cs typeface="Calibri" panose="020F0502020204030204" pitchFamily="34" charset="0"/>
                        </a:rPr>
                        <a:t>6t</a:t>
                      </a:r>
                      <a:r>
                        <a:rPr lang="en-US" sz="1600" dirty="0" smtClean="0">
                          <a:effectLst/>
                          <a:latin typeface="Calibri" panose="020F0502020204030204" pitchFamily="34" charset="0"/>
                          <a:cs typeface="Calibri" panose="020F0502020204030204" pitchFamily="34" charset="0"/>
                        </a:rPr>
                        <a:t>BuStilb(</a:t>
                      </a:r>
                      <a:r>
                        <a:rPr lang="en-US" sz="1600" i="1" baseline="30000" dirty="0" err="1" smtClean="0">
                          <a:effectLst/>
                          <a:latin typeface="Calibri" panose="020F0502020204030204" pitchFamily="34" charset="0"/>
                          <a:cs typeface="Calibri" panose="020F0502020204030204" pitchFamily="34" charset="0"/>
                        </a:rPr>
                        <a:t>p</a:t>
                      </a:r>
                      <a:r>
                        <a:rPr lang="en-US" sz="1600" dirty="0" err="1" smtClean="0">
                          <a:effectLst/>
                          <a:latin typeface="Calibri" panose="020F0502020204030204" pitchFamily="34" charset="0"/>
                          <a:cs typeface="Calibri" panose="020F0502020204030204" pitchFamily="34" charset="0"/>
                        </a:rPr>
                        <a:t>MeAn</a:t>
                      </a:r>
                      <a:r>
                        <a:rPr lang="en-US" sz="1600" dirty="0" smtClean="0">
                          <a:effectLst/>
                          <a:latin typeface="Calibri" panose="020F0502020204030204" pitchFamily="34" charset="0"/>
                          <a:cs typeface="Calibri" panose="020F0502020204030204" pitchFamily="34" charset="0"/>
                        </a:rPr>
                        <a:t>)BAM</a:t>
                      </a:r>
                      <a:endParaRPr lang="en-US" sz="1600" dirty="0" smtClean="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44%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44%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01719670"/>
                  </a:ext>
                </a:extLst>
              </a:tr>
            </a:tbl>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1398646519"/>
              </p:ext>
            </p:extLst>
          </p:nvPr>
        </p:nvGraphicFramePr>
        <p:xfrm>
          <a:off x="23226713" y="7607300"/>
          <a:ext cx="6594475" cy="1971675"/>
        </p:xfrm>
        <a:graphic>
          <a:graphicData uri="http://schemas.openxmlformats.org/presentationml/2006/ole">
            <mc:AlternateContent xmlns:mc="http://schemas.openxmlformats.org/markup-compatibility/2006">
              <mc:Choice xmlns:v="urn:schemas-microsoft-com:vml" Requires="v">
                <p:oleObj spid="_x0000_s2624" name="CS ChemDraw Drawing" r:id="rId25" imgW="2771814" imgH="828779" progId="ChemDraw.Document.6.0">
                  <p:embed/>
                </p:oleObj>
              </mc:Choice>
              <mc:Fallback>
                <p:oleObj name="CS ChemDraw Drawing" r:id="rId25" imgW="2771814" imgH="828779" progId="ChemDraw.Document.6.0">
                  <p:embed/>
                  <p:pic>
                    <p:nvPicPr>
                      <p:cNvPr id="17" name="Object 16"/>
                      <p:cNvPicPr/>
                      <p:nvPr/>
                    </p:nvPicPr>
                    <p:blipFill>
                      <a:blip r:embed="rId26"/>
                      <a:stretch>
                        <a:fillRect/>
                      </a:stretch>
                    </p:blipFill>
                    <p:spPr>
                      <a:xfrm>
                        <a:off x="23226713" y="7607300"/>
                        <a:ext cx="6594475" cy="19716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44440478"/>
              </p:ext>
            </p:extLst>
          </p:nvPr>
        </p:nvGraphicFramePr>
        <p:xfrm>
          <a:off x="30907038" y="7635875"/>
          <a:ext cx="6523037" cy="5954713"/>
        </p:xfrm>
        <a:graphic>
          <a:graphicData uri="http://schemas.openxmlformats.org/presentationml/2006/ole">
            <mc:AlternateContent xmlns:mc="http://schemas.openxmlformats.org/markup-compatibility/2006">
              <mc:Choice xmlns:v="urn:schemas-microsoft-com:vml" Requires="v">
                <p:oleObj spid="_x0000_s2625" name="CS ChemDraw Drawing" r:id="rId27" imgW="3721048" imgH="3396996" progId="ChemDraw.Document.6.0">
                  <p:embed/>
                </p:oleObj>
              </mc:Choice>
              <mc:Fallback>
                <p:oleObj name="CS ChemDraw Drawing" r:id="rId27" imgW="3721048" imgH="3396996" progId="ChemDraw.Document.6.0">
                  <p:embed/>
                  <p:pic>
                    <p:nvPicPr>
                      <p:cNvPr id="0" name=""/>
                      <p:cNvPicPr/>
                      <p:nvPr/>
                    </p:nvPicPr>
                    <p:blipFill>
                      <a:blip r:embed="rId28"/>
                      <a:stretch>
                        <a:fillRect/>
                      </a:stretch>
                    </p:blipFill>
                    <p:spPr>
                      <a:xfrm>
                        <a:off x="30907038" y="7635875"/>
                        <a:ext cx="6523037" cy="5954713"/>
                      </a:xfrm>
                      <a:prstGeom prst="rect">
                        <a:avLst/>
                      </a:prstGeom>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2010947658"/>
              </p:ext>
            </p:extLst>
          </p:nvPr>
        </p:nvGraphicFramePr>
        <p:xfrm>
          <a:off x="22291675" y="14320838"/>
          <a:ext cx="8021638" cy="4017962"/>
        </p:xfrm>
        <a:graphic>
          <a:graphicData uri="http://schemas.openxmlformats.org/presentationml/2006/ole">
            <mc:AlternateContent xmlns:mc="http://schemas.openxmlformats.org/markup-compatibility/2006">
              <mc:Choice xmlns:v="urn:schemas-microsoft-com:vml" Requires="v">
                <p:oleObj spid="_x0000_s2626" name="CS ChemDraw Drawing" r:id="rId29" imgW="4611396" imgH="2310107" progId="ChemDraw.Document.6.0">
                  <p:embed/>
                </p:oleObj>
              </mc:Choice>
              <mc:Fallback>
                <p:oleObj name="CS ChemDraw Drawing" r:id="rId29" imgW="4611396" imgH="2310107" progId="ChemDraw.Document.6.0">
                  <p:embed/>
                  <p:pic>
                    <p:nvPicPr>
                      <p:cNvPr id="5" name="Object 4"/>
                      <p:cNvPicPr/>
                      <p:nvPr/>
                    </p:nvPicPr>
                    <p:blipFill>
                      <a:blip r:embed="rId30"/>
                      <a:stretch>
                        <a:fillRect/>
                      </a:stretch>
                    </p:blipFill>
                    <p:spPr>
                      <a:xfrm>
                        <a:off x="22291675" y="14320838"/>
                        <a:ext cx="8021638" cy="4017962"/>
                      </a:xfrm>
                      <a:prstGeom prst="rect">
                        <a:avLst/>
                      </a:prstGeom>
                    </p:spPr>
                  </p:pic>
                </p:oleObj>
              </mc:Fallback>
            </mc:AlternateContent>
          </a:graphicData>
        </a:graphic>
      </p:graphicFrame>
      <p:sp>
        <p:nvSpPr>
          <p:cNvPr id="86" name="TextBox 85"/>
          <p:cNvSpPr txBox="1"/>
          <p:nvPr/>
        </p:nvSpPr>
        <p:spPr>
          <a:xfrm>
            <a:off x="30550653" y="14515708"/>
            <a:ext cx="6602819" cy="1938992"/>
          </a:xfrm>
          <a:prstGeom prst="rect">
            <a:avLst/>
          </a:prstGeom>
          <a:noFill/>
        </p:spPr>
        <p:txBody>
          <a:bodyPr wrap="square" rtlCol="0">
            <a:spAutoFit/>
          </a:bodyPr>
          <a:lstStyle/>
          <a:p>
            <a:r>
              <a:rPr lang="en-US" sz="2400" dirty="0" smtClean="0">
                <a:solidFill>
                  <a:srgbClr val="EB1500"/>
                </a:solidFill>
                <a:latin typeface="Calibri" panose="020F0502020204030204" pitchFamily="34" charset="0"/>
                <a:cs typeface="Calibri" panose="020F0502020204030204" pitchFamily="34" charset="0"/>
              </a:rPr>
              <a:t>Figure </a:t>
            </a:r>
            <a:r>
              <a:rPr lang="en-US" sz="2400" dirty="0">
                <a:solidFill>
                  <a:srgbClr val="EB1500"/>
                </a:solidFill>
                <a:latin typeface="Calibri" panose="020F0502020204030204" pitchFamily="34" charset="0"/>
                <a:cs typeface="Calibri" panose="020F0502020204030204" pitchFamily="34" charset="0"/>
              </a:rPr>
              <a:t>8: </a:t>
            </a:r>
            <a:r>
              <a:rPr lang="en-US" sz="2400" dirty="0" err="1">
                <a:solidFill>
                  <a:srgbClr val="EB1500"/>
                </a:solidFill>
                <a:latin typeface="Calibri" panose="020F0502020204030204" pitchFamily="34" charset="0"/>
                <a:cs typeface="Calibri" panose="020F0502020204030204" pitchFamily="34" charset="0"/>
              </a:rPr>
              <a:t>Kan</a:t>
            </a:r>
            <a:r>
              <a:rPr lang="en-US" sz="2400" dirty="0">
                <a:solidFill>
                  <a:srgbClr val="EB1500"/>
                </a:solidFill>
                <a:latin typeface="Calibri" panose="020F0502020204030204" pitchFamily="34" charset="0"/>
                <a:cs typeface="Calibri" panose="020F0502020204030204" pitchFamily="34" charset="0"/>
              </a:rPr>
              <a:t> et al obtained absolute configuration of their </a:t>
            </a:r>
            <a:r>
              <a:rPr lang="en-US" sz="2400" dirty="0" err="1">
                <a:solidFill>
                  <a:srgbClr val="EB1500"/>
                </a:solidFill>
                <a:latin typeface="Calibri" panose="020F0502020204030204" pitchFamily="34" charset="0"/>
                <a:cs typeface="Calibri" panose="020F0502020204030204" pitchFamily="34" charset="0"/>
              </a:rPr>
              <a:t>bromolactone</a:t>
            </a:r>
            <a:r>
              <a:rPr lang="en-US" sz="2400" dirty="0">
                <a:solidFill>
                  <a:srgbClr val="EB1500"/>
                </a:solidFill>
                <a:latin typeface="Calibri" panose="020F0502020204030204" pitchFamily="34" charset="0"/>
                <a:cs typeface="Calibri" panose="020F0502020204030204" pitchFamily="34" charset="0"/>
              </a:rPr>
              <a:t> </a:t>
            </a:r>
            <a:r>
              <a:rPr lang="en-US" sz="2400" b="1" dirty="0">
                <a:solidFill>
                  <a:srgbClr val="EB1500"/>
                </a:solidFill>
                <a:latin typeface="Calibri" panose="020F0502020204030204" pitchFamily="34" charset="0"/>
                <a:cs typeface="Calibri" panose="020F0502020204030204" pitchFamily="34" charset="0"/>
              </a:rPr>
              <a:t>2</a:t>
            </a:r>
            <a:r>
              <a:rPr lang="en-US" sz="2400" dirty="0">
                <a:solidFill>
                  <a:srgbClr val="EB1500"/>
                </a:solidFill>
                <a:latin typeface="Calibri" panose="020F0502020204030204" pitchFamily="34" charset="0"/>
                <a:cs typeface="Calibri" panose="020F0502020204030204" pitchFamily="34" charset="0"/>
              </a:rPr>
              <a:t> by comparing</a:t>
            </a:r>
          </a:p>
          <a:p>
            <a:r>
              <a:rPr lang="en-US" sz="2400" dirty="0">
                <a:solidFill>
                  <a:srgbClr val="EB1500"/>
                </a:solidFill>
                <a:latin typeface="Calibri" panose="020F0502020204030204" pitchFamily="34" charset="0"/>
                <a:cs typeface="Calibri" panose="020F0502020204030204" pitchFamily="34" charset="0"/>
              </a:rPr>
              <a:t>optical rotation with that of a reported compound. </a:t>
            </a:r>
            <a:r>
              <a:rPr lang="en-US" sz="2400" dirty="0" smtClean="0">
                <a:solidFill>
                  <a:srgbClr val="EB1500"/>
                </a:solidFill>
                <a:latin typeface="Calibri" panose="020F0502020204030204" pitchFamily="34" charset="0"/>
                <a:cs typeface="Calibri" panose="020F0502020204030204" pitchFamily="34" charset="0"/>
              </a:rPr>
              <a:t>From </a:t>
            </a:r>
            <a:r>
              <a:rPr lang="en-US" sz="2400" dirty="0">
                <a:solidFill>
                  <a:srgbClr val="EB1500"/>
                </a:solidFill>
                <a:latin typeface="Calibri" panose="020F0502020204030204" pitchFamily="34" charset="0"/>
                <a:cs typeface="Calibri" panose="020F0502020204030204" pitchFamily="34" charset="0"/>
              </a:rPr>
              <a:t>this, </a:t>
            </a:r>
            <a:r>
              <a:rPr lang="en-US" sz="2400" dirty="0" err="1">
                <a:solidFill>
                  <a:srgbClr val="EB1500"/>
                </a:solidFill>
                <a:latin typeface="Calibri" panose="020F0502020204030204" pitchFamily="34" charset="0"/>
                <a:cs typeface="Calibri" panose="020F0502020204030204" pitchFamily="34" charset="0"/>
              </a:rPr>
              <a:t>Kan</a:t>
            </a:r>
            <a:r>
              <a:rPr lang="en-US" sz="2400" dirty="0">
                <a:solidFill>
                  <a:srgbClr val="EB1500"/>
                </a:solidFill>
                <a:latin typeface="Calibri" panose="020F0502020204030204" pitchFamily="34" charset="0"/>
                <a:cs typeface="Calibri" panose="020F0502020204030204" pitchFamily="34" charset="0"/>
              </a:rPr>
              <a:t> et al was able to determine the absolute configuration of </a:t>
            </a:r>
            <a:r>
              <a:rPr lang="en-US" sz="2400" b="1" dirty="0">
                <a:solidFill>
                  <a:srgbClr val="EB1500"/>
                </a:solidFill>
                <a:latin typeface="Calibri" panose="020F0502020204030204" pitchFamily="34" charset="0"/>
                <a:cs typeface="Calibri" panose="020F0502020204030204" pitchFamily="34" charset="0"/>
              </a:rPr>
              <a:t>2</a:t>
            </a:r>
            <a:r>
              <a:rPr lang="en-US" sz="2400" dirty="0">
                <a:solidFill>
                  <a:srgbClr val="EB1500"/>
                </a:solidFill>
                <a:latin typeface="Calibri" panose="020F0502020204030204" pitchFamily="34" charset="0"/>
                <a:cs typeface="Calibri" panose="020F0502020204030204" pitchFamily="34" charset="0"/>
              </a:rPr>
              <a:t> as (1R, 5S, 6S</a:t>
            </a:r>
            <a:r>
              <a:rPr lang="en-US" sz="2400" dirty="0" smtClean="0">
                <a:solidFill>
                  <a:srgbClr val="EB1500"/>
                </a:solidFill>
                <a:latin typeface="Calibri" panose="020F0502020204030204" pitchFamily="34" charset="0"/>
                <a:cs typeface="Calibri" panose="020F0502020204030204" pitchFamily="34" charset="0"/>
              </a:rPr>
              <a:t>).</a:t>
            </a:r>
            <a:r>
              <a:rPr lang="en-US" sz="2400" baseline="30000" dirty="0" smtClean="0">
                <a:solidFill>
                  <a:srgbClr val="EB1500"/>
                </a:solidFill>
                <a:latin typeface="Calibri" panose="020F0502020204030204" pitchFamily="34" charset="0"/>
                <a:cs typeface="Calibri" panose="020F0502020204030204" pitchFamily="34" charset="0"/>
              </a:rPr>
              <a:t>2</a:t>
            </a:r>
            <a:endParaRPr lang="en-US" sz="2400" dirty="0">
              <a:solidFill>
                <a:srgbClr val="EB1500"/>
              </a:solidFill>
              <a:latin typeface="Calibri" panose="020F0502020204030204" pitchFamily="34" charset="0"/>
              <a:cs typeface="Calibri" panose="020F0502020204030204" pitchFamily="34" charset="0"/>
            </a:endParaRPr>
          </a:p>
        </p:txBody>
      </p:sp>
      <p:cxnSp>
        <p:nvCxnSpPr>
          <p:cNvPr id="87" name="Straight Connector 86"/>
          <p:cNvCxnSpPr/>
          <p:nvPr/>
        </p:nvCxnSpPr>
        <p:spPr>
          <a:xfrm flipV="1">
            <a:off x="22168825" y="18440392"/>
            <a:ext cx="15360493" cy="486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2217218" y="18596142"/>
            <a:ext cx="7090727" cy="1938992"/>
          </a:xfrm>
          <a:prstGeom prst="rect">
            <a:avLst/>
          </a:prstGeom>
          <a:noFill/>
        </p:spPr>
        <p:txBody>
          <a:bodyPr wrap="square" rtlCol="0">
            <a:spAutoFit/>
          </a:bodyPr>
          <a:lstStyle/>
          <a:p>
            <a:r>
              <a:rPr lang="en-US" sz="2400" dirty="0" smtClean="0">
                <a:solidFill>
                  <a:srgbClr val="EB1500"/>
                </a:solidFill>
                <a:latin typeface="Calibri" panose="020F0502020204030204" pitchFamily="34" charset="0"/>
                <a:cs typeface="Calibri" panose="020F0502020204030204" pitchFamily="34" charset="0"/>
              </a:rPr>
              <a:t>Figure 9: Attempted synthesis of </a:t>
            </a:r>
            <a:r>
              <a:rPr lang="en-US" sz="2400" b="1" dirty="0" smtClean="0">
                <a:solidFill>
                  <a:srgbClr val="EB1500"/>
                </a:solidFill>
                <a:latin typeface="Calibri" panose="020F0502020204030204" pitchFamily="34" charset="0"/>
                <a:cs typeface="Calibri" panose="020F0502020204030204" pitchFamily="34" charset="0"/>
              </a:rPr>
              <a:t>1</a:t>
            </a:r>
            <a:r>
              <a:rPr lang="en-US" sz="2400" dirty="0" smtClean="0">
                <a:solidFill>
                  <a:srgbClr val="EB1500"/>
                </a:solidFill>
                <a:latin typeface="Calibri" panose="020F0502020204030204" pitchFamily="34" charset="0"/>
                <a:cs typeface="Calibri" panose="020F0502020204030204" pitchFamily="34" charset="0"/>
              </a:rPr>
              <a:t>. Desired 1-hydroxymethyl-2,5-cyclohexadiene-1-carboxylic acid was not synthesized. The </a:t>
            </a:r>
            <a:r>
              <a:rPr lang="en-US" sz="2400" dirty="0" err="1" smtClean="0">
                <a:solidFill>
                  <a:srgbClr val="EB1500"/>
                </a:solidFill>
                <a:latin typeface="Calibri" panose="020F0502020204030204" pitchFamily="34" charset="0"/>
                <a:cs typeface="Calibri" panose="020F0502020204030204" pitchFamily="34" charset="0"/>
              </a:rPr>
              <a:t>HCl</a:t>
            </a:r>
            <a:r>
              <a:rPr lang="en-US" sz="2400" dirty="0" smtClean="0">
                <a:solidFill>
                  <a:srgbClr val="EB1500"/>
                </a:solidFill>
                <a:latin typeface="Calibri" panose="020F0502020204030204" pitchFamily="34" charset="0"/>
                <a:cs typeface="Calibri" panose="020F0502020204030204" pitchFamily="34" charset="0"/>
              </a:rPr>
              <a:t> impurity in </a:t>
            </a:r>
            <a:r>
              <a:rPr lang="en-US" sz="2400" dirty="0" err="1" smtClean="0">
                <a:solidFill>
                  <a:srgbClr val="EB1500"/>
                </a:solidFill>
                <a:latin typeface="Calibri" panose="020F0502020204030204" pitchFamily="34" charset="0"/>
                <a:cs typeface="Calibri" panose="020F0502020204030204" pitchFamily="34" charset="0"/>
              </a:rPr>
              <a:t>POMCl</a:t>
            </a:r>
            <a:r>
              <a:rPr lang="en-US" sz="2400" dirty="0" smtClean="0">
                <a:solidFill>
                  <a:srgbClr val="EB1500"/>
                </a:solidFill>
                <a:latin typeface="Calibri" panose="020F0502020204030204" pitchFamily="34" charset="0"/>
                <a:cs typeface="Calibri" panose="020F0502020204030204" pitchFamily="34" charset="0"/>
              </a:rPr>
              <a:t> might have quenched the reaction to 1,5-cyclohexadiene-1-carboxylic acid. </a:t>
            </a:r>
            <a:endParaRPr lang="en-US" sz="2400" dirty="0">
              <a:solidFill>
                <a:srgbClr val="EB1500"/>
              </a:solidFill>
              <a:latin typeface="Calibri" panose="020F0502020204030204" pitchFamily="34" charset="0"/>
              <a:cs typeface="Calibri" panose="020F0502020204030204" pitchFamily="34" charset="0"/>
            </a:endParaRPr>
          </a:p>
        </p:txBody>
      </p:sp>
      <p:graphicFrame>
        <p:nvGraphicFramePr>
          <p:cNvPr id="90" name="Object 89"/>
          <p:cNvGraphicFramePr>
            <a:graphicFrameLocks noChangeAspect="1"/>
          </p:cNvGraphicFramePr>
          <p:nvPr>
            <p:extLst>
              <p:ext uri="{D42A27DB-BD31-4B8C-83A1-F6EECF244321}">
                <p14:modId xmlns:p14="http://schemas.microsoft.com/office/powerpoint/2010/main" val="3772718749"/>
              </p:ext>
            </p:extLst>
          </p:nvPr>
        </p:nvGraphicFramePr>
        <p:xfrm>
          <a:off x="29360813" y="18537238"/>
          <a:ext cx="7705725" cy="3041650"/>
        </p:xfrm>
        <a:graphic>
          <a:graphicData uri="http://schemas.openxmlformats.org/presentationml/2006/ole">
            <mc:AlternateContent xmlns:mc="http://schemas.openxmlformats.org/markup-compatibility/2006">
              <mc:Choice xmlns:v="urn:schemas-microsoft-com:vml" Requires="v">
                <p:oleObj spid="_x0000_s2627" name="CS ChemDraw Drawing" r:id="rId31" imgW="4177211" imgH="1648829" progId="ChemDraw.Document.6.0">
                  <p:embed/>
                </p:oleObj>
              </mc:Choice>
              <mc:Fallback>
                <p:oleObj name="CS ChemDraw Drawing" r:id="rId31" imgW="4177211" imgH="1648829" progId="ChemDraw.Document.6.0">
                  <p:embed/>
                  <p:pic>
                    <p:nvPicPr>
                      <p:cNvPr id="9" name="Object 8"/>
                      <p:cNvPicPr/>
                      <p:nvPr/>
                    </p:nvPicPr>
                    <p:blipFill>
                      <a:blip r:embed="rId32"/>
                      <a:stretch>
                        <a:fillRect/>
                      </a:stretch>
                    </p:blipFill>
                    <p:spPr>
                      <a:xfrm>
                        <a:off x="29360813" y="18537238"/>
                        <a:ext cx="7705725" cy="3041650"/>
                      </a:xfrm>
                      <a:prstGeom prst="rect">
                        <a:avLst/>
                      </a:prstGeom>
                    </p:spPr>
                  </p:pic>
                </p:oleObj>
              </mc:Fallback>
            </mc:AlternateContent>
          </a:graphicData>
        </a:graphic>
      </p:graphicFrame>
    </p:spTree>
    <p:extLst>
      <p:ext uri="{BB962C8B-B14F-4D97-AF65-F5344CB8AC3E}">
        <p14:creationId xmlns:p14="http://schemas.microsoft.com/office/powerpoint/2010/main" val="3043694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3958</TotalTime>
  <Words>637</Words>
  <Application>Microsoft Macintosh PowerPoint</Application>
  <PresentationFormat>Custom</PresentationFormat>
  <Paragraphs>214</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Bell MT</vt:lpstr>
      <vt:lpstr>Calibri</vt:lpstr>
      <vt:lpstr>Malgun Gothic</vt:lpstr>
      <vt:lpstr>Times New Roman</vt:lpstr>
      <vt:lpstr>Trebuchet MS</vt:lpstr>
      <vt:lpstr>Wingdings 3</vt:lpstr>
      <vt:lpstr>Arial</vt:lpstr>
      <vt:lpstr>Facet</vt:lpstr>
      <vt:lpstr>CS ChemDraw Drawing</vt:lpstr>
      <vt:lpstr>PowerPoint Presentation</vt:lpstr>
    </vt:vector>
  </TitlesOfParts>
  <Company>Bowdoin College</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Hyungyu Lee</dc:creator>
  <cp:lastModifiedBy>Dani Hove</cp:lastModifiedBy>
  <cp:revision>148</cp:revision>
  <dcterms:created xsi:type="dcterms:W3CDTF">2016-08-15T16:37:36Z</dcterms:created>
  <dcterms:modified xsi:type="dcterms:W3CDTF">2018-07-19T15:11:28Z</dcterms:modified>
</cp:coreProperties>
</file>