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 id="2147483657" r:id="rId5"/>
    <p:sldMasterId id="2147483653" r:id="rId6"/>
  </p:sldMasterIdLst>
  <p:notesMasterIdLst>
    <p:notesMasterId r:id="rId8"/>
  </p:notesMasterIdLst>
  <p:handoutMasterIdLst>
    <p:handoutMasterId r:id="rId9"/>
  </p:handoutMasterIdLst>
  <p:sldIdLst>
    <p:sldId id="256" r:id="rId7"/>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A5750"/>
    <a:srgbClr val="EB1500"/>
    <a:srgbClr val="13BA33"/>
    <a:srgbClr val="1398FF"/>
    <a:srgbClr val="FA6300"/>
    <a:srgbClr val="F3F5FA"/>
    <a:srgbClr val="CDD2DE"/>
    <a:srgbClr val="E3E9E5"/>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8" autoAdjust="0"/>
    <p:restoredTop sz="94701" autoAdjust="0"/>
  </p:normalViewPr>
  <p:slideViewPr>
    <p:cSldViewPr snapToGrid="0" snapToObjects="1" showGuides="1">
      <p:cViewPr>
        <p:scale>
          <a:sx n="60" d="100"/>
          <a:sy n="60" d="100"/>
        </p:scale>
        <p:origin x="64" y="-96"/>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commentAuthors" Target="commentAuthors.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7/27/18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7/27/18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111" name="Text Placeholder 5"/>
          <p:cNvSpPr>
            <a:spLocks noGrp="1"/>
          </p:cNvSpPr>
          <p:nvPr>
            <p:ph type="body" sz="quarter" idx="9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103" name="Text Placeholder 3"/>
          <p:cNvSpPr>
            <a:spLocks noGrp="1"/>
          </p:cNvSpPr>
          <p:nvPr>
            <p:ph type="body" sz="quarter" idx="10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1" name="Text Placeholder 3"/>
          <p:cNvSpPr>
            <a:spLocks noGrp="1"/>
          </p:cNvSpPr>
          <p:nvPr>
            <p:ph type="body" sz="quarter" idx="116"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2" name="Text Placeholder 3"/>
          <p:cNvSpPr>
            <a:spLocks noGrp="1"/>
          </p:cNvSpPr>
          <p:nvPr>
            <p:ph type="body" sz="quarter" idx="11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3" name="Text Placeholder 3"/>
          <p:cNvSpPr>
            <a:spLocks noGrp="1"/>
          </p:cNvSpPr>
          <p:nvPr>
            <p:ph type="body" sz="quarter" idx="118"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4" name="Text Placeholder 3"/>
          <p:cNvSpPr>
            <a:spLocks noGrp="1"/>
          </p:cNvSpPr>
          <p:nvPr>
            <p:ph type="body" sz="quarter" idx="119"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5" name="Text Placeholder 3"/>
          <p:cNvSpPr>
            <a:spLocks noGrp="1"/>
          </p:cNvSpPr>
          <p:nvPr>
            <p:ph type="body" sz="quarter" idx="120"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6" name="Text Placeholder 3"/>
          <p:cNvSpPr>
            <a:spLocks noGrp="1"/>
          </p:cNvSpPr>
          <p:nvPr>
            <p:ph type="body" sz="quarter" idx="121"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7" name="Text Placeholder 3"/>
          <p:cNvSpPr>
            <a:spLocks noGrp="1"/>
          </p:cNvSpPr>
          <p:nvPr>
            <p:ph type="body" sz="quarter" idx="122"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8" name="Text Placeholder 3"/>
          <p:cNvSpPr>
            <a:spLocks noGrp="1"/>
          </p:cNvSpPr>
          <p:nvPr>
            <p:ph type="body" sz="quarter" idx="123"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9" name="Text Placeholder 3"/>
          <p:cNvSpPr>
            <a:spLocks noGrp="1"/>
          </p:cNvSpPr>
          <p:nvPr>
            <p:ph type="body" sz="quarter" idx="124"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1" name="Text Placeholder 3"/>
          <p:cNvSpPr>
            <a:spLocks noGrp="1"/>
          </p:cNvSpPr>
          <p:nvPr>
            <p:ph type="body" sz="quarter" idx="125"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0"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1"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5" name="Picture Placeholder 13"/>
          <p:cNvSpPr>
            <a:spLocks noGrp="1"/>
          </p:cNvSpPr>
          <p:nvPr>
            <p:ph type="pic" sz="quarter" idx="132"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8" name="Picture Placeholder 13"/>
          <p:cNvSpPr>
            <a:spLocks noGrp="1"/>
          </p:cNvSpPr>
          <p:nvPr>
            <p:ph type="pic" sz="quarter" idx="133"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2" name="Picture Placeholder 13"/>
          <p:cNvSpPr>
            <a:spLocks noGrp="1"/>
          </p:cNvSpPr>
          <p:nvPr>
            <p:ph type="pic" sz="quarter" idx="134"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3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62" name="Text Placeholder 5"/>
          <p:cNvSpPr>
            <a:spLocks noGrp="1"/>
          </p:cNvSpPr>
          <p:nvPr>
            <p:ph type="body" sz="quarter" idx="13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3" name="Text Placeholder 5"/>
          <p:cNvSpPr>
            <a:spLocks noGrp="1"/>
          </p:cNvSpPr>
          <p:nvPr>
            <p:ph type="body" sz="quarter" idx="13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4" name="Text Placeholder 5"/>
          <p:cNvSpPr>
            <a:spLocks noGrp="1"/>
          </p:cNvSpPr>
          <p:nvPr>
            <p:ph type="body" sz="quarter" idx="13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5" name="Text Placeholder 5"/>
          <p:cNvSpPr>
            <a:spLocks noGrp="1"/>
          </p:cNvSpPr>
          <p:nvPr>
            <p:ph type="body" sz="quarter" idx="13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6" name="Text Placeholder 5"/>
          <p:cNvSpPr>
            <a:spLocks noGrp="1"/>
          </p:cNvSpPr>
          <p:nvPr>
            <p:ph type="body" sz="quarter" idx="140"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7" name="Text Placeholder 5"/>
          <p:cNvSpPr>
            <a:spLocks noGrp="1"/>
          </p:cNvSpPr>
          <p:nvPr>
            <p:ph type="body" sz="quarter" idx="141"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8" name="Text Placeholder 5"/>
          <p:cNvSpPr>
            <a:spLocks noGrp="1"/>
          </p:cNvSpPr>
          <p:nvPr>
            <p:ph type="body" sz="quarter" idx="142"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9" name="Text Placeholder 5"/>
          <p:cNvSpPr>
            <a:spLocks noGrp="1"/>
          </p:cNvSpPr>
          <p:nvPr>
            <p:ph type="body" sz="quarter" idx="143"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0" name="Text Placeholder 5"/>
          <p:cNvSpPr>
            <a:spLocks noGrp="1"/>
          </p:cNvSpPr>
          <p:nvPr>
            <p:ph type="body" sz="quarter" idx="144"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1" name="Text Placeholder 5"/>
          <p:cNvSpPr>
            <a:spLocks noGrp="1"/>
          </p:cNvSpPr>
          <p:nvPr>
            <p:ph type="body" sz="quarter" idx="14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2" name="Text Placeholder 5"/>
          <p:cNvSpPr>
            <a:spLocks noGrp="1"/>
          </p:cNvSpPr>
          <p:nvPr>
            <p:ph type="body" sz="quarter" idx="14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3" name="Text Placeholder 5"/>
          <p:cNvSpPr>
            <a:spLocks noGrp="1"/>
          </p:cNvSpPr>
          <p:nvPr>
            <p:ph type="body" sz="quarter" idx="14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4" name="Text Placeholder 5"/>
          <p:cNvSpPr>
            <a:spLocks noGrp="1"/>
          </p:cNvSpPr>
          <p:nvPr>
            <p:ph type="body" sz="quarter" idx="14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5" name="Text Placeholder 5"/>
          <p:cNvSpPr>
            <a:spLocks noGrp="1"/>
          </p:cNvSpPr>
          <p:nvPr>
            <p:ph type="body" sz="quarter" idx="14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70" name="Text Placeholder 5"/>
          <p:cNvSpPr>
            <a:spLocks noGrp="1"/>
          </p:cNvSpPr>
          <p:nvPr>
            <p:ph type="body" sz="quarter" idx="9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08" name="Text Placeholder 3"/>
          <p:cNvSpPr>
            <a:spLocks noGrp="1"/>
          </p:cNvSpPr>
          <p:nvPr>
            <p:ph type="body" sz="quarter" idx="10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9" name="Text Placeholder 3"/>
          <p:cNvSpPr>
            <a:spLocks noGrp="1"/>
          </p:cNvSpPr>
          <p:nvPr>
            <p:ph type="body" sz="quarter" idx="116"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0" name="Text Placeholder 3"/>
          <p:cNvSpPr>
            <a:spLocks noGrp="1"/>
          </p:cNvSpPr>
          <p:nvPr>
            <p:ph type="body" sz="quarter" idx="11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1" name="Text Placeholder 3"/>
          <p:cNvSpPr>
            <a:spLocks noGrp="1"/>
          </p:cNvSpPr>
          <p:nvPr>
            <p:ph type="body" sz="quarter" idx="118"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2" name="Text Placeholder 3"/>
          <p:cNvSpPr>
            <a:spLocks noGrp="1"/>
          </p:cNvSpPr>
          <p:nvPr>
            <p:ph type="body" sz="quarter" idx="119"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3" name="Text Placeholder 3"/>
          <p:cNvSpPr>
            <a:spLocks noGrp="1"/>
          </p:cNvSpPr>
          <p:nvPr>
            <p:ph type="body" sz="quarter" idx="120"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4" name="Text Placeholder 3"/>
          <p:cNvSpPr>
            <a:spLocks noGrp="1"/>
          </p:cNvSpPr>
          <p:nvPr>
            <p:ph type="body" sz="quarter" idx="121"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5" name="Text Placeholder 3"/>
          <p:cNvSpPr>
            <a:spLocks noGrp="1"/>
          </p:cNvSpPr>
          <p:nvPr>
            <p:ph type="body" sz="quarter" idx="122"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6" name="Text Placeholder 3"/>
          <p:cNvSpPr>
            <a:spLocks noGrp="1"/>
          </p:cNvSpPr>
          <p:nvPr>
            <p:ph type="body" sz="quarter" idx="123"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7" name="Text Placeholder 3"/>
          <p:cNvSpPr>
            <a:spLocks noGrp="1"/>
          </p:cNvSpPr>
          <p:nvPr>
            <p:ph type="body" sz="quarter" idx="124"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8" name="Text Placeholder 3"/>
          <p:cNvSpPr>
            <a:spLocks noGrp="1"/>
          </p:cNvSpPr>
          <p:nvPr>
            <p:ph type="body" sz="quarter" idx="125"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9" name="Picture Placeholder 13"/>
          <p:cNvSpPr>
            <a:spLocks noGrp="1"/>
          </p:cNvSpPr>
          <p:nvPr>
            <p:ph type="pic" sz="quarter" idx="11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0" name="Picture Placeholder 13"/>
          <p:cNvSpPr>
            <a:spLocks noGrp="1"/>
          </p:cNvSpPr>
          <p:nvPr>
            <p:ph type="pic" sz="quarter" idx="126"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27"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2" name="Picture Placeholder 13"/>
          <p:cNvSpPr>
            <a:spLocks noGrp="1"/>
          </p:cNvSpPr>
          <p:nvPr>
            <p:ph type="pic" sz="quarter" idx="128"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3" name="Picture Placeholder 13"/>
          <p:cNvSpPr>
            <a:spLocks noGrp="1"/>
          </p:cNvSpPr>
          <p:nvPr>
            <p:ph type="pic" sz="quarter" idx="129"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4" name="Picture Placeholder 13"/>
          <p:cNvSpPr>
            <a:spLocks noGrp="1"/>
          </p:cNvSpPr>
          <p:nvPr>
            <p:ph type="pic" sz="quarter" idx="130"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5" name="Picture Placeholder 13"/>
          <p:cNvSpPr>
            <a:spLocks noGrp="1"/>
          </p:cNvSpPr>
          <p:nvPr>
            <p:ph type="pic" sz="quarter" idx="131"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6" name="Picture Placeholder 13"/>
          <p:cNvSpPr>
            <a:spLocks noGrp="1"/>
          </p:cNvSpPr>
          <p:nvPr>
            <p:ph type="pic" sz="quarter" idx="132"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7" name="Picture Placeholder 13"/>
          <p:cNvSpPr>
            <a:spLocks noGrp="1"/>
          </p:cNvSpPr>
          <p:nvPr>
            <p:ph type="pic" sz="quarter" idx="133"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8" name="Picture Placeholder 13"/>
          <p:cNvSpPr>
            <a:spLocks noGrp="1"/>
          </p:cNvSpPr>
          <p:nvPr>
            <p:ph type="pic" sz="quarter" idx="134"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9" name="Picture Placeholder 13"/>
          <p:cNvSpPr>
            <a:spLocks noGrp="1"/>
          </p:cNvSpPr>
          <p:nvPr>
            <p:ph type="pic" sz="quarter" idx="13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30" name="Text Placeholder 5"/>
          <p:cNvSpPr>
            <a:spLocks noGrp="1"/>
          </p:cNvSpPr>
          <p:nvPr>
            <p:ph type="body" sz="quarter" idx="13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1" name="Text Placeholder 5"/>
          <p:cNvSpPr>
            <a:spLocks noGrp="1"/>
          </p:cNvSpPr>
          <p:nvPr>
            <p:ph type="body" sz="quarter" idx="13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2" name="Text Placeholder 5"/>
          <p:cNvSpPr>
            <a:spLocks noGrp="1"/>
          </p:cNvSpPr>
          <p:nvPr>
            <p:ph type="body" sz="quarter" idx="13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3" name="Text Placeholder 5"/>
          <p:cNvSpPr>
            <a:spLocks noGrp="1"/>
          </p:cNvSpPr>
          <p:nvPr>
            <p:ph type="body" sz="quarter" idx="13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4" name="Text Placeholder 5"/>
          <p:cNvSpPr>
            <a:spLocks noGrp="1"/>
          </p:cNvSpPr>
          <p:nvPr>
            <p:ph type="body" sz="quarter" idx="140"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5" name="Text Placeholder 5"/>
          <p:cNvSpPr>
            <a:spLocks noGrp="1"/>
          </p:cNvSpPr>
          <p:nvPr>
            <p:ph type="body" sz="quarter" idx="141"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6" name="Text Placeholder 5"/>
          <p:cNvSpPr>
            <a:spLocks noGrp="1"/>
          </p:cNvSpPr>
          <p:nvPr>
            <p:ph type="body" sz="quarter" idx="142"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7" name="Text Placeholder 5"/>
          <p:cNvSpPr>
            <a:spLocks noGrp="1"/>
          </p:cNvSpPr>
          <p:nvPr>
            <p:ph type="body" sz="quarter" idx="143"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8" name="Text Placeholder 5"/>
          <p:cNvSpPr>
            <a:spLocks noGrp="1"/>
          </p:cNvSpPr>
          <p:nvPr>
            <p:ph type="body" sz="quarter" idx="144"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9" name="Text Placeholder 5"/>
          <p:cNvSpPr>
            <a:spLocks noGrp="1"/>
          </p:cNvSpPr>
          <p:nvPr>
            <p:ph type="body" sz="quarter" idx="14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40" name="Text Placeholder 5"/>
          <p:cNvSpPr>
            <a:spLocks noGrp="1"/>
          </p:cNvSpPr>
          <p:nvPr>
            <p:ph type="body" sz="quarter" idx="14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41" name="Text Placeholder 5"/>
          <p:cNvSpPr>
            <a:spLocks noGrp="1"/>
          </p:cNvSpPr>
          <p:nvPr>
            <p:ph type="body" sz="quarter" idx="14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42" name="Text Placeholder 5"/>
          <p:cNvSpPr>
            <a:spLocks noGrp="1"/>
          </p:cNvSpPr>
          <p:nvPr>
            <p:ph type="body" sz="quarter" idx="14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43" name="Text Placeholder 5"/>
          <p:cNvSpPr>
            <a:spLocks noGrp="1"/>
          </p:cNvSpPr>
          <p:nvPr>
            <p:ph type="body" sz="quarter" idx="14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58" name="Text Placeholder 5"/>
          <p:cNvSpPr>
            <a:spLocks noGrp="1"/>
          </p:cNvSpPr>
          <p:nvPr>
            <p:ph type="body" sz="quarter" idx="9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59" name="Text Placeholder 3"/>
          <p:cNvSpPr>
            <a:spLocks noGrp="1"/>
          </p:cNvSpPr>
          <p:nvPr>
            <p:ph type="body" sz="quarter" idx="10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0" name="Text Placeholder 3"/>
          <p:cNvSpPr>
            <a:spLocks noGrp="1"/>
          </p:cNvSpPr>
          <p:nvPr>
            <p:ph type="body" sz="quarter" idx="116"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1" name="Text Placeholder 3"/>
          <p:cNvSpPr>
            <a:spLocks noGrp="1"/>
          </p:cNvSpPr>
          <p:nvPr>
            <p:ph type="body" sz="quarter" idx="11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2" name="Text Placeholder 3"/>
          <p:cNvSpPr>
            <a:spLocks noGrp="1"/>
          </p:cNvSpPr>
          <p:nvPr>
            <p:ph type="body" sz="quarter" idx="118"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3" name="Text Placeholder 3"/>
          <p:cNvSpPr>
            <a:spLocks noGrp="1"/>
          </p:cNvSpPr>
          <p:nvPr>
            <p:ph type="body" sz="quarter" idx="119"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7" name="Text Placeholder 3"/>
          <p:cNvSpPr>
            <a:spLocks noGrp="1"/>
          </p:cNvSpPr>
          <p:nvPr>
            <p:ph type="body" sz="quarter" idx="120"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8" name="Text Placeholder 3"/>
          <p:cNvSpPr>
            <a:spLocks noGrp="1"/>
          </p:cNvSpPr>
          <p:nvPr>
            <p:ph type="body" sz="quarter" idx="121"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9" name="Text Placeholder 3"/>
          <p:cNvSpPr>
            <a:spLocks noGrp="1"/>
          </p:cNvSpPr>
          <p:nvPr>
            <p:ph type="body" sz="quarter" idx="122"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0" name="Text Placeholder 3"/>
          <p:cNvSpPr>
            <a:spLocks noGrp="1"/>
          </p:cNvSpPr>
          <p:nvPr>
            <p:ph type="body" sz="quarter" idx="123"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8" name="Text Placeholder 3"/>
          <p:cNvSpPr>
            <a:spLocks noGrp="1"/>
          </p:cNvSpPr>
          <p:nvPr>
            <p:ph type="body" sz="quarter" idx="124"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9" name="Text Placeholder 3"/>
          <p:cNvSpPr>
            <a:spLocks noGrp="1"/>
          </p:cNvSpPr>
          <p:nvPr>
            <p:ph type="body" sz="quarter" idx="125"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0" name="Picture Placeholder 13"/>
          <p:cNvSpPr>
            <a:spLocks noGrp="1"/>
          </p:cNvSpPr>
          <p:nvPr>
            <p:ph type="pic" sz="quarter" idx="11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1" name="Picture Placeholder 13"/>
          <p:cNvSpPr>
            <a:spLocks noGrp="1"/>
          </p:cNvSpPr>
          <p:nvPr>
            <p:ph type="pic" sz="quarter" idx="126"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2" name="Picture Placeholder 13"/>
          <p:cNvSpPr>
            <a:spLocks noGrp="1"/>
          </p:cNvSpPr>
          <p:nvPr>
            <p:ph type="pic" sz="quarter" idx="127"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3" name="Picture Placeholder 13"/>
          <p:cNvSpPr>
            <a:spLocks noGrp="1"/>
          </p:cNvSpPr>
          <p:nvPr>
            <p:ph type="pic" sz="quarter" idx="128"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4" name="Picture Placeholder 13"/>
          <p:cNvSpPr>
            <a:spLocks noGrp="1"/>
          </p:cNvSpPr>
          <p:nvPr>
            <p:ph type="pic" sz="quarter" idx="129"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5" name="Picture Placeholder 13"/>
          <p:cNvSpPr>
            <a:spLocks noGrp="1"/>
          </p:cNvSpPr>
          <p:nvPr>
            <p:ph type="pic" sz="quarter" idx="130"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6" name="Picture Placeholder 13"/>
          <p:cNvSpPr>
            <a:spLocks noGrp="1"/>
          </p:cNvSpPr>
          <p:nvPr>
            <p:ph type="pic" sz="quarter" idx="131"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7" name="Picture Placeholder 13"/>
          <p:cNvSpPr>
            <a:spLocks noGrp="1"/>
          </p:cNvSpPr>
          <p:nvPr>
            <p:ph type="pic" sz="quarter" idx="132"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8" name="Picture Placeholder 13"/>
          <p:cNvSpPr>
            <a:spLocks noGrp="1"/>
          </p:cNvSpPr>
          <p:nvPr>
            <p:ph type="pic" sz="quarter" idx="133"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9" name="Picture Placeholder 13"/>
          <p:cNvSpPr>
            <a:spLocks noGrp="1"/>
          </p:cNvSpPr>
          <p:nvPr>
            <p:ph type="pic" sz="quarter" idx="134"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0" name="Picture Placeholder 13"/>
          <p:cNvSpPr>
            <a:spLocks noGrp="1"/>
          </p:cNvSpPr>
          <p:nvPr>
            <p:ph type="pic" sz="quarter" idx="13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1" name="Text Placeholder 5"/>
          <p:cNvSpPr>
            <a:spLocks noGrp="1"/>
          </p:cNvSpPr>
          <p:nvPr>
            <p:ph type="body" sz="quarter" idx="13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2" name="Text Placeholder 5"/>
          <p:cNvSpPr>
            <a:spLocks noGrp="1"/>
          </p:cNvSpPr>
          <p:nvPr>
            <p:ph type="body" sz="quarter" idx="13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3" name="Text Placeholder 5"/>
          <p:cNvSpPr>
            <a:spLocks noGrp="1"/>
          </p:cNvSpPr>
          <p:nvPr>
            <p:ph type="body" sz="quarter" idx="13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4" name="Text Placeholder 5"/>
          <p:cNvSpPr>
            <a:spLocks noGrp="1"/>
          </p:cNvSpPr>
          <p:nvPr>
            <p:ph type="body" sz="quarter" idx="13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5" name="Text Placeholder 5"/>
          <p:cNvSpPr>
            <a:spLocks noGrp="1"/>
          </p:cNvSpPr>
          <p:nvPr>
            <p:ph type="body" sz="quarter" idx="140"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6" name="Text Placeholder 5"/>
          <p:cNvSpPr>
            <a:spLocks noGrp="1"/>
          </p:cNvSpPr>
          <p:nvPr>
            <p:ph type="body" sz="quarter" idx="141"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7" name="Text Placeholder 5"/>
          <p:cNvSpPr>
            <a:spLocks noGrp="1"/>
          </p:cNvSpPr>
          <p:nvPr>
            <p:ph type="body" sz="quarter" idx="142"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8" name="Text Placeholder 5"/>
          <p:cNvSpPr>
            <a:spLocks noGrp="1"/>
          </p:cNvSpPr>
          <p:nvPr>
            <p:ph type="body" sz="quarter" idx="143"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9" name="Text Placeholder 5"/>
          <p:cNvSpPr>
            <a:spLocks noGrp="1"/>
          </p:cNvSpPr>
          <p:nvPr>
            <p:ph type="body" sz="quarter" idx="144"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0" name="Text Placeholder 5"/>
          <p:cNvSpPr>
            <a:spLocks noGrp="1"/>
          </p:cNvSpPr>
          <p:nvPr>
            <p:ph type="body" sz="quarter" idx="14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1" name="Text Placeholder 5"/>
          <p:cNvSpPr>
            <a:spLocks noGrp="1"/>
          </p:cNvSpPr>
          <p:nvPr>
            <p:ph type="body" sz="quarter" idx="14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2" name="Text Placeholder 5"/>
          <p:cNvSpPr>
            <a:spLocks noGrp="1"/>
          </p:cNvSpPr>
          <p:nvPr>
            <p:ph type="body" sz="quarter" idx="14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3" name="Text Placeholder 5"/>
          <p:cNvSpPr>
            <a:spLocks noGrp="1"/>
          </p:cNvSpPr>
          <p:nvPr>
            <p:ph type="body" sz="quarter" idx="14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4" name="Text Placeholder 5"/>
          <p:cNvSpPr>
            <a:spLocks noGrp="1"/>
          </p:cNvSpPr>
          <p:nvPr>
            <p:ph type="body" sz="quarter" idx="14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www.facebook.com/pages/PosterPresentationscom/217914411419?v=app_4949752878&amp;ref=ts" TargetMode="External"/><Relationship Id="rId5" Type="http://schemas.openxmlformats.org/officeDocument/2006/relationships/image" Target="../media/image2.jpeg"/><Relationship Id="rId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www.facebook.com/pages/PosterPresentationscom/217914411419?v=app_4949752878&amp;ref=ts" TargetMode="External"/><Relationship Id="rId5" Type="http://schemas.openxmlformats.org/officeDocument/2006/relationships/image" Target="../media/image2.jpeg"/><Relationship Id="rId6"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www.facebook.com/pages/PosterPresentationscom/217914411419?v=app_4949752878&amp;ref=ts" TargetMode="External"/><Relationship Id="rId5" Type="http://schemas.openxmlformats.org/officeDocument/2006/relationships/image" Target="../media/image2.jpeg"/><Relationship Id="rId6"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29" name="Rectangle 28"/>
          <p:cNvSpPr/>
          <p:nvPr/>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 DESIGN</a:t>
            </a:r>
            <a:r>
              <a:rPr lang="en-US" sz="6000" b="1" baseline="0" dirty="0" smtClean="0">
                <a:solidFill>
                  <a:schemeClr val="bg1"/>
                </a:solidFill>
                <a:latin typeface="Trebuchet MS" pitchFamily="34" charset="0"/>
              </a:rPr>
              <a:t> </a:t>
            </a:r>
            <a:r>
              <a:rPr lang="en-US" sz="60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76563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inch professional  poster</a:t>
            </a:r>
            <a:r>
              <a:rPr lang="en-US" sz="3200" smtClean="0">
                <a:latin typeface="Trebuchet MS" pitchFamily="34" charset="0"/>
              </a:rPr>
              <a:t>. You</a:t>
            </a:r>
            <a:r>
              <a:rPr lang="en-US" sz="3200" baseline="0" smtClean="0">
                <a:latin typeface="Trebuchet MS" pitchFamily="34" charset="0"/>
              </a:rPr>
              <a:t> can u</a:t>
            </a:r>
            <a:r>
              <a:rPr lang="en-US" sz="3200" smtClean="0">
                <a:latin typeface="Trebuchet MS" pitchFamily="34" charset="0"/>
              </a:rPr>
              <a:t>se</a:t>
            </a:r>
            <a:r>
              <a:rPr lang="en-US" sz="3200" baseline="0" smtClean="0">
                <a:latin typeface="Trebuchet MS" pitchFamily="34" charset="0"/>
              </a:rPr>
              <a:t> it to create your research poster and </a:t>
            </a:r>
            <a:r>
              <a:rPr lang="en-US" sz="3200" smtClean="0">
                <a:latin typeface="Trebuchet MS" pitchFamily="34" charset="0"/>
              </a:rPr>
              <a:t>save valuable time placing titles, subtitles,</a:t>
            </a:r>
            <a:r>
              <a:rPr lang="en-US" sz="3200" baseline="0" smtClean="0">
                <a:latin typeface="Trebuchet MS" pitchFamily="34" charset="0"/>
              </a:rPr>
              <a:t> text, and graphics</a:t>
            </a:r>
            <a:r>
              <a:rPr lang="en-US" sz="3200" smtClean="0">
                <a:latin typeface="Trebuchet MS" pitchFamily="34" charset="0"/>
              </a:rPr>
              <a:t>. </a:t>
            </a:r>
            <a:endParaRPr lang="en-US" sz="3200" dirty="0" smtClean="0">
              <a:latin typeface="Trebuchet MS" pitchFamily="34" charset="0"/>
            </a:endParaRPr>
          </a:p>
          <a:p>
            <a:pPr defTabSz="4389219"/>
            <a:endParaRPr lang="en-US" sz="3200" dirty="0" smtClean="0">
              <a:latin typeface="Trebuchet MS" pitchFamily="34" charset="0"/>
            </a:endParaRPr>
          </a:p>
          <a:p>
            <a:pPr defTabSz="4389219"/>
            <a:r>
              <a:rPr lang="en-US" sz="3200" dirty="0" smtClean="0">
                <a:latin typeface="Trebuchet MS" pitchFamily="34" charset="0"/>
              </a:rPr>
              <a:t>We provide a series of online tutorials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To view our template tutorials, go online to </a:t>
            </a:r>
            <a:r>
              <a:rPr lang="en-US" sz="3200" b="1" dirty="0" smtClean="0">
                <a:solidFill>
                  <a:srgbClr val="FFFF00"/>
                </a:solidFill>
                <a:latin typeface="Trebuchet MS" pitchFamily="34" charset="0"/>
              </a:rPr>
              <a:t>PosterPresentations.com </a:t>
            </a:r>
            <a:r>
              <a:rPr lang="en-US" sz="3200" dirty="0" smtClean="0">
                <a:latin typeface="Trebuchet MS" pitchFamily="34" charset="0"/>
              </a:rPr>
              <a:t>and click on </a:t>
            </a:r>
            <a:r>
              <a:rPr lang="en-US" sz="3200" dirty="0" smtClean="0">
                <a:solidFill>
                  <a:srgbClr val="FFFF00"/>
                </a:solidFill>
                <a:latin typeface="Trebuchet MS" pitchFamily="34" charset="0"/>
              </a:rPr>
              <a:t>HELP DESK.</a:t>
            </a:r>
          </a:p>
          <a:p>
            <a:pPr defTabSz="4389219"/>
            <a:endParaRPr lang="en-US" sz="3200" dirty="0" smtClean="0">
              <a:latin typeface="Trebuchet MS" pitchFamily="34" charset="0"/>
            </a:endParaRPr>
          </a:p>
          <a:p>
            <a:pPr defTabSz="4389219"/>
            <a:r>
              <a:rPr lang="en-US" sz="3200" dirty="0" smtClean="0">
                <a:latin typeface="Trebuchet MS" pitchFamily="34" charset="0"/>
              </a:rPr>
              <a:t>When</a:t>
            </a:r>
            <a:r>
              <a:rPr lang="en-US" sz="3200" baseline="0" dirty="0" smtClean="0">
                <a:latin typeface="Trebuchet MS" pitchFamily="34" charset="0"/>
              </a:rPr>
              <a:t> you are ready to</a:t>
            </a:r>
            <a:r>
              <a:rPr lang="en-US" sz="3200" dirty="0" smtClean="0">
                <a:latin typeface="Trebuchet MS" pitchFamily="34" charset="0"/>
              </a:rPr>
              <a:t> </a:t>
            </a:r>
            <a:r>
              <a:rPr lang="en-US" sz="3200" baseline="0" dirty="0" smtClean="0">
                <a:latin typeface="Trebuchet MS" pitchFamily="34" charset="0"/>
              </a:rPr>
              <a:t> print your poster</a:t>
            </a:r>
            <a:r>
              <a:rPr lang="en-US" sz="3200" dirty="0" smtClean="0">
                <a:latin typeface="Trebuchet MS" pitchFamily="34" charset="0"/>
              </a:rPr>
              <a:t>,</a:t>
            </a:r>
            <a:r>
              <a:rPr lang="en-US" sz="3200" baseline="0" dirty="0" smtClean="0">
                <a:latin typeface="Trebuchet MS" pitchFamily="34" charset="0"/>
              </a:rPr>
              <a:t> go online to</a:t>
            </a:r>
            <a:r>
              <a:rPr lang="en-US" sz="3600" baseline="0" dirty="0" smtClean="0">
                <a:latin typeface="Trebuchet MS" pitchFamily="34" charset="0"/>
              </a:rPr>
              <a:t> </a:t>
            </a:r>
            <a:r>
              <a:rPr lang="en-US" sz="3800" b="1" dirty="0" smtClean="0">
                <a:solidFill>
                  <a:srgbClr val="FFFF00"/>
                </a:solidFill>
                <a:latin typeface="Trebuchet MS" pitchFamily="34" charset="0"/>
              </a:rPr>
              <a:t>PosterPresentations.com</a:t>
            </a:r>
            <a:r>
              <a:rPr lang="en-US" sz="3800" b="1" dirty="0" smtClean="0">
                <a:solidFill>
                  <a:schemeClr val="bg1"/>
                </a:solidFill>
                <a:latin typeface="Trebuchet MS" pitchFamily="34" charset="0"/>
              </a:rPr>
              <a:t>.</a:t>
            </a:r>
            <a:r>
              <a:rPr lang="en-US" sz="3200" dirty="0" smtClean="0">
                <a:latin typeface="Trebuchet MS" pitchFamily="34" charset="0"/>
              </a:rPr>
              <a:t/>
            </a:r>
            <a:br>
              <a:rPr lang="en-US" sz="3200" dirty="0" smtClean="0">
                <a:latin typeface="Trebuchet MS" pitchFamily="34" charset="0"/>
              </a:rPr>
            </a:br>
            <a:endParaRPr lang="en-US" sz="3200" dirty="0" smtClean="0">
              <a:latin typeface="Trebuchet MS" pitchFamily="34" charset="0"/>
            </a:endParaRPr>
          </a:p>
          <a:p>
            <a:pPr algn="l" defTabSz="3765639"/>
            <a:r>
              <a:rPr lang="en-US" sz="3200" b="1" dirty="0" smtClean="0">
                <a:solidFill>
                  <a:schemeClr val="bg1"/>
                </a:solidFill>
                <a:latin typeface="Trebuchet MS" pitchFamily="34" charset="0"/>
              </a:rPr>
              <a:t>Need</a:t>
            </a:r>
            <a:r>
              <a:rPr lang="en-US" sz="3200" b="1" baseline="0" dirty="0" smtClean="0">
                <a:solidFill>
                  <a:schemeClr val="bg1"/>
                </a:solidFill>
                <a:latin typeface="Trebuchet MS" pitchFamily="34" charset="0"/>
              </a:rPr>
              <a:t> Assistance?  </a:t>
            </a:r>
            <a:r>
              <a:rPr lang="en-US" sz="3800" b="1" baseline="0" dirty="0" smtClean="0">
                <a:solidFill>
                  <a:srgbClr val="FFFF00"/>
                </a:solidFill>
                <a:latin typeface="Trebuchet MS" pitchFamily="34" charset="0"/>
              </a:rPr>
              <a:t>Call  us at </a:t>
            </a:r>
            <a:r>
              <a:rPr lang="en-US" sz="3800" b="1" dirty="0" smtClean="0">
                <a:solidFill>
                  <a:srgbClr val="FFFF00"/>
                </a:solidFill>
                <a:latin typeface="Trebuchet MS" pitchFamily="34" charset="0"/>
              </a:rPr>
              <a:t>1.866.649.3004</a:t>
            </a:r>
          </a:p>
          <a:p>
            <a:pPr algn="l" defTabSz="3765639"/>
            <a:endParaRPr lang="en-US" sz="36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solidFill>
                  <a:srgbClr val="FFFF00"/>
                </a:solidFill>
                <a:latin typeface="Trebuchet MS" pitchFamily="34" charset="0"/>
              </a:rPr>
              <a:t>Using the placeholders</a:t>
            </a: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latin typeface="Trebuchet MS" pitchFamily="34" charset="0"/>
              </a:rPr>
              <a:t>To</a:t>
            </a:r>
            <a:r>
              <a:rPr lang="en-US" sz="3200" baseline="0" dirty="0" smtClean="0">
                <a:latin typeface="Trebuchet MS" pitchFamily="34" charset="0"/>
              </a:rPr>
              <a:t> add text, c</a:t>
            </a:r>
            <a:r>
              <a:rPr lang="en-US" sz="3200" dirty="0" smtClean="0">
                <a:latin typeface="Trebuchet MS" pitchFamily="34" charset="0"/>
              </a:rPr>
              <a:t>lick inside</a:t>
            </a:r>
            <a:r>
              <a:rPr lang="en-US" sz="3200" baseline="0" dirty="0" smtClean="0">
                <a:latin typeface="Trebuchet MS" pitchFamily="34" charset="0"/>
              </a:rPr>
              <a:t> a placeholder on the poster and type or paste your text.  To move a placeholder, click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Click </a:t>
            </a:r>
            <a:r>
              <a:rPr lang="en-US" sz="3200" u="sng" baseline="0" dirty="0" smtClean="0">
                <a:latin typeface="Trebuchet MS" pitchFamily="34" charset="0"/>
              </a:rPr>
              <a:t>once</a:t>
            </a:r>
            <a:r>
              <a:rPr lang="en-US" sz="3200" baseline="0" dirty="0" smtClean="0">
                <a:latin typeface="Trebuchet MS" pitchFamily="34" charset="0"/>
              </a:rPr>
              <a:t> and drag it to a new location where you can resize it. </a:t>
            </a:r>
          </a:p>
          <a:p>
            <a:pPr defTabSz="3765639"/>
            <a:endParaRPr lang="en-US" sz="3200" dirty="0" smtClean="0">
              <a:latin typeface="Trebuchet MS" pitchFamily="34" charset="0"/>
            </a:endParaRPr>
          </a:p>
          <a:p>
            <a:pPr defTabSz="3765639"/>
            <a:r>
              <a:rPr lang="en-US" sz="3200" b="1" dirty="0" smtClean="0">
                <a:solidFill>
                  <a:srgbClr val="FFFF00"/>
                </a:solidFill>
                <a:latin typeface="Trebuchet MS" pitchFamily="34" charset="0"/>
              </a:rPr>
              <a:t>Section Header placeholder</a:t>
            </a:r>
          </a:p>
          <a:p>
            <a:pPr defTabSz="3765639"/>
            <a:r>
              <a:rPr lang="en-US" sz="3200" baseline="0" dirty="0" smtClean="0">
                <a:latin typeface="Trebuchet MS" pitchFamily="34" charset="0"/>
              </a:rPr>
              <a:t>Click and drag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solidFill>
              <a:schemeClr val="accent5">
                <a:lumMod val="50000"/>
              </a:schemeClr>
            </a:solid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4" name="Rectangle 33"/>
          <p:cNvSpPr/>
          <p:nvPr/>
        </p:nvSpPr>
        <p:spPr>
          <a:xfrm>
            <a:off x="-10370486" y="21826400"/>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42" name="Picture 2"/>
          <p:cNvPicPr>
            <a:picLocks noChangeAspect="1" noChangeArrowheads="1"/>
          </p:cNvPicPr>
          <p:nvPr/>
        </p:nvPicPr>
        <p:blipFill>
          <a:blip r:embed="rId3" cstate="print"/>
          <a:srcRect/>
          <a:stretch>
            <a:fillRect/>
          </a:stretch>
        </p:blipFill>
        <p:spPr bwMode="auto">
          <a:xfrm>
            <a:off x="-964326" y="14465103"/>
            <a:ext cx="590550" cy="438150"/>
          </a:xfrm>
          <a:prstGeom prst="rect">
            <a:avLst/>
          </a:prstGeom>
          <a:noFill/>
          <a:ln w="9525">
            <a:solidFill>
              <a:schemeClr val="tx1"/>
            </a:solidFill>
            <a:miter lim="800000"/>
            <a:headEnd/>
            <a:tailEnd/>
          </a:ln>
          <a:effectLst/>
        </p:spPr>
      </p:pic>
      <p:grpSp>
        <p:nvGrpSpPr>
          <p:cNvPr id="40" name="Group 39"/>
          <p:cNvGrpSpPr/>
          <p:nvPr/>
        </p:nvGrpSpPr>
        <p:grpSpPr>
          <a:xfrm>
            <a:off x="-10239857" y="31696514"/>
            <a:ext cx="9771398" cy="1090621"/>
            <a:chOff x="44242388" y="28054064"/>
            <a:chExt cx="9771398" cy="1090621"/>
          </a:xfrm>
        </p:grpSpPr>
        <p:sp>
          <p:nvSpPr>
            <p:cNvPr id="35" name="Rounded Rectangle 34"/>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7" descr="http://t2.gstatic.com/images?q=tbn:ANd9GcR4APHC6TT9w54M2zn_pvCiBxUNcspYPoVxirLRphBoJabfSvu7zw">
              <a:hlinkClick r:id="rId4"/>
            </p:cNvPr>
            <p:cNvPicPr>
              <a:picLocks noChangeAspect="1" noChangeArrowheads="1"/>
            </p:cNvPicPr>
            <p:nvPr userDrawn="1"/>
          </p:nvPicPr>
          <p:blipFill>
            <a:blip r:embed="rId5"/>
            <a:srcRect/>
            <a:stretch>
              <a:fillRect/>
            </a:stretch>
          </p:blipFill>
          <p:spPr bwMode="auto">
            <a:xfrm>
              <a:off x="44341112" y="28126635"/>
              <a:ext cx="914400" cy="914400"/>
            </a:xfrm>
            <a:prstGeom prst="rect">
              <a:avLst/>
            </a:prstGeom>
            <a:noFill/>
          </p:spPr>
        </p:pic>
        <p:sp>
          <p:nvSpPr>
            <p:cNvPr id="33" name="TextBox 32"/>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a:t>
              </a:r>
              <a:r>
                <a:rPr lang="en-US" sz="2600" baseline="0" dirty="0" err="1" smtClean="0">
                  <a:solidFill>
                    <a:schemeClr val="tx2"/>
                  </a:solidFill>
                  <a:latin typeface="Trebuchet MS" pitchFamily="34" charset="0"/>
                </a:rPr>
                <a:t>Facebook</a:t>
              </a:r>
              <a:r>
                <a:rPr lang="en-US" sz="2600" baseline="0" dirty="0" smtClean="0">
                  <a:solidFill>
                    <a:schemeClr val="tx2"/>
                  </a:solidFill>
                  <a:latin typeface="Trebuchet MS" pitchFamily="34" charset="0"/>
                </a:rPr>
                <a:t>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28" name="Straight Connector 27"/>
          <p:cNvCxnSpPr/>
          <p:nvPr/>
        </p:nvCxnSpPr>
        <p:spPr>
          <a:xfrm>
            <a:off x="-10370486" y="10512157"/>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10371151" y="18900455"/>
            <a:ext cx="1005840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sp>
        <p:nvSpPr>
          <p:cNvPr id="18" name="Rectangle 17"/>
          <p:cNvSpPr/>
          <p:nvPr userDrawn="1"/>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a:t>
            </a:r>
            <a:r>
              <a:rPr lang="en-US" sz="6000" b="1" baseline="0" dirty="0" smtClean="0">
                <a:solidFill>
                  <a:schemeClr val="bg1"/>
                </a:solidFill>
                <a:latin typeface="Trebuchet MS" pitchFamily="34" charset="0"/>
              </a:rPr>
              <a:t> TIPS</a:t>
            </a:r>
            <a:endParaRPr lang="en-US" sz="6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Template FAQs</a:t>
            </a:r>
            <a:endParaRPr lang="en-US" sz="6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268942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2689420"/>
            <a:endParaRPr lang="en-US" sz="3200" b="1" baseline="0" dirty="0" smtClean="0">
              <a:solidFill>
                <a:srgbClr val="FFFF00"/>
              </a:solidFill>
              <a:latin typeface="Trebuchet MS" pitchFamily="34" charset="0"/>
            </a:endParaRPr>
          </a:p>
          <a:p>
            <a:pPr defTabSz="2689420"/>
            <a:r>
              <a:rPr lang="en-US" sz="3200" b="1" baseline="0" dirty="0" smtClean="0">
                <a:solidFill>
                  <a:srgbClr val="FFFF00"/>
                </a:solidFill>
                <a:latin typeface="Trebuchet MS" pitchFamily="34" charset="0"/>
              </a:rPr>
              <a:t>Modifying the layout</a:t>
            </a:r>
          </a:p>
          <a:p>
            <a:pPr defTabSz="2689420"/>
            <a:r>
              <a:rPr lang="en-US" sz="3200" dirty="0" smtClean="0">
                <a:latin typeface="Trebuchet MS" pitchFamily="34" charset="0"/>
              </a:rPr>
              <a:t>This template has four </a:t>
            </a:r>
            <a:r>
              <a:rPr lang="en-US" sz="3200" baseline="0" dirty="0" smtClean="0">
                <a:latin typeface="Trebuchet MS" pitchFamily="34" charset="0"/>
              </a:rPr>
              <a:t>different </a:t>
            </a:r>
          </a:p>
          <a:p>
            <a:pPr defTabSz="2689420"/>
            <a:r>
              <a:rPr lang="en-US" sz="3200" baseline="0" dirty="0" smtClean="0">
                <a:latin typeface="Trebuchet MS" pitchFamily="34" charset="0"/>
              </a:rPr>
              <a:t>column layouts.   </a:t>
            </a:r>
            <a:r>
              <a:rPr lang="en-US" sz="3200" u="sng" baseline="0" dirty="0" smtClean="0">
                <a:latin typeface="Trebuchet MS" pitchFamily="34" charset="0"/>
              </a:rPr>
              <a:t>Right-click</a:t>
            </a:r>
            <a:r>
              <a:rPr lang="en-US" sz="3200" baseline="0" dirty="0" smtClean="0">
                <a:latin typeface="Trebuchet MS" pitchFamily="34" charset="0"/>
              </a:rPr>
              <a:t> </a:t>
            </a:r>
          </a:p>
          <a:p>
            <a:pPr defTabSz="2689420"/>
            <a:r>
              <a:rPr lang="en-US" sz="3200" baseline="0" dirty="0" smtClean="0">
                <a:latin typeface="Trebuchet MS" pitchFamily="34" charset="0"/>
              </a:rPr>
              <a:t>your mouse on the background </a:t>
            </a:r>
          </a:p>
          <a:p>
            <a:pPr defTabSz="2689420"/>
            <a:r>
              <a:rPr lang="en-US" sz="3200" baseline="0" dirty="0" smtClean="0">
                <a:latin typeface="Trebuchet MS" pitchFamily="34" charset="0"/>
              </a:rPr>
              <a:t>and click on LAYOUT to see the</a:t>
            </a:r>
          </a:p>
          <a:p>
            <a:pPr defTabSz="2689420"/>
            <a:r>
              <a:rPr lang="en-US" sz="3200" baseline="0" dirty="0" smtClean="0">
                <a:latin typeface="Trebuchet MS" pitchFamily="34" charset="0"/>
              </a:rPr>
              <a:t> layout options.  The columns in </a:t>
            </a:r>
          </a:p>
          <a:p>
            <a:pPr defTabSz="2689420"/>
            <a:r>
              <a:rPr lang="en-US" sz="3200" baseline="0" dirty="0" smtClean="0">
                <a:latin typeface="Trebuchet MS" pitchFamily="34" charset="0"/>
              </a:rPr>
              <a:t>the provided layouts are fixed and cannot be moved but advanced users can modify any layout by going to VIEW and then SLIDE MASTER.</a:t>
            </a: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Importing text and graphics from external sources</a:t>
            </a:r>
          </a:p>
          <a:p>
            <a:pPr defTabSz="2689420"/>
            <a:r>
              <a:rPr lang="en-US" sz="3200" b="1" u="sng" baseline="0" dirty="0" smtClean="0">
                <a:latin typeface="Trebuchet MS" pitchFamily="34" charset="0"/>
              </a:rPr>
              <a:t>TEXT</a:t>
            </a:r>
            <a:r>
              <a:rPr lang="en-US" sz="3200" b="1" u="none" baseline="0" dirty="0" smtClean="0">
                <a:latin typeface="Trebuchet MS" pitchFamily="34" charset="0"/>
              </a:rPr>
              <a: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PHOTOS</a:t>
            </a:r>
            <a:r>
              <a:rPr lang="en-US" sz="3200" b="1" u="none" baseline="0" dirty="0" smtClean="0">
                <a:latin typeface="Trebuchet MS" pitchFamily="34" charset="0"/>
              </a:rPr>
              <a:t>: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TABLES</a:t>
            </a:r>
            <a:r>
              <a:rPr lang="en-US" sz="3200" b="1" u="none" baseline="0" dirty="0" smtClean="0">
                <a:latin typeface="Trebuchet MS" pitchFamily="34" charset="0"/>
              </a:rPr>
              <a:t>: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2689420"/>
            <a:endParaRPr lang="en-US" sz="3200" baseline="0" dirty="0" smtClean="0">
              <a:latin typeface="Trebuchet MS" pitchFamily="34" charset="0"/>
            </a:endParaRPr>
          </a:p>
          <a:p>
            <a:pPr defTabSz="2689420"/>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Modifying the color scheme</a:t>
            </a:r>
          </a:p>
          <a:p>
            <a:pPr defTabSz="2689420"/>
            <a:r>
              <a:rPr lang="en-US" sz="3200" baseline="0" dirty="0" smtClean="0">
                <a:latin typeface="Trebuchet MS" pitchFamily="34" charset="0"/>
              </a:rPr>
              <a:t>To change the color scheme of this template go to the DESIGN menu and click on COLORS. You can choose from the provided color combinations or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pic>
        <p:nvPicPr>
          <p:cNvPr id="19" name="Picture 2"/>
          <p:cNvPicPr>
            <a:picLocks noChangeAspect="1" noChangeArrowheads="1"/>
          </p:cNvPicPr>
          <p:nvPr userDrawn="1"/>
        </p:nvPicPr>
        <p:blipFill>
          <a:blip r:embed="rId6" cstate="print"/>
          <a:srcRect/>
          <a:stretch>
            <a:fillRect/>
          </a:stretch>
        </p:blipFill>
        <p:spPr bwMode="auto">
          <a:xfrm>
            <a:off x="50491618" y="12200725"/>
            <a:ext cx="3650341" cy="2354471"/>
          </a:xfrm>
          <a:prstGeom prst="rect">
            <a:avLst/>
          </a:prstGeom>
          <a:noFill/>
          <a:ln w="9525">
            <a:noFill/>
            <a:miter lim="800000"/>
            <a:headEnd/>
            <a:tailEnd/>
          </a:ln>
          <a:effectLst/>
        </p:spPr>
      </p:pic>
      <p:sp>
        <p:nvSpPr>
          <p:cNvPr id="20" name="TextBox 19"/>
          <p:cNvSpPr txBox="1"/>
          <p:nvPr userDrawn="1"/>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2013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cxnSp>
        <p:nvCxnSpPr>
          <p:cNvPr id="21" name="Straight Connector 20"/>
          <p:cNvCxnSpPr/>
          <p:nvPr userDrawn="1"/>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userDrawn="1"/>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 DESIGN</a:t>
            </a:r>
            <a:r>
              <a:rPr lang="en-US" sz="6000" b="1" baseline="0" dirty="0" smtClean="0">
                <a:solidFill>
                  <a:schemeClr val="bg1"/>
                </a:solidFill>
                <a:latin typeface="Trebuchet MS" pitchFamily="34" charset="0"/>
              </a:rPr>
              <a:t> </a:t>
            </a:r>
            <a:r>
              <a:rPr lang="en-US" sz="60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76563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inch professional  poster</a:t>
            </a:r>
            <a:r>
              <a:rPr lang="en-US" sz="3200" smtClean="0">
                <a:latin typeface="Trebuchet MS" pitchFamily="34" charset="0"/>
              </a:rPr>
              <a:t>. You</a:t>
            </a:r>
            <a:r>
              <a:rPr lang="en-US" sz="3200" baseline="0" smtClean="0">
                <a:latin typeface="Trebuchet MS" pitchFamily="34" charset="0"/>
              </a:rPr>
              <a:t> can u</a:t>
            </a:r>
            <a:r>
              <a:rPr lang="en-US" sz="3200" smtClean="0">
                <a:latin typeface="Trebuchet MS" pitchFamily="34" charset="0"/>
              </a:rPr>
              <a:t>se</a:t>
            </a:r>
            <a:r>
              <a:rPr lang="en-US" sz="3200" baseline="0" smtClean="0">
                <a:latin typeface="Trebuchet MS" pitchFamily="34" charset="0"/>
              </a:rPr>
              <a:t> it to create your research poster and </a:t>
            </a:r>
            <a:r>
              <a:rPr lang="en-US" sz="3200" smtClean="0">
                <a:latin typeface="Trebuchet MS" pitchFamily="34" charset="0"/>
              </a:rPr>
              <a:t>save valuable time placing titles, subtitles,</a:t>
            </a:r>
            <a:r>
              <a:rPr lang="en-US" sz="3200" baseline="0" smtClean="0">
                <a:latin typeface="Trebuchet MS" pitchFamily="34" charset="0"/>
              </a:rPr>
              <a:t> text, and graphics</a:t>
            </a:r>
            <a:r>
              <a:rPr lang="en-US" sz="3200" smtClean="0">
                <a:latin typeface="Trebuchet MS" pitchFamily="34" charset="0"/>
              </a:rPr>
              <a:t>. </a:t>
            </a:r>
            <a:endParaRPr lang="en-US" sz="3200" dirty="0" smtClean="0">
              <a:latin typeface="Trebuchet MS" pitchFamily="34" charset="0"/>
            </a:endParaRPr>
          </a:p>
          <a:p>
            <a:pPr defTabSz="4389219"/>
            <a:endParaRPr lang="en-US" sz="3200" dirty="0" smtClean="0">
              <a:latin typeface="Trebuchet MS" pitchFamily="34" charset="0"/>
            </a:endParaRPr>
          </a:p>
          <a:p>
            <a:pPr defTabSz="4389219"/>
            <a:r>
              <a:rPr lang="en-US" sz="3200" dirty="0" smtClean="0">
                <a:latin typeface="Trebuchet MS" pitchFamily="34" charset="0"/>
              </a:rPr>
              <a:t>We provide a series of online tutorials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To view our template tutorials, go online to </a:t>
            </a:r>
            <a:r>
              <a:rPr lang="en-US" sz="3200" b="1" dirty="0" smtClean="0">
                <a:solidFill>
                  <a:srgbClr val="FFFF00"/>
                </a:solidFill>
                <a:latin typeface="Trebuchet MS" pitchFamily="34" charset="0"/>
              </a:rPr>
              <a:t>PosterPresentations.com </a:t>
            </a:r>
            <a:r>
              <a:rPr lang="en-US" sz="3200" dirty="0" smtClean="0">
                <a:latin typeface="Trebuchet MS" pitchFamily="34" charset="0"/>
              </a:rPr>
              <a:t>and click on </a:t>
            </a:r>
            <a:r>
              <a:rPr lang="en-US" sz="3200" dirty="0" smtClean="0">
                <a:solidFill>
                  <a:srgbClr val="FFFF00"/>
                </a:solidFill>
                <a:latin typeface="Trebuchet MS" pitchFamily="34" charset="0"/>
              </a:rPr>
              <a:t>HELP DESK.</a:t>
            </a:r>
          </a:p>
          <a:p>
            <a:pPr defTabSz="4389219"/>
            <a:endParaRPr lang="en-US" sz="3200" dirty="0" smtClean="0">
              <a:latin typeface="Trebuchet MS" pitchFamily="34" charset="0"/>
            </a:endParaRPr>
          </a:p>
          <a:p>
            <a:pPr defTabSz="4389219"/>
            <a:r>
              <a:rPr lang="en-US" sz="3200" dirty="0" smtClean="0">
                <a:latin typeface="Trebuchet MS" pitchFamily="34" charset="0"/>
              </a:rPr>
              <a:t>When</a:t>
            </a:r>
            <a:r>
              <a:rPr lang="en-US" sz="3200" baseline="0" dirty="0" smtClean="0">
                <a:latin typeface="Trebuchet MS" pitchFamily="34" charset="0"/>
              </a:rPr>
              <a:t> you are ready to</a:t>
            </a:r>
            <a:r>
              <a:rPr lang="en-US" sz="3200" dirty="0" smtClean="0">
                <a:latin typeface="Trebuchet MS" pitchFamily="34" charset="0"/>
              </a:rPr>
              <a:t> </a:t>
            </a:r>
            <a:r>
              <a:rPr lang="en-US" sz="3200" baseline="0" dirty="0" smtClean="0">
                <a:latin typeface="Trebuchet MS" pitchFamily="34" charset="0"/>
              </a:rPr>
              <a:t> print your poster</a:t>
            </a:r>
            <a:r>
              <a:rPr lang="en-US" sz="3200" dirty="0" smtClean="0">
                <a:latin typeface="Trebuchet MS" pitchFamily="34" charset="0"/>
              </a:rPr>
              <a:t>,</a:t>
            </a:r>
            <a:r>
              <a:rPr lang="en-US" sz="3200" baseline="0" dirty="0" smtClean="0">
                <a:latin typeface="Trebuchet MS" pitchFamily="34" charset="0"/>
              </a:rPr>
              <a:t> go online to</a:t>
            </a:r>
            <a:r>
              <a:rPr lang="en-US" sz="3600" baseline="0" dirty="0" smtClean="0">
                <a:latin typeface="Trebuchet MS" pitchFamily="34" charset="0"/>
              </a:rPr>
              <a:t> </a:t>
            </a:r>
            <a:r>
              <a:rPr lang="en-US" sz="3800" b="1" dirty="0" smtClean="0">
                <a:solidFill>
                  <a:srgbClr val="FFFF00"/>
                </a:solidFill>
                <a:latin typeface="Trebuchet MS" pitchFamily="34" charset="0"/>
              </a:rPr>
              <a:t>PosterPresentations.com</a:t>
            </a:r>
            <a:r>
              <a:rPr lang="en-US" sz="3800" b="1" dirty="0" smtClean="0">
                <a:solidFill>
                  <a:schemeClr val="bg1"/>
                </a:solidFill>
                <a:latin typeface="Trebuchet MS" pitchFamily="34" charset="0"/>
              </a:rPr>
              <a:t>.</a:t>
            </a:r>
            <a:r>
              <a:rPr lang="en-US" sz="3200" dirty="0" smtClean="0">
                <a:latin typeface="Trebuchet MS" pitchFamily="34" charset="0"/>
              </a:rPr>
              <a:t/>
            </a:r>
            <a:br>
              <a:rPr lang="en-US" sz="3200" dirty="0" smtClean="0">
                <a:latin typeface="Trebuchet MS" pitchFamily="34" charset="0"/>
              </a:rPr>
            </a:br>
            <a:endParaRPr lang="en-US" sz="3200" dirty="0" smtClean="0">
              <a:latin typeface="Trebuchet MS" pitchFamily="34" charset="0"/>
            </a:endParaRPr>
          </a:p>
          <a:p>
            <a:pPr algn="l" defTabSz="3765639"/>
            <a:r>
              <a:rPr lang="en-US" sz="3200" b="1" dirty="0" smtClean="0">
                <a:solidFill>
                  <a:schemeClr val="bg1"/>
                </a:solidFill>
                <a:latin typeface="Trebuchet MS" pitchFamily="34" charset="0"/>
              </a:rPr>
              <a:t>Need</a:t>
            </a:r>
            <a:r>
              <a:rPr lang="en-US" sz="3200" b="1" baseline="0" dirty="0" smtClean="0">
                <a:solidFill>
                  <a:schemeClr val="bg1"/>
                </a:solidFill>
                <a:latin typeface="Trebuchet MS" pitchFamily="34" charset="0"/>
              </a:rPr>
              <a:t> Assistance?  </a:t>
            </a:r>
            <a:r>
              <a:rPr lang="en-US" sz="3800" b="1" baseline="0" dirty="0" smtClean="0">
                <a:solidFill>
                  <a:srgbClr val="FFFF00"/>
                </a:solidFill>
                <a:latin typeface="Trebuchet MS" pitchFamily="34" charset="0"/>
              </a:rPr>
              <a:t>Call  us at </a:t>
            </a:r>
            <a:r>
              <a:rPr lang="en-US" sz="3800" b="1" dirty="0" smtClean="0">
                <a:solidFill>
                  <a:srgbClr val="FFFF00"/>
                </a:solidFill>
                <a:latin typeface="Trebuchet MS" pitchFamily="34" charset="0"/>
              </a:rPr>
              <a:t>1.866.649.3004</a:t>
            </a:r>
          </a:p>
          <a:p>
            <a:pPr algn="l" defTabSz="3765639"/>
            <a:endParaRPr lang="en-US" sz="36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solidFill>
                  <a:srgbClr val="FFFF00"/>
                </a:solidFill>
                <a:latin typeface="Trebuchet MS" pitchFamily="34" charset="0"/>
              </a:rPr>
              <a:t>Using the placeholders</a:t>
            </a: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latin typeface="Trebuchet MS" pitchFamily="34" charset="0"/>
              </a:rPr>
              <a:t>To</a:t>
            </a:r>
            <a:r>
              <a:rPr lang="en-US" sz="3200" baseline="0" dirty="0" smtClean="0">
                <a:latin typeface="Trebuchet MS" pitchFamily="34" charset="0"/>
              </a:rPr>
              <a:t> add text, c</a:t>
            </a:r>
            <a:r>
              <a:rPr lang="en-US" sz="3200" dirty="0" smtClean="0">
                <a:latin typeface="Trebuchet MS" pitchFamily="34" charset="0"/>
              </a:rPr>
              <a:t>lick inside</a:t>
            </a:r>
            <a:r>
              <a:rPr lang="en-US" sz="3200" baseline="0" dirty="0" smtClean="0">
                <a:latin typeface="Trebuchet MS" pitchFamily="34" charset="0"/>
              </a:rPr>
              <a:t> a placeholder on the poster and type or paste your text.  To move a placeholder, click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Click </a:t>
            </a:r>
            <a:r>
              <a:rPr lang="en-US" sz="3200" u="sng" baseline="0" dirty="0" smtClean="0">
                <a:latin typeface="Trebuchet MS" pitchFamily="34" charset="0"/>
              </a:rPr>
              <a:t>once</a:t>
            </a:r>
            <a:r>
              <a:rPr lang="en-US" sz="3200" baseline="0" dirty="0" smtClean="0">
                <a:latin typeface="Trebuchet MS" pitchFamily="34" charset="0"/>
              </a:rPr>
              <a:t> and drag it to a new location where you can resize it. </a:t>
            </a:r>
          </a:p>
          <a:p>
            <a:pPr defTabSz="3765639"/>
            <a:endParaRPr lang="en-US" sz="3200" dirty="0" smtClean="0">
              <a:latin typeface="Trebuchet MS" pitchFamily="34" charset="0"/>
            </a:endParaRPr>
          </a:p>
          <a:p>
            <a:pPr defTabSz="3765639"/>
            <a:r>
              <a:rPr lang="en-US" sz="3200" b="1" dirty="0" smtClean="0">
                <a:solidFill>
                  <a:srgbClr val="FFFF00"/>
                </a:solidFill>
                <a:latin typeface="Trebuchet MS" pitchFamily="34" charset="0"/>
              </a:rPr>
              <a:t>Section Header placeholder</a:t>
            </a:r>
          </a:p>
          <a:p>
            <a:pPr defTabSz="3765639"/>
            <a:r>
              <a:rPr lang="en-US" sz="3200" baseline="0" dirty="0" smtClean="0">
                <a:latin typeface="Trebuchet MS" pitchFamily="34" charset="0"/>
              </a:rPr>
              <a:t>Click and drag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57" name="Rectangle 56"/>
          <p:cNvSpPr/>
          <p:nvPr userDrawn="1"/>
        </p:nvSpPr>
        <p:spPr>
          <a:xfrm>
            <a:off x="-10370486" y="21826400"/>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58" name="Picture 2"/>
          <p:cNvPicPr>
            <a:picLocks noChangeAspect="1" noChangeArrowheads="1"/>
          </p:cNvPicPr>
          <p:nvPr userDrawn="1"/>
        </p:nvPicPr>
        <p:blipFill>
          <a:blip r:embed="rId3" cstate="print"/>
          <a:srcRect/>
          <a:stretch>
            <a:fillRect/>
          </a:stretch>
        </p:blipFill>
        <p:spPr bwMode="auto">
          <a:xfrm>
            <a:off x="-964326" y="14423539"/>
            <a:ext cx="590550" cy="438150"/>
          </a:xfrm>
          <a:prstGeom prst="rect">
            <a:avLst/>
          </a:prstGeom>
          <a:noFill/>
          <a:ln w="9525">
            <a:solidFill>
              <a:schemeClr val="tx1"/>
            </a:solidFill>
            <a:miter lim="800000"/>
            <a:headEnd/>
            <a:tailEnd/>
          </a:ln>
          <a:effectLst/>
        </p:spPr>
      </p:pic>
      <p:grpSp>
        <p:nvGrpSpPr>
          <p:cNvPr id="59" name="Group 58"/>
          <p:cNvGrpSpPr/>
          <p:nvPr userDrawn="1"/>
        </p:nvGrpSpPr>
        <p:grpSpPr>
          <a:xfrm>
            <a:off x="-10239857" y="31696514"/>
            <a:ext cx="9771398" cy="1090621"/>
            <a:chOff x="44242388" y="28054064"/>
            <a:chExt cx="9771398" cy="1090621"/>
          </a:xfrm>
        </p:grpSpPr>
        <p:sp>
          <p:nvSpPr>
            <p:cNvPr id="60" name="Rounded Rectangle 59"/>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7" descr="http://t2.gstatic.com/images?q=tbn:ANd9GcR4APHC6TT9w54M2zn_pvCiBxUNcspYPoVxirLRphBoJabfSvu7zw">
              <a:hlinkClick r:id="rId4"/>
            </p:cNvPr>
            <p:cNvPicPr>
              <a:picLocks noChangeAspect="1" noChangeArrowheads="1"/>
            </p:cNvPicPr>
            <p:nvPr userDrawn="1"/>
          </p:nvPicPr>
          <p:blipFill>
            <a:blip r:embed="rId5"/>
            <a:srcRect/>
            <a:stretch>
              <a:fillRect/>
            </a:stretch>
          </p:blipFill>
          <p:spPr bwMode="auto">
            <a:xfrm>
              <a:off x="44341112" y="28126635"/>
              <a:ext cx="914400" cy="914400"/>
            </a:xfrm>
            <a:prstGeom prst="rect">
              <a:avLst/>
            </a:prstGeom>
            <a:noFill/>
          </p:spPr>
        </p:pic>
        <p:sp>
          <p:nvSpPr>
            <p:cNvPr id="62" name="TextBox 61"/>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a:t>
              </a:r>
              <a:r>
                <a:rPr lang="en-US" sz="2600" baseline="0" dirty="0" err="1" smtClean="0">
                  <a:solidFill>
                    <a:schemeClr val="tx2"/>
                  </a:solidFill>
                  <a:latin typeface="Trebuchet MS" pitchFamily="34" charset="0"/>
                </a:rPr>
                <a:t>Facebook</a:t>
              </a:r>
              <a:r>
                <a:rPr lang="en-US" sz="2600" baseline="0" dirty="0" smtClean="0">
                  <a:solidFill>
                    <a:schemeClr val="tx2"/>
                  </a:solidFill>
                  <a:latin typeface="Trebuchet MS" pitchFamily="34" charset="0"/>
                </a:rPr>
                <a:t>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63" name="Straight Connector 62"/>
          <p:cNvCxnSpPr/>
          <p:nvPr userDrawn="1"/>
        </p:nvCxnSpPr>
        <p:spPr>
          <a:xfrm>
            <a:off x="-10370486" y="10512157"/>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4" name="Rectangle 63"/>
          <p:cNvSpPr/>
          <p:nvPr userDrawn="1"/>
        </p:nvSpPr>
        <p:spPr>
          <a:xfrm>
            <a:off x="-10371151" y="18900455"/>
            <a:ext cx="1005840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sp>
        <p:nvSpPr>
          <p:cNvPr id="67" name="Rectangle 66"/>
          <p:cNvSpPr/>
          <p:nvPr userDrawn="1"/>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a:t>
            </a:r>
            <a:r>
              <a:rPr lang="en-US" sz="6000" b="1" baseline="0" dirty="0" smtClean="0">
                <a:solidFill>
                  <a:schemeClr val="bg1"/>
                </a:solidFill>
                <a:latin typeface="Trebuchet MS" pitchFamily="34" charset="0"/>
              </a:rPr>
              <a:t> TIPS</a:t>
            </a:r>
            <a:endParaRPr lang="en-US" sz="6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Template FAQs</a:t>
            </a:r>
            <a:endParaRPr lang="en-US" sz="6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268942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2689420"/>
            <a:endParaRPr lang="en-US" sz="3200" b="1" baseline="0" dirty="0" smtClean="0">
              <a:solidFill>
                <a:srgbClr val="FFFF00"/>
              </a:solidFill>
              <a:latin typeface="Trebuchet MS" pitchFamily="34" charset="0"/>
            </a:endParaRPr>
          </a:p>
          <a:p>
            <a:pPr defTabSz="2689420"/>
            <a:r>
              <a:rPr lang="en-US" sz="3200" b="1" baseline="0" dirty="0" smtClean="0">
                <a:solidFill>
                  <a:srgbClr val="FFFF00"/>
                </a:solidFill>
                <a:latin typeface="Trebuchet MS" pitchFamily="34" charset="0"/>
              </a:rPr>
              <a:t>Modifying the layout</a:t>
            </a:r>
          </a:p>
          <a:p>
            <a:pPr defTabSz="2689420"/>
            <a:r>
              <a:rPr lang="en-US" sz="3200" dirty="0" smtClean="0">
                <a:latin typeface="Trebuchet MS" pitchFamily="34" charset="0"/>
              </a:rPr>
              <a:t>This template has four </a:t>
            </a:r>
            <a:r>
              <a:rPr lang="en-US" sz="3200" baseline="0" dirty="0" smtClean="0">
                <a:latin typeface="Trebuchet MS" pitchFamily="34" charset="0"/>
              </a:rPr>
              <a:t>different </a:t>
            </a:r>
          </a:p>
          <a:p>
            <a:pPr defTabSz="2689420"/>
            <a:r>
              <a:rPr lang="en-US" sz="3200" baseline="0" dirty="0" smtClean="0">
                <a:latin typeface="Trebuchet MS" pitchFamily="34" charset="0"/>
              </a:rPr>
              <a:t>column layouts.   </a:t>
            </a:r>
            <a:r>
              <a:rPr lang="en-US" sz="3200" u="sng" baseline="0" dirty="0" smtClean="0">
                <a:latin typeface="Trebuchet MS" pitchFamily="34" charset="0"/>
              </a:rPr>
              <a:t>Right-click</a:t>
            </a:r>
            <a:r>
              <a:rPr lang="en-US" sz="3200" baseline="0" dirty="0" smtClean="0">
                <a:latin typeface="Trebuchet MS" pitchFamily="34" charset="0"/>
              </a:rPr>
              <a:t> </a:t>
            </a:r>
          </a:p>
          <a:p>
            <a:pPr defTabSz="2689420"/>
            <a:r>
              <a:rPr lang="en-US" sz="3200" baseline="0" dirty="0" smtClean="0">
                <a:latin typeface="Trebuchet MS" pitchFamily="34" charset="0"/>
              </a:rPr>
              <a:t>your mouse on the background </a:t>
            </a:r>
          </a:p>
          <a:p>
            <a:pPr defTabSz="2689420"/>
            <a:r>
              <a:rPr lang="en-US" sz="3200" baseline="0" dirty="0" smtClean="0">
                <a:latin typeface="Trebuchet MS" pitchFamily="34" charset="0"/>
              </a:rPr>
              <a:t>and click on LAYOUT to see the</a:t>
            </a:r>
          </a:p>
          <a:p>
            <a:pPr defTabSz="2689420"/>
            <a:r>
              <a:rPr lang="en-US" sz="3200" baseline="0" dirty="0" smtClean="0">
                <a:latin typeface="Trebuchet MS" pitchFamily="34" charset="0"/>
              </a:rPr>
              <a:t> layout options.  The columns in </a:t>
            </a:r>
          </a:p>
          <a:p>
            <a:pPr defTabSz="2689420"/>
            <a:r>
              <a:rPr lang="en-US" sz="3200" baseline="0" dirty="0" smtClean="0">
                <a:latin typeface="Trebuchet MS" pitchFamily="34" charset="0"/>
              </a:rPr>
              <a:t>the provided layouts are fixed and cannot be moved but advanced users can modify any layout by going to VIEW and then SLIDE MASTER.</a:t>
            </a: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Importing text and graphics from external sources</a:t>
            </a:r>
          </a:p>
          <a:p>
            <a:pPr defTabSz="2689420"/>
            <a:r>
              <a:rPr lang="en-US" sz="3200" b="1" u="sng" baseline="0" dirty="0" smtClean="0">
                <a:latin typeface="Trebuchet MS" pitchFamily="34" charset="0"/>
              </a:rPr>
              <a:t>TEXT</a:t>
            </a:r>
            <a:r>
              <a:rPr lang="en-US" sz="3200" b="1" u="none" baseline="0" dirty="0" smtClean="0">
                <a:latin typeface="Trebuchet MS" pitchFamily="34" charset="0"/>
              </a:rPr>
              <a: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PHOTOS</a:t>
            </a:r>
            <a:r>
              <a:rPr lang="en-US" sz="3200" b="1" u="none" baseline="0" dirty="0" smtClean="0">
                <a:latin typeface="Trebuchet MS" pitchFamily="34" charset="0"/>
              </a:rPr>
              <a:t>: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TABLES</a:t>
            </a:r>
            <a:r>
              <a:rPr lang="en-US" sz="3200" b="1" u="none" baseline="0" dirty="0" smtClean="0">
                <a:latin typeface="Trebuchet MS" pitchFamily="34" charset="0"/>
              </a:rPr>
              <a:t>: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2689420"/>
            <a:endParaRPr lang="en-US" sz="3200" baseline="0" dirty="0" smtClean="0">
              <a:latin typeface="Trebuchet MS" pitchFamily="34" charset="0"/>
            </a:endParaRPr>
          </a:p>
          <a:p>
            <a:pPr defTabSz="2689420"/>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Modifying the color scheme</a:t>
            </a:r>
          </a:p>
          <a:p>
            <a:pPr defTabSz="2689420"/>
            <a:r>
              <a:rPr lang="en-US" sz="3200" baseline="0" dirty="0" smtClean="0">
                <a:latin typeface="Trebuchet MS" pitchFamily="34" charset="0"/>
              </a:rPr>
              <a:t>To change the color scheme of this template go to the DESIGN menu and click on COLORS. You can choose from the provided color combinations or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pic>
        <p:nvPicPr>
          <p:cNvPr id="68" name="Picture 2"/>
          <p:cNvPicPr>
            <a:picLocks noChangeAspect="1" noChangeArrowheads="1"/>
          </p:cNvPicPr>
          <p:nvPr userDrawn="1"/>
        </p:nvPicPr>
        <p:blipFill>
          <a:blip r:embed="rId6" cstate="print"/>
          <a:srcRect/>
          <a:stretch>
            <a:fillRect/>
          </a:stretch>
        </p:blipFill>
        <p:spPr bwMode="auto">
          <a:xfrm>
            <a:off x="50491618" y="12200725"/>
            <a:ext cx="3650341" cy="2354471"/>
          </a:xfrm>
          <a:prstGeom prst="rect">
            <a:avLst/>
          </a:prstGeom>
          <a:noFill/>
          <a:ln w="9525">
            <a:noFill/>
            <a:miter lim="800000"/>
            <a:headEnd/>
            <a:tailEnd/>
          </a:ln>
          <a:effectLst/>
        </p:spPr>
      </p:pic>
      <p:sp>
        <p:nvSpPr>
          <p:cNvPr id="69" name="TextBox 68"/>
          <p:cNvSpPr txBox="1"/>
          <p:nvPr userDrawn="1"/>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2013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cxnSp>
        <p:nvCxnSpPr>
          <p:cNvPr id="70" name="Straight Connector 69"/>
          <p:cNvCxnSpPr/>
          <p:nvPr userDrawn="1"/>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8"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userDrawn="1"/>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 DESIGN</a:t>
            </a:r>
            <a:r>
              <a:rPr lang="en-US" sz="6000" b="1" baseline="0" dirty="0" smtClean="0">
                <a:solidFill>
                  <a:schemeClr val="bg1"/>
                </a:solidFill>
                <a:latin typeface="Trebuchet MS" pitchFamily="34" charset="0"/>
              </a:rPr>
              <a:t> </a:t>
            </a:r>
            <a:r>
              <a:rPr lang="en-US" sz="60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76563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inch professional  poster</a:t>
            </a:r>
            <a:r>
              <a:rPr lang="en-US" sz="3200" smtClean="0">
                <a:latin typeface="Trebuchet MS" pitchFamily="34" charset="0"/>
              </a:rPr>
              <a:t>. You</a:t>
            </a:r>
            <a:r>
              <a:rPr lang="en-US" sz="3200" baseline="0" smtClean="0">
                <a:latin typeface="Trebuchet MS" pitchFamily="34" charset="0"/>
              </a:rPr>
              <a:t> can u</a:t>
            </a:r>
            <a:r>
              <a:rPr lang="en-US" sz="3200" smtClean="0">
                <a:latin typeface="Trebuchet MS" pitchFamily="34" charset="0"/>
              </a:rPr>
              <a:t>se</a:t>
            </a:r>
            <a:r>
              <a:rPr lang="en-US" sz="3200" baseline="0" smtClean="0">
                <a:latin typeface="Trebuchet MS" pitchFamily="34" charset="0"/>
              </a:rPr>
              <a:t> it to create your research poster and </a:t>
            </a:r>
            <a:r>
              <a:rPr lang="en-US" sz="3200" smtClean="0">
                <a:latin typeface="Trebuchet MS" pitchFamily="34" charset="0"/>
              </a:rPr>
              <a:t>save valuable time placing titles, subtitles,</a:t>
            </a:r>
            <a:r>
              <a:rPr lang="en-US" sz="3200" baseline="0" smtClean="0">
                <a:latin typeface="Trebuchet MS" pitchFamily="34" charset="0"/>
              </a:rPr>
              <a:t> text, and graphics</a:t>
            </a:r>
            <a:r>
              <a:rPr lang="en-US" sz="3200" smtClean="0">
                <a:latin typeface="Trebuchet MS" pitchFamily="34" charset="0"/>
              </a:rPr>
              <a:t>. </a:t>
            </a:r>
            <a:endParaRPr lang="en-US" sz="3200" dirty="0" smtClean="0">
              <a:latin typeface="Trebuchet MS" pitchFamily="34" charset="0"/>
            </a:endParaRPr>
          </a:p>
          <a:p>
            <a:pPr defTabSz="4389219"/>
            <a:endParaRPr lang="en-US" sz="3200" dirty="0" smtClean="0">
              <a:latin typeface="Trebuchet MS" pitchFamily="34" charset="0"/>
            </a:endParaRPr>
          </a:p>
          <a:p>
            <a:pPr defTabSz="4389219"/>
            <a:r>
              <a:rPr lang="en-US" sz="3200" dirty="0" smtClean="0">
                <a:latin typeface="Trebuchet MS" pitchFamily="34" charset="0"/>
              </a:rPr>
              <a:t>We provide a series of online tutorials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To view our template tutorials, go online to </a:t>
            </a:r>
            <a:r>
              <a:rPr lang="en-US" sz="3200" b="1" dirty="0" smtClean="0">
                <a:solidFill>
                  <a:srgbClr val="FFFF00"/>
                </a:solidFill>
                <a:latin typeface="Trebuchet MS" pitchFamily="34" charset="0"/>
              </a:rPr>
              <a:t>PosterPresentations.com </a:t>
            </a:r>
            <a:r>
              <a:rPr lang="en-US" sz="3200" dirty="0" smtClean="0">
                <a:latin typeface="Trebuchet MS" pitchFamily="34" charset="0"/>
              </a:rPr>
              <a:t>and click on </a:t>
            </a:r>
            <a:r>
              <a:rPr lang="en-US" sz="3200" dirty="0" smtClean="0">
                <a:solidFill>
                  <a:srgbClr val="FFFF00"/>
                </a:solidFill>
                <a:latin typeface="Trebuchet MS" pitchFamily="34" charset="0"/>
              </a:rPr>
              <a:t>HELP DESK.</a:t>
            </a:r>
          </a:p>
          <a:p>
            <a:pPr defTabSz="4389219"/>
            <a:endParaRPr lang="en-US" sz="3200" dirty="0" smtClean="0">
              <a:latin typeface="Trebuchet MS" pitchFamily="34" charset="0"/>
            </a:endParaRPr>
          </a:p>
          <a:p>
            <a:pPr defTabSz="4389219"/>
            <a:r>
              <a:rPr lang="en-US" sz="3200" dirty="0" smtClean="0">
                <a:latin typeface="Trebuchet MS" pitchFamily="34" charset="0"/>
              </a:rPr>
              <a:t>When</a:t>
            </a:r>
            <a:r>
              <a:rPr lang="en-US" sz="3200" baseline="0" dirty="0" smtClean="0">
                <a:latin typeface="Trebuchet MS" pitchFamily="34" charset="0"/>
              </a:rPr>
              <a:t> you are ready to</a:t>
            </a:r>
            <a:r>
              <a:rPr lang="en-US" sz="3200" dirty="0" smtClean="0">
                <a:latin typeface="Trebuchet MS" pitchFamily="34" charset="0"/>
              </a:rPr>
              <a:t> </a:t>
            </a:r>
            <a:r>
              <a:rPr lang="en-US" sz="3200" baseline="0" dirty="0" smtClean="0">
                <a:latin typeface="Trebuchet MS" pitchFamily="34" charset="0"/>
              </a:rPr>
              <a:t> print your poster</a:t>
            </a:r>
            <a:r>
              <a:rPr lang="en-US" sz="3200" dirty="0" smtClean="0">
                <a:latin typeface="Trebuchet MS" pitchFamily="34" charset="0"/>
              </a:rPr>
              <a:t>,</a:t>
            </a:r>
            <a:r>
              <a:rPr lang="en-US" sz="3200" baseline="0" dirty="0" smtClean="0">
                <a:latin typeface="Trebuchet MS" pitchFamily="34" charset="0"/>
              </a:rPr>
              <a:t> go online to</a:t>
            </a:r>
            <a:r>
              <a:rPr lang="en-US" sz="3600" baseline="0" dirty="0" smtClean="0">
                <a:latin typeface="Trebuchet MS" pitchFamily="34" charset="0"/>
              </a:rPr>
              <a:t> </a:t>
            </a:r>
            <a:r>
              <a:rPr lang="en-US" sz="3800" b="1" dirty="0" smtClean="0">
                <a:solidFill>
                  <a:srgbClr val="FFFF00"/>
                </a:solidFill>
                <a:latin typeface="Trebuchet MS" pitchFamily="34" charset="0"/>
              </a:rPr>
              <a:t>PosterPresentations.com</a:t>
            </a:r>
            <a:r>
              <a:rPr lang="en-US" sz="3800" b="1" dirty="0" smtClean="0">
                <a:solidFill>
                  <a:schemeClr val="bg1"/>
                </a:solidFill>
                <a:latin typeface="Trebuchet MS" pitchFamily="34" charset="0"/>
              </a:rPr>
              <a:t>.</a:t>
            </a:r>
            <a:r>
              <a:rPr lang="en-US" sz="3200" dirty="0" smtClean="0">
                <a:latin typeface="Trebuchet MS" pitchFamily="34" charset="0"/>
              </a:rPr>
              <a:t/>
            </a:r>
            <a:br>
              <a:rPr lang="en-US" sz="3200" dirty="0" smtClean="0">
                <a:latin typeface="Trebuchet MS" pitchFamily="34" charset="0"/>
              </a:rPr>
            </a:br>
            <a:endParaRPr lang="en-US" sz="3200" dirty="0" smtClean="0">
              <a:latin typeface="Trebuchet MS" pitchFamily="34" charset="0"/>
            </a:endParaRPr>
          </a:p>
          <a:p>
            <a:pPr algn="l" defTabSz="3765639"/>
            <a:r>
              <a:rPr lang="en-US" sz="3200" b="1" dirty="0" smtClean="0">
                <a:solidFill>
                  <a:schemeClr val="bg1"/>
                </a:solidFill>
                <a:latin typeface="Trebuchet MS" pitchFamily="34" charset="0"/>
              </a:rPr>
              <a:t>Need</a:t>
            </a:r>
            <a:r>
              <a:rPr lang="en-US" sz="3200" b="1" baseline="0" dirty="0" smtClean="0">
                <a:solidFill>
                  <a:schemeClr val="bg1"/>
                </a:solidFill>
                <a:latin typeface="Trebuchet MS" pitchFamily="34" charset="0"/>
              </a:rPr>
              <a:t> Assistance?  </a:t>
            </a:r>
            <a:r>
              <a:rPr lang="en-US" sz="3800" b="1" baseline="0" dirty="0" smtClean="0">
                <a:solidFill>
                  <a:srgbClr val="FFFF00"/>
                </a:solidFill>
                <a:latin typeface="Trebuchet MS" pitchFamily="34" charset="0"/>
              </a:rPr>
              <a:t>Call  us at </a:t>
            </a:r>
            <a:r>
              <a:rPr lang="en-US" sz="3800" b="1" dirty="0" smtClean="0">
                <a:solidFill>
                  <a:srgbClr val="FFFF00"/>
                </a:solidFill>
                <a:latin typeface="Trebuchet MS" pitchFamily="34" charset="0"/>
              </a:rPr>
              <a:t>1.866.649.3004</a:t>
            </a:r>
          </a:p>
          <a:p>
            <a:pPr algn="l" defTabSz="3765639"/>
            <a:endParaRPr lang="en-US" sz="36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solidFill>
                  <a:srgbClr val="FFFF00"/>
                </a:solidFill>
                <a:latin typeface="Trebuchet MS" pitchFamily="34" charset="0"/>
              </a:rPr>
              <a:t>Using the placeholders</a:t>
            </a: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latin typeface="Trebuchet MS" pitchFamily="34" charset="0"/>
              </a:rPr>
              <a:t>To</a:t>
            </a:r>
            <a:r>
              <a:rPr lang="en-US" sz="3200" baseline="0" dirty="0" smtClean="0">
                <a:latin typeface="Trebuchet MS" pitchFamily="34" charset="0"/>
              </a:rPr>
              <a:t> add text, c</a:t>
            </a:r>
            <a:r>
              <a:rPr lang="en-US" sz="3200" dirty="0" smtClean="0">
                <a:latin typeface="Trebuchet MS" pitchFamily="34" charset="0"/>
              </a:rPr>
              <a:t>lick inside</a:t>
            </a:r>
            <a:r>
              <a:rPr lang="en-US" sz="3200" baseline="0" dirty="0" smtClean="0">
                <a:latin typeface="Trebuchet MS" pitchFamily="34" charset="0"/>
              </a:rPr>
              <a:t> a placeholder on the poster and type or paste your text.  To move a placeholder, click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Click </a:t>
            </a:r>
            <a:r>
              <a:rPr lang="en-US" sz="3200" u="sng" baseline="0" dirty="0" smtClean="0">
                <a:latin typeface="Trebuchet MS" pitchFamily="34" charset="0"/>
              </a:rPr>
              <a:t>once</a:t>
            </a:r>
            <a:r>
              <a:rPr lang="en-US" sz="3200" baseline="0" dirty="0" smtClean="0">
                <a:latin typeface="Trebuchet MS" pitchFamily="34" charset="0"/>
              </a:rPr>
              <a:t> and drag it to a new location where you can resize it. </a:t>
            </a:r>
          </a:p>
          <a:p>
            <a:pPr defTabSz="3765639"/>
            <a:endParaRPr lang="en-US" sz="3200" dirty="0" smtClean="0">
              <a:latin typeface="Trebuchet MS" pitchFamily="34" charset="0"/>
            </a:endParaRPr>
          </a:p>
          <a:p>
            <a:pPr defTabSz="3765639"/>
            <a:r>
              <a:rPr lang="en-US" sz="3200" b="1" dirty="0" smtClean="0">
                <a:solidFill>
                  <a:srgbClr val="FFFF00"/>
                </a:solidFill>
                <a:latin typeface="Trebuchet MS" pitchFamily="34" charset="0"/>
              </a:rPr>
              <a:t>Section Header placeholder</a:t>
            </a:r>
          </a:p>
          <a:p>
            <a:pPr defTabSz="3765639"/>
            <a:r>
              <a:rPr lang="en-US" sz="3200" baseline="0" dirty="0" smtClean="0">
                <a:latin typeface="Trebuchet MS" pitchFamily="34" charset="0"/>
              </a:rPr>
              <a:t>Click and drag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56" name="Rectangle 55"/>
          <p:cNvSpPr/>
          <p:nvPr userDrawn="1"/>
        </p:nvSpPr>
        <p:spPr>
          <a:xfrm>
            <a:off x="-10370486" y="21826400"/>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57" name="Picture 2"/>
          <p:cNvPicPr>
            <a:picLocks noChangeAspect="1" noChangeArrowheads="1"/>
          </p:cNvPicPr>
          <p:nvPr userDrawn="1"/>
        </p:nvPicPr>
        <p:blipFill>
          <a:blip r:embed="rId3" cstate="print"/>
          <a:srcRect/>
          <a:stretch>
            <a:fillRect/>
          </a:stretch>
        </p:blipFill>
        <p:spPr bwMode="auto">
          <a:xfrm>
            <a:off x="-964326" y="14423539"/>
            <a:ext cx="590550" cy="438150"/>
          </a:xfrm>
          <a:prstGeom prst="rect">
            <a:avLst/>
          </a:prstGeom>
          <a:noFill/>
          <a:ln w="9525">
            <a:solidFill>
              <a:schemeClr val="tx1"/>
            </a:solidFill>
            <a:miter lim="800000"/>
            <a:headEnd/>
            <a:tailEnd/>
          </a:ln>
          <a:effectLst/>
        </p:spPr>
      </p:pic>
      <p:grpSp>
        <p:nvGrpSpPr>
          <p:cNvPr id="58" name="Group 57"/>
          <p:cNvGrpSpPr/>
          <p:nvPr userDrawn="1"/>
        </p:nvGrpSpPr>
        <p:grpSpPr>
          <a:xfrm>
            <a:off x="-10239857" y="31696514"/>
            <a:ext cx="9771398" cy="1090621"/>
            <a:chOff x="44242388" y="28054064"/>
            <a:chExt cx="9771398" cy="1090621"/>
          </a:xfrm>
        </p:grpSpPr>
        <p:sp>
          <p:nvSpPr>
            <p:cNvPr id="59" name="Rounded Rectangle 58"/>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7" descr="http://t2.gstatic.com/images?q=tbn:ANd9GcR4APHC6TT9w54M2zn_pvCiBxUNcspYPoVxirLRphBoJabfSvu7zw">
              <a:hlinkClick r:id="rId4"/>
            </p:cNvPr>
            <p:cNvPicPr>
              <a:picLocks noChangeAspect="1" noChangeArrowheads="1"/>
            </p:cNvPicPr>
            <p:nvPr userDrawn="1"/>
          </p:nvPicPr>
          <p:blipFill>
            <a:blip r:embed="rId5"/>
            <a:srcRect/>
            <a:stretch>
              <a:fillRect/>
            </a:stretch>
          </p:blipFill>
          <p:spPr bwMode="auto">
            <a:xfrm>
              <a:off x="44341112" y="28126635"/>
              <a:ext cx="914400" cy="914400"/>
            </a:xfrm>
            <a:prstGeom prst="rect">
              <a:avLst/>
            </a:prstGeom>
            <a:noFill/>
          </p:spPr>
        </p:pic>
        <p:sp>
          <p:nvSpPr>
            <p:cNvPr id="61" name="TextBox 60"/>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a:t>
              </a:r>
              <a:r>
                <a:rPr lang="en-US" sz="2600" baseline="0" dirty="0" err="1" smtClean="0">
                  <a:solidFill>
                    <a:schemeClr val="tx2"/>
                  </a:solidFill>
                  <a:latin typeface="Trebuchet MS" pitchFamily="34" charset="0"/>
                </a:rPr>
                <a:t>Facebook</a:t>
              </a:r>
              <a:r>
                <a:rPr lang="en-US" sz="2600" baseline="0" dirty="0" smtClean="0">
                  <a:solidFill>
                    <a:schemeClr val="tx2"/>
                  </a:solidFill>
                  <a:latin typeface="Trebuchet MS" pitchFamily="34" charset="0"/>
                </a:rPr>
                <a:t>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62" name="Straight Connector 61"/>
          <p:cNvCxnSpPr/>
          <p:nvPr userDrawn="1"/>
        </p:nvCxnSpPr>
        <p:spPr>
          <a:xfrm>
            <a:off x="-10370486" y="10512157"/>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3" name="Rectangle 62"/>
          <p:cNvSpPr/>
          <p:nvPr userDrawn="1"/>
        </p:nvSpPr>
        <p:spPr>
          <a:xfrm>
            <a:off x="-10371151" y="18900455"/>
            <a:ext cx="1005840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sp>
        <p:nvSpPr>
          <p:cNvPr id="69" name="Rectangle 68"/>
          <p:cNvSpPr/>
          <p:nvPr userDrawn="1"/>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a:t>
            </a:r>
            <a:r>
              <a:rPr lang="en-US" sz="6000" b="1" baseline="0" dirty="0" smtClean="0">
                <a:solidFill>
                  <a:schemeClr val="bg1"/>
                </a:solidFill>
                <a:latin typeface="Trebuchet MS" pitchFamily="34" charset="0"/>
              </a:rPr>
              <a:t> TIPS</a:t>
            </a:r>
            <a:endParaRPr lang="en-US" sz="6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Template FAQs</a:t>
            </a:r>
            <a:endParaRPr lang="en-US" sz="6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268942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2689420"/>
            <a:endParaRPr lang="en-US" sz="3200" b="1" baseline="0" dirty="0" smtClean="0">
              <a:solidFill>
                <a:srgbClr val="FFFF00"/>
              </a:solidFill>
              <a:latin typeface="Trebuchet MS" pitchFamily="34" charset="0"/>
            </a:endParaRPr>
          </a:p>
          <a:p>
            <a:pPr defTabSz="2689420"/>
            <a:r>
              <a:rPr lang="en-US" sz="3200" b="1" baseline="0" dirty="0" smtClean="0">
                <a:solidFill>
                  <a:srgbClr val="FFFF00"/>
                </a:solidFill>
                <a:latin typeface="Trebuchet MS" pitchFamily="34" charset="0"/>
              </a:rPr>
              <a:t>Modifying the layout</a:t>
            </a:r>
          </a:p>
          <a:p>
            <a:pPr defTabSz="2689420"/>
            <a:r>
              <a:rPr lang="en-US" sz="3200" dirty="0" smtClean="0">
                <a:latin typeface="Trebuchet MS" pitchFamily="34" charset="0"/>
              </a:rPr>
              <a:t>This template has four </a:t>
            </a:r>
            <a:r>
              <a:rPr lang="en-US" sz="3200" baseline="0" dirty="0" smtClean="0">
                <a:latin typeface="Trebuchet MS" pitchFamily="34" charset="0"/>
              </a:rPr>
              <a:t>different </a:t>
            </a:r>
          </a:p>
          <a:p>
            <a:pPr defTabSz="2689420"/>
            <a:r>
              <a:rPr lang="en-US" sz="3200" baseline="0" dirty="0" smtClean="0">
                <a:latin typeface="Trebuchet MS" pitchFamily="34" charset="0"/>
              </a:rPr>
              <a:t>column layouts.   </a:t>
            </a:r>
            <a:r>
              <a:rPr lang="en-US" sz="3200" u="sng" baseline="0" dirty="0" smtClean="0">
                <a:latin typeface="Trebuchet MS" pitchFamily="34" charset="0"/>
              </a:rPr>
              <a:t>Right-click</a:t>
            </a:r>
            <a:r>
              <a:rPr lang="en-US" sz="3200" baseline="0" dirty="0" smtClean="0">
                <a:latin typeface="Trebuchet MS" pitchFamily="34" charset="0"/>
              </a:rPr>
              <a:t> </a:t>
            </a:r>
          </a:p>
          <a:p>
            <a:pPr defTabSz="2689420"/>
            <a:r>
              <a:rPr lang="en-US" sz="3200" baseline="0" dirty="0" smtClean="0">
                <a:latin typeface="Trebuchet MS" pitchFamily="34" charset="0"/>
              </a:rPr>
              <a:t>your mouse on the background </a:t>
            </a:r>
          </a:p>
          <a:p>
            <a:pPr defTabSz="2689420"/>
            <a:r>
              <a:rPr lang="en-US" sz="3200" baseline="0" dirty="0" smtClean="0">
                <a:latin typeface="Trebuchet MS" pitchFamily="34" charset="0"/>
              </a:rPr>
              <a:t>and click on LAYOUT to see the</a:t>
            </a:r>
          </a:p>
          <a:p>
            <a:pPr defTabSz="2689420"/>
            <a:r>
              <a:rPr lang="en-US" sz="3200" baseline="0" dirty="0" smtClean="0">
                <a:latin typeface="Trebuchet MS" pitchFamily="34" charset="0"/>
              </a:rPr>
              <a:t> layout options.  The columns in </a:t>
            </a:r>
          </a:p>
          <a:p>
            <a:pPr defTabSz="2689420"/>
            <a:r>
              <a:rPr lang="en-US" sz="3200" baseline="0" dirty="0" smtClean="0">
                <a:latin typeface="Trebuchet MS" pitchFamily="34" charset="0"/>
              </a:rPr>
              <a:t>the provided layouts are fixed and cannot be moved but advanced users can modify any layout by going to VIEW and then SLIDE MASTER.</a:t>
            </a: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Importing text and graphics from external sources</a:t>
            </a:r>
          </a:p>
          <a:p>
            <a:pPr defTabSz="2689420"/>
            <a:r>
              <a:rPr lang="en-US" sz="3200" b="1" u="sng" baseline="0" dirty="0" smtClean="0">
                <a:latin typeface="Trebuchet MS" pitchFamily="34" charset="0"/>
              </a:rPr>
              <a:t>TEXT</a:t>
            </a:r>
            <a:r>
              <a:rPr lang="en-US" sz="3200" b="1" u="none" baseline="0" dirty="0" smtClean="0">
                <a:latin typeface="Trebuchet MS" pitchFamily="34" charset="0"/>
              </a:rPr>
              <a: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PHOTOS</a:t>
            </a:r>
            <a:r>
              <a:rPr lang="en-US" sz="3200" b="1" u="none" baseline="0" dirty="0" smtClean="0">
                <a:latin typeface="Trebuchet MS" pitchFamily="34" charset="0"/>
              </a:rPr>
              <a:t>: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TABLES</a:t>
            </a:r>
            <a:r>
              <a:rPr lang="en-US" sz="3200" b="1" u="none" baseline="0" dirty="0" smtClean="0">
                <a:latin typeface="Trebuchet MS" pitchFamily="34" charset="0"/>
              </a:rPr>
              <a:t>: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2689420"/>
            <a:endParaRPr lang="en-US" sz="3200" baseline="0" dirty="0" smtClean="0">
              <a:latin typeface="Trebuchet MS" pitchFamily="34" charset="0"/>
            </a:endParaRPr>
          </a:p>
          <a:p>
            <a:pPr defTabSz="2689420"/>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Modifying the color scheme</a:t>
            </a:r>
          </a:p>
          <a:p>
            <a:pPr defTabSz="2689420"/>
            <a:r>
              <a:rPr lang="en-US" sz="3200" baseline="0" dirty="0" smtClean="0">
                <a:latin typeface="Trebuchet MS" pitchFamily="34" charset="0"/>
              </a:rPr>
              <a:t>To change the color scheme of this template go to the DESIGN menu and click on COLORS. You can choose from the provided color combinations or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pic>
        <p:nvPicPr>
          <p:cNvPr id="70" name="Picture 2"/>
          <p:cNvPicPr>
            <a:picLocks noChangeAspect="1" noChangeArrowheads="1"/>
          </p:cNvPicPr>
          <p:nvPr userDrawn="1"/>
        </p:nvPicPr>
        <p:blipFill>
          <a:blip r:embed="rId6" cstate="print"/>
          <a:srcRect/>
          <a:stretch>
            <a:fillRect/>
          </a:stretch>
        </p:blipFill>
        <p:spPr bwMode="auto">
          <a:xfrm>
            <a:off x="50491618" y="12200725"/>
            <a:ext cx="3650341" cy="2354471"/>
          </a:xfrm>
          <a:prstGeom prst="rect">
            <a:avLst/>
          </a:prstGeom>
          <a:noFill/>
          <a:ln w="9525">
            <a:noFill/>
            <a:miter lim="800000"/>
            <a:headEnd/>
            <a:tailEnd/>
          </a:ln>
          <a:effectLst/>
        </p:spPr>
      </p:pic>
      <p:sp>
        <p:nvSpPr>
          <p:cNvPr id="71" name="TextBox 70"/>
          <p:cNvSpPr txBox="1"/>
          <p:nvPr userDrawn="1"/>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2013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cxnSp>
        <p:nvCxnSpPr>
          <p:cNvPr id="72" name="Straight Connector 71"/>
          <p:cNvCxnSpPr/>
          <p:nvPr userDrawn="1"/>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4"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2.png"/><Relationship Id="rId12" Type="http://schemas.openxmlformats.org/officeDocument/2006/relationships/image" Target="../media/image13.jpeg"/><Relationship Id="rId13" Type="http://schemas.openxmlformats.org/officeDocument/2006/relationships/image" Target="../media/image14.png"/><Relationship Id="rId14" Type="http://schemas.openxmlformats.org/officeDocument/2006/relationships/image" Target="../media/image15.jpeg"/><Relationship Id="rId15"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04188" y="6098322"/>
            <a:ext cx="10056813" cy="6001621"/>
          </a:xfrm>
        </p:spPr>
        <p:txBody>
          <a:bodyPr/>
          <a:lstStyle/>
          <a:p>
            <a:r>
              <a:rPr lang="en-US" dirty="0" smtClean="0">
                <a:solidFill>
                  <a:srgbClr val="000000"/>
                </a:solidFill>
              </a:rPr>
              <a:t>Independent Component Analysis (ICA) is a form of feature extraction and blind source separation.  Feature extraction is a step in pattern classification that creates a new feature subset based on transformations and combinations of the original feature set [1].  The goal of ICA for feature extraction is to find the most linearly independent signals possible based on the original signal.  Blind source separation is a method for calculating an original signal based on a mixed signal and with no knowledge of the mixing process or the original signal. </a:t>
            </a:r>
          </a:p>
          <a:p>
            <a:endParaRPr lang="en-US" dirty="0">
              <a:solidFill>
                <a:srgbClr val="000000"/>
              </a:solidFill>
            </a:endParaRPr>
          </a:p>
          <a:p>
            <a:r>
              <a:rPr lang="en-US" dirty="0" smtClean="0">
                <a:solidFill>
                  <a:srgbClr val="000000"/>
                </a:solidFill>
              </a:rPr>
              <a:t>The concept of ICA can be explained through an adaptation of the cocktail party problem.  If there are two conversations going on in opposite corners of a room and there are two recording devices, the recordings will be a mixture of the two conversations.  The goal of ICA is to separate the original conversations out of the mixed signals [2].  </a:t>
            </a:r>
          </a:p>
        </p:txBody>
      </p:sp>
      <p:sp>
        <p:nvSpPr>
          <p:cNvPr id="3" name="Text Placeholder 2"/>
          <p:cNvSpPr>
            <a:spLocks noGrp="1"/>
          </p:cNvSpPr>
          <p:nvPr>
            <p:ph type="body" sz="quarter" idx="11"/>
          </p:nvPr>
        </p:nvSpPr>
        <p:spPr/>
        <p:txBody>
          <a:bodyPr/>
          <a:lstStyle/>
          <a:p>
            <a:r>
              <a:rPr lang="en-US" dirty="0" smtClean="0">
                <a:solidFill>
                  <a:srgbClr val="1398FF"/>
                </a:solidFill>
              </a:rPr>
              <a:t>Introduction</a:t>
            </a:r>
            <a:endParaRPr lang="en-US" dirty="0">
              <a:solidFill>
                <a:srgbClr val="1398FF"/>
              </a:solidFill>
            </a:endParaRPr>
          </a:p>
        </p:txBody>
      </p:sp>
      <p:pic>
        <p:nvPicPr>
          <p:cNvPr id="513" name="Picture Placeholder 512"/>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l="179" t="2" b="-1221"/>
          <a:stretch/>
        </p:blipFill>
        <p:spPr>
          <a:xfrm>
            <a:off x="1702676" y="900779"/>
            <a:ext cx="2837793" cy="2877640"/>
          </a:xfrm>
        </p:spPr>
      </p:pic>
      <p:sp>
        <p:nvSpPr>
          <p:cNvPr id="5" name="Picture Placeholder 4"/>
          <p:cNvSpPr>
            <a:spLocks noGrp="1"/>
          </p:cNvSpPr>
          <p:nvPr>
            <p:ph type="pic" sz="quarter" idx="18"/>
          </p:nvPr>
        </p:nvSpPr>
        <p:spPr/>
      </p:sp>
      <p:sp>
        <p:nvSpPr>
          <p:cNvPr id="6" name="Text Placeholder 5"/>
          <p:cNvSpPr>
            <a:spLocks noGrp="1"/>
          </p:cNvSpPr>
          <p:nvPr>
            <p:ph type="body" sz="quarter" idx="20"/>
          </p:nvPr>
        </p:nvSpPr>
        <p:spPr>
          <a:xfrm>
            <a:off x="972563" y="23698144"/>
            <a:ext cx="10050462" cy="754045"/>
          </a:xfrm>
        </p:spPr>
        <p:txBody>
          <a:bodyPr/>
          <a:lstStyle/>
          <a:p>
            <a:r>
              <a:rPr lang="en-US" dirty="0" smtClean="0">
                <a:solidFill>
                  <a:srgbClr val="1398FF"/>
                </a:solidFill>
              </a:rPr>
              <a:t>ICA Algorithm</a:t>
            </a:r>
            <a:endParaRPr lang="en-US" dirty="0">
              <a:solidFill>
                <a:srgbClr val="1398FF"/>
              </a:solidFill>
            </a:endParaRPr>
          </a:p>
        </p:txBody>
      </p:sp>
      <p:sp>
        <p:nvSpPr>
          <p:cNvPr id="7" name="Text Placeholder 6"/>
          <p:cNvSpPr>
            <a:spLocks noGrp="1"/>
          </p:cNvSpPr>
          <p:nvPr>
            <p:ph type="body" sz="quarter" idx="21"/>
          </p:nvPr>
        </p:nvSpPr>
        <p:spPr>
          <a:xfrm>
            <a:off x="11587163" y="6095960"/>
            <a:ext cx="10048874" cy="2462190"/>
          </a:xfrm>
        </p:spPr>
        <p:txBody>
          <a:bodyPr/>
          <a:lstStyle/>
          <a:p>
            <a:r>
              <a:rPr lang="en-US" b="1" dirty="0" smtClean="0">
                <a:solidFill>
                  <a:srgbClr val="13BA33"/>
                </a:solidFill>
              </a:rPr>
              <a:t>Decision Tree</a:t>
            </a:r>
          </a:p>
          <a:p>
            <a:r>
              <a:rPr lang="en-US" dirty="0" smtClean="0">
                <a:solidFill>
                  <a:srgbClr val="000000"/>
                </a:solidFill>
              </a:rPr>
              <a:t>A decision tree is recursively created by selecting the split in the data that will lead to the purest sub-datasets in the children nodes.  Test samples are then classified by comparing the selected feature at each node to the split values until a leaf node is reached [3].  </a:t>
            </a:r>
            <a:endParaRPr lang="en-US" dirty="0">
              <a:solidFill>
                <a:srgbClr val="000000"/>
              </a:solidFill>
            </a:endParaRPr>
          </a:p>
        </p:txBody>
      </p:sp>
      <p:sp>
        <p:nvSpPr>
          <p:cNvPr id="8" name="Text Placeholder 7"/>
          <p:cNvSpPr>
            <a:spLocks noGrp="1"/>
          </p:cNvSpPr>
          <p:nvPr>
            <p:ph type="body" sz="quarter" idx="22"/>
          </p:nvPr>
        </p:nvSpPr>
        <p:spPr>
          <a:xfrm>
            <a:off x="11572873" y="5510649"/>
            <a:ext cx="10048875" cy="754045"/>
          </a:xfrm>
        </p:spPr>
        <p:txBody>
          <a:bodyPr/>
          <a:lstStyle/>
          <a:p>
            <a:r>
              <a:rPr lang="en-US" dirty="0" smtClean="0">
                <a:solidFill>
                  <a:srgbClr val="1398FF"/>
                </a:solidFill>
              </a:rPr>
              <a:t>Classifiers</a:t>
            </a:r>
            <a:endParaRPr lang="en-US" dirty="0">
              <a:solidFill>
                <a:srgbClr val="1398FF"/>
              </a:solidFill>
            </a:endParaRPr>
          </a:p>
        </p:txBody>
      </p:sp>
      <p:sp>
        <p:nvSpPr>
          <p:cNvPr id="9" name="Text Placeholder 8"/>
          <p:cNvSpPr>
            <a:spLocks noGrp="1"/>
          </p:cNvSpPr>
          <p:nvPr>
            <p:ph type="body" sz="quarter" idx="23"/>
          </p:nvPr>
        </p:nvSpPr>
        <p:spPr>
          <a:xfrm>
            <a:off x="22258339" y="11389049"/>
            <a:ext cx="10048874" cy="846363"/>
          </a:xfrm>
        </p:spPr>
        <p:txBody>
          <a:bodyPr/>
          <a:lstStyle/>
          <a:p>
            <a:r>
              <a:rPr lang="en-US" b="1" dirty="0" smtClean="0">
                <a:solidFill>
                  <a:srgbClr val="13BA33"/>
                </a:solidFill>
              </a:rPr>
              <a:t>Decision Tree Classifier</a:t>
            </a:r>
            <a:endParaRPr lang="en-US" b="1" dirty="0">
              <a:solidFill>
                <a:srgbClr val="13BA33"/>
              </a:solidFill>
            </a:endParaRPr>
          </a:p>
        </p:txBody>
      </p:sp>
      <p:sp>
        <p:nvSpPr>
          <p:cNvPr id="10" name="Text Placeholder 9"/>
          <p:cNvSpPr>
            <a:spLocks noGrp="1"/>
          </p:cNvSpPr>
          <p:nvPr>
            <p:ph type="body" sz="quarter" idx="24"/>
          </p:nvPr>
        </p:nvSpPr>
        <p:spPr>
          <a:xfrm>
            <a:off x="22322589" y="10803478"/>
            <a:ext cx="10058400" cy="754045"/>
          </a:xfrm>
        </p:spPr>
        <p:txBody>
          <a:bodyPr/>
          <a:lstStyle/>
          <a:p>
            <a:r>
              <a:rPr lang="en-US" dirty="0" smtClean="0">
                <a:solidFill>
                  <a:srgbClr val="1398FF"/>
                </a:solidFill>
              </a:rPr>
              <a:t>Results</a:t>
            </a:r>
            <a:endParaRPr lang="en-US" dirty="0">
              <a:solidFill>
                <a:srgbClr val="1398FF"/>
              </a:solidFill>
            </a:endParaRPr>
          </a:p>
        </p:txBody>
      </p:sp>
      <p:sp>
        <p:nvSpPr>
          <p:cNvPr id="11" name="Text Placeholder 10"/>
          <p:cNvSpPr>
            <a:spLocks noGrp="1"/>
          </p:cNvSpPr>
          <p:nvPr>
            <p:ph type="body" sz="quarter" idx="25"/>
          </p:nvPr>
        </p:nvSpPr>
        <p:spPr/>
        <p:txBody>
          <a:bodyPr/>
          <a:lstStyle/>
          <a:p>
            <a:r>
              <a:rPr lang="en-US" dirty="0" smtClean="0">
                <a:solidFill>
                  <a:srgbClr val="1398FF"/>
                </a:solidFill>
              </a:rPr>
              <a:t>Conclusions</a:t>
            </a:r>
            <a:endParaRPr lang="en-US" dirty="0">
              <a:solidFill>
                <a:srgbClr val="1398FF"/>
              </a:solidFill>
            </a:endParaRPr>
          </a:p>
        </p:txBody>
      </p:sp>
      <p:sp>
        <p:nvSpPr>
          <p:cNvPr id="12" name="Text Placeholder 11"/>
          <p:cNvSpPr>
            <a:spLocks noGrp="1"/>
          </p:cNvSpPr>
          <p:nvPr>
            <p:ph type="body" sz="quarter" idx="26"/>
          </p:nvPr>
        </p:nvSpPr>
        <p:spPr>
          <a:xfrm>
            <a:off x="32914027" y="6378481"/>
            <a:ext cx="10047018" cy="3924129"/>
          </a:xfrm>
        </p:spPr>
        <p:txBody>
          <a:bodyPr/>
          <a:lstStyle/>
          <a:p>
            <a:r>
              <a:rPr lang="en-US" dirty="0" smtClean="0">
                <a:solidFill>
                  <a:srgbClr val="000000"/>
                </a:solidFill>
              </a:rPr>
              <a:t>Based on the decision tree classifier it would seem that ICA improves the accuracy of classification when the dimensionality is not reduced and worsens the accuracy when the dimensionality is reduced. However, decision tree classifiers are often suboptimal classifiers.  Based on the LDA and Naïve Bayes classifiers, reducing the dimensionality increases the accuracy  of classification.  These are generally more reliable classifiers so I would accept these results over those from the decision tree.  However, this is not extensive enough research to </a:t>
            </a:r>
            <a:r>
              <a:rPr lang="en-US" dirty="0">
                <a:solidFill>
                  <a:srgbClr val="000000"/>
                </a:solidFill>
              </a:rPr>
              <a:t>conclude without </a:t>
            </a:r>
            <a:r>
              <a:rPr lang="en-US" dirty="0" smtClean="0">
                <a:solidFill>
                  <a:srgbClr val="000000"/>
                </a:solidFill>
              </a:rPr>
              <a:t>hesitation </a:t>
            </a:r>
            <a:r>
              <a:rPr lang="en-US" dirty="0">
                <a:solidFill>
                  <a:srgbClr val="000000"/>
                </a:solidFill>
              </a:rPr>
              <a:t>that </a:t>
            </a:r>
            <a:r>
              <a:rPr lang="en-US" dirty="0" smtClean="0">
                <a:solidFill>
                  <a:srgbClr val="000000"/>
                </a:solidFill>
              </a:rPr>
              <a:t>ICA improves the predictability of the stimulus.    </a:t>
            </a:r>
            <a:endParaRPr lang="en-US" dirty="0">
              <a:solidFill>
                <a:srgbClr val="000000"/>
              </a:solidFill>
            </a:endParaRPr>
          </a:p>
        </p:txBody>
      </p:sp>
      <p:sp>
        <p:nvSpPr>
          <p:cNvPr id="13" name="Text Placeholder 12"/>
          <p:cNvSpPr>
            <a:spLocks noGrp="1"/>
          </p:cNvSpPr>
          <p:nvPr>
            <p:ph type="body" sz="quarter" idx="27"/>
          </p:nvPr>
        </p:nvSpPr>
        <p:spPr>
          <a:xfrm>
            <a:off x="32929782" y="15884003"/>
            <a:ext cx="10047018" cy="754045"/>
          </a:xfrm>
        </p:spPr>
        <p:txBody>
          <a:bodyPr/>
          <a:lstStyle/>
          <a:p>
            <a:r>
              <a:rPr lang="en-US" dirty="0" smtClean="0">
                <a:solidFill>
                  <a:srgbClr val="1398FF"/>
                </a:solidFill>
              </a:rPr>
              <a:t>References</a:t>
            </a:r>
            <a:endParaRPr lang="en-US" dirty="0">
              <a:solidFill>
                <a:srgbClr val="1398FF"/>
              </a:solidFill>
            </a:endParaRPr>
          </a:p>
        </p:txBody>
      </p:sp>
      <p:sp>
        <p:nvSpPr>
          <p:cNvPr id="14" name="Text Placeholder 13"/>
          <p:cNvSpPr>
            <a:spLocks noGrp="1"/>
          </p:cNvSpPr>
          <p:nvPr>
            <p:ph type="body" sz="quarter" idx="28"/>
          </p:nvPr>
        </p:nvSpPr>
        <p:spPr>
          <a:xfrm>
            <a:off x="32924750" y="16520886"/>
            <a:ext cx="10052050" cy="10079660"/>
          </a:xfrm>
        </p:spPr>
        <p:txBody>
          <a:bodyPr/>
          <a:lstStyle/>
          <a:p>
            <a:r>
              <a:rPr lang="en-US" dirty="0" smtClean="0">
                <a:solidFill>
                  <a:srgbClr val="000000"/>
                </a:solidFill>
              </a:rPr>
              <a:t>[1]  </a:t>
            </a:r>
            <a:r>
              <a:rPr lang="en-US" dirty="0">
                <a:solidFill>
                  <a:srgbClr val="000000"/>
                </a:solidFill>
              </a:rPr>
              <a:t>Jain, A.K.; </a:t>
            </a:r>
            <a:r>
              <a:rPr lang="en-US" dirty="0" err="1">
                <a:solidFill>
                  <a:srgbClr val="000000"/>
                </a:solidFill>
              </a:rPr>
              <a:t>Duin</a:t>
            </a:r>
            <a:r>
              <a:rPr lang="en-US" dirty="0">
                <a:solidFill>
                  <a:srgbClr val="000000"/>
                </a:solidFill>
              </a:rPr>
              <a:t>, R. P W; </a:t>
            </a:r>
            <a:r>
              <a:rPr lang="en-US" dirty="0" err="1">
                <a:solidFill>
                  <a:srgbClr val="000000"/>
                </a:solidFill>
              </a:rPr>
              <a:t>Jianchang</a:t>
            </a:r>
            <a:r>
              <a:rPr lang="en-US" dirty="0">
                <a:solidFill>
                  <a:srgbClr val="000000"/>
                </a:solidFill>
              </a:rPr>
              <a:t> Mao, "Statistical pattern recognition: a review," </a:t>
            </a:r>
            <a:r>
              <a:rPr lang="en-US" i="1" dirty="0">
                <a:solidFill>
                  <a:srgbClr val="000000"/>
                </a:solidFill>
              </a:rPr>
              <a:t>Pattern Analysis and Machine Intelligence, IEEE Transactions on</a:t>
            </a:r>
            <a:r>
              <a:rPr lang="en-US" dirty="0">
                <a:solidFill>
                  <a:srgbClr val="000000"/>
                </a:solidFill>
              </a:rPr>
              <a:t> , vol.22, no.1, pp.4,37, Jan </a:t>
            </a:r>
            <a:r>
              <a:rPr lang="en-US" dirty="0" smtClean="0">
                <a:solidFill>
                  <a:srgbClr val="000000"/>
                </a:solidFill>
              </a:rPr>
              <a:t>2000</a:t>
            </a:r>
          </a:p>
          <a:p>
            <a:endParaRPr lang="en-US" dirty="0">
              <a:solidFill>
                <a:srgbClr val="000000"/>
              </a:solidFill>
            </a:endParaRPr>
          </a:p>
          <a:p>
            <a:r>
              <a:rPr lang="en-US" dirty="0" smtClean="0">
                <a:solidFill>
                  <a:srgbClr val="000000"/>
                </a:solidFill>
              </a:rPr>
              <a:t>[2]  A</a:t>
            </a:r>
            <a:r>
              <a:rPr lang="en-US" dirty="0">
                <a:solidFill>
                  <a:srgbClr val="000000"/>
                </a:solidFill>
              </a:rPr>
              <a:t>. </a:t>
            </a:r>
            <a:r>
              <a:rPr lang="en-US" dirty="0" err="1">
                <a:solidFill>
                  <a:srgbClr val="000000"/>
                </a:solidFill>
              </a:rPr>
              <a:t>Hyvärinen</a:t>
            </a:r>
            <a:r>
              <a:rPr lang="en-US" dirty="0">
                <a:solidFill>
                  <a:srgbClr val="000000"/>
                </a:solidFill>
              </a:rPr>
              <a:t>; E. </a:t>
            </a:r>
            <a:r>
              <a:rPr lang="en-US" dirty="0" err="1">
                <a:solidFill>
                  <a:srgbClr val="000000"/>
                </a:solidFill>
              </a:rPr>
              <a:t>Oja</a:t>
            </a:r>
            <a:r>
              <a:rPr lang="en-US" dirty="0">
                <a:solidFill>
                  <a:srgbClr val="000000"/>
                </a:solidFill>
              </a:rPr>
              <a:t>, “Independent component analysis: algorithms and applications”, Neural Networks, Volume 13, Issues 4–5, June 2000, Pages 411-430</a:t>
            </a:r>
          </a:p>
          <a:p>
            <a:endParaRPr lang="en-US" dirty="0">
              <a:solidFill>
                <a:srgbClr val="000000"/>
              </a:solidFill>
            </a:endParaRPr>
          </a:p>
          <a:p>
            <a:r>
              <a:rPr lang="en-US" dirty="0" smtClean="0">
                <a:solidFill>
                  <a:srgbClr val="000000"/>
                </a:solidFill>
              </a:rPr>
              <a:t>[3]  </a:t>
            </a:r>
            <a:r>
              <a:rPr lang="en-US" dirty="0" err="1" smtClean="0">
                <a:solidFill>
                  <a:srgbClr val="000000"/>
                </a:solidFill>
              </a:rPr>
              <a:t>Sreerama</a:t>
            </a:r>
            <a:r>
              <a:rPr lang="en-US" dirty="0" smtClean="0">
                <a:solidFill>
                  <a:srgbClr val="000000"/>
                </a:solidFill>
              </a:rPr>
              <a:t> </a:t>
            </a:r>
            <a:r>
              <a:rPr lang="en-US" dirty="0">
                <a:solidFill>
                  <a:srgbClr val="000000"/>
                </a:solidFill>
              </a:rPr>
              <a:t>K. Murthy. 1998. </a:t>
            </a:r>
            <a:r>
              <a:rPr lang="en-US" dirty="0" smtClean="0">
                <a:solidFill>
                  <a:srgbClr val="000000"/>
                </a:solidFill>
              </a:rPr>
              <a:t>“Automatic </a:t>
            </a:r>
            <a:r>
              <a:rPr lang="en-US" dirty="0">
                <a:solidFill>
                  <a:srgbClr val="000000"/>
                </a:solidFill>
              </a:rPr>
              <a:t>Construction of Decision Trees from Data: A Multi-Disciplinary </a:t>
            </a:r>
            <a:r>
              <a:rPr lang="en-US" dirty="0" smtClean="0">
                <a:solidFill>
                  <a:srgbClr val="000000"/>
                </a:solidFill>
              </a:rPr>
              <a:t>Survey”.</a:t>
            </a:r>
            <a:r>
              <a:rPr lang="en-US" dirty="0">
                <a:solidFill>
                  <a:srgbClr val="000000"/>
                </a:solidFill>
              </a:rPr>
              <a:t> </a:t>
            </a:r>
            <a:r>
              <a:rPr lang="en-US" i="1" dirty="0">
                <a:solidFill>
                  <a:srgbClr val="000000"/>
                </a:solidFill>
              </a:rPr>
              <a:t>Data Min. </a:t>
            </a:r>
            <a:r>
              <a:rPr lang="en-US" i="1" dirty="0" err="1">
                <a:solidFill>
                  <a:srgbClr val="000000"/>
                </a:solidFill>
              </a:rPr>
              <a:t>Knowl</a:t>
            </a:r>
            <a:r>
              <a:rPr lang="en-US" i="1" dirty="0">
                <a:solidFill>
                  <a:srgbClr val="000000"/>
                </a:solidFill>
              </a:rPr>
              <a:t>. </a:t>
            </a:r>
            <a:r>
              <a:rPr lang="en-US" i="1" dirty="0" err="1">
                <a:solidFill>
                  <a:srgbClr val="000000"/>
                </a:solidFill>
              </a:rPr>
              <a:t>Discov</a:t>
            </a:r>
            <a:r>
              <a:rPr lang="en-US" i="1" dirty="0">
                <a:solidFill>
                  <a:srgbClr val="000000"/>
                </a:solidFill>
              </a:rPr>
              <a:t>.</a:t>
            </a:r>
            <a:r>
              <a:rPr lang="en-US" dirty="0">
                <a:solidFill>
                  <a:srgbClr val="000000"/>
                </a:solidFill>
              </a:rPr>
              <a:t> 2, 4 (December 1998), 345-389. </a:t>
            </a:r>
            <a:endParaRPr lang="en-US" dirty="0" smtClean="0">
              <a:solidFill>
                <a:srgbClr val="000000"/>
              </a:solidFill>
            </a:endParaRPr>
          </a:p>
          <a:p>
            <a:endParaRPr lang="en-US" dirty="0">
              <a:solidFill>
                <a:srgbClr val="000000"/>
              </a:solidFill>
            </a:endParaRPr>
          </a:p>
          <a:p>
            <a:r>
              <a:rPr lang="en-US" dirty="0">
                <a:solidFill>
                  <a:srgbClr val="000000"/>
                </a:solidFill>
              </a:rPr>
              <a:t>[4</a:t>
            </a:r>
            <a:r>
              <a:rPr lang="en-US" dirty="0" smtClean="0">
                <a:solidFill>
                  <a:srgbClr val="000000"/>
                </a:solidFill>
              </a:rPr>
              <a:t>]  </a:t>
            </a:r>
            <a:r>
              <a:rPr lang="en-US" dirty="0" err="1">
                <a:solidFill>
                  <a:srgbClr val="000000"/>
                </a:solidFill>
              </a:rPr>
              <a:t>Sayad</a:t>
            </a:r>
            <a:r>
              <a:rPr lang="en-US" dirty="0">
                <a:solidFill>
                  <a:srgbClr val="000000"/>
                </a:solidFill>
              </a:rPr>
              <a:t>, S. (2010). Linear Discriminant Analysis. Retrieved April 16, 2013, from An Introduction to Data Mining website: http://www.saedsayad.com/data_mining_map.htm </a:t>
            </a:r>
            <a:endParaRPr lang="en-US" dirty="0" smtClean="0">
              <a:solidFill>
                <a:srgbClr val="000000"/>
              </a:solidFill>
            </a:endParaRPr>
          </a:p>
          <a:p>
            <a:endParaRPr lang="en-US" dirty="0">
              <a:solidFill>
                <a:srgbClr val="000000"/>
              </a:solidFill>
            </a:endParaRPr>
          </a:p>
          <a:p>
            <a:r>
              <a:rPr lang="en-US" dirty="0">
                <a:solidFill>
                  <a:srgbClr val="000000"/>
                </a:solidFill>
              </a:rPr>
              <a:t>[5] Mitchell, T. M. (1997). Generative and discriminative classifiers: Naive </a:t>
            </a:r>
            <a:r>
              <a:rPr lang="en-US" dirty="0" err="1">
                <a:solidFill>
                  <a:srgbClr val="000000"/>
                </a:solidFill>
              </a:rPr>
              <a:t>bayesand</a:t>
            </a:r>
            <a:r>
              <a:rPr lang="en-US" dirty="0">
                <a:solidFill>
                  <a:srgbClr val="000000"/>
                </a:solidFill>
              </a:rPr>
              <a:t> logistic regression. In </a:t>
            </a:r>
            <a:r>
              <a:rPr lang="en-US" i="1" dirty="0">
                <a:solidFill>
                  <a:srgbClr val="000000"/>
                </a:solidFill>
              </a:rPr>
              <a:t>Machine Learning</a:t>
            </a:r>
            <a:r>
              <a:rPr lang="en-US" dirty="0">
                <a:solidFill>
                  <a:srgbClr val="000000"/>
                </a:solidFill>
              </a:rPr>
              <a:t>. New York, NY, USA: McGraw-Hill. </a:t>
            </a:r>
            <a:endParaRPr lang="en-US" dirty="0" smtClean="0">
              <a:solidFill>
                <a:srgbClr val="000000"/>
              </a:solidFill>
            </a:endParaRPr>
          </a:p>
          <a:p>
            <a:endParaRPr lang="en-US" dirty="0">
              <a:solidFill>
                <a:srgbClr val="000000"/>
              </a:solidFill>
            </a:endParaRPr>
          </a:p>
          <a:p>
            <a:r>
              <a:rPr lang="en-US" dirty="0">
                <a:solidFill>
                  <a:srgbClr val="000000"/>
                </a:solidFill>
              </a:rPr>
              <a:t>[6] </a:t>
            </a:r>
            <a:r>
              <a:rPr lang="en-US" dirty="0" err="1">
                <a:solidFill>
                  <a:srgbClr val="000000"/>
                </a:solidFill>
              </a:rPr>
              <a:t>Borovicka</a:t>
            </a:r>
            <a:r>
              <a:rPr lang="en-US" dirty="0">
                <a:solidFill>
                  <a:srgbClr val="000000"/>
                </a:solidFill>
              </a:rPr>
              <a:t>, T., </a:t>
            </a:r>
            <a:r>
              <a:rPr lang="en-US" dirty="0" err="1">
                <a:solidFill>
                  <a:srgbClr val="000000"/>
                </a:solidFill>
              </a:rPr>
              <a:t>Jirina</a:t>
            </a:r>
            <a:r>
              <a:rPr lang="en-US" dirty="0">
                <a:solidFill>
                  <a:srgbClr val="000000"/>
                </a:solidFill>
              </a:rPr>
              <a:t>, M., Jr., </a:t>
            </a:r>
            <a:r>
              <a:rPr lang="en-US" dirty="0" err="1">
                <a:solidFill>
                  <a:srgbClr val="000000"/>
                </a:solidFill>
              </a:rPr>
              <a:t>Kordik</a:t>
            </a:r>
            <a:r>
              <a:rPr lang="en-US" dirty="0">
                <a:solidFill>
                  <a:srgbClr val="000000"/>
                </a:solidFill>
              </a:rPr>
              <a:t>, P., &amp; </a:t>
            </a:r>
            <a:r>
              <a:rPr lang="en-US" dirty="0" err="1">
                <a:solidFill>
                  <a:srgbClr val="000000"/>
                </a:solidFill>
              </a:rPr>
              <a:t>Jirina</a:t>
            </a:r>
            <a:r>
              <a:rPr lang="en-US" dirty="0">
                <a:solidFill>
                  <a:srgbClr val="000000"/>
                </a:solidFill>
              </a:rPr>
              <a:t>, M. (2012). Selecting representative data sets. In A. </a:t>
            </a:r>
            <a:r>
              <a:rPr lang="en-US" dirty="0" err="1">
                <a:solidFill>
                  <a:srgbClr val="000000"/>
                </a:solidFill>
              </a:rPr>
              <a:t>Karahoca</a:t>
            </a:r>
            <a:r>
              <a:rPr lang="en-US" dirty="0">
                <a:solidFill>
                  <a:srgbClr val="000000"/>
                </a:solidFill>
              </a:rPr>
              <a:t> (Ed.), </a:t>
            </a:r>
            <a:r>
              <a:rPr lang="en-US" i="1" dirty="0">
                <a:solidFill>
                  <a:srgbClr val="000000"/>
                </a:solidFill>
              </a:rPr>
              <a:t>Advances in data mining knowledge discovery and applications</a:t>
            </a:r>
            <a:r>
              <a:rPr lang="en-US" dirty="0">
                <a:solidFill>
                  <a:srgbClr val="000000"/>
                </a:solidFill>
              </a:rPr>
              <a:t>. </a:t>
            </a:r>
            <a:endParaRPr lang="en-US" dirty="0" smtClean="0">
              <a:solidFill>
                <a:srgbClr val="000000"/>
              </a:solidFill>
            </a:endParaRPr>
          </a:p>
        </p:txBody>
      </p:sp>
      <p:sp>
        <p:nvSpPr>
          <p:cNvPr id="15" name="Text Placeholder 14"/>
          <p:cNvSpPr>
            <a:spLocks noGrp="1"/>
          </p:cNvSpPr>
          <p:nvPr>
            <p:ph type="body" sz="quarter" idx="29"/>
          </p:nvPr>
        </p:nvSpPr>
        <p:spPr>
          <a:xfrm>
            <a:off x="32914027" y="26337177"/>
            <a:ext cx="10047018" cy="754045"/>
          </a:xfrm>
        </p:spPr>
        <p:txBody>
          <a:bodyPr/>
          <a:lstStyle/>
          <a:p>
            <a:r>
              <a:rPr lang="en-US" dirty="0" smtClean="0">
                <a:solidFill>
                  <a:srgbClr val="1398FF"/>
                </a:solidFill>
              </a:rPr>
              <a:t>Acknowledgments</a:t>
            </a:r>
            <a:endParaRPr lang="en-US" dirty="0">
              <a:solidFill>
                <a:srgbClr val="1398FF"/>
              </a:solidFill>
            </a:endParaRPr>
          </a:p>
        </p:txBody>
      </p:sp>
      <p:sp>
        <p:nvSpPr>
          <p:cNvPr id="16" name="Text Placeholder 15"/>
          <p:cNvSpPr>
            <a:spLocks noGrp="1"/>
          </p:cNvSpPr>
          <p:nvPr>
            <p:ph type="body" sz="quarter" idx="30"/>
          </p:nvPr>
        </p:nvSpPr>
        <p:spPr>
          <a:xfrm>
            <a:off x="32929782" y="27038380"/>
            <a:ext cx="10052050" cy="2231358"/>
          </a:xfrm>
        </p:spPr>
        <p:txBody>
          <a:bodyPr/>
          <a:lstStyle/>
          <a:p>
            <a:pPr algn="ctr"/>
            <a:r>
              <a:rPr lang="en-US" dirty="0" smtClean="0">
                <a:solidFill>
                  <a:srgbClr val="000000"/>
                </a:solidFill>
              </a:rPr>
              <a:t>Thank you to:</a:t>
            </a:r>
          </a:p>
          <a:p>
            <a:pPr algn="ctr"/>
            <a:r>
              <a:rPr lang="en-US" dirty="0" smtClean="0">
                <a:solidFill>
                  <a:srgbClr val="000000"/>
                </a:solidFill>
              </a:rPr>
              <a:t>Dr. </a:t>
            </a:r>
            <a:r>
              <a:rPr lang="en-US" dirty="0" err="1" smtClean="0">
                <a:solidFill>
                  <a:srgbClr val="000000"/>
                </a:solidFill>
              </a:rPr>
              <a:t>Arye</a:t>
            </a:r>
            <a:r>
              <a:rPr lang="en-US" dirty="0" smtClean="0">
                <a:solidFill>
                  <a:srgbClr val="000000"/>
                </a:solidFill>
              </a:rPr>
              <a:t> </a:t>
            </a:r>
            <a:r>
              <a:rPr lang="en-US" dirty="0" err="1" smtClean="0">
                <a:solidFill>
                  <a:srgbClr val="000000"/>
                </a:solidFill>
              </a:rPr>
              <a:t>Nehorai</a:t>
            </a:r>
            <a:r>
              <a:rPr lang="en-US" dirty="0" smtClean="0">
                <a:solidFill>
                  <a:srgbClr val="000000"/>
                </a:solidFill>
              </a:rPr>
              <a:t>	Ed Richter</a:t>
            </a:r>
          </a:p>
          <a:p>
            <a:pPr algn="ctr"/>
            <a:r>
              <a:rPr lang="en-US" dirty="0" smtClean="0">
                <a:solidFill>
                  <a:srgbClr val="000000"/>
                </a:solidFill>
              </a:rPr>
              <a:t>Chuck Holmes	</a:t>
            </a:r>
            <a:r>
              <a:rPr lang="en-US" dirty="0" err="1" smtClean="0">
                <a:solidFill>
                  <a:srgbClr val="000000"/>
                </a:solidFill>
              </a:rPr>
              <a:t>Xiaoxiao</a:t>
            </a:r>
            <a:r>
              <a:rPr lang="en-US" dirty="0" smtClean="0">
                <a:solidFill>
                  <a:srgbClr val="000000"/>
                </a:solidFill>
              </a:rPr>
              <a:t> </a:t>
            </a:r>
            <a:r>
              <a:rPr lang="en-US" dirty="0" err="1" smtClean="0">
                <a:solidFill>
                  <a:srgbClr val="000000"/>
                </a:solidFill>
              </a:rPr>
              <a:t>Xu</a:t>
            </a:r>
            <a:endParaRPr lang="en-US" dirty="0" smtClean="0">
              <a:solidFill>
                <a:srgbClr val="000000"/>
              </a:solidFill>
            </a:endParaRPr>
          </a:p>
          <a:p>
            <a:pPr algn="ctr"/>
            <a:r>
              <a:rPr lang="en-US" dirty="0">
                <a:solidFill>
                  <a:srgbClr val="000000"/>
                </a:solidFill>
              </a:rPr>
              <a:t>NSF Grant No.  CCF-1014908</a:t>
            </a:r>
          </a:p>
        </p:txBody>
      </p:sp>
      <p:sp>
        <p:nvSpPr>
          <p:cNvPr id="17" name="Text Placeholder 16"/>
          <p:cNvSpPr>
            <a:spLocks noGrp="1"/>
          </p:cNvSpPr>
          <p:nvPr>
            <p:ph type="body" sz="quarter" idx="95"/>
          </p:nvPr>
        </p:nvSpPr>
        <p:spPr>
          <a:xfrm>
            <a:off x="22256750" y="5528218"/>
            <a:ext cx="10050462" cy="754045"/>
          </a:xfrm>
        </p:spPr>
        <p:txBody>
          <a:bodyPr/>
          <a:lstStyle/>
          <a:p>
            <a:r>
              <a:rPr lang="en-US" dirty="0" smtClean="0">
                <a:solidFill>
                  <a:srgbClr val="1398FF"/>
                </a:solidFill>
              </a:rPr>
              <a:t>Technique for Classifying</a:t>
            </a:r>
            <a:endParaRPr lang="en-US" dirty="0">
              <a:solidFill>
                <a:srgbClr val="1398FF"/>
              </a:solidFill>
            </a:endParaRPr>
          </a:p>
        </p:txBody>
      </p:sp>
      <p:sp>
        <p:nvSpPr>
          <p:cNvPr id="18" name="Text Placeholder 17"/>
          <p:cNvSpPr>
            <a:spLocks noGrp="1"/>
          </p:cNvSpPr>
          <p:nvPr>
            <p:ph type="body" sz="quarter" idx="96"/>
          </p:nvPr>
        </p:nvSpPr>
        <p:spPr>
          <a:xfrm>
            <a:off x="891484" y="24294534"/>
            <a:ext cx="10056813" cy="4001073"/>
          </a:xfrm>
        </p:spPr>
        <p:txBody>
          <a:bodyPr/>
          <a:lstStyle/>
          <a:p>
            <a:r>
              <a:rPr lang="en-US" dirty="0" smtClean="0">
                <a:solidFill>
                  <a:srgbClr val="000000"/>
                </a:solidFill>
              </a:rPr>
              <a:t>Goal is to maximize the non-</a:t>
            </a:r>
            <a:r>
              <a:rPr lang="en-US" dirty="0" err="1" smtClean="0">
                <a:solidFill>
                  <a:srgbClr val="000000"/>
                </a:solidFill>
              </a:rPr>
              <a:t>gaussianity</a:t>
            </a:r>
            <a:r>
              <a:rPr lang="en-US" dirty="0" smtClean="0">
                <a:solidFill>
                  <a:srgbClr val="000000"/>
                </a:solidFill>
              </a:rPr>
              <a:t> which is a measure of independence.</a:t>
            </a:r>
            <a:r>
              <a:rPr lang="en-US" dirty="0">
                <a:solidFill>
                  <a:srgbClr val="000000"/>
                </a:solidFill>
              </a:rPr>
              <a:t> </a:t>
            </a:r>
            <a:r>
              <a:rPr lang="en-US" dirty="0" smtClean="0">
                <a:solidFill>
                  <a:srgbClr val="000000"/>
                </a:solidFill>
              </a:rPr>
              <a:t> </a:t>
            </a:r>
          </a:p>
          <a:p>
            <a:endParaRPr lang="en-US" dirty="0" smtClean="0">
              <a:solidFill>
                <a:srgbClr val="000000"/>
              </a:solidFill>
            </a:endParaRPr>
          </a:p>
          <a:p>
            <a:pPr marL="571500" indent="-457200">
              <a:buFont typeface="+mj-lt"/>
              <a:buAutoNum type="arabicPeriod"/>
            </a:pPr>
            <a:r>
              <a:rPr lang="en-US" dirty="0">
                <a:solidFill>
                  <a:srgbClr val="000000"/>
                </a:solidFill>
              </a:rPr>
              <a:t>Choose an initial (e.g. random) weight vector </a:t>
            </a:r>
            <a:r>
              <a:rPr lang="en-US" b="1" dirty="0">
                <a:solidFill>
                  <a:srgbClr val="000000"/>
                </a:solidFill>
              </a:rPr>
              <a:t>w</a:t>
            </a:r>
            <a:r>
              <a:rPr lang="en-US" dirty="0">
                <a:solidFill>
                  <a:srgbClr val="000000"/>
                </a:solidFill>
              </a:rPr>
              <a:t>.</a:t>
            </a:r>
          </a:p>
          <a:p>
            <a:pPr marL="571500" indent="-457200">
              <a:buFont typeface="+mj-lt"/>
              <a:buAutoNum type="arabicPeriod"/>
            </a:pPr>
            <a:r>
              <a:rPr lang="en-US" dirty="0">
                <a:solidFill>
                  <a:srgbClr val="000000"/>
                </a:solidFill>
              </a:rPr>
              <a:t>Let </a:t>
            </a:r>
            <a:r>
              <a:rPr lang="en-US" b="1" dirty="0">
                <a:solidFill>
                  <a:srgbClr val="000000"/>
                </a:solidFill>
              </a:rPr>
              <a:t>w</a:t>
            </a:r>
            <a:r>
              <a:rPr lang="en-US" dirty="0">
                <a:solidFill>
                  <a:srgbClr val="000000"/>
                </a:solidFill>
              </a:rPr>
              <a:t>+ = </a:t>
            </a:r>
            <a:r>
              <a:rPr lang="en-US" i="1" dirty="0">
                <a:solidFill>
                  <a:srgbClr val="000000"/>
                </a:solidFill>
              </a:rPr>
              <a:t>E</a:t>
            </a:r>
            <a:r>
              <a:rPr lang="en-US" dirty="0">
                <a:solidFill>
                  <a:srgbClr val="000000"/>
                </a:solidFill>
              </a:rPr>
              <a:t>{</a:t>
            </a:r>
            <a:r>
              <a:rPr lang="en-US" b="1" dirty="0" err="1">
                <a:solidFill>
                  <a:srgbClr val="000000"/>
                </a:solidFill>
              </a:rPr>
              <a:t>x</a:t>
            </a:r>
            <a:r>
              <a:rPr lang="en-US" i="1" dirty="0" err="1">
                <a:solidFill>
                  <a:srgbClr val="000000"/>
                </a:solidFill>
              </a:rPr>
              <a:t>g</a:t>
            </a:r>
            <a:r>
              <a:rPr lang="en-US" dirty="0">
                <a:solidFill>
                  <a:srgbClr val="000000"/>
                </a:solidFill>
              </a:rPr>
              <a:t>(</a:t>
            </a:r>
            <a:r>
              <a:rPr lang="en-US" b="1" dirty="0" err="1">
                <a:solidFill>
                  <a:srgbClr val="000000"/>
                </a:solidFill>
              </a:rPr>
              <a:t>w</a:t>
            </a:r>
            <a:r>
              <a:rPr lang="en-US" i="1" dirty="0" err="1">
                <a:solidFill>
                  <a:srgbClr val="000000"/>
                </a:solidFill>
              </a:rPr>
              <a:t>T</a:t>
            </a:r>
            <a:r>
              <a:rPr lang="en-US" i="1" dirty="0">
                <a:solidFill>
                  <a:srgbClr val="000000"/>
                </a:solidFill>
              </a:rPr>
              <a:t> </a:t>
            </a:r>
            <a:r>
              <a:rPr lang="en-US" b="1" dirty="0">
                <a:solidFill>
                  <a:srgbClr val="000000"/>
                </a:solidFill>
              </a:rPr>
              <a:t>x</a:t>
            </a:r>
            <a:r>
              <a:rPr lang="en-US" dirty="0">
                <a:solidFill>
                  <a:srgbClr val="000000"/>
                </a:solidFill>
              </a:rPr>
              <a:t>)}−</a:t>
            </a:r>
            <a:r>
              <a:rPr lang="en-US" i="1" dirty="0">
                <a:solidFill>
                  <a:srgbClr val="000000"/>
                </a:solidFill>
              </a:rPr>
              <a:t>E</a:t>
            </a:r>
            <a:r>
              <a:rPr lang="en-US" dirty="0">
                <a:solidFill>
                  <a:srgbClr val="000000"/>
                </a:solidFill>
              </a:rPr>
              <a:t>{</a:t>
            </a:r>
            <a:r>
              <a:rPr lang="en-US" i="1" dirty="0">
                <a:solidFill>
                  <a:srgbClr val="000000"/>
                </a:solidFill>
              </a:rPr>
              <a:t>g</a:t>
            </a:r>
            <a:r>
              <a:rPr lang="en-US" dirty="0">
                <a:solidFill>
                  <a:srgbClr val="000000"/>
                </a:solidFill>
              </a:rPr>
              <a:t>0(</a:t>
            </a:r>
            <a:r>
              <a:rPr lang="en-US" b="1" dirty="0" err="1">
                <a:solidFill>
                  <a:srgbClr val="000000"/>
                </a:solidFill>
              </a:rPr>
              <a:t>w</a:t>
            </a:r>
            <a:r>
              <a:rPr lang="en-US" i="1" dirty="0" err="1">
                <a:solidFill>
                  <a:srgbClr val="000000"/>
                </a:solidFill>
              </a:rPr>
              <a:t>T</a:t>
            </a:r>
            <a:r>
              <a:rPr lang="en-US" i="1" dirty="0">
                <a:solidFill>
                  <a:srgbClr val="000000"/>
                </a:solidFill>
              </a:rPr>
              <a:t> </a:t>
            </a:r>
            <a:r>
              <a:rPr lang="en-US" b="1" dirty="0">
                <a:solidFill>
                  <a:srgbClr val="000000"/>
                </a:solidFill>
              </a:rPr>
              <a:t>x</a:t>
            </a:r>
            <a:r>
              <a:rPr lang="en-US" dirty="0">
                <a:solidFill>
                  <a:srgbClr val="000000"/>
                </a:solidFill>
              </a:rPr>
              <a:t>)}</a:t>
            </a:r>
            <a:r>
              <a:rPr lang="en-US" b="1" dirty="0">
                <a:solidFill>
                  <a:srgbClr val="000000"/>
                </a:solidFill>
              </a:rPr>
              <a:t>w</a:t>
            </a:r>
          </a:p>
          <a:p>
            <a:pPr marL="571500" indent="-457200">
              <a:buFont typeface="+mj-lt"/>
              <a:buAutoNum type="arabicPeriod"/>
            </a:pPr>
            <a:r>
              <a:rPr lang="pl-PL" dirty="0">
                <a:solidFill>
                  <a:srgbClr val="000000"/>
                </a:solidFill>
              </a:rPr>
              <a:t>Let </a:t>
            </a:r>
            <a:r>
              <a:rPr lang="pl-PL" b="1" dirty="0">
                <a:solidFill>
                  <a:srgbClr val="000000"/>
                </a:solidFill>
              </a:rPr>
              <a:t>w </a:t>
            </a:r>
            <a:r>
              <a:rPr lang="pl-PL" dirty="0">
                <a:solidFill>
                  <a:srgbClr val="000000"/>
                </a:solidFill>
              </a:rPr>
              <a:t>= </a:t>
            </a:r>
            <a:r>
              <a:rPr lang="pl-PL" b="1" dirty="0">
                <a:solidFill>
                  <a:srgbClr val="000000"/>
                </a:solidFill>
              </a:rPr>
              <a:t>w</a:t>
            </a:r>
            <a:r>
              <a:rPr lang="pl-PL" dirty="0" smtClean="0">
                <a:solidFill>
                  <a:srgbClr val="000000"/>
                </a:solidFill>
              </a:rPr>
              <a:t>+/</a:t>
            </a:r>
            <a:r>
              <a:rPr lang="en-US" dirty="0" smtClean="0">
                <a:solidFill>
                  <a:srgbClr val="000000"/>
                </a:solidFill>
              </a:rPr>
              <a:t>||</a:t>
            </a:r>
            <a:r>
              <a:rPr lang="pl-PL" b="1" dirty="0">
                <a:solidFill>
                  <a:srgbClr val="000000"/>
                </a:solidFill>
              </a:rPr>
              <a:t>w</a:t>
            </a:r>
            <a:r>
              <a:rPr lang="pl-PL" dirty="0" smtClean="0">
                <a:solidFill>
                  <a:srgbClr val="000000"/>
                </a:solidFill>
              </a:rPr>
              <a:t>+</a:t>
            </a:r>
            <a:r>
              <a:rPr lang="en-US" dirty="0" smtClean="0">
                <a:solidFill>
                  <a:srgbClr val="000000"/>
                </a:solidFill>
              </a:rPr>
              <a:t>||</a:t>
            </a:r>
            <a:endParaRPr lang="pl-PL" dirty="0">
              <a:solidFill>
                <a:srgbClr val="000000"/>
              </a:solidFill>
            </a:endParaRPr>
          </a:p>
          <a:p>
            <a:pPr marL="571500" indent="-457200">
              <a:buFont typeface="+mj-lt"/>
              <a:buAutoNum type="arabicPeriod"/>
            </a:pPr>
            <a:r>
              <a:rPr lang="en-US" dirty="0">
                <a:solidFill>
                  <a:srgbClr val="000000"/>
                </a:solidFill>
              </a:rPr>
              <a:t>If not converged, go back to 2.</a:t>
            </a:r>
          </a:p>
          <a:p>
            <a:r>
              <a:rPr lang="en-US" dirty="0" smtClean="0">
                <a:solidFill>
                  <a:srgbClr val="000000"/>
                </a:solidFill>
              </a:rPr>
              <a:t>This is an algorithm for extracting only one independent component [2].  </a:t>
            </a:r>
          </a:p>
        </p:txBody>
      </p:sp>
      <p:sp>
        <p:nvSpPr>
          <p:cNvPr id="19" name="Text Placeholder 18"/>
          <p:cNvSpPr>
            <a:spLocks noGrp="1"/>
          </p:cNvSpPr>
          <p:nvPr>
            <p:ph type="body" sz="quarter" idx="107"/>
          </p:nvPr>
        </p:nvSpPr>
        <p:spPr>
          <a:xfrm>
            <a:off x="928552" y="13176407"/>
            <a:ext cx="5840409" cy="3924129"/>
          </a:xfrm>
        </p:spPr>
        <p:txBody>
          <a:bodyPr/>
          <a:lstStyle/>
          <a:p>
            <a:r>
              <a:rPr lang="en-US" dirty="0" smtClean="0">
                <a:solidFill>
                  <a:srgbClr val="000000"/>
                </a:solidFill>
              </a:rPr>
              <a:t>The Brain Computer Interface (BCI) is a way of using brain waves to send commands to a computer.  It has important application for handicapped individuals and individuals that have suffered from brain injury who no longer have full physical capabilities.  The goal of this project is to increase the accuracy of the signals processing stage of the BCI.  </a:t>
            </a:r>
          </a:p>
        </p:txBody>
      </p:sp>
      <p:sp>
        <p:nvSpPr>
          <p:cNvPr id="21" name="Text Placeholder 20"/>
          <p:cNvSpPr>
            <a:spLocks noGrp="1"/>
          </p:cNvSpPr>
          <p:nvPr>
            <p:ph type="body" sz="quarter" idx="116"/>
          </p:nvPr>
        </p:nvSpPr>
        <p:spPr>
          <a:xfrm>
            <a:off x="904186" y="16985690"/>
            <a:ext cx="10056813" cy="846363"/>
          </a:xfrm>
        </p:spPr>
        <p:txBody>
          <a:bodyPr/>
          <a:lstStyle/>
          <a:p>
            <a:r>
              <a:rPr lang="en-US" b="1" dirty="0" smtClean="0">
                <a:solidFill>
                  <a:srgbClr val="13BA33"/>
                </a:solidFill>
              </a:rPr>
              <a:t>Data Set</a:t>
            </a:r>
            <a:endParaRPr lang="en-US" b="1" dirty="0">
              <a:solidFill>
                <a:srgbClr val="13BA33"/>
              </a:solidFill>
            </a:endParaRPr>
          </a:p>
        </p:txBody>
      </p:sp>
      <p:sp>
        <p:nvSpPr>
          <p:cNvPr id="22" name="Text Placeholder 21"/>
          <p:cNvSpPr>
            <a:spLocks noGrp="1"/>
          </p:cNvSpPr>
          <p:nvPr>
            <p:ph type="body" sz="quarter" idx="117"/>
          </p:nvPr>
        </p:nvSpPr>
        <p:spPr>
          <a:xfrm>
            <a:off x="22228169" y="6002523"/>
            <a:ext cx="10056813" cy="3077743"/>
          </a:xfrm>
        </p:spPr>
        <p:txBody>
          <a:bodyPr/>
          <a:lstStyle/>
          <a:p>
            <a:r>
              <a:rPr lang="en-US" dirty="0" smtClean="0">
                <a:solidFill>
                  <a:srgbClr val="000000"/>
                </a:solidFill>
              </a:rPr>
              <a:t>10-Fold Cross Validation [6]</a:t>
            </a:r>
          </a:p>
          <a:p>
            <a:pPr marL="571500" indent="-457200">
              <a:buFont typeface="+mj-lt"/>
              <a:buAutoNum type="arabicPeriod"/>
            </a:pPr>
            <a:r>
              <a:rPr lang="en-US" dirty="0">
                <a:solidFill>
                  <a:srgbClr val="000000"/>
                </a:solidFill>
              </a:rPr>
              <a:t>Split data set into </a:t>
            </a:r>
            <a:r>
              <a:rPr lang="en-US" dirty="0" smtClean="0">
                <a:solidFill>
                  <a:srgbClr val="000000"/>
                </a:solidFill>
              </a:rPr>
              <a:t>10 </a:t>
            </a:r>
            <a:r>
              <a:rPr lang="en-US" dirty="0">
                <a:solidFill>
                  <a:srgbClr val="000000"/>
                </a:solidFill>
              </a:rPr>
              <a:t>groups</a:t>
            </a:r>
          </a:p>
          <a:p>
            <a:pPr marL="571500" indent="-457200">
              <a:buFont typeface="+mj-lt"/>
              <a:buAutoNum type="arabicPeriod"/>
            </a:pPr>
            <a:r>
              <a:rPr lang="en-US" dirty="0">
                <a:solidFill>
                  <a:srgbClr val="000000"/>
                </a:solidFill>
              </a:rPr>
              <a:t>Perform classification using each group as the test set and the rest of the data as the training set</a:t>
            </a:r>
          </a:p>
          <a:p>
            <a:pPr marL="571500" indent="-457200">
              <a:buFont typeface="+mj-lt"/>
              <a:buAutoNum type="arabicPeriod"/>
            </a:pPr>
            <a:r>
              <a:rPr lang="en-US" dirty="0">
                <a:solidFill>
                  <a:srgbClr val="000000"/>
                </a:solidFill>
              </a:rPr>
              <a:t>Average the accuracy across all of the folds</a:t>
            </a:r>
          </a:p>
          <a:p>
            <a:endParaRPr lang="en-US" dirty="0">
              <a:solidFill>
                <a:srgbClr val="000000"/>
              </a:solidFill>
            </a:endParaRPr>
          </a:p>
        </p:txBody>
      </p:sp>
      <p:sp>
        <p:nvSpPr>
          <p:cNvPr id="23" name="Text Placeholder 22"/>
          <p:cNvSpPr>
            <a:spLocks noGrp="1"/>
          </p:cNvSpPr>
          <p:nvPr>
            <p:ph type="body" sz="quarter" idx="118"/>
          </p:nvPr>
        </p:nvSpPr>
        <p:spPr>
          <a:xfrm>
            <a:off x="11587163" y="19854990"/>
            <a:ext cx="10056813" cy="5309123"/>
          </a:xfrm>
        </p:spPr>
        <p:txBody>
          <a:bodyPr/>
          <a:lstStyle/>
          <a:p>
            <a:r>
              <a:rPr lang="en-US" b="1" dirty="0" smtClean="0">
                <a:solidFill>
                  <a:srgbClr val="13BA33"/>
                </a:solidFill>
              </a:rPr>
              <a:t>Naïve Bayes</a:t>
            </a:r>
            <a:endParaRPr lang="en-US" b="1" dirty="0">
              <a:solidFill>
                <a:srgbClr val="13BA33"/>
              </a:solidFill>
            </a:endParaRPr>
          </a:p>
          <a:p>
            <a:r>
              <a:rPr lang="en-US" dirty="0" smtClean="0">
                <a:solidFill>
                  <a:srgbClr val="000000"/>
                </a:solidFill>
              </a:rPr>
              <a:t>A </a:t>
            </a:r>
            <a:r>
              <a:rPr lang="en-US" dirty="0">
                <a:solidFill>
                  <a:srgbClr val="000000"/>
                </a:solidFill>
              </a:rPr>
              <a:t>N</a:t>
            </a:r>
            <a:r>
              <a:rPr lang="en-US" dirty="0" smtClean="0">
                <a:solidFill>
                  <a:srgbClr val="000000"/>
                </a:solidFill>
              </a:rPr>
              <a:t>aïve Bayes classifier calculates and maximizes the posteriori probability of a test sample being in a specific class with the following formula.  The training data are used to calculate the prior probabilities [5]:</a:t>
            </a: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r>
              <a:rPr lang="en-US" dirty="0" smtClean="0">
                <a:solidFill>
                  <a:srgbClr val="000000"/>
                </a:solidFill>
              </a:rPr>
              <a:t>This formulas is derived with Bayes’ Theorem.  </a:t>
            </a:r>
            <a:endParaRPr lang="en-US" dirty="0">
              <a:solidFill>
                <a:srgbClr val="000000"/>
              </a:solidFill>
            </a:endParaRPr>
          </a:p>
          <a:p>
            <a:pPr marL="342900" indent="-342900">
              <a:buFont typeface="Arial" pitchFamily="34" charset="0"/>
              <a:buChar char="•"/>
            </a:pPr>
            <a:r>
              <a:rPr lang="en-US" dirty="0" err="1" smtClean="0">
                <a:solidFill>
                  <a:srgbClr val="000000"/>
                </a:solidFill>
              </a:rPr>
              <a:t>A</a:t>
            </a:r>
            <a:r>
              <a:rPr lang="en-US" sz="1800" dirty="0" err="1" smtClean="0">
                <a:solidFill>
                  <a:srgbClr val="000000"/>
                </a:solidFill>
              </a:rPr>
              <a:t>j</a:t>
            </a:r>
            <a:r>
              <a:rPr lang="en-US" dirty="0" smtClean="0">
                <a:solidFill>
                  <a:srgbClr val="000000"/>
                </a:solidFill>
              </a:rPr>
              <a:t> = attributes, </a:t>
            </a:r>
            <a:r>
              <a:rPr lang="en-US" dirty="0" err="1" smtClean="0">
                <a:solidFill>
                  <a:srgbClr val="000000"/>
                </a:solidFill>
              </a:rPr>
              <a:t>a</a:t>
            </a:r>
            <a:r>
              <a:rPr lang="en-US" sz="1800" dirty="0" err="1" smtClean="0">
                <a:solidFill>
                  <a:srgbClr val="000000"/>
                </a:solidFill>
              </a:rPr>
              <a:t>j</a:t>
            </a:r>
            <a:r>
              <a:rPr lang="en-US" dirty="0" smtClean="0">
                <a:solidFill>
                  <a:srgbClr val="000000"/>
                </a:solidFill>
              </a:rPr>
              <a:t> = observed values of attributes</a:t>
            </a:r>
          </a:p>
          <a:p>
            <a:pPr marL="342900" indent="-342900">
              <a:buFont typeface="Arial" pitchFamily="34" charset="0"/>
              <a:buChar char="•"/>
            </a:pPr>
            <a:r>
              <a:rPr lang="en-US" dirty="0" smtClean="0">
                <a:solidFill>
                  <a:srgbClr val="000000"/>
                </a:solidFill>
              </a:rPr>
              <a:t>C = the actual class, </a:t>
            </a:r>
            <a:r>
              <a:rPr lang="en-US" dirty="0" err="1" smtClean="0">
                <a:solidFill>
                  <a:srgbClr val="000000"/>
                </a:solidFill>
              </a:rPr>
              <a:t>c</a:t>
            </a:r>
            <a:r>
              <a:rPr lang="en-US" sz="1800" dirty="0" err="1" smtClean="0">
                <a:solidFill>
                  <a:srgbClr val="000000"/>
                </a:solidFill>
              </a:rPr>
              <a:t>j</a:t>
            </a:r>
            <a:r>
              <a:rPr lang="en-US" dirty="0" smtClean="0">
                <a:solidFill>
                  <a:srgbClr val="000000"/>
                </a:solidFill>
              </a:rPr>
              <a:t> = the predicted class</a:t>
            </a:r>
          </a:p>
        </p:txBody>
      </p:sp>
      <p:sp>
        <p:nvSpPr>
          <p:cNvPr id="24" name="Text Placeholder 23"/>
          <p:cNvSpPr>
            <a:spLocks noGrp="1"/>
          </p:cNvSpPr>
          <p:nvPr>
            <p:ph type="body" sz="quarter" idx="119"/>
          </p:nvPr>
        </p:nvSpPr>
        <p:spPr>
          <a:xfrm>
            <a:off x="22259927" y="22611011"/>
            <a:ext cx="10056813" cy="1692749"/>
          </a:xfrm>
        </p:spPr>
        <p:txBody>
          <a:bodyPr/>
          <a:lstStyle/>
          <a:p>
            <a:r>
              <a:rPr lang="en-US" dirty="0" smtClean="0">
                <a:solidFill>
                  <a:srgbClr val="000000"/>
                </a:solidFill>
              </a:rPr>
              <a:t>Reducing dimension positively impacted accuracy of classification.</a:t>
            </a:r>
            <a:endParaRPr lang="en-US" dirty="0">
              <a:solidFill>
                <a:srgbClr val="000000"/>
              </a:solidFill>
            </a:endParaRPr>
          </a:p>
          <a:p>
            <a:r>
              <a:rPr lang="en-US" dirty="0" smtClean="0">
                <a:solidFill>
                  <a:srgbClr val="000000"/>
                </a:solidFill>
              </a:rPr>
              <a:t>Problem: Results vary greatly depending on chosen threshold for classification</a:t>
            </a:r>
            <a:endParaRPr lang="en-US" dirty="0">
              <a:solidFill>
                <a:srgbClr val="000000"/>
              </a:solidFill>
            </a:endParaRPr>
          </a:p>
        </p:txBody>
      </p:sp>
      <p:sp>
        <p:nvSpPr>
          <p:cNvPr id="25" name="Text Placeholder 24"/>
          <p:cNvSpPr>
            <a:spLocks noGrp="1"/>
          </p:cNvSpPr>
          <p:nvPr>
            <p:ph type="body" sz="quarter" idx="120"/>
          </p:nvPr>
        </p:nvSpPr>
        <p:spPr>
          <a:xfrm>
            <a:off x="11564933" y="15028983"/>
            <a:ext cx="4630282" cy="4684860"/>
          </a:xfrm>
        </p:spPr>
        <p:txBody>
          <a:bodyPr/>
          <a:lstStyle/>
          <a:p>
            <a:r>
              <a:rPr lang="en-US" dirty="0" smtClean="0">
                <a:solidFill>
                  <a:srgbClr val="000000"/>
                </a:solidFill>
              </a:rPr>
              <a:t>I selected my threshold value by looking at the LDA classifier for the ICA signal with 14 dimensions and plotting the probability of classifying each class incorrectly at different thresholds.  I then selected a threshold that performed well for both but minimized the risk of classifying imagined right hand movement wrong.</a:t>
            </a:r>
            <a:endParaRPr lang="en-US" dirty="0">
              <a:solidFill>
                <a:srgbClr val="000000"/>
              </a:solidFill>
            </a:endParaRPr>
          </a:p>
        </p:txBody>
      </p:sp>
      <p:sp>
        <p:nvSpPr>
          <p:cNvPr id="26" name="Text Placeholder 25"/>
          <p:cNvSpPr>
            <a:spLocks noGrp="1"/>
          </p:cNvSpPr>
          <p:nvPr>
            <p:ph type="body" sz="quarter" idx="121"/>
          </p:nvPr>
        </p:nvSpPr>
        <p:spPr>
          <a:xfrm>
            <a:off x="22281376" y="29164228"/>
            <a:ext cx="10056813" cy="1692749"/>
          </a:xfrm>
        </p:spPr>
        <p:txBody>
          <a:bodyPr/>
          <a:lstStyle/>
          <a:p>
            <a:r>
              <a:rPr lang="en-US" dirty="0" smtClean="0">
                <a:solidFill>
                  <a:srgbClr val="000000"/>
                </a:solidFill>
              </a:rPr>
              <a:t>Reducing dimension positively impacted accuracy of classification.</a:t>
            </a:r>
          </a:p>
          <a:p>
            <a:r>
              <a:rPr lang="en-US" dirty="0" smtClean="0">
                <a:solidFill>
                  <a:srgbClr val="000000"/>
                </a:solidFill>
              </a:rPr>
              <a:t>Naïve Bayes Classifier is a generally reliable and efficient classifier if the conditional independence assumption is not broken. </a:t>
            </a:r>
            <a:endParaRPr lang="en-US" dirty="0">
              <a:solidFill>
                <a:srgbClr val="000000"/>
              </a:solidFill>
            </a:endParaRPr>
          </a:p>
        </p:txBody>
      </p:sp>
      <p:sp>
        <p:nvSpPr>
          <p:cNvPr id="27" name="Text Placeholder 26"/>
          <p:cNvSpPr>
            <a:spLocks noGrp="1"/>
          </p:cNvSpPr>
          <p:nvPr>
            <p:ph type="body" sz="quarter" idx="122"/>
          </p:nvPr>
        </p:nvSpPr>
        <p:spPr>
          <a:xfrm>
            <a:off x="6400800" y="28840228"/>
            <a:ext cx="4547498" cy="2769967"/>
          </a:xfrm>
        </p:spPr>
        <p:txBody>
          <a:bodyPr/>
          <a:lstStyle/>
          <a:p>
            <a:r>
              <a:rPr lang="en-US" dirty="0" smtClean="0">
                <a:solidFill>
                  <a:srgbClr val="000000"/>
                </a:solidFill>
              </a:rPr>
              <a:t>ICA is used as a method to reduce the dimensionality of a feature space.  By selecting the eigenvalues with highest value one can select the most salient features.  </a:t>
            </a:r>
            <a:endParaRPr lang="en-US" dirty="0">
              <a:solidFill>
                <a:srgbClr val="000000"/>
              </a:solidFill>
            </a:endParaRPr>
          </a:p>
        </p:txBody>
      </p:sp>
      <p:sp>
        <p:nvSpPr>
          <p:cNvPr id="28" name="Text Placeholder 27"/>
          <p:cNvSpPr>
            <a:spLocks noGrp="1"/>
          </p:cNvSpPr>
          <p:nvPr>
            <p:ph type="body" sz="quarter" idx="123"/>
          </p:nvPr>
        </p:nvSpPr>
        <p:spPr>
          <a:xfrm>
            <a:off x="11564933" y="12857945"/>
            <a:ext cx="10056813" cy="2077470"/>
          </a:xfrm>
        </p:spPr>
        <p:txBody>
          <a:bodyPr/>
          <a:lstStyle/>
          <a:p>
            <a:r>
              <a:rPr lang="en-US" b="1" dirty="0" smtClean="0">
                <a:solidFill>
                  <a:srgbClr val="13BA33"/>
                </a:solidFill>
              </a:rPr>
              <a:t>Linear Discriminant Analysis (LDA)</a:t>
            </a:r>
            <a:endParaRPr lang="en-US" dirty="0">
              <a:solidFill>
                <a:srgbClr val="13BA33"/>
              </a:solidFill>
            </a:endParaRPr>
          </a:p>
          <a:p>
            <a:r>
              <a:rPr lang="en-US" dirty="0" smtClean="0">
                <a:solidFill>
                  <a:srgbClr val="000000"/>
                </a:solidFill>
              </a:rPr>
              <a:t>LDA classification finds a linear combination of features which separates two classes.  Test samples are then classified by mapping them to the class boundary and classifying based on a selected or calculated threshold [4].</a:t>
            </a:r>
          </a:p>
        </p:txBody>
      </p:sp>
      <p:sp>
        <p:nvSpPr>
          <p:cNvPr id="29" name="Text Placeholder 28"/>
          <p:cNvSpPr>
            <a:spLocks noGrp="1"/>
          </p:cNvSpPr>
          <p:nvPr>
            <p:ph type="body" sz="quarter" idx="124"/>
          </p:nvPr>
        </p:nvSpPr>
        <p:spPr>
          <a:xfrm>
            <a:off x="32891682" y="11105752"/>
            <a:ext cx="10056813" cy="4770515"/>
          </a:xfrm>
        </p:spPr>
        <p:txBody>
          <a:bodyPr/>
          <a:lstStyle/>
          <a:p>
            <a:r>
              <a:rPr lang="en-US" dirty="0" smtClean="0">
                <a:solidFill>
                  <a:srgbClr val="000000"/>
                </a:solidFill>
              </a:rPr>
              <a:t>Future areas of research for this topic could include:</a:t>
            </a:r>
          </a:p>
          <a:p>
            <a:pPr marL="342900" indent="-342900">
              <a:buFont typeface="Arial" pitchFamily="34" charset="0"/>
              <a:buChar char="•"/>
            </a:pPr>
            <a:r>
              <a:rPr lang="en-US" dirty="0" smtClean="0">
                <a:solidFill>
                  <a:srgbClr val="000000"/>
                </a:solidFill>
              </a:rPr>
              <a:t>Other criterion for classifier error rate and accuracy</a:t>
            </a:r>
          </a:p>
          <a:p>
            <a:pPr marL="342900" indent="-342900">
              <a:buFont typeface="Arial" pitchFamily="34" charset="0"/>
              <a:buChar char="•"/>
            </a:pPr>
            <a:r>
              <a:rPr lang="en-US" dirty="0" smtClean="0">
                <a:solidFill>
                  <a:srgbClr val="000000"/>
                </a:solidFill>
              </a:rPr>
              <a:t>ICA under differing conditions like using a different function to estimate the </a:t>
            </a:r>
            <a:r>
              <a:rPr lang="en-US" dirty="0" err="1" smtClean="0">
                <a:solidFill>
                  <a:srgbClr val="000000"/>
                </a:solidFill>
              </a:rPr>
              <a:t>negentropy</a:t>
            </a:r>
            <a:endParaRPr lang="en-US" dirty="0">
              <a:solidFill>
                <a:srgbClr val="000000"/>
              </a:solidFill>
            </a:endParaRPr>
          </a:p>
          <a:p>
            <a:pPr marL="342900" indent="-342900">
              <a:buFont typeface="Arial" pitchFamily="34" charset="0"/>
              <a:buChar char="•"/>
            </a:pPr>
            <a:r>
              <a:rPr lang="en-US" dirty="0" smtClean="0">
                <a:solidFill>
                  <a:srgbClr val="000000"/>
                </a:solidFill>
              </a:rPr>
              <a:t>Other forms of blind source separation (i.e. Principal Component Analysis, etc.)</a:t>
            </a:r>
          </a:p>
          <a:p>
            <a:pPr marL="342900" indent="-342900">
              <a:buFont typeface="Arial" pitchFamily="34" charset="0"/>
              <a:buChar char="•"/>
            </a:pPr>
            <a:r>
              <a:rPr lang="en-US" dirty="0" smtClean="0">
                <a:solidFill>
                  <a:srgbClr val="000000"/>
                </a:solidFill>
              </a:rPr>
              <a:t>Measure effectiveness of ICA using other, more robust classifiers</a:t>
            </a:r>
          </a:p>
          <a:p>
            <a:pPr marL="342900" indent="-342900">
              <a:buFont typeface="Arial" pitchFamily="34" charset="0"/>
              <a:buChar char="•"/>
            </a:pPr>
            <a:r>
              <a:rPr lang="en-US" dirty="0" smtClean="0">
                <a:solidFill>
                  <a:srgbClr val="000000"/>
                </a:solidFill>
              </a:rPr>
              <a:t>Consider efficiency as well as accuracy in measuring the effectiveness of IC A</a:t>
            </a:r>
          </a:p>
          <a:p>
            <a:pPr marL="342900" indent="-342900">
              <a:buFont typeface="Arial" pitchFamily="34" charset="0"/>
              <a:buChar char="•"/>
            </a:pPr>
            <a:r>
              <a:rPr lang="en-US" dirty="0" smtClean="0">
                <a:solidFill>
                  <a:srgbClr val="000000"/>
                </a:solidFill>
              </a:rPr>
              <a:t>Implement ICA in an online scenario</a:t>
            </a:r>
          </a:p>
        </p:txBody>
      </p:sp>
      <p:sp>
        <p:nvSpPr>
          <p:cNvPr id="30" name="Text Placeholder 29"/>
          <p:cNvSpPr>
            <a:spLocks noGrp="1"/>
          </p:cNvSpPr>
          <p:nvPr>
            <p:ph type="body" sz="quarter" idx="125"/>
          </p:nvPr>
        </p:nvSpPr>
        <p:spPr>
          <a:xfrm>
            <a:off x="22250399" y="16533223"/>
            <a:ext cx="10056813" cy="1308028"/>
          </a:xfrm>
        </p:spPr>
        <p:txBody>
          <a:bodyPr/>
          <a:lstStyle/>
          <a:p>
            <a:r>
              <a:rPr lang="en-US" dirty="0" smtClean="0">
                <a:solidFill>
                  <a:srgbClr val="000000"/>
                </a:solidFill>
              </a:rPr>
              <a:t>Reducing dimension negatively impacted accuracy of classification.</a:t>
            </a:r>
          </a:p>
          <a:p>
            <a:r>
              <a:rPr lang="en-US" dirty="0" smtClean="0">
                <a:solidFill>
                  <a:srgbClr val="000000"/>
                </a:solidFill>
              </a:rPr>
              <a:t>Problem: Decisions trees are sub-optimal classifiers</a:t>
            </a:r>
            <a:endParaRPr lang="en-US" dirty="0">
              <a:solidFill>
                <a:srgbClr val="000000"/>
              </a:solidFill>
            </a:endParaRPr>
          </a:p>
        </p:txBody>
      </p:sp>
      <p:sp>
        <p:nvSpPr>
          <p:cNvPr id="20" name="Picture Placeholder 19"/>
          <p:cNvSpPr>
            <a:spLocks noGrp="1"/>
          </p:cNvSpPr>
          <p:nvPr>
            <p:ph type="pic" sz="quarter" idx="115"/>
          </p:nvPr>
        </p:nvSpPr>
        <p:spPr/>
      </p:sp>
      <p:sp>
        <p:nvSpPr>
          <p:cNvPr id="31" name="Picture Placeholder 30"/>
          <p:cNvSpPr>
            <a:spLocks noGrp="1"/>
          </p:cNvSpPr>
          <p:nvPr>
            <p:ph type="pic" sz="quarter" idx="126"/>
          </p:nvPr>
        </p:nvSpPr>
        <p:spPr/>
      </p:sp>
      <p:sp>
        <p:nvSpPr>
          <p:cNvPr id="522" name="Picture Placeholder 521"/>
          <p:cNvSpPr>
            <a:spLocks noGrp="1"/>
          </p:cNvSpPr>
          <p:nvPr>
            <p:ph type="pic" sz="quarter" idx="127"/>
          </p:nvPr>
        </p:nvSpPr>
        <p:spPr/>
      </p:sp>
      <p:sp>
        <p:nvSpPr>
          <p:cNvPr id="523" name="Picture Placeholder 522"/>
          <p:cNvSpPr>
            <a:spLocks noGrp="1"/>
          </p:cNvSpPr>
          <p:nvPr>
            <p:ph type="pic" sz="quarter" idx="128"/>
          </p:nvPr>
        </p:nvSpPr>
        <p:spPr/>
      </p:sp>
      <p:sp>
        <p:nvSpPr>
          <p:cNvPr id="524" name="Picture Placeholder 523"/>
          <p:cNvSpPr>
            <a:spLocks noGrp="1"/>
          </p:cNvSpPr>
          <p:nvPr>
            <p:ph type="pic" sz="quarter" idx="129"/>
          </p:nvPr>
        </p:nvSpPr>
        <p:spPr/>
      </p:sp>
      <p:sp>
        <p:nvSpPr>
          <p:cNvPr id="525" name="Picture Placeholder 524"/>
          <p:cNvSpPr>
            <a:spLocks noGrp="1"/>
          </p:cNvSpPr>
          <p:nvPr>
            <p:ph type="pic" sz="quarter" idx="130"/>
          </p:nvPr>
        </p:nvSpPr>
        <p:spPr/>
      </p:sp>
      <p:sp>
        <p:nvSpPr>
          <p:cNvPr id="526" name="Picture Placeholder 525"/>
          <p:cNvSpPr>
            <a:spLocks noGrp="1"/>
          </p:cNvSpPr>
          <p:nvPr>
            <p:ph type="pic" sz="quarter" idx="131"/>
          </p:nvPr>
        </p:nvSpPr>
        <p:spPr/>
      </p:sp>
      <p:sp>
        <p:nvSpPr>
          <p:cNvPr id="527" name="Picture Placeholder 526"/>
          <p:cNvSpPr>
            <a:spLocks noGrp="1"/>
          </p:cNvSpPr>
          <p:nvPr>
            <p:ph type="pic" sz="quarter" idx="132"/>
          </p:nvPr>
        </p:nvSpPr>
        <p:spPr/>
      </p:sp>
      <p:sp>
        <p:nvSpPr>
          <p:cNvPr id="528" name="Picture Placeholder 527"/>
          <p:cNvSpPr>
            <a:spLocks noGrp="1"/>
          </p:cNvSpPr>
          <p:nvPr>
            <p:ph type="pic" sz="quarter" idx="133"/>
          </p:nvPr>
        </p:nvSpPr>
        <p:spPr/>
      </p:sp>
      <p:pic>
        <p:nvPicPr>
          <p:cNvPr id="397" name="Picture Placeholder 396"/>
          <p:cNvPicPr>
            <a:picLocks noGrp="1" noChangeAspect="1"/>
          </p:cNvPicPr>
          <p:nvPr>
            <p:ph type="pic" sz="quarter" idx="135"/>
          </p:nvPr>
        </p:nvPicPr>
        <p:blipFill rotWithShape="1">
          <a:blip r:embed="rId4">
            <a:extLst>
              <a:ext uri="{28A0092B-C50C-407E-A947-70E740481C1C}">
                <a14:useLocalDpi xmlns:a14="http://schemas.microsoft.com/office/drawing/2010/main" val="0"/>
              </a:ext>
            </a:extLst>
          </a:blip>
          <a:srcRect l="2406" t="771" r="3577" b="1885"/>
          <a:stretch/>
        </p:blipFill>
        <p:spPr>
          <a:xfrm>
            <a:off x="24973620" y="12273809"/>
            <a:ext cx="4941022" cy="3814043"/>
          </a:xfrm>
        </p:spPr>
      </p:pic>
      <p:sp>
        <p:nvSpPr>
          <p:cNvPr id="531" name="Text Placeholder 530"/>
          <p:cNvSpPr>
            <a:spLocks noGrp="1"/>
          </p:cNvSpPr>
          <p:nvPr>
            <p:ph type="body" sz="quarter" idx="136"/>
          </p:nvPr>
        </p:nvSpPr>
        <p:spPr/>
        <p:txBody>
          <a:bodyPr/>
          <a:lstStyle/>
          <a:p>
            <a:endParaRPr lang="en-US"/>
          </a:p>
        </p:txBody>
      </p:sp>
      <p:sp>
        <p:nvSpPr>
          <p:cNvPr id="532" name="Text Placeholder 531"/>
          <p:cNvSpPr>
            <a:spLocks noGrp="1"/>
          </p:cNvSpPr>
          <p:nvPr>
            <p:ph type="body" sz="quarter" idx="137"/>
          </p:nvPr>
        </p:nvSpPr>
        <p:spPr/>
        <p:txBody>
          <a:bodyPr/>
          <a:lstStyle/>
          <a:p>
            <a:endParaRPr lang="en-US"/>
          </a:p>
        </p:txBody>
      </p:sp>
      <p:sp>
        <p:nvSpPr>
          <p:cNvPr id="533" name="Text Placeholder 532"/>
          <p:cNvSpPr>
            <a:spLocks noGrp="1"/>
          </p:cNvSpPr>
          <p:nvPr>
            <p:ph type="body" sz="quarter" idx="138"/>
          </p:nvPr>
        </p:nvSpPr>
        <p:spPr/>
        <p:txBody>
          <a:bodyPr/>
          <a:lstStyle/>
          <a:p>
            <a:endParaRPr lang="en-US"/>
          </a:p>
        </p:txBody>
      </p:sp>
      <p:sp>
        <p:nvSpPr>
          <p:cNvPr id="534" name="Text Placeholder 533"/>
          <p:cNvSpPr>
            <a:spLocks noGrp="1"/>
          </p:cNvSpPr>
          <p:nvPr>
            <p:ph type="body" sz="quarter" idx="139"/>
          </p:nvPr>
        </p:nvSpPr>
        <p:spPr/>
        <p:txBody>
          <a:bodyPr/>
          <a:lstStyle/>
          <a:p>
            <a:endParaRPr lang="en-US"/>
          </a:p>
        </p:txBody>
      </p:sp>
      <p:sp>
        <p:nvSpPr>
          <p:cNvPr id="535" name="Text Placeholder 534"/>
          <p:cNvSpPr>
            <a:spLocks noGrp="1"/>
          </p:cNvSpPr>
          <p:nvPr>
            <p:ph type="body" sz="quarter" idx="140"/>
          </p:nvPr>
        </p:nvSpPr>
        <p:spPr/>
        <p:txBody>
          <a:bodyPr/>
          <a:lstStyle/>
          <a:p>
            <a:endParaRPr lang="en-US"/>
          </a:p>
        </p:txBody>
      </p:sp>
      <p:sp>
        <p:nvSpPr>
          <p:cNvPr id="536" name="Text Placeholder 535"/>
          <p:cNvSpPr>
            <a:spLocks noGrp="1"/>
          </p:cNvSpPr>
          <p:nvPr>
            <p:ph type="body" sz="quarter" idx="141"/>
          </p:nvPr>
        </p:nvSpPr>
        <p:spPr/>
        <p:txBody>
          <a:bodyPr/>
          <a:lstStyle/>
          <a:p>
            <a:endParaRPr lang="en-US"/>
          </a:p>
        </p:txBody>
      </p:sp>
      <p:sp>
        <p:nvSpPr>
          <p:cNvPr id="537" name="Text Placeholder 536"/>
          <p:cNvSpPr>
            <a:spLocks noGrp="1"/>
          </p:cNvSpPr>
          <p:nvPr>
            <p:ph type="body" sz="quarter" idx="142"/>
          </p:nvPr>
        </p:nvSpPr>
        <p:spPr/>
        <p:txBody>
          <a:bodyPr/>
          <a:lstStyle/>
          <a:p>
            <a:endParaRPr lang="en-US"/>
          </a:p>
        </p:txBody>
      </p:sp>
      <p:sp>
        <p:nvSpPr>
          <p:cNvPr id="538" name="Text Placeholder 537"/>
          <p:cNvSpPr>
            <a:spLocks noGrp="1"/>
          </p:cNvSpPr>
          <p:nvPr>
            <p:ph type="body" sz="quarter" idx="143"/>
          </p:nvPr>
        </p:nvSpPr>
        <p:spPr/>
        <p:txBody>
          <a:bodyPr/>
          <a:lstStyle/>
          <a:p>
            <a:endParaRPr lang="en-US"/>
          </a:p>
        </p:txBody>
      </p:sp>
      <p:sp>
        <p:nvSpPr>
          <p:cNvPr id="539" name="Text Placeholder 538"/>
          <p:cNvSpPr>
            <a:spLocks noGrp="1"/>
          </p:cNvSpPr>
          <p:nvPr>
            <p:ph type="body" sz="quarter" idx="144"/>
          </p:nvPr>
        </p:nvSpPr>
        <p:spPr/>
        <p:txBody>
          <a:bodyPr/>
          <a:lstStyle/>
          <a:p>
            <a:endParaRPr lang="en-US"/>
          </a:p>
        </p:txBody>
      </p:sp>
      <p:sp>
        <p:nvSpPr>
          <p:cNvPr id="540" name="Text Placeholder 539"/>
          <p:cNvSpPr>
            <a:spLocks noGrp="1"/>
          </p:cNvSpPr>
          <p:nvPr>
            <p:ph type="body" sz="quarter" idx="145"/>
          </p:nvPr>
        </p:nvSpPr>
        <p:spPr/>
        <p:txBody>
          <a:bodyPr/>
          <a:lstStyle/>
          <a:p>
            <a:endParaRPr lang="en-US"/>
          </a:p>
        </p:txBody>
      </p:sp>
      <p:sp>
        <p:nvSpPr>
          <p:cNvPr id="541" name="Text Placeholder 540"/>
          <p:cNvSpPr>
            <a:spLocks noGrp="1"/>
          </p:cNvSpPr>
          <p:nvPr>
            <p:ph type="body" sz="quarter" idx="146"/>
          </p:nvPr>
        </p:nvSpPr>
        <p:spPr/>
        <p:txBody>
          <a:bodyPr/>
          <a:lstStyle/>
          <a:p>
            <a:endParaRPr lang="en-US"/>
          </a:p>
        </p:txBody>
      </p:sp>
      <p:sp>
        <p:nvSpPr>
          <p:cNvPr id="542" name="Text Placeholder 541"/>
          <p:cNvSpPr>
            <a:spLocks noGrp="1"/>
          </p:cNvSpPr>
          <p:nvPr>
            <p:ph type="body" sz="quarter" idx="147"/>
          </p:nvPr>
        </p:nvSpPr>
        <p:spPr>
          <a:xfrm>
            <a:off x="11593514" y="25532972"/>
            <a:ext cx="10050462" cy="754045"/>
          </a:xfrm>
        </p:spPr>
        <p:txBody>
          <a:bodyPr/>
          <a:lstStyle/>
          <a:p>
            <a:r>
              <a:rPr lang="en-US" dirty="0" smtClean="0">
                <a:solidFill>
                  <a:srgbClr val="1398FF"/>
                </a:solidFill>
              </a:rPr>
              <a:t>Applications of Classifiers</a:t>
            </a:r>
            <a:endParaRPr lang="en-US" dirty="0">
              <a:solidFill>
                <a:srgbClr val="1398FF"/>
              </a:solidFill>
            </a:endParaRPr>
          </a:p>
        </p:txBody>
      </p:sp>
      <p:sp>
        <p:nvSpPr>
          <p:cNvPr id="543" name="Text Placeholder 542"/>
          <p:cNvSpPr>
            <a:spLocks noGrp="1"/>
          </p:cNvSpPr>
          <p:nvPr>
            <p:ph type="body" sz="quarter" idx="148"/>
          </p:nvPr>
        </p:nvSpPr>
        <p:spPr>
          <a:xfrm>
            <a:off x="891484" y="12523438"/>
            <a:ext cx="10050462" cy="754045"/>
          </a:xfrm>
        </p:spPr>
        <p:txBody>
          <a:bodyPr/>
          <a:lstStyle/>
          <a:p>
            <a:r>
              <a:rPr lang="en-US" dirty="0" smtClean="0">
                <a:solidFill>
                  <a:srgbClr val="1398FF"/>
                </a:solidFill>
              </a:rPr>
              <a:t>BCI Background and Data</a:t>
            </a:r>
            <a:endParaRPr lang="en-US" dirty="0">
              <a:solidFill>
                <a:srgbClr val="1398FF"/>
              </a:solidFill>
            </a:endParaRPr>
          </a:p>
        </p:txBody>
      </p:sp>
      <p:sp>
        <p:nvSpPr>
          <p:cNvPr id="384" name="Text Placeholder 383"/>
          <p:cNvSpPr>
            <a:spLocks noGrp="1"/>
          </p:cNvSpPr>
          <p:nvPr>
            <p:ph type="body" sz="quarter" idx="149"/>
          </p:nvPr>
        </p:nvSpPr>
        <p:spPr>
          <a:xfrm>
            <a:off x="32883475" y="10257555"/>
            <a:ext cx="10050462" cy="754045"/>
          </a:xfrm>
        </p:spPr>
        <p:txBody>
          <a:bodyPr/>
          <a:lstStyle/>
          <a:p>
            <a:r>
              <a:rPr lang="en-US" dirty="0" smtClean="0">
                <a:solidFill>
                  <a:srgbClr val="1398FF"/>
                </a:solidFill>
              </a:rPr>
              <a:t>Future Directions</a:t>
            </a:r>
            <a:endParaRPr lang="en-US" dirty="0">
              <a:solidFill>
                <a:srgbClr val="1398FF"/>
              </a:solidFill>
            </a:endParaRPr>
          </a:p>
        </p:txBody>
      </p:sp>
      <p:sp>
        <p:nvSpPr>
          <p:cNvPr id="385" name="Text Placeholder 384"/>
          <p:cNvSpPr>
            <a:spLocks noGrp="1"/>
          </p:cNvSpPr>
          <p:nvPr>
            <p:ph type="body" sz="quarter" idx="150"/>
          </p:nvPr>
        </p:nvSpPr>
        <p:spPr/>
        <p:txBody>
          <a:bodyPr>
            <a:normAutofit fontScale="92500"/>
          </a:bodyPr>
          <a:lstStyle/>
          <a:p>
            <a:r>
              <a:rPr lang="en-US" dirty="0" smtClean="0">
                <a:solidFill>
                  <a:srgbClr val="13BA33"/>
                </a:solidFill>
              </a:rPr>
              <a:t>Preston M. Green Department of Electrical and Systems Engineering, Washington University in St. Louis</a:t>
            </a:r>
            <a:endParaRPr lang="en-US" dirty="0">
              <a:solidFill>
                <a:srgbClr val="13BA33"/>
              </a:solidFill>
            </a:endParaRPr>
          </a:p>
        </p:txBody>
      </p:sp>
      <p:sp>
        <p:nvSpPr>
          <p:cNvPr id="386" name="Text Placeholder 385"/>
          <p:cNvSpPr>
            <a:spLocks noGrp="1"/>
          </p:cNvSpPr>
          <p:nvPr>
            <p:ph type="body" sz="quarter" idx="151"/>
          </p:nvPr>
        </p:nvSpPr>
        <p:spPr>
          <a:xfrm>
            <a:off x="5932593" y="2438399"/>
            <a:ext cx="31998968" cy="945547"/>
          </a:xfrm>
        </p:spPr>
        <p:txBody>
          <a:bodyPr>
            <a:normAutofit fontScale="77500" lnSpcReduction="20000"/>
          </a:bodyPr>
          <a:lstStyle/>
          <a:p>
            <a:r>
              <a:rPr lang="en-US" dirty="0" smtClean="0">
                <a:solidFill>
                  <a:srgbClr val="1398FF"/>
                </a:solidFill>
              </a:rPr>
              <a:t>Rachel Blake mentored by Dr. </a:t>
            </a:r>
            <a:r>
              <a:rPr lang="en-US" dirty="0" err="1" smtClean="0">
                <a:solidFill>
                  <a:srgbClr val="1398FF"/>
                </a:solidFill>
              </a:rPr>
              <a:t>Arye</a:t>
            </a:r>
            <a:r>
              <a:rPr lang="en-US" dirty="0" smtClean="0">
                <a:solidFill>
                  <a:srgbClr val="1398FF"/>
                </a:solidFill>
              </a:rPr>
              <a:t> </a:t>
            </a:r>
            <a:r>
              <a:rPr lang="en-US" dirty="0" err="1" smtClean="0">
                <a:solidFill>
                  <a:srgbClr val="1398FF"/>
                </a:solidFill>
              </a:rPr>
              <a:t>Nehorai</a:t>
            </a:r>
            <a:endParaRPr lang="en-US" dirty="0">
              <a:solidFill>
                <a:srgbClr val="1398FF"/>
              </a:solidFill>
            </a:endParaRPr>
          </a:p>
        </p:txBody>
      </p:sp>
      <p:sp>
        <p:nvSpPr>
          <p:cNvPr id="387" name="Text Placeholder 386"/>
          <p:cNvSpPr>
            <a:spLocks noGrp="1"/>
          </p:cNvSpPr>
          <p:nvPr>
            <p:ph type="body" sz="quarter" idx="153"/>
          </p:nvPr>
        </p:nvSpPr>
        <p:spPr>
          <a:xfrm>
            <a:off x="5932593" y="465813"/>
            <a:ext cx="31998968" cy="1972586"/>
          </a:xfrm>
        </p:spPr>
        <p:txBody>
          <a:bodyPr>
            <a:normAutofit fontScale="55000" lnSpcReduction="20000"/>
          </a:bodyPr>
          <a:lstStyle/>
          <a:p>
            <a:r>
              <a:rPr lang="en-US" dirty="0" smtClean="0">
                <a:solidFill>
                  <a:srgbClr val="FA6300"/>
                </a:solidFill>
              </a:rPr>
              <a:t>Analyzing EEG data from the Brain Computer Interface with </a:t>
            </a:r>
          </a:p>
          <a:p>
            <a:r>
              <a:rPr lang="en-US" dirty="0" smtClean="0">
                <a:solidFill>
                  <a:srgbClr val="FA6300"/>
                </a:solidFill>
              </a:rPr>
              <a:t>Independent Component Analysis</a:t>
            </a:r>
            <a:endParaRPr lang="en-US" dirty="0">
              <a:solidFill>
                <a:srgbClr val="FA6300"/>
              </a:solidFill>
            </a:endParaRPr>
          </a:p>
        </p:txBody>
      </p:sp>
      <p:sp>
        <p:nvSpPr>
          <p:cNvPr id="60" name="Text Placeholder 14"/>
          <p:cNvSpPr txBox="1">
            <a:spLocks/>
          </p:cNvSpPr>
          <p:nvPr/>
        </p:nvSpPr>
        <p:spPr>
          <a:xfrm>
            <a:off x="32891682" y="29173281"/>
            <a:ext cx="10047018" cy="754045"/>
          </a:xfrm>
          <a:prstGeom prst="rect">
            <a:avLst/>
          </a:prstGeom>
          <a:noFill/>
        </p:spPr>
        <p:txBody>
          <a:bodyPr wrap="square" lIns="91436" tIns="91436" rIns="91436" bIns="91436" anchor="ctr" anchorCtr="0">
            <a:spAutoFit/>
          </a:bodyPr>
          <a:lstStyle>
            <a:lvl1pPr marL="1645838" indent="-1645838"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solidFill>
                  <a:srgbClr val="1398FF"/>
                </a:solidFill>
              </a:rPr>
              <a:t>Contact Information</a:t>
            </a:r>
            <a:endParaRPr lang="en-US" dirty="0">
              <a:solidFill>
                <a:srgbClr val="1398FF"/>
              </a:solidFill>
            </a:endParaRPr>
          </a:p>
        </p:txBody>
      </p:sp>
      <p:sp>
        <p:nvSpPr>
          <p:cNvPr id="61" name="Text Placeholder 15"/>
          <p:cNvSpPr txBox="1">
            <a:spLocks/>
          </p:cNvSpPr>
          <p:nvPr/>
        </p:nvSpPr>
        <p:spPr>
          <a:xfrm>
            <a:off x="32891682" y="29934686"/>
            <a:ext cx="10052050" cy="176969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solidFill>
                  <a:srgbClr val="000000"/>
                </a:solidFill>
              </a:rPr>
              <a:t>For more information about this project please contact:</a:t>
            </a:r>
          </a:p>
          <a:p>
            <a:endParaRPr lang="en-US" dirty="0">
              <a:solidFill>
                <a:srgbClr val="000000"/>
              </a:solidFill>
            </a:endParaRPr>
          </a:p>
          <a:p>
            <a:r>
              <a:rPr lang="en-US" dirty="0" smtClean="0">
                <a:solidFill>
                  <a:srgbClr val="000000"/>
                </a:solidFill>
              </a:rPr>
              <a:t>Rachel Blake – RachelcBlake@wustl.edu</a:t>
            </a:r>
            <a:endParaRPr lang="en-US" dirty="0">
              <a:solidFill>
                <a:srgbClr val="000000"/>
              </a:solidFill>
            </a:endParaRPr>
          </a:p>
        </p:txBody>
      </p:sp>
      <p:sp>
        <p:nvSpPr>
          <p:cNvPr id="109" name="Text Placeholder 8"/>
          <p:cNvSpPr txBox="1">
            <a:spLocks/>
          </p:cNvSpPr>
          <p:nvPr/>
        </p:nvSpPr>
        <p:spPr>
          <a:xfrm>
            <a:off x="22259927" y="17641226"/>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b="1" dirty="0" smtClean="0">
                <a:solidFill>
                  <a:srgbClr val="13BA33"/>
                </a:solidFill>
              </a:rPr>
              <a:t>Linear Discriminant Analysis Classifier</a:t>
            </a:r>
            <a:endParaRPr lang="en-US" b="1" dirty="0">
              <a:solidFill>
                <a:srgbClr val="13BA33"/>
              </a:solidFill>
            </a:endParaRPr>
          </a:p>
        </p:txBody>
      </p:sp>
      <p:sp>
        <p:nvSpPr>
          <p:cNvPr id="110" name="Text Placeholder 8"/>
          <p:cNvSpPr txBox="1">
            <a:spLocks/>
          </p:cNvSpPr>
          <p:nvPr/>
        </p:nvSpPr>
        <p:spPr>
          <a:xfrm>
            <a:off x="22259926" y="23943190"/>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b="1" dirty="0" smtClean="0">
                <a:solidFill>
                  <a:srgbClr val="13BA33"/>
                </a:solidFill>
              </a:rPr>
              <a:t>Naïve Bayes Classifier</a:t>
            </a:r>
            <a:endParaRPr lang="en-US" b="1" dirty="0">
              <a:solidFill>
                <a:srgbClr val="13BA33"/>
              </a:solidFill>
            </a:endParaRPr>
          </a:p>
        </p:txBody>
      </p:sp>
      <p:pic>
        <p:nvPicPr>
          <p:cNvPr id="119"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2113" t="14789" r="3286"/>
          <a:stretch/>
        </p:blipFill>
        <p:spPr bwMode="auto">
          <a:xfrm>
            <a:off x="16217445" y="15028768"/>
            <a:ext cx="5118100" cy="400948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20" name="Text Placeholder 17"/>
          <p:cNvSpPr txBox="1">
            <a:spLocks/>
          </p:cNvSpPr>
          <p:nvPr/>
        </p:nvSpPr>
        <p:spPr>
          <a:xfrm>
            <a:off x="891485" y="28154059"/>
            <a:ext cx="10056813"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b="1" dirty="0" smtClean="0">
                <a:solidFill>
                  <a:srgbClr val="13BA33"/>
                </a:solidFill>
              </a:rPr>
              <a:t>Reduction of Dimensionality</a:t>
            </a:r>
            <a:endParaRPr lang="en-US" b="1" dirty="0">
              <a:solidFill>
                <a:srgbClr val="13BA33"/>
              </a:solidFill>
            </a:endParaRPr>
          </a:p>
        </p:txBody>
      </p:sp>
      <p:pic>
        <p:nvPicPr>
          <p:cNvPr id="121"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l="3198" t="15057" r="2905" b="1980"/>
          <a:stretch/>
        </p:blipFill>
        <p:spPr bwMode="auto">
          <a:xfrm>
            <a:off x="24799138" y="18409565"/>
            <a:ext cx="5021289" cy="374211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23" name="Picture Placeholder 122"/>
          <p:cNvPicPr>
            <a:picLocks noGrp="1"/>
          </p:cNvPicPr>
          <p:nvPr>
            <p:ph type="pic" sz="quarter" idx="134"/>
          </p:nvPr>
        </p:nvPicPr>
        <p:blipFill rotWithShape="1">
          <a:blip r:embed="rId7"/>
          <a:srcRect t="7721" b="3512"/>
          <a:stretch/>
        </p:blipFill>
        <p:spPr>
          <a:xfrm>
            <a:off x="2877157" y="17657278"/>
            <a:ext cx="5604691" cy="3234322"/>
          </a:xfrm>
          <a:prstGeom prst="rect">
            <a:avLst/>
          </a:prstGeom>
        </p:spPr>
      </p:pic>
      <p:pic>
        <p:nvPicPr>
          <p:cNvPr id="1026" name="Picture 2"/>
          <p:cNvPicPr>
            <a:picLocks noChangeAspect="1" noChangeArrowheads="1"/>
          </p:cNvPicPr>
          <p:nvPr/>
        </p:nvPicPr>
        <p:blipFill rotWithShape="1">
          <a:blip r:embed="rId8">
            <a:extLst>
              <a:ext uri="{28A0092B-C50C-407E-A947-70E740481C1C}">
                <a14:useLocalDpi xmlns:a14="http://schemas.microsoft.com/office/drawing/2010/main" val="0"/>
              </a:ext>
            </a:extLst>
          </a:blip>
          <a:srcRect l="4580" t="15522" r="1455" b="2319"/>
          <a:stretch/>
        </p:blipFill>
        <p:spPr bwMode="auto">
          <a:xfrm>
            <a:off x="13368676" y="8501018"/>
            <a:ext cx="6262348" cy="389277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28" name="Picture 127"/>
          <p:cNvPicPr/>
          <p:nvPr/>
        </p:nvPicPr>
        <p:blipFill rotWithShape="1">
          <a:blip r:embed="rId9"/>
          <a:srcRect l="2156" t="17005" r="4477" b="2335"/>
          <a:stretch/>
        </p:blipFill>
        <p:spPr>
          <a:xfrm>
            <a:off x="24773718" y="24722454"/>
            <a:ext cx="5021290" cy="3854786"/>
          </a:xfrm>
          <a:prstGeom prst="rect">
            <a:avLst/>
          </a:prstGeom>
          <a:ln w="9525">
            <a:solidFill>
              <a:schemeClr val="tx1"/>
            </a:solidFill>
          </a:ln>
        </p:spPr>
      </p:pic>
      <p:grpSp>
        <p:nvGrpSpPr>
          <p:cNvPr id="129" name="Group 128"/>
          <p:cNvGrpSpPr/>
          <p:nvPr/>
        </p:nvGrpSpPr>
        <p:grpSpPr>
          <a:xfrm>
            <a:off x="1442545" y="29062091"/>
            <a:ext cx="4555249" cy="2459831"/>
            <a:chOff x="381000" y="1785938"/>
            <a:chExt cx="8534400" cy="4919662"/>
          </a:xfrm>
        </p:grpSpPr>
        <p:pic>
          <p:nvPicPr>
            <p:cNvPr id="130" name="Picture 129"/>
            <p:cNvPicPr/>
            <p:nvPr/>
          </p:nvPicPr>
          <p:blipFill rotWithShape="1">
            <a:blip r:embed="rId10"/>
            <a:srcRect l="6666" t="8771" r="5000" b="22580"/>
            <a:stretch/>
          </p:blipFill>
          <p:spPr>
            <a:xfrm>
              <a:off x="381000" y="1785938"/>
              <a:ext cx="8534400" cy="4919662"/>
            </a:xfrm>
            <a:prstGeom prst="rect">
              <a:avLst/>
            </a:prstGeom>
            <a:ln w="9525">
              <a:solidFill>
                <a:schemeClr val="tx1"/>
              </a:solidFill>
            </a:ln>
          </p:spPr>
        </p:pic>
        <p:sp>
          <p:nvSpPr>
            <p:cNvPr id="131" name="Rectangle 130"/>
            <p:cNvSpPr/>
            <p:nvPr/>
          </p:nvSpPr>
          <p:spPr>
            <a:xfrm>
              <a:off x="1219200" y="2438400"/>
              <a:ext cx="2057400" cy="403860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9"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368676" y="22129079"/>
            <a:ext cx="5964239" cy="117616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33" name="Picture 2" descr="http://www.wired.com/news/images/full/thoughtlock1_f.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62750" y="13638366"/>
            <a:ext cx="3886200" cy="2487169"/>
          </a:xfrm>
          <a:prstGeom prst="rect">
            <a:avLst/>
          </a:prstGeom>
          <a:noFill/>
          <a:ln w="9525">
            <a:solidFill>
              <a:schemeClr val="tx1"/>
            </a:solidFill>
          </a:ln>
          <a:extLst>
            <a:ext uri="{909E8E84-426E-40dd-AFC4-6F175D3DCCD1}">
              <a14:hiddenFill xmlns:a14="http://schemas.microsoft.com/office/drawing/2010/main">
                <a:solidFill>
                  <a:srgbClr val="FFFFFF"/>
                </a:solidFill>
              </a14:hiddenFill>
            </a:ext>
          </a:extLst>
        </p:spPr>
      </p:pic>
      <p:sp>
        <p:nvSpPr>
          <p:cNvPr id="134" name="Text Placeholder 17"/>
          <p:cNvSpPr txBox="1">
            <a:spLocks/>
          </p:cNvSpPr>
          <p:nvPr/>
        </p:nvSpPr>
        <p:spPr>
          <a:xfrm>
            <a:off x="928552" y="21239114"/>
            <a:ext cx="10056813" cy="2769967"/>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solidFill>
                  <a:srgbClr val="000000"/>
                </a:solidFill>
              </a:rPr>
              <a:t>The data set used for this project was EEG data collected from 14 nodes on a subjects head and this makes the feature space have a dimension of 14.  In each trial, the subject was asked to imagine right hand movement at specific times and this stimulus was recorded along with the signal recorded at each node.  The features being considered are the signals from the different nodes.  </a:t>
            </a:r>
            <a:endParaRPr lang="en-US" dirty="0">
              <a:solidFill>
                <a:srgbClr val="000000"/>
              </a:solidFill>
            </a:endParaRPr>
          </a:p>
        </p:txBody>
      </p:sp>
      <mc:AlternateContent xmlns:mc="http://schemas.openxmlformats.org/markup-compatibility/2006">
        <mc:Choice xmlns:a14="http://schemas.microsoft.com/office/drawing/2010/main" Requires="a14">
          <p:sp>
            <p:nvSpPr>
              <p:cNvPr id="135" name="Text Placeholder 17"/>
              <p:cNvSpPr txBox="1">
                <a:spLocks/>
              </p:cNvSpPr>
              <p:nvPr/>
            </p:nvSpPr>
            <p:spPr>
              <a:xfrm>
                <a:off x="22281376" y="30585036"/>
                <a:ext cx="10056813" cy="1692749"/>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solidFill>
                      <a:srgbClr val="000000"/>
                    </a:solidFill>
                  </a:rPr>
                  <a:t>Accuracy calculated as:</a:t>
                </a:r>
              </a:p>
              <a:p>
                <a14:m/>
                <a:endParaRPr lang="en-US" dirty="0">
                  <a:solidFill>
                    <a:srgbClr val="000000"/>
                  </a:solidFill>
                </a:endParaRPr>
              </a:p>
            </p:txBody>
          </p:sp>
        </mc:Choice>
        <mc:Fallback>
          <p:sp>
            <p:nvSpPr>
              <p:cNvPr id="135" name="Text Placeholder 17"/>
              <p:cNvSpPr txBox="1">
                <a:spLocks noRot="1" noChangeAspect="1" noMove="1" noResize="1" noEditPoints="1" noAdjustHandles="1" noChangeArrowheads="1" noChangeShapeType="1" noTextEdit="1"/>
              </p:cNvSpPr>
              <p:nvPr/>
            </p:nvSpPr>
            <p:spPr>
              <a:xfrm>
                <a:off x="22281376" y="30585036"/>
                <a:ext cx="10056813" cy="1692749"/>
              </a:xfrm>
              <a:prstGeom prst="rect">
                <a:avLst/>
              </a:prstGeom>
              <a:blipFill rotWithShape="1">
                <a:blip r:embed="rId13"/>
                <a:stretch>
                  <a:fillRect/>
                </a:stretch>
              </a:blipFill>
            </p:spPr>
            <p:txBody>
              <a:bodyPr/>
              <a:lstStyle/>
              <a:p>
                <a:r>
                  <a:rPr lang="en-US">
                    <a:noFill/>
                  </a:rPr>
                  <a:t> </a:t>
                </a:r>
              </a:p>
            </p:txBody>
          </p:sp>
        </mc:Fallback>
      </mc:AlternateContent>
      <p:pic>
        <p:nvPicPr>
          <p:cNvPr id="1031" name="Picture 7" descr="http://www.intechopen.com/source/html/39037/media/image4.jpe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5329738" y="8522106"/>
            <a:ext cx="3960090" cy="1903890"/>
          </a:xfrm>
          <a:prstGeom prst="rect">
            <a:avLst/>
          </a:prstGeom>
          <a:noFill/>
          <a:ln w="9525">
            <a:solidFill>
              <a:schemeClr val="tx1"/>
            </a:solidFill>
          </a:ln>
          <a:extLst>
            <a:ext uri="{909E8E84-426E-40dd-AFC4-6F175D3DCCD1}">
              <a14:hiddenFill xmlns:a14="http://schemas.microsoft.com/office/drawing/2010/main">
                <a:solidFill>
                  <a:srgbClr val="FFFFFF"/>
                </a:solidFill>
              </a14:hiddenFill>
            </a:ext>
          </a:extLst>
        </p:spPr>
      </p:pic>
      <p:sp>
        <p:nvSpPr>
          <p:cNvPr id="137" name="Text Placeholder 17"/>
          <p:cNvSpPr txBox="1">
            <a:spLocks/>
          </p:cNvSpPr>
          <p:nvPr/>
        </p:nvSpPr>
        <p:spPr>
          <a:xfrm>
            <a:off x="4087220" y="20866300"/>
            <a:ext cx="3370856" cy="707864"/>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1600" dirty="0" smtClean="0">
                <a:solidFill>
                  <a:srgbClr val="EB1500"/>
                </a:solidFill>
              </a:rPr>
              <a:t>Figure 2:  Original 14 EEG signals. </a:t>
            </a:r>
            <a:endParaRPr lang="en-US" sz="1600" dirty="0">
              <a:solidFill>
                <a:srgbClr val="EB1500"/>
              </a:solidFill>
            </a:endParaRPr>
          </a:p>
        </p:txBody>
      </p:sp>
      <p:sp>
        <p:nvSpPr>
          <p:cNvPr id="139" name="Text Placeholder 17"/>
          <p:cNvSpPr txBox="1">
            <a:spLocks/>
          </p:cNvSpPr>
          <p:nvPr/>
        </p:nvSpPr>
        <p:spPr>
          <a:xfrm>
            <a:off x="6762751" y="16166953"/>
            <a:ext cx="3886200" cy="707864"/>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1600" dirty="0" smtClean="0">
                <a:solidFill>
                  <a:srgbClr val="EB1500"/>
                </a:solidFill>
              </a:rPr>
              <a:t>Figure 1: The flow of the signal in a BCI.</a:t>
            </a:r>
            <a:endParaRPr lang="en-US" sz="1600" dirty="0">
              <a:solidFill>
                <a:srgbClr val="EB1500"/>
              </a:solidFill>
            </a:endParaRPr>
          </a:p>
        </p:txBody>
      </p:sp>
      <p:sp>
        <p:nvSpPr>
          <p:cNvPr id="140" name="Text Placeholder 17"/>
          <p:cNvSpPr txBox="1">
            <a:spLocks/>
          </p:cNvSpPr>
          <p:nvPr/>
        </p:nvSpPr>
        <p:spPr>
          <a:xfrm>
            <a:off x="1296714" y="31408094"/>
            <a:ext cx="5104086" cy="707864"/>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1600" dirty="0" smtClean="0">
                <a:solidFill>
                  <a:srgbClr val="EB1500"/>
                </a:solidFill>
              </a:rPr>
              <a:t>Figure 3: Eigenvalues used for reducing dimensionality </a:t>
            </a:r>
            <a:endParaRPr lang="en-US" sz="1600" dirty="0">
              <a:solidFill>
                <a:srgbClr val="EB1500"/>
              </a:solidFill>
            </a:endParaRPr>
          </a:p>
        </p:txBody>
      </p:sp>
      <p:sp>
        <p:nvSpPr>
          <p:cNvPr id="141" name="Text Placeholder 17"/>
          <p:cNvSpPr txBox="1">
            <a:spLocks/>
          </p:cNvSpPr>
          <p:nvPr/>
        </p:nvSpPr>
        <p:spPr>
          <a:xfrm>
            <a:off x="25225188" y="10334105"/>
            <a:ext cx="4437887" cy="707864"/>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1600" dirty="0" smtClean="0">
                <a:solidFill>
                  <a:srgbClr val="EB1500"/>
                </a:solidFill>
              </a:rPr>
              <a:t>Figure 6: Example of 10-fold cross validation </a:t>
            </a:r>
            <a:endParaRPr lang="en-US" sz="1600" dirty="0">
              <a:solidFill>
                <a:srgbClr val="EB1500"/>
              </a:solidFill>
            </a:endParaRPr>
          </a:p>
        </p:txBody>
      </p:sp>
      <p:sp>
        <p:nvSpPr>
          <p:cNvPr id="142" name="Text Placeholder 17"/>
          <p:cNvSpPr txBox="1">
            <a:spLocks/>
          </p:cNvSpPr>
          <p:nvPr/>
        </p:nvSpPr>
        <p:spPr>
          <a:xfrm>
            <a:off x="16217445" y="19038248"/>
            <a:ext cx="5118100" cy="120030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1600" dirty="0" smtClean="0">
                <a:solidFill>
                  <a:srgbClr val="EB1500"/>
                </a:solidFill>
              </a:rPr>
              <a:t>Figure 5: ROC curve comparing the probability of false classification of right hand movement and the probability of false classification of another stimulus.</a:t>
            </a:r>
            <a:endParaRPr lang="en-US" sz="1600" dirty="0">
              <a:solidFill>
                <a:srgbClr val="EB1500"/>
              </a:solidFill>
            </a:endParaRPr>
          </a:p>
        </p:txBody>
      </p:sp>
      <p:sp>
        <p:nvSpPr>
          <p:cNvPr id="143" name="Text Placeholder 17"/>
          <p:cNvSpPr txBox="1">
            <a:spLocks/>
          </p:cNvSpPr>
          <p:nvPr/>
        </p:nvSpPr>
        <p:spPr>
          <a:xfrm>
            <a:off x="13728224" y="12433005"/>
            <a:ext cx="5604691" cy="707864"/>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1600" dirty="0" smtClean="0">
                <a:solidFill>
                  <a:srgbClr val="EB1500"/>
                </a:solidFill>
              </a:rPr>
              <a:t>Figure 4: Part of decision tree used in classifying ICA signals </a:t>
            </a:r>
            <a:endParaRPr lang="en-US" sz="1600" dirty="0">
              <a:solidFill>
                <a:srgbClr val="EB1500"/>
              </a:solidFill>
            </a:endParaRPr>
          </a:p>
        </p:txBody>
      </p:sp>
      <p:sp>
        <p:nvSpPr>
          <p:cNvPr id="144" name="Text Placeholder 17"/>
          <p:cNvSpPr txBox="1">
            <a:spLocks/>
          </p:cNvSpPr>
          <p:nvPr/>
        </p:nvSpPr>
        <p:spPr>
          <a:xfrm>
            <a:off x="24850335" y="15968213"/>
            <a:ext cx="5604691" cy="95408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1600" dirty="0" smtClean="0">
                <a:solidFill>
                  <a:srgbClr val="EB1500"/>
                </a:solidFill>
              </a:rPr>
              <a:t>Figure 7: Accuracy of decision tree classifier for different levels of dimensionality reduction. </a:t>
            </a:r>
            <a:endParaRPr lang="en-US" sz="1600" dirty="0">
              <a:solidFill>
                <a:srgbClr val="EB1500"/>
              </a:solidFill>
            </a:endParaRPr>
          </a:p>
        </p:txBody>
      </p:sp>
      <p:sp>
        <p:nvSpPr>
          <p:cNvPr id="145" name="Text Placeholder 17"/>
          <p:cNvSpPr txBox="1">
            <a:spLocks/>
          </p:cNvSpPr>
          <p:nvPr/>
        </p:nvSpPr>
        <p:spPr>
          <a:xfrm>
            <a:off x="24641786" y="22036501"/>
            <a:ext cx="5604691" cy="95408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1600" dirty="0">
                <a:solidFill>
                  <a:srgbClr val="EB1500"/>
                </a:solidFill>
              </a:rPr>
              <a:t>Figure </a:t>
            </a:r>
            <a:r>
              <a:rPr lang="en-US" sz="1600" dirty="0" smtClean="0">
                <a:solidFill>
                  <a:srgbClr val="EB1500"/>
                </a:solidFill>
              </a:rPr>
              <a:t>8: </a:t>
            </a:r>
            <a:r>
              <a:rPr lang="en-US" sz="1600" dirty="0">
                <a:solidFill>
                  <a:srgbClr val="EB1500"/>
                </a:solidFill>
              </a:rPr>
              <a:t>Accuracy of </a:t>
            </a:r>
            <a:r>
              <a:rPr lang="en-US" sz="1600" dirty="0" smtClean="0">
                <a:solidFill>
                  <a:srgbClr val="EB1500"/>
                </a:solidFill>
              </a:rPr>
              <a:t>LDA classifier </a:t>
            </a:r>
            <a:r>
              <a:rPr lang="en-US" sz="1600" dirty="0">
                <a:solidFill>
                  <a:srgbClr val="EB1500"/>
                </a:solidFill>
              </a:rPr>
              <a:t>for different levels of dimensionality reduction. </a:t>
            </a:r>
          </a:p>
        </p:txBody>
      </p:sp>
      <p:sp>
        <p:nvSpPr>
          <p:cNvPr id="146" name="Text Placeholder 17"/>
          <p:cNvSpPr txBox="1">
            <a:spLocks/>
          </p:cNvSpPr>
          <p:nvPr/>
        </p:nvSpPr>
        <p:spPr>
          <a:xfrm>
            <a:off x="24621738" y="28467548"/>
            <a:ext cx="5604691" cy="95408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1600" dirty="0">
                <a:solidFill>
                  <a:srgbClr val="EB1500"/>
                </a:solidFill>
              </a:rPr>
              <a:t>Figure </a:t>
            </a:r>
            <a:r>
              <a:rPr lang="en-US" sz="1600" dirty="0" smtClean="0">
                <a:solidFill>
                  <a:srgbClr val="EB1500"/>
                </a:solidFill>
              </a:rPr>
              <a:t>9: </a:t>
            </a:r>
            <a:r>
              <a:rPr lang="en-US" sz="1600" dirty="0">
                <a:solidFill>
                  <a:srgbClr val="EB1500"/>
                </a:solidFill>
              </a:rPr>
              <a:t>Accuracy of </a:t>
            </a:r>
            <a:r>
              <a:rPr lang="en-US" sz="1600" dirty="0" smtClean="0">
                <a:solidFill>
                  <a:srgbClr val="EB1500"/>
                </a:solidFill>
              </a:rPr>
              <a:t>Naïve Bayes classifier </a:t>
            </a:r>
            <a:r>
              <a:rPr lang="en-US" sz="1600" dirty="0">
                <a:solidFill>
                  <a:srgbClr val="EB1500"/>
                </a:solidFill>
              </a:rPr>
              <a:t>for different levels of dimensionality reduction. </a:t>
            </a:r>
          </a:p>
        </p:txBody>
      </p:sp>
      <p:sp>
        <p:nvSpPr>
          <p:cNvPr id="85" name="Text Placeholder 17"/>
          <p:cNvSpPr txBox="1">
            <a:spLocks/>
          </p:cNvSpPr>
          <p:nvPr/>
        </p:nvSpPr>
        <p:spPr>
          <a:xfrm>
            <a:off x="11593514" y="26411741"/>
            <a:ext cx="10056813" cy="4385794"/>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solidFill>
                  <a:srgbClr val="000000"/>
                </a:solidFill>
              </a:rPr>
              <a:t>Classifiers have applications in many different fields. They can be used for classifying images, sounds, language, handwriting, and human features.  It has become</a:t>
            </a:r>
            <a:r>
              <a:rPr lang="en-US" dirty="0">
                <a:solidFill>
                  <a:srgbClr val="000000"/>
                </a:solidFill>
              </a:rPr>
              <a:t> </a:t>
            </a:r>
            <a:r>
              <a:rPr lang="en-US" dirty="0" smtClean="0">
                <a:solidFill>
                  <a:srgbClr val="000000"/>
                </a:solidFill>
              </a:rPr>
              <a:t>an increasingly </a:t>
            </a:r>
          </a:p>
          <a:p>
            <a:r>
              <a:rPr lang="en-US" dirty="0" smtClean="0">
                <a:solidFill>
                  <a:srgbClr val="000000"/>
                </a:solidFill>
              </a:rPr>
              <a:t>studied field recently due to </a:t>
            </a:r>
          </a:p>
          <a:p>
            <a:r>
              <a:rPr lang="en-US" dirty="0" smtClean="0">
                <a:solidFill>
                  <a:srgbClr val="000000"/>
                </a:solidFill>
              </a:rPr>
              <a:t>higher levels of computing </a:t>
            </a:r>
          </a:p>
          <a:p>
            <a:r>
              <a:rPr lang="en-US" dirty="0" smtClean="0">
                <a:solidFill>
                  <a:srgbClr val="000000"/>
                </a:solidFill>
              </a:rPr>
              <a:t>power and the widespread</a:t>
            </a:r>
          </a:p>
          <a:p>
            <a:r>
              <a:rPr lang="en-US" dirty="0" smtClean="0">
                <a:solidFill>
                  <a:srgbClr val="000000"/>
                </a:solidFill>
              </a:rPr>
              <a:t>availability of large sets of </a:t>
            </a:r>
          </a:p>
          <a:p>
            <a:r>
              <a:rPr lang="en-US" dirty="0" smtClean="0">
                <a:solidFill>
                  <a:srgbClr val="000000"/>
                </a:solidFill>
              </a:rPr>
              <a:t>data which can be more easily</a:t>
            </a:r>
          </a:p>
          <a:p>
            <a:r>
              <a:rPr lang="en-US" dirty="0" smtClean="0">
                <a:solidFill>
                  <a:srgbClr val="000000"/>
                </a:solidFill>
              </a:rPr>
              <a:t>manipulated with</a:t>
            </a:r>
            <a:r>
              <a:rPr lang="en-US" dirty="0">
                <a:solidFill>
                  <a:srgbClr val="000000"/>
                </a:solidFill>
              </a:rPr>
              <a:t> </a:t>
            </a:r>
            <a:r>
              <a:rPr lang="en-US" dirty="0" smtClean="0">
                <a:solidFill>
                  <a:srgbClr val="000000"/>
                </a:solidFill>
              </a:rPr>
              <a:t>classifiers [1].</a:t>
            </a:r>
          </a:p>
        </p:txBody>
      </p:sp>
      <p:pic>
        <p:nvPicPr>
          <p:cNvPr id="1027" name="Picture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195215" y="27589131"/>
            <a:ext cx="5043366" cy="3788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8" name="Text Placeholder 17"/>
          <p:cNvSpPr txBox="1">
            <a:spLocks/>
          </p:cNvSpPr>
          <p:nvPr/>
        </p:nvSpPr>
        <p:spPr>
          <a:xfrm>
            <a:off x="16578205" y="31263240"/>
            <a:ext cx="4396580" cy="707864"/>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1600" dirty="0" smtClean="0">
                <a:solidFill>
                  <a:srgbClr val="EB1500"/>
                </a:solidFill>
              </a:rPr>
              <a:t>Table 1: Possible applications of classifiers [1]</a:t>
            </a:r>
            <a:endParaRPr lang="en-US" sz="1600" dirty="0">
              <a:solidFill>
                <a:srgbClr val="EB1500"/>
              </a:solidFill>
            </a:endParaRPr>
          </a:p>
        </p:txBody>
      </p:sp>
    </p:spTree>
    <p:extLst>
      <p:ext uri="{BB962C8B-B14F-4D97-AF65-F5344CB8AC3E}">
        <p14:creationId xmlns:p14="http://schemas.microsoft.com/office/powerpoint/2010/main" val="342521813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36x48-Template-V2b">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5AFA25D59FE04E959FA1C185D4CC09" ma:contentTypeVersion="0" ma:contentTypeDescription="Create a new document." ma:contentTypeScope="" ma:versionID="ada6b109be075696454e2ad2d6401d68">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91AA234-95B8-4385-92A2-DC5C0D8F66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EF5C156B-AFCF-4EF9-ACA3-008AF524F700}">
  <ds:schemaRefs>
    <ds:schemaRef ds:uri="http://schemas.microsoft.com/sharepoint/v3/contenttype/forms"/>
  </ds:schemaRefs>
</ds:datastoreItem>
</file>

<file path=customXml/itemProps3.xml><?xml version="1.0" encoding="utf-8"?>
<ds:datastoreItem xmlns:ds="http://schemas.openxmlformats.org/officeDocument/2006/customXml" ds:itemID="{4F3F753A-2C34-4AA5-A678-FDCACD0B4582}">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36x48-Template-V2b</Template>
  <TotalTime>2712</TotalTime>
  <Words>1251</Words>
  <Application>Microsoft Macintosh PowerPoint</Application>
  <PresentationFormat>Custom</PresentationFormat>
  <Paragraphs>104</Paragraphs>
  <Slides>1</Slides>
  <Notes>1</Notes>
  <HiddenSlides>0</HiddenSlides>
  <MMClips>0</MMClips>
  <ScaleCrop>false</ScaleCrop>
  <HeadingPairs>
    <vt:vector size="4" baseType="variant">
      <vt:variant>
        <vt:lpstr>Theme</vt:lpstr>
      </vt:variant>
      <vt:variant>
        <vt:i4>3</vt:i4>
      </vt:variant>
      <vt:variant>
        <vt:lpstr>Slide Titles</vt:lpstr>
      </vt:variant>
      <vt:variant>
        <vt:i4>1</vt:i4>
      </vt:variant>
    </vt:vector>
  </HeadingPairs>
  <TitlesOfParts>
    <vt:vector size="4" baseType="lpstr">
      <vt:lpstr>36x48-Template-V2b</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 H</cp:lastModifiedBy>
  <cp:revision>106</cp:revision>
  <dcterms:created xsi:type="dcterms:W3CDTF">2012-02-03T19:11:35Z</dcterms:created>
  <dcterms:modified xsi:type="dcterms:W3CDTF">2018-07-27T15:54:51Z</dcterms:modified>
</cp:coreProperties>
</file>