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4327" autoAdjust="0"/>
  </p:normalViewPr>
  <p:slideViewPr>
    <p:cSldViewPr snapToGrid="0">
      <p:cViewPr>
        <p:scale>
          <a:sx n="75" d="100"/>
          <a:sy n="75" d="100"/>
        </p:scale>
        <p:origin x="974"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14/12/2019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12/14/2019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12/14/2019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199990" y="2123290"/>
            <a:ext cx="8513726" cy="44480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rPr>
              <a:t>Page </a:t>
            </a:r>
            <a:r>
              <a:rPr lang="fr-FR" sz="3200" b="1" dirty="0">
                <a:latin typeface="Carlito" panose="020F0502020204030204" pitchFamily="34" charset="0"/>
                <a:cs typeface="Carlito" panose="020F0502020204030204" pitchFamily="34" charset="0"/>
              </a:rPr>
              <a:t>d’accueil</a:t>
            </a:r>
            <a:r>
              <a:rPr lang="fr-FR" sz="32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rPr>
              <a:t>Page sur les </a:t>
            </a:r>
            <a:r>
              <a:rPr lang="fr-FR" sz="3200" b="1" dirty="0">
                <a:latin typeface="Carlito" panose="020F0502020204030204" pitchFamily="34" charset="0"/>
                <a:cs typeface="Carlito" panose="020F0502020204030204" pitchFamily="34" charset="0"/>
              </a:rPr>
              <a:t>studios et leurs jeux</a:t>
            </a:r>
            <a:r>
              <a:rPr lang="fr-FR" sz="32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2796" y="1824853"/>
            <a:ext cx="8513726" cy="48682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sur </a:t>
            </a:r>
            <a:r>
              <a:rPr lang="fr-FR" sz="3000" b="1" dirty="0">
                <a:latin typeface="Carlito" panose="020F0502020204030204" pitchFamily="34" charset="0"/>
                <a:cs typeface="Carlito" panose="020F0502020204030204" pitchFamily="34" charset="0"/>
                <a:sym typeface="Wingdings" panose="05000000000000000000" pitchFamily="2" charset="2"/>
              </a:rPr>
              <a:t>l’empire boursie</a:t>
            </a:r>
            <a:r>
              <a:rPr lang="fr-FR" sz="30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sur la </a:t>
            </a:r>
            <a:r>
              <a:rPr lang="fr-FR" sz="3000" b="1" dirty="0">
                <a:latin typeface="Carlito" panose="020F0502020204030204" pitchFamily="34" charset="0"/>
                <a:cs typeface="Carlito" panose="020F0502020204030204" pitchFamily="34" charset="0"/>
                <a:sym typeface="Wingdings" panose="05000000000000000000" pitchFamily="2" charset="2"/>
              </a:rPr>
              <a:t>cote de l’entreprise</a:t>
            </a:r>
            <a:r>
              <a:rPr lang="fr-FR" sz="30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Page de </a:t>
            </a:r>
            <a:r>
              <a:rPr lang="fr-FR" sz="3000" b="1" dirty="0">
                <a:latin typeface="Carlito" panose="020F0502020204030204" pitchFamily="34" charset="0"/>
                <a:cs typeface="Carlito" panose="020F0502020204030204" pitchFamily="34" charset="0"/>
                <a:sym typeface="Wingdings" panose="05000000000000000000" pitchFamily="2" charset="2"/>
              </a:rPr>
              <a:t>contact</a:t>
            </a:r>
            <a:r>
              <a:rPr lang="fr-FR" sz="30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214979" y="2497756"/>
            <a:ext cx="7744798" cy="37093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Utilisation du style </a:t>
            </a:r>
            <a:r>
              <a:rPr lang="fr-FR" sz="3200" b="1" dirty="0">
                <a:latin typeface="Carlito" panose="020F0502020204030204" pitchFamily="34" charset="0"/>
                <a:cs typeface="Carlito" panose="020F0502020204030204" pitchFamily="34" charset="0"/>
                <a:sym typeface="Wingdings" panose="05000000000000000000" pitchFamily="2" charset="2"/>
              </a:rPr>
              <a:t>Material Design</a:t>
            </a:r>
            <a:r>
              <a:rPr lang="fr-FR" sz="32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32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Style </a:t>
            </a:r>
            <a:r>
              <a:rPr lang="fr-FR" sz="3200" b="1" dirty="0">
                <a:latin typeface="Carlito" panose="020F0502020204030204" pitchFamily="34" charset="0"/>
                <a:cs typeface="Carlito" panose="020F0502020204030204" pitchFamily="34" charset="0"/>
                <a:sym typeface="Wingdings" panose="05000000000000000000" pitchFamily="2" charset="2"/>
              </a:rPr>
              <a:t>moderne</a:t>
            </a:r>
            <a:r>
              <a:rPr lang="fr-FR" sz="3200" dirty="0">
                <a:latin typeface="Carlito" panose="020F0502020204030204" pitchFamily="34" charset="0"/>
                <a:cs typeface="Carlito" panose="020F0502020204030204" pitchFamily="34" charset="0"/>
                <a:sym typeface="Wingdings" panose="05000000000000000000" pitchFamily="2" charset="2"/>
              </a:rPr>
              <a:t>, suppression des </a:t>
            </a:r>
            <a:r>
              <a:rPr lang="fr-FR" sz="3200" b="1" dirty="0">
                <a:latin typeface="Carlito" panose="020F0502020204030204" pitchFamily="34" charset="0"/>
                <a:cs typeface="Carlito" panose="020F0502020204030204" pitchFamily="34" charset="0"/>
                <a:sym typeface="Wingdings" panose="05000000000000000000" pitchFamily="2" charset="2"/>
              </a:rPr>
              <a:t>arrondis</a:t>
            </a:r>
            <a:r>
              <a:rPr lang="fr-FR" sz="3200" dirty="0">
                <a:latin typeface="Carlito" panose="020F0502020204030204" pitchFamily="34" charset="0"/>
                <a:cs typeface="Carlito" panose="020F0502020204030204" pitchFamily="34" charset="0"/>
                <a:sym typeface="Wingdings" panose="05000000000000000000" pitchFamily="2" charset="2"/>
              </a:rPr>
              <a:t>, arrière-plans de </a:t>
            </a:r>
            <a:r>
              <a:rPr lang="fr-FR" sz="32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2206539"/>
            <a:ext cx="7744798" cy="44480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2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32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3200" b="1" dirty="0">
                <a:latin typeface="Carlito" panose="020F0502020204030204" pitchFamily="34" charset="0"/>
                <a:cs typeface="Carlito" panose="020F0502020204030204" pitchFamily="34" charset="0"/>
                <a:sym typeface="Wingdings" panose="05000000000000000000" pitchFamily="2" charset="2"/>
              </a:rPr>
              <a:t>taille</a:t>
            </a:r>
            <a:r>
              <a:rPr lang="fr-FR" sz="32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3200" b="1" dirty="0">
                <a:latin typeface="Carlito" panose="020F0502020204030204" pitchFamily="34" charset="0"/>
                <a:cs typeface="Carlito" panose="020F0502020204030204" pitchFamily="34" charset="0"/>
                <a:sym typeface="Wingdings" panose="05000000000000000000" pitchFamily="2" charset="2"/>
              </a:rPr>
              <a:t>fonctionnement</a:t>
            </a:r>
            <a:r>
              <a:rPr lang="fr-FR" sz="3200" dirty="0">
                <a:latin typeface="Carlito" panose="020F0502020204030204" pitchFamily="34" charset="0"/>
                <a:cs typeface="Carlito" panose="020F0502020204030204" pitchFamily="34" charset="0"/>
                <a:sym typeface="Wingdings" panose="05000000000000000000" pitchFamily="2" charset="2"/>
              </a:rPr>
              <a:t> de la page de </a:t>
            </a:r>
            <a:r>
              <a:rPr lang="fr-FR" sz="32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32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32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a:t>
            </a: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155019" y="2339727"/>
            <a:ext cx="8513726" cy="41757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rPr>
              <a:t>Important</a:t>
            </a:r>
            <a:r>
              <a:rPr lang="fr-FR" sz="3000" dirty="0">
                <a:latin typeface="Carlito" panose="020F0502020204030204" pitchFamily="34" charset="0"/>
                <a:cs typeface="Carlito" panose="020F0502020204030204" pitchFamily="34" charset="0"/>
              </a:rPr>
              <a:t> développeur, éditeur et distributeur de </a:t>
            </a:r>
            <a:r>
              <a:rPr lang="fr-FR" sz="30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Siège social à </a:t>
            </a:r>
            <a:r>
              <a:rPr lang="fr-FR" sz="30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Produits développés et publiés par </a:t>
            </a:r>
            <a:r>
              <a:rPr lang="fr-FR" sz="3000" b="1" dirty="0">
                <a:latin typeface="Carlito" panose="020F0502020204030204" pitchFamily="34" charset="0"/>
                <a:cs typeface="Carlito" panose="020F0502020204030204" pitchFamily="34" charset="0"/>
              </a:rPr>
              <a:t>Rockstar Games</a:t>
            </a:r>
            <a:r>
              <a:rPr lang="fr-FR" sz="3000" dirty="0">
                <a:latin typeface="Carlito" panose="020F0502020204030204" pitchFamily="34" charset="0"/>
                <a:cs typeface="Carlito" panose="020F0502020204030204" pitchFamily="34" charset="0"/>
              </a:rPr>
              <a:t> et </a:t>
            </a:r>
            <a:r>
              <a:rPr lang="fr-FR" sz="30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30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631961" y="1965699"/>
            <a:ext cx="7424561" cy="489230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3000" dirty="0">
                <a:latin typeface="Carlito" panose="020F0502020204030204" pitchFamily="34" charset="0"/>
              </a:rPr>
              <a:t> Côté à la bourse de New York (</a:t>
            </a:r>
            <a:r>
              <a:rPr lang="fr-FR" sz="3000" b="1" dirty="0">
                <a:latin typeface="Carlito" panose="020F0502020204030204" pitchFamily="34" charset="0"/>
              </a:rPr>
              <a:t>120$</a:t>
            </a:r>
            <a:r>
              <a:rPr lang="fr-FR" sz="3000" dirty="0">
                <a:latin typeface="Carlito" panose="020F0502020204030204" pitchFamily="34" charset="0"/>
              </a:rPr>
              <a:t>)</a:t>
            </a:r>
          </a:p>
          <a:p>
            <a:pPr marL="457200" indent="-457200">
              <a:lnSpc>
                <a:spcPct val="150000"/>
              </a:lnSpc>
              <a:buFont typeface="Arial" panose="020B0604020202020204" pitchFamily="34" charset="0"/>
              <a:buChar char="•"/>
            </a:pPr>
            <a:r>
              <a:rPr lang="fr-FR" sz="3000" b="1" dirty="0">
                <a:latin typeface="Carlito" panose="020F0502020204030204" pitchFamily="34" charset="0"/>
              </a:rPr>
              <a:t>3 400</a:t>
            </a:r>
            <a:r>
              <a:rPr lang="fr-FR" sz="3000" dirty="0">
                <a:latin typeface="Carlito" panose="020F0502020204030204" pitchFamily="34" charset="0"/>
              </a:rPr>
              <a:t> employés dans </a:t>
            </a:r>
            <a:r>
              <a:rPr lang="fr-FR" sz="3000" b="1" dirty="0">
                <a:latin typeface="Carlito" panose="020F0502020204030204" pitchFamily="34" charset="0"/>
              </a:rPr>
              <a:t>19</a:t>
            </a:r>
            <a:r>
              <a:rPr lang="fr-FR" sz="3000" dirty="0">
                <a:latin typeface="Carlito" panose="020F0502020204030204" pitchFamily="34" charset="0"/>
              </a:rPr>
              <a:t> studios de développement dans le monde </a:t>
            </a:r>
          </a:p>
          <a:p>
            <a:pPr marL="457200" indent="-457200">
              <a:lnSpc>
                <a:spcPct val="150000"/>
              </a:lnSpc>
              <a:buFont typeface="Arial" panose="020B0604020202020204" pitchFamily="34" charset="0"/>
              <a:buChar char="•"/>
            </a:pPr>
            <a:r>
              <a:rPr lang="fr-FR" sz="3000" dirty="0">
                <a:latin typeface="Carlito" panose="020F0502020204030204" pitchFamily="34" charset="0"/>
              </a:rPr>
              <a:t> Une évolution du chiffre d’affaire à la hausse (plus de </a:t>
            </a:r>
            <a:r>
              <a:rPr lang="fr-FR" sz="3000" b="1" dirty="0">
                <a:latin typeface="Carlito" panose="020F0502020204030204" pitchFamily="34" charset="0"/>
              </a:rPr>
              <a:t>2</a:t>
            </a:r>
            <a:r>
              <a:rPr lang="fr-FR" sz="3000" dirty="0">
                <a:latin typeface="Carlito" panose="020F0502020204030204" pitchFamily="34" charset="0"/>
              </a:rPr>
              <a:t> </a:t>
            </a:r>
            <a:r>
              <a:rPr lang="fr-FR" sz="3000" b="1" dirty="0">
                <a:latin typeface="Carlito" panose="020F0502020204030204" pitchFamily="34" charset="0"/>
              </a:rPr>
              <a:t>milliards $ pour 2019</a:t>
            </a:r>
            <a:r>
              <a:rPr lang="fr-FR" sz="3000" dirty="0">
                <a:latin typeface="Carlito" panose="020F0502020204030204" pitchFamily="34" charset="0"/>
              </a:rPr>
              <a:t>)</a:t>
            </a:r>
          </a:p>
          <a:p>
            <a:pPr marL="457200" indent="-457200">
              <a:lnSpc>
                <a:spcPct val="150000"/>
              </a:lnSpc>
              <a:buFont typeface="Arial" panose="020B0604020202020204" pitchFamily="34" charset="0"/>
              <a:buChar char="•"/>
            </a:pPr>
            <a:r>
              <a:rPr lang="fr-FR" sz="3000" dirty="0">
                <a:latin typeface="Carlito" panose="020F0502020204030204" pitchFamily="34" charset="0"/>
              </a:rPr>
              <a:t>Un futur très prometteur </a:t>
            </a:r>
            <a:endParaRPr lang="fr-FR" sz="3200" dirty="0"/>
          </a:p>
          <a:p>
            <a:pPr marL="457200" indent="-457200">
              <a:lnSpc>
                <a:spcPct val="150000"/>
              </a:lnSpc>
              <a:buFont typeface="Arial" panose="020B0604020202020204" pitchFamily="34" charset="0"/>
              <a:buChar char="•"/>
            </a:pPr>
            <a:endParaRPr lang="fr-FR" sz="3200"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2"/>
          <a:stretch>
            <a:fillRect/>
          </a:stretch>
        </p:blipFill>
        <p:spPr>
          <a:xfrm>
            <a:off x="436524" y="2682240"/>
            <a:ext cx="3762375" cy="3174486"/>
          </a:xfrm>
          <a:prstGeom prst="rect">
            <a:avLst/>
          </a:prstGeom>
        </p:spPr>
      </p:pic>
    </p:spTree>
    <p:extLst>
      <p:ext uri="{BB962C8B-B14F-4D97-AF65-F5344CB8AC3E}">
        <p14:creationId xmlns:p14="http://schemas.microsoft.com/office/powerpoint/2010/main" val="187706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631960" y="1901930"/>
            <a:ext cx="7424561" cy="489230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3000" dirty="0">
                <a:latin typeface="Carlito" panose="020F0502020204030204" pitchFamily="34" charset="0"/>
              </a:rPr>
              <a:t>Limited </a:t>
            </a:r>
            <a:r>
              <a:rPr lang="fr-FR" sz="3000" dirty="0" err="1">
                <a:latin typeface="Carlito" panose="020F0502020204030204" pitchFamily="34" charset="0"/>
              </a:rPr>
              <a:t>Liability</a:t>
            </a:r>
            <a:r>
              <a:rPr lang="fr-FR" sz="3000" dirty="0">
                <a:latin typeface="Carlito" panose="020F0502020204030204" pitchFamily="34" charset="0"/>
              </a:rPr>
              <a:t> </a:t>
            </a:r>
            <a:r>
              <a:rPr lang="fr-FR" sz="3000" dirty="0" err="1">
                <a:latin typeface="Carlito" panose="020F0502020204030204" pitchFamily="34" charset="0"/>
              </a:rPr>
              <a:t>Company</a:t>
            </a:r>
            <a:r>
              <a:rPr lang="fr-FR" sz="3000" dirty="0">
                <a:latin typeface="Carlito" panose="020F0502020204030204" pitchFamily="34" charset="0"/>
              </a:rPr>
              <a:t> (LLC)</a:t>
            </a:r>
          </a:p>
          <a:p>
            <a:pPr marL="457200" indent="-457200">
              <a:lnSpc>
                <a:spcPct val="150000"/>
              </a:lnSpc>
              <a:buFont typeface="Arial" panose="020B0604020202020204" pitchFamily="34" charset="0"/>
              <a:buChar char="•"/>
            </a:pPr>
            <a:r>
              <a:rPr lang="fr-FR" sz="3000" dirty="0">
                <a:latin typeface="Carlito" panose="020F0502020204030204" pitchFamily="34" charset="0"/>
              </a:rPr>
              <a:t>Semblable à une Société À Responsabilité Limitée (SARL) en France</a:t>
            </a:r>
          </a:p>
          <a:p>
            <a:pPr marL="457200" indent="-457200">
              <a:lnSpc>
                <a:spcPct val="150000"/>
              </a:lnSpc>
              <a:buFont typeface="Arial" panose="020B0604020202020204" pitchFamily="34" charset="0"/>
              <a:buChar char="•"/>
            </a:pPr>
            <a:r>
              <a:rPr lang="fr-FR" sz="3000" dirty="0">
                <a:latin typeface="Carlito" panose="020F0502020204030204" pitchFamily="34" charset="0"/>
              </a:rPr>
              <a:t>Un modèle hybride entre la corporation et le partnership</a:t>
            </a:r>
          </a:p>
          <a:p>
            <a:pPr marL="457200" indent="-457200">
              <a:lnSpc>
                <a:spcPct val="150000"/>
              </a:lnSpc>
              <a:buFont typeface="Arial" panose="020B0604020202020204" pitchFamily="34" charset="0"/>
              <a:buChar char="•"/>
            </a:pPr>
            <a:r>
              <a:rPr lang="fr-FR" sz="3000" dirty="0">
                <a:latin typeface="Carlito" panose="020F0502020204030204" pitchFamily="34" charset="0"/>
              </a:rPr>
              <a:t>Des avantages et des inconvénients</a:t>
            </a:r>
          </a:p>
          <a:p>
            <a:pPr marL="457200" indent="-457200">
              <a:lnSpc>
                <a:spcPct val="150000"/>
              </a:lnSpc>
              <a:buFont typeface="Arial" panose="020B0604020202020204" pitchFamily="34" charset="0"/>
              <a:buChar char="•"/>
            </a:pPr>
            <a:endParaRPr lang="fr-FR" sz="3200"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2"/>
          <a:stretch>
            <a:fillRect/>
          </a:stretch>
        </p:blipFill>
        <p:spPr>
          <a:xfrm>
            <a:off x="890559" y="2576495"/>
            <a:ext cx="3145175" cy="3145175"/>
          </a:xfrm>
          <a:prstGeom prst="rect">
            <a:avLst/>
          </a:prstGeom>
        </p:spPr>
      </p:pic>
    </p:spTree>
    <p:extLst>
      <p:ext uri="{BB962C8B-B14F-4D97-AF65-F5344CB8AC3E}">
        <p14:creationId xmlns:p14="http://schemas.microsoft.com/office/powerpoint/2010/main" val="123265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2796" y="1824853"/>
            <a:ext cx="8513726" cy="48682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rPr>
              <a:t>Bootstrap</a:t>
            </a:r>
            <a:r>
              <a:rPr lang="fr-FR" sz="3000" dirty="0">
                <a:latin typeface="Carlito" panose="020F0502020204030204" pitchFamily="34" charset="0"/>
                <a:cs typeface="Carlito" panose="020F0502020204030204" pitchFamily="34" charset="0"/>
              </a:rPr>
              <a:t> utilisé pour sa </a:t>
            </a:r>
            <a:r>
              <a:rPr lang="fr-FR" sz="3000" b="1" dirty="0">
                <a:latin typeface="Carlito" panose="020F0502020204030204" pitchFamily="34" charset="0"/>
                <a:cs typeface="Carlito" panose="020F0502020204030204" pitchFamily="34" charset="0"/>
              </a:rPr>
              <a:t>simplicité</a:t>
            </a:r>
            <a:r>
              <a:rPr lang="fr-FR" sz="3000" dirty="0">
                <a:latin typeface="Carlito" panose="020F0502020204030204" pitchFamily="34" charset="0"/>
                <a:cs typeface="Carlito" panose="020F0502020204030204" pitchFamily="34" charset="0"/>
              </a:rPr>
              <a:t> et sa fonctionnalité </a:t>
            </a:r>
            <a:r>
              <a:rPr lang="fr-FR" sz="30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3000" dirty="0">
                <a:latin typeface="Carlito" panose="020F0502020204030204" pitchFamily="34" charset="0"/>
                <a:cs typeface="Carlito" panose="020F0502020204030204" pitchFamily="34" charset="0"/>
              </a:rPr>
              <a:t>Utilisation de </a:t>
            </a:r>
            <a:r>
              <a:rPr lang="fr-FR" sz="3000" b="1" dirty="0">
                <a:latin typeface="Carlito" panose="020F0502020204030204" pitchFamily="34" charset="0"/>
                <a:cs typeface="Carlito" panose="020F0502020204030204" pitchFamily="34" charset="0"/>
              </a:rPr>
              <a:t>PHPMailer</a:t>
            </a:r>
            <a:r>
              <a:rPr lang="fr-FR" sz="30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sym typeface="Wingdings" panose="05000000000000000000" pitchFamily="2" charset="2"/>
              </a:rPr>
              <a:t>Flèche</a:t>
            </a:r>
            <a:r>
              <a:rPr lang="fr-FR" sz="30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3000" b="1" dirty="0">
                <a:latin typeface="Carlito" panose="020F0502020204030204" pitchFamily="34" charset="0"/>
                <a:cs typeface="Carlito" panose="020F0502020204030204" pitchFamily="34" charset="0"/>
                <a:sym typeface="Wingdings" panose="05000000000000000000" pitchFamily="2" charset="2"/>
              </a:rPr>
              <a:t>Scripts PHP</a:t>
            </a:r>
            <a:r>
              <a:rPr lang="fr-FR" sz="30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3000" b="1" dirty="0">
                <a:latin typeface="Carlito" panose="020F0502020204030204" pitchFamily="34" charset="0"/>
                <a:cs typeface="Carlito" panose="020F0502020204030204" pitchFamily="34" charset="0"/>
                <a:sym typeface="Wingdings" panose="05000000000000000000" pitchFamily="2" charset="2"/>
              </a:rPr>
              <a:t>JQuery</a:t>
            </a:r>
            <a:r>
              <a:rPr lang="fr-FR" sz="30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315</TotalTime>
  <Words>449</Words>
  <Application>Microsoft Office PowerPoint</Application>
  <PresentationFormat>Grand écran</PresentationFormat>
  <Paragraphs>90</Paragraphs>
  <Slides>15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Jeremy</cp:lastModifiedBy>
  <cp:revision>32</cp:revision>
  <dcterms:created xsi:type="dcterms:W3CDTF">2019-12-07T12:57:28Z</dcterms:created>
  <dcterms:modified xsi:type="dcterms:W3CDTF">2019-12-14T14:46:53Z</dcterms:modified>
</cp:coreProperties>
</file>