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57" r:id="rId3"/>
    <p:sldId id="258" r:id="rId4"/>
    <p:sldId id="259" r:id="rId5"/>
    <p:sldId id="260" r:id="rId6"/>
    <p:sldId id="269" r:id="rId7"/>
    <p:sldId id="270" r:id="rId8"/>
    <p:sldId id="262" r:id="rId9"/>
    <p:sldId id="264" r:id="rId10"/>
    <p:sldId id="265" r:id="rId11"/>
    <p:sldId id="266" r:id="rId12"/>
    <p:sldId id="267" r:id="rId13"/>
    <p:sldId id="268" r:id="rId14"/>
    <p:sldId id="261" r:id="rId15"/>
    <p:sldId id="271" r:id="rId16"/>
    <p:sldId id="273" r:id="rId17"/>
    <p:sldId id="27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84327" autoAdjust="0"/>
  </p:normalViewPr>
  <p:slideViewPr>
    <p:cSldViewPr snapToGrid="0">
      <p:cViewPr varScale="1">
        <p:scale>
          <a:sx n="96" d="100"/>
          <a:sy n="96" d="100"/>
        </p:scale>
        <p:origin x="11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17/12/2019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a:p>
        </p:txBody>
      </p:sp>
    </p:spTree>
    <p:extLst>
      <p:ext uri="{BB962C8B-B14F-4D97-AF65-F5344CB8AC3E}">
        <p14:creationId xmlns:p14="http://schemas.microsoft.com/office/powerpoint/2010/main" val="28388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8</a:t>
            </a:fld>
            <a:endParaRPr lang="fr-FR"/>
          </a:p>
        </p:txBody>
      </p:sp>
    </p:spTree>
    <p:extLst>
      <p:ext uri="{BB962C8B-B14F-4D97-AF65-F5344CB8AC3E}">
        <p14:creationId xmlns:p14="http://schemas.microsoft.com/office/powerpoint/2010/main" val="1473364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prévoyons un plan de travail en début de semaine pour savoir ce qu’on avait à faire et trier les priorités</a:t>
            </a:r>
          </a:p>
          <a:p>
            <a:pPr marL="171450" indent="-171450">
              <a:buFontTx/>
              <a:buChar char="-"/>
            </a:pPr>
            <a:r>
              <a:rPr lang="fr-FR" dirty="0"/>
              <a:t>Nous nous aidions beaucoup pour corriger les problèmes des autres</a:t>
            </a:r>
          </a:p>
          <a:p>
            <a:pPr marL="171450" indent="-171450">
              <a:buFontTx/>
              <a:buChar char="-"/>
            </a:pPr>
            <a:r>
              <a:rPr lang="fr-FR" dirty="0"/>
              <a:t>Nous n’avons eu aucun problème de communication au sein du groupe, tout le monde s’entendait bien</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15</a:t>
            </a:fld>
            <a:endParaRPr lang="fr-FR"/>
          </a:p>
        </p:txBody>
      </p:sp>
    </p:spTree>
    <p:extLst>
      <p:ext uri="{BB962C8B-B14F-4D97-AF65-F5344CB8AC3E}">
        <p14:creationId xmlns:p14="http://schemas.microsoft.com/office/powerpoint/2010/main" val="595009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Changé le micro-trottoir en sondage</a:t>
            </a:r>
          </a:p>
          <a:p>
            <a:pPr marL="171450" indent="-171450">
              <a:buFontTx/>
              <a:buChar char="-"/>
            </a:pPr>
            <a:r>
              <a:rPr lang="fr-FR" dirty="0"/>
              <a:t>La soutenance a pris un peu de retard</a:t>
            </a:r>
          </a:p>
          <a:p>
            <a:pPr marL="171450" indent="-171450">
              <a:buFontTx/>
              <a:buChar char="-"/>
            </a:pPr>
            <a:r>
              <a:rPr lang="fr-FR" dirty="0"/>
              <a:t>Le rapport a été commencé plus tôt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16</a:t>
            </a:fld>
            <a:endParaRPr lang="fr-FR"/>
          </a:p>
        </p:txBody>
      </p:sp>
    </p:spTree>
    <p:extLst>
      <p:ext uri="{BB962C8B-B14F-4D97-AF65-F5344CB8AC3E}">
        <p14:creationId xmlns:p14="http://schemas.microsoft.com/office/powerpoint/2010/main" val="417130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Nous communiquions via Discord qui est un logiciel de communication permettant de créer des serveurs (groupes privés) et d’avoir plusieurs salons de communication</a:t>
            </a:r>
          </a:p>
          <a:p>
            <a:pPr marL="171450" indent="-171450">
              <a:buFontTx/>
              <a:buChar char="-"/>
            </a:pPr>
            <a:r>
              <a:rPr lang="fr-FR" dirty="0"/>
              <a:t>Nous nous partagions les fichiers via GitHub, un site web permettant de mettre en commun des fichiers tout en gardant l’avancement de tout le monde</a:t>
            </a:r>
          </a:p>
          <a:p>
            <a:pPr marL="171450" indent="-171450">
              <a:buFontTx/>
              <a:buChar char="-"/>
            </a:pPr>
            <a:r>
              <a:rPr lang="fr-FR" dirty="0"/>
              <a:t>Nous nous retrouvions parfois le jeudi après-midi à la bibliothèque universitaire afin de communiquer et travailler plus simplement</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17</a:t>
            </a:fld>
            <a:endParaRPr lang="fr-FR"/>
          </a:p>
        </p:txBody>
      </p:sp>
    </p:spTree>
    <p:extLst>
      <p:ext uri="{BB962C8B-B14F-4D97-AF65-F5344CB8AC3E}">
        <p14:creationId xmlns:p14="http://schemas.microsoft.com/office/powerpoint/2010/main" val="87942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12/17/2019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12/17/2019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2019/2020</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2"/>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3"/>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4"/>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75098" y="2677832"/>
            <a:ext cx="8513726"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a:t>
            </a:r>
            <a:r>
              <a:rPr lang="fr-FR" sz="2400" b="1" dirty="0">
                <a:latin typeface="Carlito" panose="020F0502020204030204" pitchFamily="34" charset="0"/>
                <a:cs typeface="Carlito" panose="020F0502020204030204" pitchFamily="34" charset="0"/>
              </a:rPr>
              <a:t>d’accueil</a:t>
            </a:r>
            <a:r>
              <a:rPr lang="fr-FR" sz="2400" dirty="0">
                <a:latin typeface="Carlito" panose="020F0502020204030204" pitchFamily="34" charset="0"/>
                <a:cs typeface="Carlito" panose="020F0502020204030204" pitchFamily="34" charset="0"/>
              </a:rPr>
              <a:t> : présentation rapide de l’entreprise, arrière-plans animés</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sur les </a:t>
            </a:r>
            <a:r>
              <a:rPr lang="fr-FR" sz="2400" b="1" dirty="0">
                <a:latin typeface="Carlito" panose="020F0502020204030204" pitchFamily="34" charset="0"/>
                <a:cs typeface="Carlito" panose="020F0502020204030204" pitchFamily="34" charset="0"/>
              </a:rPr>
              <a:t>studios et leurs jeux</a:t>
            </a:r>
            <a:r>
              <a:rPr lang="fr-FR" sz="2400" dirty="0">
                <a:latin typeface="Carlito" panose="020F0502020204030204" pitchFamily="34" charset="0"/>
                <a:cs typeface="Carlito" panose="020F0502020204030204" pitchFamily="34" charset="0"/>
              </a:rPr>
              <a:t> : description de Rockstar Games et 2K, présentation des frères Houser et liste de « blockbusters » des deux studios</a:t>
            </a:r>
          </a:p>
        </p:txBody>
      </p:sp>
      <p:pic>
        <p:nvPicPr>
          <p:cNvPr id="3076" name="Picture 4">
            <a:extLst>
              <a:ext uri="{FF2B5EF4-FFF2-40B4-BE49-F238E27FC236}">
                <a16:creationId xmlns:a16="http://schemas.microsoft.com/office/drawing/2014/main" id="{560395E9-2577-4975-8B73-C0A73ABAC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176" y="2510704"/>
            <a:ext cx="1666310"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1CF84A-B17A-4AA5-A692-296E858A1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1111" y="4401789"/>
            <a:ext cx="1794440" cy="11994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399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226760" y="2639862"/>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a:t>
            </a:r>
            <a:r>
              <a:rPr lang="fr-FR" sz="2400" b="1" dirty="0">
                <a:latin typeface="Carlito" panose="020F0502020204030204" pitchFamily="34" charset="0"/>
                <a:cs typeface="Carlito" panose="020F0502020204030204" pitchFamily="34" charset="0"/>
                <a:sym typeface="Wingdings" panose="05000000000000000000" pitchFamily="2" charset="2"/>
              </a:rPr>
              <a:t>l’empire boursie</a:t>
            </a:r>
            <a:r>
              <a:rPr lang="fr-FR" sz="2400" dirty="0">
                <a:latin typeface="Carlito" panose="020F0502020204030204" pitchFamily="34" charset="0"/>
                <a:cs typeface="Carlito" panose="020F0502020204030204" pitchFamily="34" charset="0"/>
                <a:sym typeface="Wingdings" panose="05000000000000000000" pitchFamily="2" charset="2"/>
              </a:rPr>
              <a:t>r : présentation de la situation financière et organisationnelle de l’entreprise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la </a:t>
            </a:r>
            <a:r>
              <a:rPr lang="fr-FR" sz="2400" b="1" dirty="0">
                <a:latin typeface="Carlito" panose="020F0502020204030204" pitchFamily="34" charset="0"/>
                <a:cs typeface="Carlito" panose="020F0502020204030204" pitchFamily="34" charset="0"/>
                <a:sym typeface="Wingdings" panose="05000000000000000000" pitchFamily="2" charset="2"/>
              </a:rPr>
              <a:t>cote de l’entreprise</a:t>
            </a:r>
            <a:r>
              <a:rPr lang="fr-FR" sz="2400" dirty="0">
                <a:latin typeface="Carlito" panose="020F0502020204030204" pitchFamily="34" charset="0"/>
                <a:cs typeface="Carlito" panose="020F0502020204030204" pitchFamily="34" charset="0"/>
                <a:sym typeface="Wingdings" panose="05000000000000000000" pitchFamily="2" charset="2"/>
              </a:rPr>
              <a:t> : description des résultats du sondage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r>
              <a:rPr lang="fr-FR" sz="2400" dirty="0">
                <a:latin typeface="Carlito" panose="020F0502020204030204" pitchFamily="34" charset="0"/>
                <a:cs typeface="Carlito" panose="020F0502020204030204" pitchFamily="34" charset="0"/>
                <a:sym typeface="Wingdings" panose="05000000000000000000" pitchFamily="2" charset="2"/>
              </a:rPr>
              <a:t> : envoi d’e-mail par un serveur d’envoi personnalisé</a:t>
            </a:r>
          </a:p>
        </p:txBody>
      </p:sp>
      <p:pic>
        <p:nvPicPr>
          <p:cNvPr id="2054" name="Picture 6" descr="Résultat de recherche d'images pour &quot;google forms logo png&quot;">
            <a:extLst>
              <a:ext uri="{FF2B5EF4-FFF2-40B4-BE49-F238E27FC236}">
                <a16:creationId xmlns:a16="http://schemas.microsoft.com/office/drawing/2014/main" id="{59557810-06F4-40FD-BEB2-661A1035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72" y="2365322"/>
            <a:ext cx="2127355" cy="21273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Résultat de recherche d'images pour &quot;phpmailer logo&quot;">
            <a:extLst>
              <a:ext uri="{FF2B5EF4-FFF2-40B4-BE49-F238E27FC236}">
                <a16:creationId xmlns:a16="http://schemas.microsoft.com/office/drawing/2014/main" id="{7EF1E598-D5BA-4376-A232-283AC7FB0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805" y="4946195"/>
            <a:ext cx="1460292" cy="14602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467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654697" y="157281"/>
            <a:ext cx="3572529"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2.2. Choix esthétiques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827" y="2949898"/>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Utilisation du style </a:t>
            </a:r>
            <a:r>
              <a:rPr lang="fr-FR" sz="2400" b="1" dirty="0">
                <a:latin typeface="Carlito" panose="020F0502020204030204" pitchFamily="34" charset="0"/>
                <a:cs typeface="Carlito" panose="020F0502020204030204" pitchFamily="34" charset="0"/>
                <a:sym typeface="Wingdings" panose="05000000000000000000" pitchFamily="2" charset="2"/>
              </a:rPr>
              <a:t>Material Design</a:t>
            </a:r>
            <a:r>
              <a:rPr lang="fr-FR" sz="2400" dirty="0">
                <a:latin typeface="Carlito" panose="020F0502020204030204" pitchFamily="34" charset="0"/>
                <a:cs typeface="Carlito" panose="020F0502020204030204" pitchFamily="34" charset="0"/>
                <a:sym typeface="Wingdings" panose="05000000000000000000" pitchFamily="2" charset="2"/>
              </a:rPr>
              <a:t> pour le choix de la palette de couleur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Barre de navigation Bootstrap </a:t>
            </a:r>
            <a:r>
              <a:rPr lang="fr-FR" sz="2400" b="1" dirty="0">
                <a:latin typeface="Carlito" panose="020F0502020204030204" pitchFamily="34" charset="0"/>
                <a:cs typeface="Carlito" panose="020F0502020204030204" pitchFamily="34" charset="0"/>
                <a:sym typeface="Wingdings" panose="05000000000000000000" pitchFamily="2" charset="2"/>
              </a:rPr>
              <a:t>claire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Style </a:t>
            </a:r>
            <a:r>
              <a:rPr lang="fr-FR" sz="2400" b="1" dirty="0">
                <a:latin typeface="Carlito" panose="020F0502020204030204" pitchFamily="34" charset="0"/>
                <a:cs typeface="Carlito" panose="020F0502020204030204" pitchFamily="34" charset="0"/>
                <a:sym typeface="Wingdings" panose="05000000000000000000" pitchFamily="2" charset="2"/>
              </a:rPr>
              <a:t>moderne</a:t>
            </a:r>
            <a:r>
              <a:rPr lang="fr-FR" sz="2400" dirty="0">
                <a:latin typeface="Carlito" panose="020F0502020204030204" pitchFamily="34" charset="0"/>
                <a:cs typeface="Carlito" panose="020F0502020204030204" pitchFamily="34" charset="0"/>
                <a:sym typeface="Wingdings" panose="05000000000000000000" pitchFamily="2" charset="2"/>
              </a:rPr>
              <a:t>, suppression des </a:t>
            </a:r>
            <a:r>
              <a:rPr lang="fr-FR" sz="2400" b="1" dirty="0">
                <a:latin typeface="Carlito" panose="020F0502020204030204" pitchFamily="34" charset="0"/>
                <a:cs typeface="Carlito" panose="020F0502020204030204" pitchFamily="34" charset="0"/>
                <a:sym typeface="Wingdings" panose="05000000000000000000" pitchFamily="2" charset="2"/>
              </a:rPr>
              <a:t>arrondis</a:t>
            </a:r>
            <a:r>
              <a:rPr lang="fr-FR" sz="2400" dirty="0">
                <a:latin typeface="Carlito" panose="020F0502020204030204" pitchFamily="34" charset="0"/>
                <a:cs typeface="Carlito" panose="020F0502020204030204" pitchFamily="34" charset="0"/>
                <a:sym typeface="Wingdings" panose="05000000000000000000" pitchFamily="2" charset="2"/>
              </a:rPr>
              <a:t>, arrière-plans de </a:t>
            </a:r>
            <a:r>
              <a:rPr lang="fr-FR" sz="2400" b="1" dirty="0">
                <a:latin typeface="Carlito" panose="020F0502020204030204" pitchFamily="34" charset="0"/>
                <a:cs typeface="Carlito" panose="020F0502020204030204" pitchFamily="34" charset="0"/>
                <a:sym typeface="Wingdings" panose="05000000000000000000" pitchFamily="2" charset="2"/>
              </a:rPr>
              <a:t>bonne qualité</a:t>
            </a:r>
          </a:p>
        </p:txBody>
      </p:sp>
      <p:pic>
        <p:nvPicPr>
          <p:cNvPr id="4098" name="Picture 2" descr="Résultat de recherche d'images pour &quot;palette couleur material design&quot;">
            <a:extLst>
              <a:ext uri="{FF2B5EF4-FFF2-40B4-BE49-F238E27FC236}">
                <a16:creationId xmlns:a16="http://schemas.microsoft.com/office/drawing/2014/main" id="{E7A9E09E-0985-42ED-90B9-202CD131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731" y="3229646"/>
            <a:ext cx="3142755" cy="22455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909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2.3. Contraintes techniques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995688" y="3017189"/>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Barre de navigation </a:t>
            </a:r>
            <a:r>
              <a:rPr lang="fr-FR" sz="2400" dirty="0">
                <a:latin typeface="Carlito" panose="020F0502020204030204" pitchFamily="34" charset="0"/>
                <a:cs typeface="Carlito" panose="020F0502020204030204" pitchFamily="34" charset="0"/>
                <a:sym typeface="Wingdings" panose="05000000000000000000" pitchFamily="2" charset="2"/>
              </a:rPr>
              <a:t>causant des soucis suivant la </a:t>
            </a:r>
            <a:r>
              <a:rPr lang="fr-FR" sz="2400" b="1" dirty="0">
                <a:latin typeface="Carlito" panose="020F0502020204030204" pitchFamily="34" charset="0"/>
                <a:cs typeface="Carlito" panose="020F0502020204030204" pitchFamily="34" charset="0"/>
                <a:sym typeface="Wingdings" panose="05000000000000000000" pitchFamily="2" charset="2"/>
              </a:rPr>
              <a:t>taille</a:t>
            </a:r>
            <a:r>
              <a:rPr lang="fr-FR" sz="2400" dirty="0">
                <a:latin typeface="Carlito" panose="020F0502020204030204" pitchFamily="34" charset="0"/>
                <a:cs typeface="Carlito" panose="020F0502020204030204" pitchFamily="34" charset="0"/>
                <a:sym typeface="Wingdings" panose="05000000000000000000" pitchFamily="2" charset="2"/>
              </a:rPr>
              <a:t> du navigateur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Complexité au niveau du </a:t>
            </a:r>
            <a:r>
              <a:rPr lang="fr-FR" sz="2400" b="1" dirty="0">
                <a:latin typeface="Carlito" panose="020F0502020204030204" pitchFamily="34" charset="0"/>
                <a:cs typeface="Carlito" panose="020F0502020204030204" pitchFamily="34" charset="0"/>
                <a:sym typeface="Wingdings" panose="05000000000000000000" pitchFamily="2" charset="2"/>
              </a:rPr>
              <a:t>fonctionnement</a:t>
            </a:r>
            <a:r>
              <a:rPr lang="fr-FR" sz="2400" dirty="0">
                <a:latin typeface="Carlito" panose="020F0502020204030204" pitchFamily="34" charset="0"/>
                <a:cs typeface="Carlito" panose="020F0502020204030204" pitchFamily="34" charset="0"/>
                <a:sym typeface="Wingdings" panose="05000000000000000000" pitchFamily="2" charset="2"/>
              </a:rPr>
              <a:t> de la 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Difficultés à l’adaptation de </a:t>
            </a:r>
            <a:r>
              <a:rPr lang="fr-FR" sz="2400" b="1" dirty="0">
                <a:latin typeface="Carlito" panose="020F0502020204030204" pitchFamily="34" charset="0"/>
                <a:cs typeface="Carlito" panose="020F0502020204030204" pitchFamily="34" charset="0"/>
                <a:sym typeface="Wingdings" panose="05000000000000000000" pitchFamily="2" charset="2"/>
              </a:rPr>
              <a:t>l’affichage mobile</a:t>
            </a:r>
          </a:p>
        </p:txBody>
      </p:sp>
      <p:pic>
        <p:nvPicPr>
          <p:cNvPr id="5122" name="Picture 2" descr="Résultat de recherche d'images pour &quot;responsive web design mobile&quot;">
            <a:extLst>
              <a:ext uri="{FF2B5EF4-FFF2-40B4-BE49-F238E27FC236}">
                <a16:creationId xmlns:a16="http://schemas.microsoft.com/office/drawing/2014/main" id="{6C8353E5-E084-43C7-9767-15DC2AB39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3" y="3017189"/>
            <a:ext cx="3293256" cy="28267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012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sp>
        <p:nvSpPr>
          <p:cNvPr id="9" name="ZoneTexte 8">
            <a:extLst>
              <a:ext uri="{FF2B5EF4-FFF2-40B4-BE49-F238E27FC236}">
                <a16:creationId xmlns:a16="http://schemas.microsoft.com/office/drawing/2014/main" id="{5CC65C1E-2C80-4AB0-ADA9-1DE8F80983F7}"/>
              </a:ext>
            </a:extLst>
          </p:cNvPr>
          <p:cNvSpPr txBox="1"/>
          <p:nvPr/>
        </p:nvSpPr>
        <p:spPr>
          <a:xfrm>
            <a:off x="629636" y="3429000"/>
            <a:ext cx="5466364" cy="1697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Beaucoup d’entraide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Plan de travail en </a:t>
            </a:r>
            <a:r>
              <a:rPr lang="fr-FR" sz="2400" b="1" dirty="0">
                <a:latin typeface="Carlito" panose="020F0502020204030204" pitchFamily="34" charset="0"/>
                <a:cs typeface="Carlito" panose="020F0502020204030204" pitchFamily="34" charset="0"/>
                <a:sym typeface="Wingdings" panose="05000000000000000000" pitchFamily="2" charset="2"/>
              </a:rPr>
              <a:t>début de semaine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Une entente </a:t>
            </a:r>
            <a:r>
              <a:rPr lang="fr-FR" sz="2400" b="1" dirty="0">
                <a:latin typeface="Carlito" panose="020F0502020204030204" pitchFamily="34" charset="0"/>
                <a:cs typeface="Carlito" panose="020F0502020204030204" pitchFamily="34" charset="0"/>
                <a:sym typeface="Wingdings" panose="05000000000000000000" pitchFamily="2" charset="2"/>
              </a:rPr>
              <a:t>parfaite</a:t>
            </a:r>
          </a:p>
        </p:txBody>
      </p:sp>
    </p:spTree>
    <p:extLst>
      <p:ext uri="{BB962C8B-B14F-4D97-AF65-F5344CB8AC3E}">
        <p14:creationId xmlns:p14="http://schemas.microsoft.com/office/powerpoint/2010/main" val="34003536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pic>
        <p:nvPicPr>
          <p:cNvPr id="7" name="Image 6" descr="Une image contenant capture d’écran&#10;&#10;Description générée automatiquement">
            <a:extLst>
              <a:ext uri="{FF2B5EF4-FFF2-40B4-BE49-F238E27FC236}">
                <a16:creationId xmlns:a16="http://schemas.microsoft.com/office/drawing/2014/main" id="{8C0A01E2-1DD2-489D-A0CF-043534F53A7B}"/>
              </a:ext>
            </a:extLst>
          </p:cNvPr>
          <p:cNvPicPr>
            <a:picLocks noChangeAspect="1"/>
          </p:cNvPicPr>
          <p:nvPr/>
        </p:nvPicPr>
        <p:blipFill>
          <a:blip r:embed="rId3"/>
          <a:stretch>
            <a:fillRect/>
          </a:stretch>
        </p:blipFill>
        <p:spPr>
          <a:xfrm>
            <a:off x="268357" y="2228569"/>
            <a:ext cx="8002656" cy="217427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Image 8" descr="Une image contenant capture d’écran&#10;&#10;Description générée automatiquement">
            <a:extLst>
              <a:ext uri="{FF2B5EF4-FFF2-40B4-BE49-F238E27FC236}">
                <a16:creationId xmlns:a16="http://schemas.microsoft.com/office/drawing/2014/main" id="{DC0C3E25-23D8-4175-AAF8-BC071D086486}"/>
              </a:ext>
            </a:extLst>
          </p:cNvPr>
          <p:cNvPicPr>
            <a:picLocks noChangeAspect="1"/>
          </p:cNvPicPr>
          <p:nvPr/>
        </p:nvPicPr>
        <p:blipFill>
          <a:blip r:embed="rId4"/>
          <a:stretch>
            <a:fillRect/>
          </a:stretch>
        </p:blipFill>
        <p:spPr>
          <a:xfrm>
            <a:off x="3926471" y="4512366"/>
            <a:ext cx="7997173" cy="206056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0" name="Ellipse 9">
            <a:extLst>
              <a:ext uri="{FF2B5EF4-FFF2-40B4-BE49-F238E27FC236}">
                <a16:creationId xmlns:a16="http://schemas.microsoft.com/office/drawing/2014/main" id="{0D162587-82C8-44C3-99B6-5C442FF66F39}"/>
              </a:ext>
            </a:extLst>
          </p:cNvPr>
          <p:cNvSpPr/>
          <p:nvPr/>
        </p:nvSpPr>
        <p:spPr>
          <a:xfrm>
            <a:off x="6221896" y="4005470"/>
            <a:ext cx="2049117" cy="506896"/>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9533E87E-2627-4185-9F8B-BCF734599320}"/>
              </a:ext>
            </a:extLst>
          </p:cNvPr>
          <p:cNvSpPr/>
          <p:nvPr/>
        </p:nvSpPr>
        <p:spPr>
          <a:xfrm>
            <a:off x="9110563" y="6101129"/>
            <a:ext cx="2468803" cy="610715"/>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A04BFA44-3561-422C-9424-E87E8118FD63}"/>
              </a:ext>
            </a:extLst>
          </p:cNvPr>
          <p:cNvSpPr/>
          <p:nvPr/>
        </p:nvSpPr>
        <p:spPr>
          <a:xfrm>
            <a:off x="450056" y="3905250"/>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765C58-4C4A-4462-B98B-6B7973783ACC}"/>
              </a:ext>
            </a:extLst>
          </p:cNvPr>
          <p:cNvSpPr/>
          <p:nvPr/>
        </p:nvSpPr>
        <p:spPr>
          <a:xfrm>
            <a:off x="4069556" y="6101129"/>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4F03310-B295-4DBB-A0AB-3F0ABD2ADD73}"/>
              </a:ext>
            </a:extLst>
          </p:cNvPr>
          <p:cNvSpPr txBox="1"/>
          <p:nvPr/>
        </p:nvSpPr>
        <p:spPr>
          <a:xfrm>
            <a:off x="9110563" y="3084871"/>
            <a:ext cx="1449436" cy="461665"/>
          </a:xfrm>
          <a:prstGeom prst="rect">
            <a:avLst/>
          </a:prstGeom>
          <a:noFill/>
        </p:spPr>
        <p:txBody>
          <a:bodyPr wrap="none" rtlCol="0">
            <a:spAutoFit/>
          </a:bodyPr>
          <a:lstStyle/>
          <a:p>
            <a:r>
              <a:rPr lang="fr-FR" sz="2400" dirty="0">
                <a:latin typeface="Carlito" panose="020F0502020204030204" pitchFamily="34" charset="0"/>
                <a:cs typeface="Carlito" panose="020F0502020204030204" pitchFamily="34" charset="0"/>
              </a:rPr>
              <a:t>Prévisions</a:t>
            </a:r>
          </a:p>
        </p:txBody>
      </p:sp>
      <p:sp>
        <p:nvSpPr>
          <p:cNvPr id="18" name="ZoneTexte 17">
            <a:extLst>
              <a:ext uri="{FF2B5EF4-FFF2-40B4-BE49-F238E27FC236}">
                <a16:creationId xmlns:a16="http://schemas.microsoft.com/office/drawing/2014/main" id="{2ECF1B5C-B1FD-4A04-8444-489A6DDC0D12}"/>
              </a:ext>
            </a:extLst>
          </p:cNvPr>
          <p:cNvSpPr txBox="1"/>
          <p:nvPr/>
        </p:nvSpPr>
        <p:spPr>
          <a:xfrm>
            <a:off x="2285999" y="5311816"/>
            <a:ext cx="1119383" cy="461665"/>
          </a:xfrm>
          <a:prstGeom prst="rect">
            <a:avLst/>
          </a:prstGeom>
          <a:noFill/>
        </p:spPr>
        <p:txBody>
          <a:bodyPr wrap="square" rtlCol="0">
            <a:spAutoFit/>
          </a:bodyPr>
          <a:lstStyle/>
          <a:p>
            <a:r>
              <a:rPr lang="fr-FR" sz="2400" dirty="0">
                <a:latin typeface="Carlito" panose="020F0502020204030204" pitchFamily="34" charset="0"/>
                <a:cs typeface="Carlito" panose="020F0502020204030204" pitchFamily="34" charset="0"/>
              </a:rPr>
              <a:t>Réalité </a:t>
            </a:r>
          </a:p>
        </p:txBody>
      </p:sp>
    </p:spTree>
    <p:extLst>
      <p:ext uri="{BB962C8B-B14F-4D97-AF65-F5344CB8AC3E}">
        <p14:creationId xmlns:p14="http://schemas.microsoft.com/office/powerpoint/2010/main" val="388624417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3.2. Méthodes de travail</a:t>
            </a:r>
          </a:p>
        </p:txBody>
      </p:sp>
      <p:pic>
        <p:nvPicPr>
          <p:cNvPr id="3" name="Image 2">
            <a:extLst>
              <a:ext uri="{FF2B5EF4-FFF2-40B4-BE49-F238E27FC236}">
                <a16:creationId xmlns:a16="http://schemas.microsoft.com/office/drawing/2014/main" id="{6D5F4312-A72F-4E55-952D-7007A7DA8B3D}"/>
              </a:ext>
            </a:extLst>
          </p:cNvPr>
          <p:cNvPicPr>
            <a:picLocks noChangeAspect="1"/>
          </p:cNvPicPr>
          <p:nvPr/>
        </p:nvPicPr>
        <p:blipFill>
          <a:blip r:embed="rId3"/>
          <a:stretch>
            <a:fillRect/>
          </a:stretch>
        </p:blipFill>
        <p:spPr>
          <a:xfrm>
            <a:off x="7793092" y="3073576"/>
            <a:ext cx="3539214" cy="2007087"/>
          </a:xfrm>
          <a:prstGeom prst="rect">
            <a:avLst/>
          </a:prstGeom>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7" name="ZoneTexte 6">
            <a:extLst>
              <a:ext uri="{FF2B5EF4-FFF2-40B4-BE49-F238E27FC236}">
                <a16:creationId xmlns:a16="http://schemas.microsoft.com/office/drawing/2014/main" id="{7B4CAE76-2EB4-4249-990B-FE9BDF089299}"/>
              </a:ext>
            </a:extLst>
          </p:cNvPr>
          <p:cNvSpPr txBox="1"/>
          <p:nvPr/>
        </p:nvSpPr>
        <p:spPr>
          <a:xfrm>
            <a:off x="670851" y="2951588"/>
            <a:ext cx="5466364"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Communication via Discord</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Partage des fichiers via GitHub</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Travail à la </a:t>
            </a:r>
            <a:r>
              <a:rPr lang="fr-FR" sz="2400" b="1" dirty="0">
                <a:latin typeface="Carlito" panose="020F0502020204030204" pitchFamily="34" charset="0"/>
                <a:cs typeface="Carlito" panose="020F0502020204030204" pitchFamily="34" charset="0"/>
                <a:sym typeface="Wingdings" panose="05000000000000000000" pitchFamily="2" charset="2"/>
              </a:rPr>
              <a:t>bibliothèque universitaire</a:t>
            </a:r>
            <a:r>
              <a:rPr lang="fr-FR" sz="2400" dirty="0">
                <a:latin typeface="Carlito" panose="020F0502020204030204" pitchFamily="34" charset="0"/>
                <a:cs typeface="Carlito" panose="020F0502020204030204" pitchFamily="34" charset="0"/>
                <a:sym typeface="Wingdings" panose="05000000000000000000" pitchFamily="2" charset="2"/>
              </a:rPr>
              <a:t> de Belfort</a:t>
            </a:r>
            <a:endParaRPr lang="fr-FR" sz="2400" b="1" dirty="0">
              <a:latin typeface="Carlito" panose="020F0502020204030204" pitchFamily="34" charset="0"/>
              <a:cs typeface="Carlito" panose="020F0502020204030204" pitchFamily="34" charset="0"/>
              <a:sym typeface="Wingdings" panose="05000000000000000000" pitchFamily="2" charset="2"/>
            </a:endParaRPr>
          </a:p>
        </p:txBody>
      </p:sp>
      <p:pic>
        <p:nvPicPr>
          <p:cNvPr id="4" name="Image 3">
            <a:extLst>
              <a:ext uri="{FF2B5EF4-FFF2-40B4-BE49-F238E27FC236}">
                <a16:creationId xmlns:a16="http://schemas.microsoft.com/office/drawing/2014/main" id="{1C716CAF-7B5B-4C1E-BA79-9706E2FA4BD4}"/>
              </a:ext>
            </a:extLst>
          </p:cNvPr>
          <p:cNvPicPr>
            <a:picLocks noChangeAspect="1"/>
          </p:cNvPicPr>
          <p:nvPr/>
        </p:nvPicPr>
        <p:blipFill>
          <a:blip r:embed="rId4"/>
          <a:stretch>
            <a:fillRect/>
          </a:stretch>
        </p:blipFill>
        <p:spPr>
          <a:xfrm>
            <a:off x="5209563" y="5577703"/>
            <a:ext cx="2229161" cy="676369"/>
          </a:xfrm>
          <a:prstGeom prst="rect">
            <a:avLst/>
          </a:prstGeom>
        </p:spPr>
      </p:pic>
    </p:spTree>
    <p:extLst>
      <p:ext uri="{BB962C8B-B14F-4D97-AF65-F5344CB8AC3E}">
        <p14:creationId xmlns:p14="http://schemas.microsoft.com/office/powerpoint/2010/main" val="105798206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 </a:t>
            </a:r>
            <a:r>
              <a:rPr lang="fr-FR" sz="2400" b="1" u="sng" dirty="0">
                <a:latin typeface="Carlito" panose="020F0502020204030204" pitchFamily="34" charset="0"/>
                <a:cs typeface="Carlito" panose="020F0502020204030204" pitchFamily="34" charset="0"/>
              </a:rPr>
              <a:t>Wassim</a:t>
            </a: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 </a:t>
            </a:r>
            <a:r>
              <a:rPr lang="fr-FR" sz="1600" u="sng" dirty="0">
                <a:solidFill>
                  <a:schemeClr val="bg2">
                    <a:lumMod val="50000"/>
                    <a:lumOff val="50000"/>
                  </a:schemeClr>
                </a:solidFill>
                <a:latin typeface="Carlito" panose="020F0502020204030204" pitchFamily="34" charset="0"/>
                <a:cs typeface="Carlito" panose="020F0502020204030204" pitchFamily="34" charset="0"/>
              </a:rPr>
              <a:t>Jérémy</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 </a:t>
            </a:r>
            <a:r>
              <a:rPr lang="fr-FR" sz="1600" u="sng" dirty="0">
                <a:solidFill>
                  <a:schemeClr val="bg2">
                    <a:lumMod val="50000"/>
                    <a:lumOff val="50000"/>
                  </a:schemeClr>
                </a:solidFill>
                <a:latin typeface="Carlito" panose="020F0502020204030204" pitchFamily="34" charset="0"/>
                <a:cs typeface="Carlito" panose="020F0502020204030204" pitchFamily="34" charset="0"/>
              </a:rPr>
              <a:t>Jérémy</a:t>
            </a:r>
            <a:endParaRPr lang="fr-FR" sz="1600"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 fonctionnalités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 le début et chacun sa page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Wassim</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a:t>
            </a: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 </a:t>
            </a:r>
            <a:r>
              <a:rPr lang="fr-FR" sz="1600" u="sng" dirty="0">
                <a:solidFill>
                  <a:schemeClr val="bg2">
                    <a:lumMod val="50000"/>
                    <a:lumOff val="50000"/>
                  </a:schemeClr>
                </a:solidFill>
                <a:latin typeface="Carlito" panose="020F0502020204030204" pitchFamily="34" charset="0"/>
                <a:cs typeface="Carlito" panose="020F0502020204030204" pitchFamily="34" charset="0"/>
              </a:rPr>
              <a:t>Lucas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 </a:t>
            </a:r>
            <a:r>
              <a:rPr lang="fr-FR" sz="1600" u="sng" dirty="0">
                <a:solidFill>
                  <a:schemeClr val="bg2">
                    <a:lumMod val="50000"/>
                    <a:lumOff val="50000"/>
                  </a:schemeClr>
                </a:solidFill>
                <a:latin typeface="Carlito" panose="020F0502020204030204" pitchFamily="34" charset="0"/>
                <a:cs typeface="Carlito" panose="020F0502020204030204" pitchFamily="34" charset="0"/>
              </a:rPr>
              <a:t>Lucas</a:t>
            </a: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262855" y="2848314"/>
            <a:ext cx="8513726"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Important</a:t>
            </a:r>
            <a:r>
              <a:rPr lang="fr-FR" sz="2400" dirty="0">
                <a:latin typeface="Carlito" panose="020F0502020204030204" pitchFamily="34" charset="0"/>
                <a:cs typeface="Carlito" panose="020F0502020204030204" pitchFamily="34" charset="0"/>
              </a:rPr>
              <a:t> développeur, éditeur et distributeur de </a:t>
            </a:r>
            <a:r>
              <a:rPr lang="fr-FR" sz="24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Siège social à </a:t>
            </a:r>
            <a:r>
              <a:rPr lang="fr-FR" sz="24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Produits développés et publiés par </a:t>
            </a:r>
            <a:r>
              <a:rPr lang="fr-FR" sz="2400" b="1" dirty="0">
                <a:latin typeface="Carlito" panose="020F0502020204030204" pitchFamily="34" charset="0"/>
                <a:cs typeface="Carlito" panose="020F0502020204030204" pitchFamily="34" charset="0"/>
              </a:rPr>
              <a:t>Rockstar Games</a:t>
            </a:r>
            <a:r>
              <a:rPr lang="fr-FR" sz="2400" dirty="0">
                <a:latin typeface="Carlito" panose="020F0502020204030204" pitchFamily="34" charset="0"/>
                <a:cs typeface="Carlito" panose="020F0502020204030204" pitchFamily="34" charset="0"/>
              </a:rPr>
              <a:t> et </a:t>
            </a:r>
            <a:r>
              <a:rPr lang="fr-FR" sz="24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24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6</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504584" y="2591331"/>
            <a:ext cx="7424561" cy="3356303"/>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dirty="0">
                <a:latin typeface="Carlito" panose="020F0502020204030204" pitchFamily="34" charset="0"/>
              </a:rPr>
              <a:t>Côté à la bourse de </a:t>
            </a:r>
            <a:r>
              <a:rPr lang="fr-FR" sz="2400" b="1" dirty="0">
                <a:latin typeface="Carlito" panose="020F0502020204030204" pitchFamily="34" charset="0"/>
              </a:rPr>
              <a:t>New York</a:t>
            </a:r>
            <a:r>
              <a:rPr lang="fr-FR" sz="2400" dirty="0">
                <a:latin typeface="Carlito" panose="020F0502020204030204" pitchFamily="34" charset="0"/>
              </a:rPr>
              <a:t> (</a:t>
            </a:r>
            <a:r>
              <a:rPr lang="fr-FR" sz="2400" b="1" dirty="0">
                <a:latin typeface="Carlito" panose="020F0502020204030204" pitchFamily="34" charset="0"/>
              </a:rPr>
              <a:t>120$</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b="1" dirty="0">
                <a:latin typeface="Carlito" panose="020F0502020204030204" pitchFamily="34" charset="0"/>
              </a:rPr>
              <a:t>3 400</a:t>
            </a:r>
            <a:r>
              <a:rPr lang="fr-FR" sz="2400" dirty="0">
                <a:latin typeface="Carlito" panose="020F0502020204030204" pitchFamily="34" charset="0"/>
              </a:rPr>
              <a:t> employés dans </a:t>
            </a:r>
            <a:r>
              <a:rPr lang="fr-FR" sz="2400" b="1" dirty="0">
                <a:latin typeface="Carlito" panose="020F0502020204030204" pitchFamily="34" charset="0"/>
              </a:rPr>
              <a:t>19</a:t>
            </a:r>
            <a:r>
              <a:rPr lang="fr-FR" sz="2400" dirty="0">
                <a:latin typeface="Carlito" panose="020F0502020204030204" pitchFamily="34" charset="0"/>
              </a:rPr>
              <a:t> studios de développement dans le monde</a:t>
            </a:r>
          </a:p>
          <a:p>
            <a:pPr marL="457200" indent="-457200">
              <a:lnSpc>
                <a:spcPct val="150000"/>
              </a:lnSpc>
              <a:buFont typeface="Arial" panose="020B0604020202020204" pitchFamily="34" charset="0"/>
              <a:buChar char="•"/>
            </a:pPr>
            <a:r>
              <a:rPr lang="fr-FR" sz="2400" dirty="0">
                <a:latin typeface="Carlito" panose="020F0502020204030204" pitchFamily="34" charset="0"/>
              </a:rPr>
              <a:t>Une évolution du chiffre d’affaire à la hausse (plus de </a:t>
            </a:r>
            <a:r>
              <a:rPr lang="fr-FR" sz="2400" b="1" dirty="0">
                <a:latin typeface="Carlito" panose="020F0502020204030204" pitchFamily="34" charset="0"/>
              </a:rPr>
              <a:t>2</a:t>
            </a:r>
            <a:r>
              <a:rPr lang="fr-FR" sz="2400" dirty="0">
                <a:latin typeface="Carlito" panose="020F0502020204030204" pitchFamily="34" charset="0"/>
              </a:rPr>
              <a:t> </a:t>
            </a:r>
            <a:r>
              <a:rPr lang="fr-FR" sz="2400" b="1" dirty="0">
                <a:latin typeface="Carlito" panose="020F0502020204030204" pitchFamily="34" charset="0"/>
              </a:rPr>
              <a:t>milliards $ pour 2019</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dirty="0">
                <a:latin typeface="Carlito" panose="020F0502020204030204" pitchFamily="34" charset="0"/>
              </a:rPr>
              <a:t>Un futur </a:t>
            </a:r>
            <a:r>
              <a:rPr lang="fr-FR" sz="2400" b="1" dirty="0">
                <a:latin typeface="Carlito" panose="020F0502020204030204" pitchFamily="34" charset="0"/>
              </a:rPr>
              <a:t>très prometteur </a:t>
            </a:r>
            <a:endParaRPr lang="fr-FR" sz="2400" b="1"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1.1. Un empire boursier</a:t>
            </a:r>
          </a:p>
        </p:txBody>
      </p:sp>
      <p:pic>
        <p:nvPicPr>
          <p:cNvPr id="2" name="Image 1">
            <a:extLst>
              <a:ext uri="{FF2B5EF4-FFF2-40B4-BE49-F238E27FC236}">
                <a16:creationId xmlns:a16="http://schemas.microsoft.com/office/drawing/2014/main" id="{BE5BC5AA-44EA-4EE3-BE00-1574D6EE6873}"/>
              </a:ext>
            </a:extLst>
          </p:cNvPr>
          <p:cNvPicPr>
            <a:picLocks noChangeAspect="1"/>
          </p:cNvPicPr>
          <p:nvPr/>
        </p:nvPicPr>
        <p:blipFill>
          <a:blip r:embed="rId2"/>
          <a:stretch>
            <a:fillRect/>
          </a:stretch>
        </p:blipFill>
        <p:spPr>
          <a:xfrm>
            <a:off x="436524" y="2682240"/>
            <a:ext cx="3762375" cy="31744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770614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7</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315925" y="2469551"/>
            <a:ext cx="7424561" cy="335906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b="1" dirty="0">
                <a:latin typeface="Carlito" panose="020F0502020204030204" pitchFamily="34" charset="0"/>
              </a:rPr>
              <a:t>Limited Liability Company</a:t>
            </a:r>
            <a:r>
              <a:rPr lang="fr-FR" sz="2400" dirty="0">
                <a:latin typeface="Carlito" panose="020F0502020204030204" pitchFamily="34" charset="0"/>
              </a:rPr>
              <a:t> (LLC)</a:t>
            </a:r>
          </a:p>
          <a:p>
            <a:pPr marL="457200" indent="-457200">
              <a:lnSpc>
                <a:spcPct val="150000"/>
              </a:lnSpc>
              <a:buFont typeface="Arial" panose="020B0604020202020204" pitchFamily="34" charset="0"/>
              <a:buChar char="•"/>
            </a:pPr>
            <a:r>
              <a:rPr lang="fr-FR" sz="2400" dirty="0">
                <a:latin typeface="Carlito" panose="020F0502020204030204" pitchFamily="34" charset="0"/>
              </a:rPr>
              <a:t>Semblable à une </a:t>
            </a:r>
            <a:r>
              <a:rPr lang="fr-FR" sz="2400" b="1" dirty="0">
                <a:latin typeface="Carlito" panose="020F0502020204030204" pitchFamily="34" charset="0"/>
              </a:rPr>
              <a:t>Société À Responsabilité Limitée</a:t>
            </a:r>
            <a:r>
              <a:rPr lang="fr-FR" sz="2400" dirty="0">
                <a:latin typeface="Carlito" panose="020F0502020204030204" pitchFamily="34" charset="0"/>
              </a:rPr>
              <a:t> (SARL) en France</a:t>
            </a:r>
          </a:p>
          <a:p>
            <a:pPr marL="457200" indent="-457200">
              <a:lnSpc>
                <a:spcPct val="150000"/>
              </a:lnSpc>
              <a:buFont typeface="Arial" panose="020B0604020202020204" pitchFamily="34" charset="0"/>
              <a:buChar char="•"/>
            </a:pPr>
            <a:r>
              <a:rPr lang="fr-FR" sz="2400" dirty="0">
                <a:latin typeface="Carlito" panose="020F0502020204030204" pitchFamily="34" charset="0"/>
              </a:rPr>
              <a:t>Un modèle </a:t>
            </a:r>
            <a:r>
              <a:rPr lang="fr-FR" sz="2400" b="1" dirty="0">
                <a:latin typeface="Carlito" panose="020F0502020204030204" pitchFamily="34" charset="0"/>
              </a:rPr>
              <a:t>hybride</a:t>
            </a:r>
            <a:r>
              <a:rPr lang="fr-FR" sz="2400" dirty="0">
                <a:latin typeface="Carlito" panose="020F0502020204030204" pitchFamily="34" charset="0"/>
              </a:rPr>
              <a:t> entre la </a:t>
            </a:r>
            <a:r>
              <a:rPr lang="fr-FR" sz="2400" b="1" dirty="0">
                <a:latin typeface="Carlito" panose="020F0502020204030204" pitchFamily="34" charset="0"/>
              </a:rPr>
              <a:t>corporation</a:t>
            </a:r>
            <a:r>
              <a:rPr lang="fr-FR" sz="2400" dirty="0">
                <a:latin typeface="Carlito" panose="020F0502020204030204" pitchFamily="34" charset="0"/>
              </a:rPr>
              <a:t> et le </a:t>
            </a:r>
            <a:r>
              <a:rPr lang="fr-FR" sz="2400" b="1" dirty="0">
                <a:latin typeface="Carlito" panose="020F0502020204030204" pitchFamily="34" charset="0"/>
              </a:rPr>
              <a:t>partnership</a:t>
            </a:r>
          </a:p>
          <a:p>
            <a:pPr marL="457200" indent="-457200">
              <a:lnSpc>
                <a:spcPct val="150000"/>
              </a:lnSpc>
              <a:buFont typeface="Arial" panose="020B0604020202020204" pitchFamily="34" charset="0"/>
              <a:buChar char="•"/>
            </a:pPr>
            <a:r>
              <a:rPr lang="fr-FR" sz="2400" dirty="0">
                <a:latin typeface="Carlito" panose="020F0502020204030204" pitchFamily="34" charset="0"/>
              </a:rPr>
              <a:t>Des </a:t>
            </a:r>
            <a:r>
              <a:rPr lang="fr-FR" sz="2400" b="1" dirty="0">
                <a:latin typeface="Carlito" panose="020F0502020204030204" pitchFamily="34" charset="0"/>
              </a:rPr>
              <a:t>avantages</a:t>
            </a:r>
            <a:r>
              <a:rPr lang="fr-FR" sz="2400" dirty="0">
                <a:latin typeface="Carlito" panose="020F0502020204030204" pitchFamily="34" charset="0"/>
              </a:rPr>
              <a:t> et des </a:t>
            </a:r>
            <a:r>
              <a:rPr lang="fr-FR" sz="2400" b="1" dirty="0">
                <a:latin typeface="Carlito" panose="020F0502020204030204" pitchFamily="34" charset="0"/>
              </a:rPr>
              <a:t>inconvénients</a:t>
            </a:r>
          </a:p>
        </p:txBody>
      </p:sp>
      <p:sp>
        <p:nvSpPr>
          <p:cNvPr id="7" name="ZoneTexte 6">
            <a:extLst>
              <a:ext uri="{FF2B5EF4-FFF2-40B4-BE49-F238E27FC236}">
                <a16:creationId xmlns:a16="http://schemas.microsoft.com/office/drawing/2014/main" id="{170793C0-6734-4649-AC5E-D7A92E31BDBD}"/>
              </a:ext>
            </a:extLst>
          </p:cNvPr>
          <p:cNvSpPr txBox="1"/>
          <p:nvPr/>
        </p:nvSpPr>
        <p:spPr>
          <a:xfrm>
            <a:off x="262855" y="164891"/>
            <a:ext cx="4766345"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1.2.</a:t>
            </a:r>
            <a:r>
              <a:rPr lang="fr-FR" sz="4800" dirty="0">
                <a:solidFill>
                  <a:schemeClr val="bg2">
                    <a:lumMod val="50000"/>
                    <a:lumOff val="50000"/>
                  </a:schemeClr>
                </a:solidFill>
                <a:latin typeface="Carlito" panose="020F0502020204030204" pitchFamily="34" charset="0"/>
                <a:cs typeface="Carlito" panose="020F0502020204030204" pitchFamily="34" charset="0"/>
              </a:rPr>
              <a:t> </a:t>
            </a:r>
            <a:r>
              <a:rPr lang="fr-FR" sz="4800" b="1" dirty="0">
                <a:solidFill>
                  <a:schemeClr val="bg1"/>
                </a:solidFill>
                <a:latin typeface="Carlito" panose="020F0502020204030204" pitchFamily="34" charset="0"/>
              </a:rPr>
              <a:t>Une société à modèle hybride</a:t>
            </a:r>
          </a:p>
        </p:txBody>
      </p:sp>
      <p:pic>
        <p:nvPicPr>
          <p:cNvPr id="8" name="Image 7">
            <a:extLst>
              <a:ext uri="{FF2B5EF4-FFF2-40B4-BE49-F238E27FC236}">
                <a16:creationId xmlns:a16="http://schemas.microsoft.com/office/drawing/2014/main" id="{55E6CF98-FD17-4AD7-8391-8D6A111D942D}"/>
              </a:ext>
            </a:extLst>
          </p:cNvPr>
          <p:cNvPicPr>
            <a:picLocks noChangeAspect="1"/>
          </p:cNvPicPr>
          <p:nvPr/>
        </p:nvPicPr>
        <p:blipFill>
          <a:blip r:embed="rId2"/>
          <a:stretch>
            <a:fillRect/>
          </a:stretch>
        </p:blipFill>
        <p:spPr>
          <a:xfrm>
            <a:off x="602324" y="2576493"/>
            <a:ext cx="3145175" cy="31451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23265742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415419" y="2579450"/>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Bootstrap</a:t>
            </a:r>
            <a:r>
              <a:rPr lang="fr-FR" sz="2400" dirty="0">
                <a:latin typeface="Carlito" panose="020F0502020204030204" pitchFamily="34" charset="0"/>
                <a:cs typeface="Carlito" panose="020F0502020204030204" pitchFamily="34" charset="0"/>
              </a:rPr>
              <a:t> utilisé pour sa </a:t>
            </a:r>
            <a:r>
              <a:rPr lang="fr-FR" sz="2400" b="1" dirty="0">
                <a:latin typeface="Carlito" panose="020F0502020204030204" pitchFamily="34" charset="0"/>
                <a:cs typeface="Carlito" panose="020F0502020204030204" pitchFamily="34" charset="0"/>
              </a:rPr>
              <a:t>simplicité</a:t>
            </a:r>
            <a:r>
              <a:rPr lang="fr-FR" sz="2400" dirty="0">
                <a:latin typeface="Carlito" panose="020F0502020204030204" pitchFamily="34" charset="0"/>
                <a:cs typeface="Carlito" panose="020F0502020204030204" pitchFamily="34" charset="0"/>
              </a:rPr>
              <a:t> et sa fonctionnalité </a:t>
            </a:r>
            <a:r>
              <a:rPr lang="fr-FR" sz="2400" b="1" dirty="0">
                <a:latin typeface="Carlito" panose="020F0502020204030204" pitchFamily="34" charset="0"/>
                <a:cs typeface="Carlito" panose="020F0502020204030204" pitchFamily="34" charset="0"/>
              </a:rPr>
              <a:t>« responsive »</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Utilisation de </a:t>
            </a:r>
            <a:r>
              <a:rPr lang="fr-FR" sz="2400" b="1" dirty="0">
                <a:latin typeface="Carlito" panose="020F0502020204030204" pitchFamily="34" charset="0"/>
                <a:cs typeface="Carlito" panose="020F0502020204030204" pitchFamily="34" charset="0"/>
              </a:rPr>
              <a:t>PHPMailer</a:t>
            </a:r>
            <a:r>
              <a:rPr lang="fr-FR" sz="2400" dirty="0">
                <a:latin typeface="Carlito" panose="020F0502020204030204" pitchFamily="34" charset="0"/>
                <a:cs typeface="Carlito" panose="020F0502020204030204" pitchFamily="34" charset="0"/>
              </a:rPr>
              <a:t> pour notre page de contact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Flèche</a:t>
            </a:r>
            <a:r>
              <a:rPr lang="fr-FR" sz="2400" dirty="0">
                <a:latin typeface="Carlito" panose="020F0502020204030204" pitchFamily="34" charset="0"/>
                <a:cs typeface="Carlito" panose="020F0502020204030204" pitchFamily="34" charset="0"/>
                <a:sym typeface="Wingdings" panose="05000000000000000000" pitchFamily="2" charset="2"/>
              </a:rPr>
              <a:t> avec animation de rebondissement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Scripts PHP</a:t>
            </a:r>
            <a:r>
              <a:rPr lang="fr-FR" sz="2400" dirty="0">
                <a:latin typeface="Carlito" panose="020F0502020204030204" pitchFamily="34" charset="0"/>
                <a:cs typeface="Carlito" panose="020F0502020204030204" pitchFamily="34" charset="0"/>
                <a:sym typeface="Wingdings" panose="05000000000000000000" pitchFamily="2" charset="2"/>
              </a:rPr>
              <a:t> pour pop-up’s ainsi que </a:t>
            </a:r>
            <a:r>
              <a:rPr lang="fr-FR" sz="2400" b="1" dirty="0">
                <a:latin typeface="Carlito" panose="020F0502020204030204" pitchFamily="34" charset="0"/>
                <a:cs typeface="Carlito" panose="020F0502020204030204" pitchFamily="34" charset="0"/>
                <a:sym typeface="Wingdings" panose="05000000000000000000" pitchFamily="2" charset="2"/>
              </a:rPr>
              <a:t>JQuery</a:t>
            </a:r>
            <a:r>
              <a:rPr lang="fr-FR" sz="2400" dirty="0">
                <a:latin typeface="Carlito" panose="020F0502020204030204" pitchFamily="34" charset="0"/>
                <a:cs typeface="Carlito" panose="020F0502020204030204" pitchFamily="34" charset="0"/>
                <a:sym typeface="Wingdings" panose="05000000000000000000" pitchFamily="2" charset="2"/>
              </a:rPr>
              <a:t> pour les animations d’arrière-plan</a:t>
            </a:r>
          </a:p>
        </p:txBody>
      </p:sp>
      <p:pic>
        <p:nvPicPr>
          <p:cNvPr id="1026" name="Picture 2">
            <a:extLst>
              <a:ext uri="{FF2B5EF4-FFF2-40B4-BE49-F238E27FC236}">
                <a16:creationId xmlns:a16="http://schemas.microsoft.com/office/drawing/2014/main" id="{C9C91FA8-7B91-42BF-A847-1BF3C7B7B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67" y="3217789"/>
            <a:ext cx="2082384" cy="20823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5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419</TotalTime>
  <Words>899</Words>
  <Application>Microsoft Office PowerPoint</Application>
  <PresentationFormat>Grand écran</PresentationFormat>
  <Paragraphs>123</Paragraphs>
  <Slides>18</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Lucas Mathieu</cp:lastModifiedBy>
  <cp:revision>71</cp:revision>
  <dcterms:created xsi:type="dcterms:W3CDTF">2019-12-07T12:57:28Z</dcterms:created>
  <dcterms:modified xsi:type="dcterms:W3CDTF">2019-12-17T15:19:00Z</dcterms:modified>
</cp:coreProperties>
</file>