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0"/>
  </p:notesMasterIdLst>
  <p:sldIdLst>
    <p:sldId id="256" r:id="rId2"/>
    <p:sldId id="257" r:id="rId3"/>
    <p:sldId id="258" r:id="rId4"/>
    <p:sldId id="259" r:id="rId5"/>
    <p:sldId id="260" r:id="rId6"/>
    <p:sldId id="269" r:id="rId7"/>
    <p:sldId id="270" r:id="rId8"/>
    <p:sldId id="262" r:id="rId9"/>
    <p:sldId id="264" r:id="rId10"/>
    <p:sldId id="265" r:id="rId11"/>
    <p:sldId id="266" r:id="rId12"/>
    <p:sldId id="267" r:id="rId13"/>
    <p:sldId id="268" r:id="rId14"/>
    <p:sldId id="261" r:id="rId15"/>
    <p:sldId id="271" r:id="rId16"/>
    <p:sldId id="273" r:id="rId17"/>
    <p:sldId id="272" r:id="rId18"/>
    <p:sldId id="26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0" autoAdjust="0"/>
    <p:restoredTop sz="84327" autoAdjust="0"/>
  </p:normalViewPr>
  <p:slideViewPr>
    <p:cSldViewPr snapToGrid="0">
      <p:cViewPr varScale="1">
        <p:scale>
          <a:sx n="96" d="100"/>
          <a:sy n="96" d="100"/>
        </p:scale>
        <p:origin x="114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3186F5-8CA8-4006-A6F7-848E92B45C6D}" type="datetimeFigureOut">
              <a:rPr lang="fr-FR" smtClean="0"/>
              <a:t>17/12/2019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4BD613-B23A-462C-B9CD-9B4D3E24A162}" type="slidenum">
              <a:rPr lang="fr-FR" smtClean="0"/>
              <a:t>‹N°›</a:t>
            </a:fld>
            <a:endParaRPr lang="fr-FR"/>
          </a:p>
        </p:txBody>
      </p:sp>
    </p:spTree>
    <p:extLst>
      <p:ext uri="{BB962C8B-B14F-4D97-AF65-F5344CB8AC3E}">
        <p14:creationId xmlns:p14="http://schemas.microsoft.com/office/powerpoint/2010/main" val="280541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2400" dirty="0"/>
              <a:t>Ayant son siège social à New York, Take-Two Interactive Software, Inc. est un important développeur, éditeur et distributeur de divertissement interactif pour les consommateurs du monde entier. La société développe et publie des produits principalement par le biais de </a:t>
            </a:r>
            <a:r>
              <a:rPr lang="fr-FR" sz="1200" dirty="0"/>
              <a:t>ses</a:t>
            </a:r>
            <a:r>
              <a:rPr lang="fr-FR" sz="2400" dirty="0"/>
              <a:t> marques à 100% Rockstar Games et 2K.</a:t>
            </a:r>
          </a:p>
        </p:txBody>
      </p:sp>
      <p:sp>
        <p:nvSpPr>
          <p:cNvPr id="4" name="Espace réservé du numéro de diapositive 3"/>
          <p:cNvSpPr>
            <a:spLocks noGrp="1"/>
          </p:cNvSpPr>
          <p:nvPr>
            <p:ph type="sldNum" sz="quarter" idx="5"/>
          </p:nvPr>
        </p:nvSpPr>
        <p:spPr/>
        <p:txBody>
          <a:bodyPr/>
          <a:lstStyle/>
          <a:p>
            <a:fld id="{1F4BD613-B23A-462C-B9CD-9B4D3E24A162}" type="slidenum">
              <a:rPr lang="fr-FR" smtClean="0"/>
              <a:t>4</a:t>
            </a:fld>
            <a:endParaRPr lang="fr-FR"/>
          </a:p>
        </p:txBody>
      </p:sp>
    </p:spTree>
    <p:extLst>
      <p:ext uri="{BB962C8B-B14F-4D97-AF65-F5344CB8AC3E}">
        <p14:creationId xmlns:p14="http://schemas.microsoft.com/office/powerpoint/2010/main" val="283884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F4BD613-B23A-462C-B9CD-9B4D3E24A162}" type="slidenum">
              <a:rPr lang="fr-FR" smtClean="0"/>
              <a:t>8</a:t>
            </a:fld>
            <a:endParaRPr lang="fr-FR"/>
          </a:p>
        </p:txBody>
      </p:sp>
    </p:spTree>
    <p:extLst>
      <p:ext uri="{BB962C8B-B14F-4D97-AF65-F5344CB8AC3E}">
        <p14:creationId xmlns:p14="http://schemas.microsoft.com/office/powerpoint/2010/main" val="1473364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E8E128D4-2B97-4D00-8C41-A15A8E2CCECC}" type="datetime1">
              <a:rPr lang="en-US" smtClean="0"/>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fr-FR"/>
              <a:t>Modifiez le style du titre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ADF2495-361B-45CB-857D-390A82607E03}" type="datetime1">
              <a:rPr lang="en-US" smtClean="0"/>
              <a:t>12/17/2019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fr-FR"/>
              <a:t>Modifiez le style du titre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28C0335-E3E1-44D8-A3A1-5B0C46B38F9D}" type="datetime1">
              <a:rPr lang="en-US" smtClean="0"/>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fr-FR"/>
              <a:t>Modifiez le style du titre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fr-FR"/>
              <a:t>Cliquez pour modifier les styles du texte du masque</a:t>
            </a:r>
          </a:p>
        </p:txBody>
      </p:sp>
      <p:sp>
        <p:nvSpPr>
          <p:cNvPr id="2" name="Date Placeholder 1"/>
          <p:cNvSpPr>
            <a:spLocks noGrp="1"/>
          </p:cNvSpPr>
          <p:nvPr>
            <p:ph type="dt" sz="half" idx="10"/>
          </p:nvPr>
        </p:nvSpPr>
        <p:spPr/>
        <p:txBody>
          <a:bodyPr/>
          <a:lstStyle/>
          <a:p>
            <a:fld id="{B5A23270-DE5F-496B-8618-20F475962898}" type="datetime1">
              <a:rPr lang="en-US" smtClean="0"/>
              <a:t>12/17/2019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81C065D-8039-45C2-9EFC-A0A7E76FCBF3}" type="datetime1">
              <a:rPr lang="en-US" smtClean="0"/>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506392F-2B30-4259-B6A7-2291A3D54088}" type="datetime1">
              <a:rPr lang="en-US" smtClean="0"/>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fr-FR"/>
              <a:t>Modifiez le style du titre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25D745B-7098-44C1-B3DD-89E9D8CF84AB}" type="datetime1">
              <a:rPr lang="en-US" smtClean="0"/>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fr-FR"/>
              <a:t>Modifiez le style du titre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F19069D-161A-4725-B5E8-57ED88226824}" type="datetime1">
              <a:rPr lang="en-US" smtClean="0"/>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B61BCF9-CA4A-419C-B350-318DFFC1AA0F}" type="datetime1">
              <a:rPr lang="en-US" smtClean="0"/>
              <a:t>12/17/2019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A20A7B-6AB4-472D-A146-775736AA170D}" type="datetime1">
              <a:rPr lang="en-US" smtClean="0"/>
              <a:t>12/17/2019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6A05F030-1C8A-458D-9A5F-E00D2780AC95}" type="datetime1">
              <a:rPr lang="en-US" smtClean="0"/>
              <a:t>12/17/2019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40D710-5DF4-4012-8BB8-3CF58D6F2A7C}" type="datetime1">
              <a:rPr lang="en-US" smtClean="0"/>
              <a:t>12/17/2019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fr-FR"/>
              <a:t>Modifiez le style du titre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99722D52-B400-41CA-B334-A9A689063FEF}" type="datetime1">
              <a:rPr lang="en-US" smtClean="0"/>
              <a:t>12/17/2019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fr-FR"/>
              <a:t>Modifiez le style du titre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3885810" y="6041362"/>
            <a:ext cx="976879" cy="365125"/>
          </a:xfrm>
        </p:spPr>
        <p:txBody>
          <a:bodyPr/>
          <a:lstStyle/>
          <a:p>
            <a:fld id="{1BA3EDCC-E7EC-4434-8C60-B9D7A27CCF7C}" type="datetime1">
              <a:rPr lang="en-US" smtClean="0"/>
              <a:t>12/17/2019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fr-FR"/>
              <a:t>Modifiez le style du titre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F8E49D7-EEDD-4A8F-B044-C9278821D1B7}" type="datetime1">
              <a:rPr lang="en-US" smtClean="0"/>
              <a:t>12/17/2019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69206684-36A3-43D6-8240-228E2E9A32E3}"/>
              </a:ext>
            </a:extLst>
          </p:cNvPr>
          <p:cNvSpPr txBox="1"/>
          <p:nvPr/>
        </p:nvSpPr>
        <p:spPr>
          <a:xfrm>
            <a:off x="4066531" y="5166293"/>
            <a:ext cx="7587534" cy="1384995"/>
          </a:xfrm>
          <a:prstGeom prst="rect">
            <a:avLst/>
          </a:prstGeom>
          <a:noFill/>
        </p:spPr>
        <p:txBody>
          <a:bodyPr wrap="square" rtlCol="0">
            <a:spAutoFit/>
          </a:bodyPr>
          <a:lstStyle/>
          <a:p>
            <a:pPr algn="ctr"/>
            <a:r>
              <a:rPr lang="fr-FR" sz="2800" b="1" dirty="0">
                <a:latin typeface="Carlito" panose="020F0502020204030204" pitchFamily="34" charset="0"/>
                <a:cs typeface="Carlito" panose="020F0502020204030204" pitchFamily="34" charset="0"/>
              </a:rPr>
              <a:t>par Chalabi Wassim, Egremy Jérémy, Mathieu Lucas et Tugler Samuel</a:t>
            </a:r>
          </a:p>
          <a:p>
            <a:pPr algn="ctr"/>
            <a:r>
              <a:rPr lang="fr-FR" sz="2800" i="1" dirty="0">
                <a:latin typeface="Carlito" panose="020F0502020204030204" pitchFamily="34" charset="0"/>
                <a:cs typeface="Carlito" panose="020F0502020204030204" pitchFamily="34" charset="0"/>
              </a:rPr>
              <a:t>Département informatique – 2019/2020</a:t>
            </a:r>
          </a:p>
        </p:txBody>
      </p:sp>
      <p:pic>
        <p:nvPicPr>
          <p:cNvPr id="6" name="Image 5">
            <a:extLst>
              <a:ext uri="{FF2B5EF4-FFF2-40B4-BE49-F238E27FC236}">
                <a16:creationId xmlns:a16="http://schemas.microsoft.com/office/drawing/2014/main" id="{0D6B19D9-75F9-4AC9-AC21-78414D90D215}"/>
              </a:ext>
            </a:extLst>
          </p:cNvPr>
          <p:cNvPicPr>
            <a:picLocks noChangeAspect="1"/>
          </p:cNvPicPr>
          <p:nvPr/>
        </p:nvPicPr>
        <p:blipFill rotWithShape="1">
          <a:blip r:embed="rId2"/>
          <a:srcRect r="19588"/>
          <a:stretch/>
        </p:blipFill>
        <p:spPr>
          <a:xfrm>
            <a:off x="7767490" y="497027"/>
            <a:ext cx="3945298" cy="1851781"/>
          </a:xfrm>
          <a:prstGeom prst="rect">
            <a:avLst/>
          </a:prstGeom>
        </p:spPr>
      </p:pic>
      <p:pic>
        <p:nvPicPr>
          <p:cNvPr id="7" name="Image 6">
            <a:extLst>
              <a:ext uri="{FF2B5EF4-FFF2-40B4-BE49-F238E27FC236}">
                <a16:creationId xmlns:a16="http://schemas.microsoft.com/office/drawing/2014/main" id="{2E0397BD-1AD6-4969-852E-DB371A6D9EA2}"/>
              </a:ext>
            </a:extLst>
          </p:cNvPr>
          <p:cNvPicPr>
            <a:picLocks noChangeAspect="1"/>
          </p:cNvPicPr>
          <p:nvPr/>
        </p:nvPicPr>
        <p:blipFill>
          <a:blip r:embed="rId3"/>
          <a:stretch>
            <a:fillRect/>
          </a:stretch>
        </p:blipFill>
        <p:spPr>
          <a:xfrm>
            <a:off x="8086572" y="2757880"/>
            <a:ext cx="3567493" cy="1476462"/>
          </a:xfrm>
          <a:prstGeom prst="rect">
            <a:avLst/>
          </a:prstGeom>
        </p:spPr>
      </p:pic>
      <p:pic>
        <p:nvPicPr>
          <p:cNvPr id="12" name="Image 11">
            <a:extLst>
              <a:ext uri="{FF2B5EF4-FFF2-40B4-BE49-F238E27FC236}">
                <a16:creationId xmlns:a16="http://schemas.microsoft.com/office/drawing/2014/main" id="{81BCBF72-BB22-4EC1-9462-98721FEAFF84}"/>
              </a:ext>
            </a:extLst>
          </p:cNvPr>
          <p:cNvPicPr>
            <a:picLocks noChangeAspect="1"/>
          </p:cNvPicPr>
          <p:nvPr/>
        </p:nvPicPr>
        <p:blipFill>
          <a:blip r:embed="rId4"/>
          <a:stretch>
            <a:fillRect/>
          </a:stretch>
        </p:blipFill>
        <p:spPr>
          <a:xfrm>
            <a:off x="2125801" y="189742"/>
            <a:ext cx="3041572" cy="2889494"/>
          </a:xfrm>
          <a:prstGeom prst="rect">
            <a:avLst/>
          </a:prstGeom>
        </p:spPr>
      </p:pic>
      <p:sp>
        <p:nvSpPr>
          <p:cNvPr id="13" name="ZoneTexte 12">
            <a:extLst>
              <a:ext uri="{FF2B5EF4-FFF2-40B4-BE49-F238E27FC236}">
                <a16:creationId xmlns:a16="http://schemas.microsoft.com/office/drawing/2014/main" id="{A5D1B7FD-D633-49A0-92D9-B2D4A26F642E}"/>
              </a:ext>
            </a:extLst>
          </p:cNvPr>
          <p:cNvSpPr txBox="1"/>
          <p:nvPr/>
        </p:nvSpPr>
        <p:spPr>
          <a:xfrm>
            <a:off x="826439" y="3292738"/>
            <a:ext cx="6237091" cy="1446550"/>
          </a:xfrm>
          <a:prstGeom prst="rect">
            <a:avLst/>
          </a:prstGeom>
          <a:noFill/>
          <a:ln w="57150">
            <a:solidFill>
              <a:schemeClr val="tx1"/>
            </a:solidFill>
          </a:ln>
        </p:spPr>
        <p:txBody>
          <a:bodyPr wrap="square" rtlCol="0">
            <a:spAutoFit/>
          </a:bodyPr>
          <a:lstStyle/>
          <a:p>
            <a:pPr algn="ctr"/>
            <a:r>
              <a:rPr lang="fr-FR" sz="4400" b="1" dirty="0">
                <a:solidFill>
                  <a:schemeClr val="bg1"/>
                </a:solidFill>
                <a:latin typeface="Carlito" panose="020F0502020204030204" pitchFamily="34" charset="0"/>
                <a:cs typeface="Carlito" panose="020F0502020204030204" pitchFamily="34" charset="0"/>
              </a:rPr>
              <a:t>L’ENTREPRISE TAKE-TWO INTERACTIVE</a:t>
            </a:r>
          </a:p>
        </p:txBody>
      </p:sp>
      <p:sp>
        <p:nvSpPr>
          <p:cNvPr id="14" name="ZoneTexte 13">
            <a:extLst>
              <a:ext uri="{FF2B5EF4-FFF2-40B4-BE49-F238E27FC236}">
                <a16:creationId xmlns:a16="http://schemas.microsoft.com/office/drawing/2014/main" id="{A5251E1E-CC0E-4943-ACE3-DBB55C3346D1}"/>
              </a:ext>
            </a:extLst>
          </p:cNvPr>
          <p:cNvSpPr txBox="1"/>
          <p:nvPr/>
        </p:nvSpPr>
        <p:spPr>
          <a:xfrm>
            <a:off x="1384185" y="5350958"/>
            <a:ext cx="2189526" cy="1015663"/>
          </a:xfrm>
          <a:prstGeom prst="rect">
            <a:avLst/>
          </a:prstGeom>
          <a:noFill/>
        </p:spPr>
        <p:txBody>
          <a:bodyPr wrap="square" rtlCol="0">
            <a:spAutoFit/>
          </a:bodyPr>
          <a:lstStyle/>
          <a:p>
            <a:pPr algn="ctr"/>
            <a:r>
              <a:rPr lang="fr-FR" sz="6000" b="1" dirty="0">
                <a:latin typeface="Carlito" panose="020F0502020204030204" pitchFamily="34" charset="0"/>
                <a:cs typeface="Carlito" panose="020F0502020204030204" pitchFamily="34" charset="0"/>
              </a:rPr>
              <a:t>S1A1</a:t>
            </a:r>
          </a:p>
        </p:txBody>
      </p:sp>
    </p:spTree>
    <p:extLst>
      <p:ext uri="{BB962C8B-B14F-4D97-AF65-F5344CB8AC3E}">
        <p14:creationId xmlns:p14="http://schemas.microsoft.com/office/powerpoint/2010/main" val="3870115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4" name="ZoneTexte 3">
            <a:extLst>
              <a:ext uri="{FF2B5EF4-FFF2-40B4-BE49-F238E27FC236}">
                <a16:creationId xmlns:a16="http://schemas.microsoft.com/office/drawing/2014/main" id="{D04BB437-C13D-4EF9-8BFC-027346A83454}"/>
              </a:ext>
            </a:extLst>
          </p:cNvPr>
          <p:cNvSpPr txBox="1"/>
          <p:nvPr/>
        </p:nvSpPr>
        <p:spPr>
          <a:xfrm>
            <a:off x="436524" y="164891"/>
            <a:ext cx="4195437"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2.1. Principales fonctionnalités</a:t>
            </a:r>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b="1" dirty="0">
                <a:solidFill>
                  <a:schemeClr val="bg1"/>
                </a:solidFill>
                <a:latin typeface="Carlito" panose="020F0502020204030204" pitchFamily="34" charset="0"/>
                <a:cs typeface="Carlito" panose="020F0502020204030204" pitchFamily="34" charset="0"/>
              </a:rPr>
              <a:t>2. Présentation du site Web</a:t>
            </a:r>
          </a:p>
          <a:p>
            <a:pPr algn="ctr"/>
            <a:r>
              <a:rPr lang="fr-FR" sz="3200" dirty="0">
                <a:solidFill>
                  <a:schemeClr val="tx2">
                    <a:lumMod val="75000"/>
                  </a:schemeClr>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B51DB91F-53F4-4EE4-9C90-1D138A98B5E9}"/>
              </a:ext>
            </a:extLst>
          </p:cNvPr>
          <p:cNvSpPr txBox="1"/>
          <p:nvPr/>
        </p:nvSpPr>
        <p:spPr>
          <a:xfrm>
            <a:off x="375098" y="2677832"/>
            <a:ext cx="8513726" cy="280506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rPr>
              <a:t>Page </a:t>
            </a:r>
            <a:r>
              <a:rPr lang="fr-FR" sz="2400" b="1" dirty="0">
                <a:latin typeface="Carlito" panose="020F0502020204030204" pitchFamily="34" charset="0"/>
                <a:cs typeface="Carlito" panose="020F0502020204030204" pitchFamily="34" charset="0"/>
              </a:rPr>
              <a:t>d’accueil</a:t>
            </a:r>
            <a:r>
              <a:rPr lang="fr-FR" sz="2400" dirty="0">
                <a:latin typeface="Carlito" panose="020F0502020204030204" pitchFamily="34" charset="0"/>
                <a:cs typeface="Carlito" panose="020F0502020204030204" pitchFamily="34" charset="0"/>
              </a:rPr>
              <a:t> : présentation rapide de l’entreprise, arrière-plans animés</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rPr>
              <a:t>Page sur les </a:t>
            </a:r>
            <a:r>
              <a:rPr lang="fr-FR" sz="2400" b="1" dirty="0">
                <a:latin typeface="Carlito" panose="020F0502020204030204" pitchFamily="34" charset="0"/>
                <a:cs typeface="Carlito" panose="020F0502020204030204" pitchFamily="34" charset="0"/>
              </a:rPr>
              <a:t>studios et leurs jeux</a:t>
            </a:r>
            <a:r>
              <a:rPr lang="fr-FR" sz="2400" dirty="0">
                <a:latin typeface="Carlito" panose="020F0502020204030204" pitchFamily="34" charset="0"/>
                <a:cs typeface="Carlito" panose="020F0502020204030204" pitchFamily="34" charset="0"/>
              </a:rPr>
              <a:t> : description de Rockstar Games et 2K, présentation des frères Houser et liste de « blockbusters » des deux studios</a:t>
            </a:r>
          </a:p>
        </p:txBody>
      </p:sp>
      <p:pic>
        <p:nvPicPr>
          <p:cNvPr id="3076" name="Picture 4">
            <a:extLst>
              <a:ext uri="{FF2B5EF4-FFF2-40B4-BE49-F238E27FC236}">
                <a16:creationId xmlns:a16="http://schemas.microsoft.com/office/drawing/2014/main" id="{560395E9-2577-4975-8B73-C0A73ABACE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5176" y="2510704"/>
            <a:ext cx="1666310" cy="156966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DD1CF84A-B17A-4AA5-A692-296E858A1E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81111" y="4401789"/>
            <a:ext cx="1794440" cy="119949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4733996"/>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4" name="ZoneTexte 3">
            <a:extLst>
              <a:ext uri="{FF2B5EF4-FFF2-40B4-BE49-F238E27FC236}">
                <a16:creationId xmlns:a16="http://schemas.microsoft.com/office/drawing/2014/main" id="{D04BB437-C13D-4EF9-8BFC-027346A83454}"/>
              </a:ext>
            </a:extLst>
          </p:cNvPr>
          <p:cNvSpPr txBox="1"/>
          <p:nvPr/>
        </p:nvSpPr>
        <p:spPr>
          <a:xfrm>
            <a:off x="436524" y="164891"/>
            <a:ext cx="4195437"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2.1. Principales fonctionnalités</a:t>
            </a:r>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b="1" dirty="0">
                <a:solidFill>
                  <a:schemeClr val="bg1"/>
                </a:solidFill>
                <a:latin typeface="Carlito" panose="020F0502020204030204" pitchFamily="34" charset="0"/>
                <a:cs typeface="Carlito" panose="020F0502020204030204" pitchFamily="34" charset="0"/>
              </a:rPr>
              <a:t>2. Présentation du site Web</a:t>
            </a:r>
          </a:p>
          <a:p>
            <a:pPr algn="ctr"/>
            <a:r>
              <a:rPr lang="fr-FR" sz="3200" dirty="0">
                <a:solidFill>
                  <a:schemeClr val="tx2">
                    <a:lumMod val="75000"/>
                  </a:schemeClr>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B51DB91F-53F4-4EE4-9C90-1D138A98B5E9}"/>
              </a:ext>
            </a:extLst>
          </p:cNvPr>
          <p:cNvSpPr txBox="1"/>
          <p:nvPr/>
        </p:nvSpPr>
        <p:spPr>
          <a:xfrm>
            <a:off x="3226760" y="2639862"/>
            <a:ext cx="8513726" cy="335906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Page sur </a:t>
            </a:r>
            <a:r>
              <a:rPr lang="fr-FR" sz="2400" b="1" dirty="0">
                <a:latin typeface="Carlito" panose="020F0502020204030204" pitchFamily="34" charset="0"/>
                <a:cs typeface="Carlito" panose="020F0502020204030204" pitchFamily="34" charset="0"/>
                <a:sym typeface="Wingdings" panose="05000000000000000000" pitchFamily="2" charset="2"/>
              </a:rPr>
              <a:t>l’empire boursie</a:t>
            </a:r>
            <a:r>
              <a:rPr lang="fr-FR" sz="2400" dirty="0">
                <a:latin typeface="Carlito" panose="020F0502020204030204" pitchFamily="34" charset="0"/>
                <a:cs typeface="Carlito" panose="020F0502020204030204" pitchFamily="34" charset="0"/>
                <a:sym typeface="Wingdings" panose="05000000000000000000" pitchFamily="2" charset="2"/>
              </a:rPr>
              <a:t>r : présentation de la situation financière et organisationnelle de l’entreprise</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Page sur la </a:t>
            </a:r>
            <a:r>
              <a:rPr lang="fr-FR" sz="2400" b="1" dirty="0">
                <a:latin typeface="Carlito" panose="020F0502020204030204" pitchFamily="34" charset="0"/>
                <a:cs typeface="Carlito" panose="020F0502020204030204" pitchFamily="34" charset="0"/>
                <a:sym typeface="Wingdings" panose="05000000000000000000" pitchFamily="2" charset="2"/>
              </a:rPr>
              <a:t>cote de l’entreprise</a:t>
            </a:r>
            <a:r>
              <a:rPr lang="fr-FR" sz="2400" dirty="0">
                <a:latin typeface="Carlito" panose="020F0502020204030204" pitchFamily="34" charset="0"/>
                <a:cs typeface="Carlito" panose="020F0502020204030204" pitchFamily="34" charset="0"/>
                <a:sym typeface="Wingdings" panose="05000000000000000000" pitchFamily="2" charset="2"/>
              </a:rPr>
              <a:t> : description des résultats du sondage</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Page de </a:t>
            </a:r>
            <a:r>
              <a:rPr lang="fr-FR" sz="2400" b="1" dirty="0">
                <a:latin typeface="Carlito" panose="020F0502020204030204" pitchFamily="34" charset="0"/>
                <a:cs typeface="Carlito" panose="020F0502020204030204" pitchFamily="34" charset="0"/>
                <a:sym typeface="Wingdings" panose="05000000000000000000" pitchFamily="2" charset="2"/>
              </a:rPr>
              <a:t>contact</a:t>
            </a:r>
            <a:r>
              <a:rPr lang="fr-FR" sz="2400" dirty="0">
                <a:latin typeface="Carlito" panose="020F0502020204030204" pitchFamily="34" charset="0"/>
                <a:cs typeface="Carlito" panose="020F0502020204030204" pitchFamily="34" charset="0"/>
                <a:sym typeface="Wingdings" panose="05000000000000000000" pitchFamily="2" charset="2"/>
              </a:rPr>
              <a:t> : envoi d’e-mail par un serveur d’envoi personnalisé</a:t>
            </a:r>
          </a:p>
        </p:txBody>
      </p:sp>
      <p:pic>
        <p:nvPicPr>
          <p:cNvPr id="2054" name="Picture 6" descr="Résultat de recherche d'images pour &quot;google forms logo png&quot;">
            <a:extLst>
              <a:ext uri="{FF2B5EF4-FFF2-40B4-BE49-F238E27FC236}">
                <a16:creationId xmlns:a16="http://schemas.microsoft.com/office/drawing/2014/main" id="{59557810-06F4-40FD-BEB2-661A10353D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472" y="2365322"/>
            <a:ext cx="2127355" cy="212735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pic>
        <p:nvPicPr>
          <p:cNvPr id="2056" name="Picture 8" descr="Résultat de recherche d'images pour &quot;phpmailer logo&quot;">
            <a:extLst>
              <a:ext uri="{FF2B5EF4-FFF2-40B4-BE49-F238E27FC236}">
                <a16:creationId xmlns:a16="http://schemas.microsoft.com/office/drawing/2014/main" id="{7EF1E598-D5BA-4376-A232-283AC7FB02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9805" y="4946195"/>
            <a:ext cx="1460292" cy="146029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3954678"/>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4" name="ZoneTexte 3">
            <a:extLst>
              <a:ext uri="{FF2B5EF4-FFF2-40B4-BE49-F238E27FC236}">
                <a16:creationId xmlns:a16="http://schemas.microsoft.com/office/drawing/2014/main" id="{D04BB437-C13D-4EF9-8BFC-027346A83454}"/>
              </a:ext>
            </a:extLst>
          </p:cNvPr>
          <p:cNvSpPr txBox="1"/>
          <p:nvPr/>
        </p:nvSpPr>
        <p:spPr>
          <a:xfrm>
            <a:off x="654697" y="157281"/>
            <a:ext cx="3572529"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2.2. Choix esthétiques</a:t>
            </a:r>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b="1" dirty="0">
                <a:solidFill>
                  <a:schemeClr val="bg1"/>
                </a:solidFill>
                <a:latin typeface="Carlito" panose="020F0502020204030204" pitchFamily="34" charset="0"/>
                <a:cs typeface="Carlito" panose="020F0502020204030204" pitchFamily="34" charset="0"/>
              </a:rPr>
              <a:t>2. Présentation du site Web</a:t>
            </a:r>
          </a:p>
          <a:p>
            <a:pPr algn="ctr"/>
            <a:r>
              <a:rPr lang="fr-FR" sz="3200" dirty="0">
                <a:solidFill>
                  <a:schemeClr val="tx2">
                    <a:lumMod val="75000"/>
                  </a:schemeClr>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B51DB91F-53F4-4EE4-9C90-1D138A98B5E9}"/>
              </a:ext>
            </a:extLst>
          </p:cNvPr>
          <p:cNvSpPr txBox="1"/>
          <p:nvPr/>
        </p:nvSpPr>
        <p:spPr>
          <a:xfrm>
            <a:off x="354827" y="2949898"/>
            <a:ext cx="7744798" cy="280506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Utilisation du style </a:t>
            </a:r>
            <a:r>
              <a:rPr lang="fr-FR" sz="2400" b="1" dirty="0">
                <a:latin typeface="Carlito" panose="020F0502020204030204" pitchFamily="34" charset="0"/>
                <a:cs typeface="Carlito" panose="020F0502020204030204" pitchFamily="34" charset="0"/>
                <a:sym typeface="Wingdings" panose="05000000000000000000" pitchFamily="2" charset="2"/>
              </a:rPr>
              <a:t>Material Design</a:t>
            </a:r>
            <a:r>
              <a:rPr lang="fr-FR" sz="2400" dirty="0">
                <a:latin typeface="Carlito" panose="020F0502020204030204" pitchFamily="34" charset="0"/>
                <a:cs typeface="Carlito" panose="020F0502020204030204" pitchFamily="34" charset="0"/>
                <a:sym typeface="Wingdings" panose="05000000000000000000" pitchFamily="2" charset="2"/>
              </a:rPr>
              <a:t> pour le choix de la palette de couleur</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Barre de navigation Bootstrap </a:t>
            </a:r>
            <a:r>
              <a:rPr lang="fr-FR" sz="2400" b="1" dirty="0">
                <a:latin typeface="Carlito" panose="020F0502020204030204" pitchFamily="34" charset="0"/>
                <a:cs typeface="Carlito" panose="020F0502020204030204" pitchFamily="34" charset="0"/>
                <a:sym typeface="Wingdings" panose="05000000000000000000" pitchFamily="2" charset="2"/>
              </a:rPr>
              <a:t>claire</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Style </a:t>
            </a:r>
            <a:r>
              <a:rPr lang="fr-FR" sz="2400" b="1" dirty="0">
                <a:latin typeface="Carlito" panose="020F0502020204030204" pitchFamily="34" charset="0"/>
                <a:cs typeface="Carlito" panose="020F0502020204030204" pitchFamily="34" charset="0"/>
                <a:sym typeface="Wingdings" panose="05000000000000000000" pitchFamily="2" charset="2"/>
              </a:rPr>
              <a:t>moderne</a:t>
            </a:r>
            <a:r>
              <a:rPr lang="fr-FR" sz="2400" dirty="0">
                <a:latin typeface="Carlito" panose="020F0502020204030204" pitchFamily="34" charset="0"/>
                <a:cs typeface="Carlito" panose="020F0502020204030204" pitchFamily="34" charset="0"/>
                <a:sym typeface="Wingdings" panose="05000000000000000000" pitchFamily="2" charset="2"/>
              </a:rPr>
              <a:t>, suppression des </a:t>
            </a:r>
            <a:r>
              <a:rPr lang="fr-FR" sz="2400" b="1" dirty="0">
                <a:latin typeface="Carlito" panose="020F0502020204030204" pitchFamily="34" charset="0"/>
                <a:cs typeface="Carlito" panose="020F0502020204030204" pitchFamily="34" charset="0"/>
                <a:sym typeface="Wingdings" panose="05000000000000000000" pitchFamily="2" charset="2"/>
              </a:rPr>
              <a:t>arrondis</a:t>
            </a:r>
            <a:r>
              <a:rPr lang="fr-FR" sz="2400" dirty="0">
                <a:latin typeface="Carlito" panose="020F0502020204030204" pitchFamily="34" charset="0"/>
                <a:cs typeface="Carlito" panose="020F0502020204030204" pitchFamily="34" charset="0"/>
                <a:sym typeface="Wingdings" panose="05000000000000000000" pitchFamily="2" charset="2"/>
              </a:rPr>
              <a:t>, arrière-plans de </a:t>
            </a:r>
            <a:r>
              <a:rPr lang="fr-FR" sz="2400" b="1" dirty="0">
                <a:latin typeface="Carlito" panose="020F0502020204030204" pitchFamily="34" charset="0"/>
                <a:cs typeface="Carlito" panose="020F0502020204030204" pitchFamily="34" charset="0"/>
                <a:sym typeface="Wingdings" panose="05000000000000000000" pitchFamily="2" charset="2"/>
              </a:rPr>
              <a:t>bonne qualité</a:t>
            </a:r>
          </a:p>
        </p:txBody>
      </p:sp>
      <p:pic>
        <p:nvPicPr>
          <p:cNvPr id="4098" name="Picture 2" descr="Résultat de recherche d'images pour &quot;palette couleur material design&quot;">
            <a:extLst>
              <a:ext uri="{FF2B5EF4-FFF2-40B4-BE49-F238E27FC236}">
                <a16:creationId xmlns:a16="http://schemas.microsoft.com/office/drawing/2014/main" id="{E7A9E09E-0985-42ED-90B9-202CD131B8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7731" y="3229646"/>
            <a:ext cx="3142755" cy="2245568"/>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9259097"/>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4" name="ZoneTexte 3">
            <a:extLst>
              <a:ext uri="{FF2B5EF4-FFF2-40B4-BE49-F238E27FC236}">
                <a16:creationId xmlns:a16="http://schemas.microsoft.com/office/drawing/2014/main" id="{D04BB437-C13D-4EF9-8BFC-027346A83454}"/>
              </a:ext>
            </a:extLst>
          </p:cNvPr>
          <p:cNvSpPr txBox="1"/>
          <p:nvPr/>
        </p:nvSpPr>
        <p:spPr>
          <a:xfrm>
            <a:off x="356523" y="157281"/>
            <a:ext cx="4434138"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2.3. Contraintes techniques</a:t>
            </a:r>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b="1" dirty="0">
                <a:solidFill>
                  <a:schemeClr val="bg1"/>
                </a:solidFill>
                <a:latin typeface="Carlito" panose="020F0502020204030204" pitchFamily="34" charset="0"/>
                <a:cs typeface="Carlito" panose="020F0502020204030204" pitchFamily="34" charset="0"/>
              </a:rPr>
              <a:t>2. Présentation du site Web</a:t>
            </a:r>
          </a:p>
          <a:p>
            <a:pPr algn="ctr"/>
            <a:r>
              <a:rPr lang="fr-FR" sz="3200" dirty="0">
                <a:solidFill>
                  <a:schemeClr val="tx2">
                    <a:lumMod val="75000"/>
                  </a:schemeClr>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B51DB91F-53F4-4EE4-9C90-1D138A98B5E9}"/>
              </a:ext>
            </a:extLst>
          </p:cNvPr>
          <p:cNvSpPr txBox="1"/>
          <p:nvPr/>
        </p:nvSpPr>
        <p:spPr>
          <a:xfrm>
            <a:off x="3995688" y="3017189"/>
            <a:ext cx="7744798" cy="280506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2400" b="1" dirty="0">
                <a:latin typeface="Carlito" panose="020F0502020204030204" pitchFamily="34" charset="0"/>
                <a:cs typeface="Carlito" panose="020F0502020204030204" pitchFamily="34" charset="0"/>
                <a:sym typeface="Wingdings" panose="05000000000000000000" pitchFamily="2" charset="2"/>
              </a:rPr>
              <a:t>Barre de navigation </a:t>
            </a:r>
            <a:r>
              <a:rPr lang="fr-FR" sz="2400" dirty="0">
                <a:latin typeface="Carlito" panose="020F0502020204030204" pitchFamily="34" charset="0"/>
                <a:cs typeface="Carlito" panose="020F0502020204030204" pitchFamily="34" charset="0"/>
                <a:sym typeface="Wingdings" panose="05000000000000000000" pitchFamily="2" charset="2"/>
              </a:rPr>
              <a:t>causant des soucis suivant la </a:t>
            </a:r>
            <a:r>
              <a:rPr lang="fr-FR" sz="2400" b="1" dirty="0">
                <a:latin typeface="Carlito" panose="020F0502020204030204" pitchFamily="34" charset="0"/>
                <a:cs typeface="Carlito" panose="020F0502020204030204" pitchFamily="34" charset="0"/>
                <a:sym typeface="Wingdings" panose="05000000000000000000" pitchFamily="2" charset="2"/>
              </a:rPr>
              <a:t>taille</a:t>
            </a:r>
            <a:r>
              <a:rPr lang="fr-FR" sz="2400" dirty="0">
                <a:latin typeface="Carlito" panose="020F0502020204030204" pitchFamily="34" charset="0"/>
                <a:cs typeface="Carlito" panose="020F0502020204030204" pitchFamily="34" charset="0"/>
                <a:sym typeface="Wingdings" panose="05000000000000000000" pitchFamily="2" charset="2"/>
              </a:rPr>
              <a:t> du navigateur</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Complexité au niveau du </a:t>
            </a:r>
            <a:r>
              <a:rPr lang="fr-FR" sz="2400" b="1" dirty="0">
                <a:latin typeface="Carlito" panose="020F0502020204030204" pitchFamily="34" charset="0"/>
                <a:cs typeface="Carlito" panose="020F0502020204030204" pitchFamily="34" charset="0"/>
                <a:sym typeface="Wingdings" panose="05000000000000000000" pitchFamily="2" charset="2"/>
              </a:rPr>
              <a:t>fonctionnement</a:t>
            </a:r>
            <a:r>
              <a:rPr lang="fr-FR" sz="2400" dirty="0">
                <a:latin typeface="Carlito" panose="020F0502020204030204" pitchFamily="34" charset="0"/>
                <a:cs typeface="Carlito" panose="020F0502020204030204" pitchFamily="34" charset="0"/>
                <a:sym typeface="Wingdings" panose="05000000000000000000" pitchFamily="2" charset="2"/>
              </a:rPr>
              <a:t> de la page de </a:t>
            </a:r>
            <a:r>
              <a:rPr lang="fr-FR" sz="2400" b="1" dirty="0">
                <a:latin typeface="Carlito" panose="020F0502020204030204" pitchFamily="34" charset="0"/>
                <a:cs typeface="Carlito" panose="020F0502020204030204" pitchFamily="34" charset="0"/>
                <a:sym typeface="Wingdings" panose="05000000000000000000" pitchFamily="2" charset="2"/>
              </a:rPr>
              <a:t>contact</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Difficultés à l’adaptation de </a:t>
            </a:r>
            <a:r>
              <a:rPr lang="fr-FR" sz="2400" b="1" dirty="0">
                <a:latin typeface="Carlito" panose="020F0502020204030204" pitchFamily="34" charset="0"/>
                <a:cs typeface="Carlito" panose="020F0502020204030204" pitchFamily="34" charset="0"/>
                <a:sym typeface="Wingdings" panose="05000000000000000000" pitchFamily="2" charset="2"/>
              </a:rPr>
              <a:t>l’affichage mobile</a:t>
            </a:r>
          </a:p>
        </p:txBody>
      </p:sp>
      <p:pic>
        <p:nvPicPr>
          <p:cNvPr id="5122" name="Picture 2" descr="Résultat de recherche d'images pour &quot;responsive web design mobile&quot;">
            <a:extLst>
              <a:ext uri="{FF2B5EF4-FFF2-40B4-BE49-F238E27FC236}">
                <a16:creationId xmlns:a16="http://schemas.microsoft.com/office/drawing/2014/main" id="{6C8353E5-E084-43C7-9767-15DC2AB394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523" y="3017189"/>
            <a:ext cx="3293256" cy="282671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6901217"/>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F6B22751-DE39-4E36-8F2E-D8212AAFC625}"/>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3" name="ZoneTexte 2">
            <a:extLst>
              <a:ext uri="{FF2B5EF4-FFF2-40B4-BE49-F238E27FC236}">
                <a16:creationId xmlns:a16="http://schemas.microsoft.com/office/drawing/2014/main" id="{8D795B14-AC4B-4C41-AFE1-D51ED5E2AB52}"/>
              </a:ext>
            </a:extLst>
          </p:cNvPr>
          <p:cNvSpPr txBox="1"/>
          <p:nvPr/>
        </p:nvSpPr>
        <p:spPr>
          <a:xfrm>
            <a:off x="2014407" y="2151727"/>
            <a:ext cx="8163186" cy="2554545"/>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8000" b="1" dirty="0">
                <a:solidFill>
                  <a:schemeClr val="tx1"/>
                </a:solidFill>
                <a:latin typeface="Carlito" panose="020F0502020204030204" pitchFamily="34" charset="0"/>
                <a:cs typeface="Carlito" panose="020F0502020204030204" pitchFamily="34" charset="0"/>
              </a:rPr>
              <a:t>3. Présentation du travail en groupe</a:t>
            </a:r>
          </a:p>
        </p:txBody>
      </p:sp>
    </p:spTree>
    <p:extLst>
      <p:ext uri="{BB962C8B-B14F-4D97-AF65-F5344CB8AC3E}">
        <p14:creationId xmlns:p14="http://schemas.microsoft.com/office/powerpoint/2010/main" val="288983026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E2B773CF-B3AC-419B-B9CC-21A225F190A4}"/>
              </a:ext>
            </a:extLst>
          </p:cNvPr>
          <p:cNvSpPr>
            <a:spLocks noGrp="1"/>
          </p:cNvSpPr>
          <p:nvPr>
            <p:ph idx="1"/>
          </p:nvPr>
        </p:nvSpPr>
        <p:spPr/>
        <p:txBody>
          <a:bodyPr>
            <a:normAutofit/>
          </a:bodyPr>
          <a:lstStyle/>
          <a:p>
            <a:pPr>
              <a:buFont typeface="Arial" panose="020B0604020202020204" pitchFamily="34" charset="0"/>
              <a:buChar char="•"/>
            </a:pPr>
            <a:r>
              <a:rPr lang="fr-FR" sz="2400" dirty="0">
                <a:latin typeface="Carlito" panose="020F0502020204030204" pitchFamily="34" charset="0"/>
                <a:cs typeface="Carlito" panose="020F0502020204030204" pitchFamily="34" charset="0"/>
              </a:rPr>
              <a:t>Beaucoup d’entraide</a:t>
            </a:r>
          </a:p>
          <a:p>
            <a:pPr>
              <a:buFont typeface="Arial" panose="020B0604020202020204" pitchFamily="34" charset="0"/>
              <a:buChar char="•"/>
            </a:pPr>
            <a:r>
              <a:rPr lang="fr-FR" sz="2400" dirty="0">
                <a:latin typeface="Carlito" panose="020F0502020204030204" pitchFamily="34" charset="0"/>
                <a:cs typeface="Carlito" panose="020F0502020204030204" pitchFamily="34" charset="0"/>
              </a:rPr>
              <a:t>Plan de travail en début de semaine</a:t>
            </a:r>
          </a:p>
        </p:txBody>
      </p:sp>
      <p:sp>
        <p:nvSpPr>
          <p:cNvPr id="2" name="Espace réservé du numéro de diapositive 1">
            <a:extLst>
              <a:ext uri="{FF2B5EF4-FFF2-40B4-BE49-F238E27FC236}">
                <a16:creationId xmlns:a16="http://schemas.microsoft.com/office/drawing/2014/main" id="{B8BF770C-A3ED-484E-9475-2873AA93A9CC}"/>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5" name="ZoneTexte 4">
            <a:extLst>
              <a:ext uri="{FF2B5EF4-FFF2-40B4-BE49-F238E27FC236}">
                <a16:creationId xmlns:a16="http://schemas.microsoft.com/office/drawing/2014/main" id="{C36EE231-19E9-4DC4-8320-0C6EDF6E0452}"/>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dirty="0">
                <a:solidFill>
                  <a:schemeClr val="bg1">
                    <a:lumMod val="75000"/>
                    <a:lumOff val="25000"/>
                  </a:schemeClr>
                </a:solidFill>
                <a:latin typeface="Carlito" panose="020F0502020204030204" pitchFamily="34" charset="0"/>
                <a:cs typeface="Carlito" panose="020F0502020204030204" pitchFamily="34" charset="0"/>
              </a:rPr>
              <a:t>2. Présentation du site Web</a:t>
            </a:r>
          </a:p>
          <a:p>
            <a:pPr algn="ctr"/>
            <a:r>
              <a:rPr lang="fr-FR" sz="3200" b="1" dirty="0">
                <a:solidFill>
                  <a:schemeClr val="bg1"/>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3BA74CCC-230B-4719-93A4-E6982438F59B}"/>
              </a:ext>
            </a:extLst>
          </p:cNvPr>
          <p:cNvSpPr txBox="1"/>
          <p:nvPr/>
        </p:nvSpPr>
        <p:spPr>
          <a:xfrm>
            <a:off x="356523" y="526612"/>
            <a:ext cx="4434138" cy="830997"/>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3.1. Production</a:t>
            </a:r>
          </a:p>
        </p:txBody>
      </p:sp>
    </p:spTree>
    <p:extLst>
      <p:ext uri="{BB962C8B-B14F-4D97-AF65-F5344CB8AC3E}">
        <p14:creationId xmlns:p14="http://schemas.microsoft.com/office/powerpoint/2010/main" val="3400353628"/>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B8BF770C-A3ED-484E-9475-2873AA93A9CC}"/>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5" name="ZoneTexte 4">
            <a:extLst>
              <a:ext uri="{FF2B5EF4-FFF2-40B4-BE49-F238E27FC236}">
                <a16:creationId xmlns:a16="http://schemas.microsoft.com/office/drawing/2014/main" id="{C36EE231-19E9-4DC4-8320-0C6EDF6E0452}"/>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dirty="0">
                <a:solidFill>
                  <a:schemeClr val="bg1">
                    <a:lumMod val="75000"/>
                    <a:lumOff val="25000"/>
                  </a:schemeClr>
                </a:solidFill>
                <a:latin typeface="Carlito" panose="020F0502020204030204" pitchFamily="34" charset="0"/>
                <a:cs typeface="Carlito" panose="020F0502020204030204" pitchFamily="34" charset="0"/>
              </a:rPr>
              <a:t>2. Présentation du site Web</a:t>
            </a:r>
          </a:p>
          <a:p>
            <a:pPr algn="ctr"/>
            <a:r>
              <a:rPr lang="fr-FR" sz="3200" b="1" dirty="0">
                <a:solidFill>
                  <a:schemeClr val="bg1"/>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3BA74CCC-230B-4719-93A4-E6982438F59B}"/>
              </a:ext>
            </a:extLst>
          </p:cNvPr>
          <p:cNvSpPr txBox="1"/>
          <p:nvPr/>
        </p:nvSpPr>
        <p:spPr>
          <a:xfrm>
            <a:off x="356523" y="526612"/>
            <a:ext cx="4434138" cy="830997"/>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3.1. Production</a:t>
            </a:r>
          </a:p>
        </p:txBody>
      </p:sp>
      <p:pic>
        <p:nvPicPr>
          <p:cNvPr id="7" name="Image 6" descr="Une image contenant capture d’écran&#10;&#10;Description générée automatiquement">
            <a:extLst>
              <a:ext uri="{FF2B5EF4-FFF2-40B4-BE49-F238E27FC236}">
                <a16:creationId xmlns:a16="http://schemas.microsoft.com/office/drawing/2014/main" id="{8C0A01E2-1DD2-489D-A0CF-043534F53A7B}"/>
              </a:ext>
            </a:extLst>
          </p:cNvPr>
          <p:cNvPicPr>
            <a:picLocks noChangeAspect="1"/>
          </p:cNvPicPr>
          <p:nvPr/>
        </p:nvPicPr>
        <p:blipFill>
          <a:blip r:embed="rId2"/>
          <a:stretch>
            <a:fillRect/>
          </a:stretch>
        </p:blipFill>
        <p:spPr>
          <a:xfrm>
            <a:off x="268357" y="2224724"/>
            <a:ext cx="8002656" cy="2174270"/>
          </a:xfrm>
          <a:prstGeom prst="rect">
            <a:avLst/>
          </a:prstGeom>
        </p:spPr>
      </p:pic>
      <p:pic>
        <p:nvPicPr>
          <p:cNvPr id="9" name="Image 8" descr="Une image contenant capture d’écran&#10;&#10;Description générée automatiquement">
            <a:extLst>
              <a:ext uri="{FF2B5EF4-FFF2-40B4-BE49-F238E27FC236}">
                <a16:creationId xmlns:a16="http://schemas.microsoft.com/office/drawing/2014/main" id="{DC0C3E25-23D8-4175-AAF8-BC071D086486}"/>
              </a:ext>
            </a:extLst>
          </p:cNvPr>
          <p:cNvPicPr>
            <a:picLocks noChangeAspect="1"/>
          </p:cNvPicPr>
          <p:nvPr/>
        </p:nvPicPr>
        <p:blipFill>
          <a:blip r:embed="rId3"/>
          <a:stretch>
            <a:fillRect/>
          </a:stretch>
        </p:blipFill>
        <p:spPr>
          <a:xfrm>
            <a:off x="3926471" y="4512366"/>
            <a:ext cx="7997173" cy="2060566"/>
          </a:xfrm>
          <a:prstGeom prst="rect">
            <a:avLst/>
          </a:prstGeom>
        </p:spPr>
      </p:pic>
      <p:sp>
        <p:nvSpPr>
          <p:cNvPr id="10" name="Ellipse 9">
            <a:extLst>
              <a:ext uri="{FF2B5EF4-FFF2-40B4-BE49-F238E27FC236}">
                <a16:creationId xmlns:a16="http://schemas.microsoft.com/office/drawing/2014/main" id="{0D162587-82C8-44C3-99B6-5C442FF66F39}"/>
              </a:ext>
            </a:extLst>
          </p:cNvPr>
          <p:cNvSpPr/>
          <p:nvPr/>
        </p:nvSpPr>
        <p:spPr>
          <a:xfrm>
            <a:off x="6221896" y="4005470"/>
            <a:ext cx="2049117" cy="506896"/>
          </a:xfrm>
          <a:prstGeom prst="ellipse">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a:extLst>
              <a:ext uri="{FF2B5EF4-FFF2-40B4-BE49-F238E27FC236}">
                <a16:creationId xmlns:a16="http://schemas.microsoft.com/office/drawing/2014/main" id="{9533E87E-2627-4185-9F8B-BCF734599320}"/>
              </a:ext>
            </a:extLst>
          </p:cNvPr>
          <p:cNvSpPr/>
          <p:nvPr/>
        </p:nvSpPr>
        <p:spPr>
          <a:xfrm>
            <a:off x="9110563" y="6101129"/>
            <a:ext cx="2468803" cy="610715"/>
          </a:xfrm>
          <a:prstGeom prst="ellipse">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A04BFA44-3561-422C-9424-E87E8118FD63}"/>
              </a:ext>
            </a:extLst>
          </p:cNvPr>
          <p:cNvSpPr/>
          <p:nvPr/>
        </p:nvSpPr>
        <p:spPr>
          <a:xfrm>
            <a:off x="450056" y="3905250"/>
            <a:ext cx="542925" cy="123825"/>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FC765C58-4C4A-4462-B98B-6B7973783ACC}"/>
              </a:ext>
            </a:extLst>
          </p:cNvPr>
          <p:cNvSpPr/>
          <p:nvPr/>
        </p:nvSpPr>
        <p:spPr>
          <a:xfrm>
            <a:off x="4069556" y="6101129"/>
            <a:ext cx="542925" cy="123825"/>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15">
            <a:extLst>
              <a:ext uri="{FF2B5EF4-FFF2-40B4-BE49-F238E27FC236}">
                <a16:creationId xmlns:a16="http://schemas.microsoft.com/office/drawing/2014/main" id="{94F03310-B295-4DBB-A0AB-3F0ABD2ADD73}"/>
              </a:ext>
            </a:extLst>
          </p:cNvPr>
          <p:cNvSpPr txBox="1"/>
          <p:nvPr/>
        </p:nvSpPr>
        <p:spPr>
          <a:xfrm>
            <a:off x="8494048" y="3127193"/>
            <a:ext cx="1449436" cy="461665"/>
          </a:xfrm>
          <a:prstGeom prst="rect">
            <a:avLst/>
          </a:prstGeom>
          <a:noFill/>
        </p:spPr>
        <p:txBody>
          <a:bodyPr wrap="none" rtlCol="0">
            <a:spAutoFit/>
          </a:bodyPr>
          <a:lstStyle/>
          <a:p>
            <a:r>
              <a:rPr lang="fr-FR" sz="2400" dirty="0">
                <a:latin typeface="Carlito" panose="020F0502020204030204" pitchFamily="34" charset="0"/>
                <a:cs typeface="Carlito" panose="020F0502020204030204" pitchFamily="34" charset="0"/>
              </a:rPr>
              <a:t>Prévisions</a:t>
            </a:r>
          </a:p>
        </p:txBody>
      </p:sp>
      <p:sp>
        <p:nvSpPr>
          <p:cNvPr id="18" name="ZoneTexte 17">
            <a:extLst>
              <a:ext uri="{FF2B5EF4-FFF2-40B4-BE49-F238E27FC236}">
                <a16:creationId xmlns:a16="http://schemas.microsoft.com/office/drawing/2014/main" id="{2ECF1B5C-B1FD-4A04-8444-489A6DDC0D12}"/>
              </a:ext>
            </a:extLst>
          </p:cNvPr>
          <p:cNvSpPr txBox="1"/>
          <p:nvPr/>
        </p:nvSpPr>
        <p:spPr>
          <a:xfrm>
            <a:off x="2623930" y="5542649"/>
            <a:ext cx="1119383" cy="461665"/>
          </a:xfrm>
          <a:prstGeom prst="rect">
            <a:avLst/>
          </a:prstGeom>
          <a:noFill/>
        </p:spPr>
        <p:txBody>
          <a:bodyPr wrap="square" rtlCol="0">
            <a:spAutoFit/>
          </a:bodyPr>
          <a:lstStyle/>
          <a:p>
            <a:r>
              <a:rPr lang="fr-FR" sz="2400" dirty="0">
                <a:latin typeface="Carlito" panose="020F0502020204030204" pitchFamily="34" charset="0"/>
                <a:cs typeface="Carlito" panose="020F0502020204030204" pitchFamily="34" charset="0"/>
              </a:rPr>
              <a:t>Réalité </a:t>
            </a:r>
          </a:p>
        </p:txBody>
      </p:sp>
    </p:spTree>
    <p:extLst>
      <p:ext uri="{BB962C8B-B14F-4D97-AF65-F5344CB8AC3E}">
        <p14:creationId xmlns:p14="http://schemas.microsoft.com/office/powerpoint/2010/main" val="3886244174"/>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E2B773CF-B3AC-419B-B9CC-21A225F190A4}"/>
              </a:ext>
            </a:extLst>
          </p:cNvPr>
          <p:cNvSpPr>
            <a:spLocks noGrp="1"/>
          </p:cNvSpPr>
          <p:nvPr>
            <p:ph idx="1"/>
          </p:nvPr>
        </p:nvSpPr>
        <p:spPr/>
        <p:txBody>
          <a:bodyPr>
            <a:normAutofit/>
          </a:bodyPr>
          <a:lstStyle/>
          <a:p>
            <a:pPr>
              <a:buFont typeface="Arial" panose="020B0604020202020204" pitchFamily="34" charset="0"/>
              <a:buChar char="•"/>
            </a:pPr>
            <a:r>
              <a:rPr lang="fr-FR" sz="2400" dirty="0">
                <a:latin typeface="Carlito" panose="020F0502020204030204" pitchFamily="34" charset="0"/>
                <a:cs typeface="Carlito" panose="020F0502020204030204" pitchFamily="34" charset="0"/>
              </a:rPr>
              <a:t>Communication via Discord</a:t>
            </a:r>
          </a:p>
          <a:p>
            <a:pPr>
              <a:buFont typeface="Arial" panose="020B0604020202020204" pitchFamily="34" charset="0"/>
              <a:buChar char="•"/>
            </a:pPr>
            <a:r>
              <a:rPr lang="fr-FR" sz="2400" dirty="0">
                <a:latin typeface="Carlito" panose="020F0502020204030204" pitchFamily="34" charset="0"/>
                <a:cs typeface="Carlito" panose="020F0502020204030204" pitchFamily="34" charset="0"/>
              </a:rPr>
              <a:t>Partage des fichiers via GitHub</a:t>
            </a:r>
          </a:p>
          <a:p>
            <a:pPr>
              <a:buFont typeface="Arial" panose="020B0604020202020204" pitchFamily="34" charset="0"/>
              <a:buChar char="•"/>
            </a:pPr>
            <a:r>
              <a:rPr lang="fr-FR" sz="2400" dirty="0">
                <a:latin typeface="Carlito" panose="020F0502020204030204" pitchFamily="34" charset="0"/>
                <a:cs typeface="Carlito" panose="020F0502020204030204" pitchFamily="34" charset="0"/>
              </a:rPr>
              <a:t>Travail à la Bibliothèque Universitaire</a:t>
            </a:r>
          </a:p>
        </p:txBody>
      </p:sp>
      <p:sp>
        <p:nvSpPr>
          <p:cNvPr id="2" name="Espace réservé du numéro de diapositive 1">
            <a:extLst>
              <a:ext uri="{FF2B5EF4-FFF2-40B4-BE49-F238E27FC236}">
                <a16:creationId xmlns:a16="http://schemas.microsoft.com/office/drawing/2014/main" id="{B8BF770C-A3ED-484E-9475-2873AA93A9CC}"/>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5" name="ZoneTexte 4">
            <a:extLst>
              <a:ext uri="{FF2B5EF4-FFF2-40B4-BE49-F238E27FC236}">
                <a16:creationId xmlns:a16="http://schemas.microsoft.com/office/drawing/2014/main" id="{C36EE231-19E9-4DC4-8320-0C6EDF6E0452}"/>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dirty="0">
                <a:solidFill>
                  <a:schemeClr val="bg1">
                    <a:lumMod val="75000"/>
                    <a:lumOff val="25000"/>
                  </a:schemeClr>
                </a:solidFill>
                <a:latin typeface="Carlito" panose="020F0502020204030204" pitchFamily="34" charset="0"/>
                <a:cs typeface="Carlito" panose="020F0502020204030204" pitchFamily="34" charset="0"/>
              </a:rPr>
              <a:t>2. Présentation du site Web</a:t>
            </a:r>
          </a:p>
          <a:p>
            <a:pPr algn="ctr"/>
            <a:r>
              <a:rPr lang="fr-FR" sz="3200" b="1" dirty="0">
                <a:solidFill>
                  <a:schemeClr val="bg1"/>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3BA74CCC-230B-4719-93A4-E6982438F59B}"/>
              </a:ext>
            </a:extLst>
          </p:cNvPr>
          <p:cNvSpPr txBox="1"/>
          <p:nvPr/>
        </p:nvSpPr>
        <p:spPr>
          <a:xfrm>
            <a:off x="356523" y="157281"/>
            <a:ext cx="4434138"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3.2. Méthodes de travail</a:t>
            </a:r>
          </a:p>
        </p:txBody>
      </p:sp>
      <p:pic>
        <p:nvPicPr>
          <p:cNvPr id="3" name="Image 2">
            <a:extLst>
              <a:ext uri="{FF2B5EF4-FFF2-40B4-BE49-F238E27FC236}">
                <a16:creationId xmlns:a16="http://schemas.microsoft.com/office/drawing/2014/main" id="{6D5F4312-A72F-4E55-952D-7007A7DA8B3D}"/>
              </a:ext>
            </a:extLst>
          </p:cNvPr>
          <p:cNvPicPr>
            <a:picLocks noChangeAspect="1"/>
          </p:cNvPicPr>
          <p:nvPr/>
        </p:nvPicPr>
        <p:blipFill>
          <a:blip r:embed="rId2"/>
          <a:stretch>
            <a:fillRect/>
          </a:stretch>
        </p:blipFill>
        <p:spPr>
          <a:xfrm>
            <a:off x="8741066" y="2354804"/>
            <a:ext cx="2349875" cy="1332613"/>
          </a:xfrm>
          <a:prstGeom prst="rect">
            <a:avLst/>
          </a:prstGeom>
          <a:ln w="19050">
            <a:solidFill>
              <a:schemeClr val="tx1"/>
            </a:solidFill>
          </a:ln>
        </p:spPr>
      </p:pic>
    </p:spTree>
    <p:extLst>
      <p:ext uri="{BB962C8B-B14F-4D97-AF65-F5344CB8AC3E}">
        <p14:creationId xmlns:p14="http://schemas.microsoft.com/office/powerpoint/2010/main" val="1057982062"/>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3E82421-B2A4-4A24-829B-DAEE38CCC0CF}"/>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
        <p:nvSpPr>
          <p:cNvPr id="3" name="ZoneTexte 2">
            <a:extLst>
              <a:ext uri="{FF2B5EF4-FFF2-40B4-BE49-F238E27FC236}">
                <a16:creationId xmlns:a16="http://schemas.microsoft.com/office/drawing/2014/main" id="{A37DC3C0-72D2-4D16-9E52-0B78687F679F}"/>
              </a:ext>
            </a:extLst>
          </p:cNvPr>
          <p:cNvSpPr txBox="1"/>
          <p:nvPr/>
        </p:nvSpPr>
        <p:spPr>
          <a:xfrm>
            <a:off x="3204020" y="2644170"/>
            <a:ext cx="5783959" cy="1569660"/>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9600" b="1" dirty="0">
                <a:solidFill>
                  <a:schemeClr val="tx1"/>
                </a:solidFill>
                <a:latin typeface="Carlito" panose="020F0502020204030204" pitchFamily="34" charset="0"/>
                <a:cs typeface="Carlito" panose="020F0502020204030204" pitchFamily="34" charset="0"/>
              </a:rPr>
              <a:t>Conclusion</a:t>
            </a:r>
          </a:p>
        </p:txBody>
      </p:sp>
    </p:spTree>
    <p:extLst>
      <p:ext uri="{BB962C8B-B14F-4D97-AF65-F5344CB8AC3E}">
        <p14:creationId xmlns:p14="http://schemas.microsoft.com/office/powerpoint/2010/main" val="306539609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5A40177-7E09-4661-A941-5BCD9E49DAB1}"/>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4" name="ZoneTexte 3">
            <a:extLst>
              <a:ext uri="{FF2B5EF4-FFF2-40B4-BE49-F238E27FC236}">
                <a16:creationId xmlns:a16="http://schemas.microsoft.com/office/drawing/2014/main" id="{985475ED-1545-4132-953E-993A68107A7A}"/>
              </a:ext>
            </a:extLst>
          </p:cNvPr>
          <p:cNvSpPr txBox="1"/>
          <p:nvPr/>
        </p:nvSpPr>
        <p:spPr>
          <a:xfrm>
            <a:off x="4053475" y="184506"/>
            <a:ext cx="4085050" cy="1200329"/>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7200" b="1" dirty="0">
                <a:solidFill>
                  <a:schemeClr val="tx1"/>
                </a:solidFill>
                <a:latin typeface="Carlito" panose="020F0502020204030204" pitchFamily="34" charset="0"/>
                <a:cs typeface="Carlito" panose="020F0502020204030204" pitchFamily="34" charset="0"/>
              </a:rPr>
              <a:t>Sommaire</a:t>
            </a:r>
          </a:p>
        </p:txBody>
      </p:sp>
      <p:sp>
        <p:nvSpPr>
          <p:cNvPr id="5" name="ZoneTexte 4">
            <a:extLst>
              <a:ext uri="{FF2B5EF4-FFF2-40B4-BE49-F238E27FC236}">
                <a16:creationId xmlns:a16="http://schemas.microsoft.com/office/drawing/2014/main" id="{19BC6A17-D550-489A-A3F5-B1E63805399B}"/>
              </a:ext>
            </a:extLst>
          </p:cNvPr>
          <p:cNvSpPr txBox="1"/>
          <p:nvPr/>
        </p:nvSpPr>
        <p:spPr>
          <a:xfrm>
            <a:off x="1341464" y="1384835"/>
            <a:ext cx="9509071" cy="5473165"/>
          </a:xfrm>
          <a:prstGeom prst="rect">
            <a:avLst/>
          </a:prstGeom>
          <a:noFill/>
        </p:spPr>
        <p:txBody>
          <a:bodyPr wrap="square" rtlCol="0">
            <a:spAutoFit/>
          </a:bodyPr>
          <a:lstStyle/>
          <a:p>
            <a:pPr algn="ctr">
              <a:lnSpc>
                <a:spcPct val="150000"/>
              </a:lnSpc>
            </a:pPr>
            <a:r>
              <a:rPr lang="fr-FR" sz="2400" b="1" dirty="0">
                <a:latin typeface="Carlito" panose="020F0502020204030204" pitchFamily="34" charset="0"/>
                <a:cs typeface="Carlito" panose="020F0502020204030204" pitchFamily="34" charset="0"/>
              </a:rPr>
              <a:t>Introduction </a:t>
            </a:r>
            <a:r>
              <a:rPr lang="fr-FR" sz="2400" b="1" u="sng" dirty="0">
                <a:latin typeface="Carlito" panose="020F0502020204030204" pitchFamily="34" charset="0"/>
                <a:cs typeface="Carlito" panose="020F0502020204030204" pitchFamily="34" charset="0"/>
              </a:rPr>
              <a:t>Wassim</a:t>
            </a:r>
          </a:p>
          <a:p>
            <a:pPr marL="457200" indent="-457200" algn="ctr">
              <a:lnSpc>
                <a:spcPct val="150000"/>
              </a:lnSpc>
              <a:buAutoNum type="arabicPeriod"/>
            </a:pPr>
            <a:r>
              <a:rPr lang="fr-FR" sz="2400" b="1" dirty="0">
                <a:latin typeface="Carlito" panose="020F0502020204030204" pitchFamily="34" charset="0"/>
                <a:cs typeface="Carlito" panose="020F0502020204030204" pitchFamily="34" charset="0"/>
              </a:rPr>
              <a:t>Partie économique et juridique</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1.1. Un empire boursier </a:t>
            </a:r>
            <a:r>
              <a:rPr lang="fr-FR" sz="1600" u="sng" dirty="0">
                <a:solidFill>
                  <a:schemeClr val="bg2">
                    <a:lumMod val="50000"/>
                    <a:lumOff val="50000"/>
                  </a:schemeClr>
                </a:solidFill>
                <a:latin typeface="Carlito" panose="020F0502020204030204" pitchFamily="34" charset="0"/>
                <a:cs typeface="Carlito" panose="020F0502020204030204" pitchFamily="34" charset="0"/>
              </a:rPr>
              <a:t>Jérémy</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1.2. Une société à modèle hybride </a:t>
            </a:r>
            <a:r>
              <a:rPr lang="fr-FR" sz="1600" u="sng" dirty="0">
                <a:solidFill>
                  <a:schemeClr val="bg2">
                    <a:lumMod val="50000"/>
                    <a:lumOff val="50000"/>
                  </a:schemeClr>
                </a:solidFill>
                <a:latin typeface="Carlito" panose="020F0502020204030204" pitchFamily="34" charset="0"/>
                <a:cs typeface="Carlito" panose="020F0502020204030204" pitchFamily="34" charset="0"/>
              </a:rPr>
              <a:t>Jérémy</a:t>
            </a:r>
            <a:endParaRPr lang="fr-FR" sz="1600" dirty="0">
              <a:solidFill>
                <a:schemeClr val="bg2">
                  <a:lumMod val="50000"/>
                  <a:lumOff val="50000"/>
                </a:schemeClr>
              </a:solidFill>
              <a:latin typeface="Carlito" panose="020F0502020204030204" pitchFamily="34" charset="0"/>
              <a:cs typeface="Carlito" panose="020F0502020204030204" pitchFamily="34" charset="0"/>
            </a:endParaRPr>
          </a:p>
          <a:p>
            <a:pPr algn="ctr">
              <a:lnSpc>
                <a:spcPct val="150000"/>
              </a:lnSpc>
            </a:pPr>
            <a:r>
              <a:rPr lang="fr-FR" sz="2400" b="1" dirty="0">
                <a:latin typeface="Carlito" panose="020F0502020204030204" pitchFamily="34" charset="0"/>
                <a:cs typeface="Carlito" panose="020F0502020204030204" pitchFamily="34" charset="0"/>
              </a:rPr>
              <a:t>2. Présentation détaillée du site Web</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2.1. Les principales fonctionnalités </a:t>
            </a:r>
            <a:r>
              <a:rPr lang="fr-FR" sz="1600" u="sng" dirty="0">
                <a:solidFill>
                  <a:schemeClr val="bg2">
                    <a:lumMod val="50000"/>
                    <a:lumOff val="50000"/>
                  </a:schemeClr>
                </a:solidFill>
                <a:latin typeface="Carlito" panose="020F0502020204030204" pitchFamily="34" charset="0"/>
                <a:cs typeface="Carlito" panose="020F0502020204030204" pitchFamily="34" charset="0"/>
              </a:rPr>
              <a:t>Samuel le début et chacun sa page</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2.2. Choix esthétiques </a:t>
            </a:r>
            <a:r>
              <a:rPr lang="fr-FR" sz="1600" u="sng" dirty="0">
                <a:solidFill>
                  <a:schemeClr val="bg2">
                    <a:lumMod val="50000"/>
                    <a:lumOff val="50000"/>
                  </a:schemeClr>
                </a:solidFill>
                <a:latin typeface="Carlito" panose="020F0502020204030204" pitchFamily="34" charset="0"/>
                <a:cs typeface="Carlito" panose="020F0502020204030204" pitchFamily="34" charset="0"/>
              </a:rPr>
              <a:t>Wassim</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2.3. Des contraintes techniques </a:t>
            </a:r>
            <a:r>
              <a:rPr lang="fr-FR" sz="1600" u="sng" dirty="0">
                <a:solidFill>
                  <a:schemeClr val="bg2">
                    <a:lumMod val="50000"/>
                    <a:lumOff val="50000"/>
                  </a:schemeClr>
                </a:solidFill>
                <a:latin typeface="Carlito" panose="020F0502020204030204" pitchFamily="34" charset="0"/>
                <a:cs typeface="Carlito" panose="020F0502020204030204" pitchFamily="34" charset="0"/>
              </a:rPr>
              <a:t>Samuel</a:t>
            </a:r>
          </a:p>
          <a:p>
            <a:pPr algn="ctr">
              <a:lnSpc>
                <a:spcPct val="150000"/>
              </a:lnSpc>
            </a:pPr>
            <a:r>
              <a:rPr lang="fr-FR" sz="2400" b="1" dirty="0">
                <a:latin typeface="Carlito" panose="020F0502020204030204" pitchFamily="34" charset="0"/>
                <a:cs typeface="Carlito" panose="020F0502020204030204" pitchFamily="34" charset="0"/>
              </a:rPr>
              <a:t>3. Présentation du travail en groupe</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3.1. Production </a:t>
            </a:r>
            <a:r>
              <a:rPr lang="fr-FR" sz="1600" u="sng" dirty="0">
                <a:solidFill>
                  <a:schemeClr val="bg2">
                    <a:lumMod val="50000"/>
                    <a:lumOff val="50000"/>
                  </a:schemeClr>
                </a:solidFill>
                <a:latin typeface="Carlito" panose="020F0502020204030204" pitchFamily="34" charset="0"/>
                <a:cs typeface="Carlito" panose="020F0502020204030204" pitchFamily="34" charset="0"/>
              </a:rPr>
              <a:t>Lucas</a:t>
            </a:r>
          </a:p>
          <a:p>
            <a:pPr algn="ctr">
              <a:lnSpc>
                <a:spcPct val="150000"/>
              </a:lnSpc>
            </a:pPr>
            <a:r>
              <a:rPr lang="fr-FR" sz="1600" dirty="0">
                <a:solidFill>
                  <a:schemeClr val="bg2">
                    <a:lumMod val="50000"/>
                    <a:lumOff val="50000"/>
                  </a:schemeClr>
                </a:solidFill>
                <a:latin typeface="Carlito" panose="020F0502020204030204" pitchFamily="34" charset="0"/>
                <a:cs typeface="Carlito" panose="020F0502020204030204" pitchFamily="34" charset="0"/>
              </a:rPr>
              <a:t>3.2. Méthodes de travail </a:t>
            </a:r>
            <a:r>
              <a:rPr lang="fr-FR" sz="1600" u="sng" dirty="0">
                <a:solidFill>
                  <a:schemeClr val="bg2">
                    <a:lumMod val="50000"/>
                    <a:lumOff val="50000"/>
                  </a:schemeClr>
                </a:solidFill>
                <a:latin typeface="Carlito" panose="020F0502020204030204" pitchFamily="34" charset="0"/>
                <a:cs typeface="Carlito" panose="020F0502020204030204" pitchFamily="34" charset="0"/>
              </a:rPr>
              <a:t>Lucas</a:t>
            </a:r>
          </a:p>
          <a:p>
            <a:pPr algn="ctr">
              <a:lnSpc>
                <a:spcPct val="150000"/>
              </a:lnSpc>
            </a:pPr>
            <a:r>
              <a:rPr lang="fr-FR" sz="2800" b="1" dirty="0">
                <a:latin typeface="Carlito" panose="020F0502020204030204" pitchFamily="34" charset="0"/>
                <a:cs typeface="Carlito" panose="020F0502020204030204" pitchFamily="34" charset="0"/>
              </a:rPr>
              <a:t>Conclusion</a:t>
            </a:r>
          </a:p>
        </p:txBody>
      </p:sp>
    </p:spTree>
    <p:extLst>
      <p:ext uri="{BB962C8B-B14F-4D97-AF65-F5344CB8AC3E}">
        <p14:creationId xmlns:p14="http://schemas.microsoft.com/office/powerpoint/2010/main" val="254597896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CB7C1FC-F537-4FC5-A43D-8C01CA177145}"/>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
        <p:nvSpPr>
          <p:cNvPr id="3" name="ZoneTexte 2">
            <a:extLst>
              <a:ext uri="{FF2B5EF4-FFF2-40B4-BE49-F238E27FC236}">
                <a16:creationId xmlns:a16="http://schemas.microsoft.com/office/drawing/2014/main" id="{0B8BC6AA-FBD5-42A5-B2D0-8ED881C0DE67}"/>
              </a:ext>
            </a:extLst>
          </p:cNvPr>
          <p:cNvSpPr txBox="1"/>
          <p:nvPr/>
        </p:nvSpPr>
        <p:spPr>
          <a:xfrm>
            <a:off x="2783571" y="2644170"/>
            <a:ext cx="6624857" cy="1569660"/>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9600" b="1" dirty="0">
                <a:solidFill>
                  <a:schemeClr val="tx1"/>
                </a:solidFill>
                <a:latin typeface="Carlito" panose="020F0502020204030204" pitchFamily="34" charset="0"/>
                <a:cs typeface="Carlito" panose="020F0502020204030204" pitchFamily="34" charset="0"/>
              </a:rPr>
              <a:t>Introduction</a:t>
            </a:r>
          </a:p>
        </p:txBody>
      </p:sp>
    </p:spTree>
    <p:extLst>
      <p:ext uri="{BB962C8B-B14F-4D97-AF65-F5344CB8AC3E}">
        <p14:creationId xmlns:p14="http://schemas.microsoft.com/office/powerpoint/2010/main" val="1225979463"/>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219B6A53-2092-44FB-A0C4-A9CC51BB2A7A}"/>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4" name="ZoneTexte 3">
            <a:extLst>
              <a:ext uri="{FF2B5EF4-FFF2-40B4-BE49-F238E27FC236}">
                <a16:creationId xmlns:a16="http://schemas.microsoft.com/office/drawing/2014/main" id="{55EE5DFD-1306-4FFC-AB25-74E7B7874382}"/>
              </a:ext>
            </a:extLst>
          </p:cNvPr>
          <p:cNvSpPr txBox="1"/>
          <p:nvPr/>
        </p:nvSpPr>
        <p:spPr>
          <a:xfrm>
            <a:off x="451514" y="434280"/>
            <a:ext cx="4154125" cy="1015663"/>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6000" b="1" dirty="0">
                <a:solidFill>
                  <a:schemeClr val="bg1"/>
                </a:solidFill>
                <a:latin typeface="Carlito" panose="020F0502020204030204" pitchFamily="34" charset="0"/>
                <a:cs typeface="Carlito" panose="020F0502020204030204" pitchFamily="34" charset="0"/>
              </a:rPr>
              <a:t>Introduction</a:t>
            </a:r>
          </a:p>
        </p:txBody>
      </p:sp>
      <p:sp>
        <p:nvSpPr>
          <p:cNvPr id="6" name="ZoneTexte 5">
            <a:extLst>
              <a:ext uri="{FF2B5EF4-FFF2-40B4-BE49-F238E27FC236}">
                <a16:creationId xmlns:a16="http://schemas.microsoft.com/office/drawing/2014/main" id="{EC0750BC-E3DE-4761-BA95-CB7249255335}"/>
              </a:ext>
            </a:extLst>
          </p:cNvPr>
          <p:cNvSpPr txBox="1"/>
          <p:nvPr/>
        </p:nvSpPr>
        <p:spPr>
          <a:xfrm>
            <a:off x="262855" y="2848314"/>
            <a:ext cx="8513726" cy="225106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2400" b="1" dirty="0">
                <a:latin typeface="Carlito" panose="020F0502020204030204" pitchFamily="34" charset="0"/>
                <a:cs typeface="Carlito" panose="020F0502020204030204" pitchFamily="34" charset="0"/>
              </a:rPr>
              <a:t>Important</a:t>
            </a:r>
            <a:r>
              <a:rPr lang="fr-FR" sz="2400" dirty="0">
                <a:latin typeface="Carlito" panose="020F0502020204030204" pitchFamily="34" charset="0"/>
                <a:cs typeface="Carlito" panose="020F0502020204030204" pitchFamily="34" charset="0"/>
              </a:rPr>
              <a:t> développeur, éditeur et distributeur de </a:t>
            </a:r>
            <a:r>
              <a:rPr lang="fr-FR" sz="2400" b="1" dirty="0">
                <a:latin typeface="Carlito" panose="020F0502020204030204" pitchFamily="34" charset="0"/>
                <a:cs typeface="Carlito" panose="020F0502020204030204" pitchFamily="34" charset="0"/>
              </a:rPr>
              <a:t>jeux vidéo</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rPr>
              <a:t>Siège social à </a:t>
            </a:r>
            <a:r>
              <a:rPr lang="fr-FR" sz="2400" b="1" dirty="0">
                <a:latin typeface="Carlito" panose="020F0502020204030204" pitchFamily="34" charset="0"/>
                <a:cs typeface="Carlito" panose="020F0502020204030204" pitchFamily="34" charset="0"/>
              </a:rPr>
              <a:t>New York</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rPr>
              <a:t>Produits développés et publiés par </a:t>
            </a:r>
            <a:r>
              <a:rPr lang="fr-FR" sz="2400" b="1" dirty="0">
                <a:latin typeface="Carlito" panose="020F0502020204030204" pitchFamily="34" charset="0"/>
                <a:cs typeface="Carlito" panose="020F0502020204030204" pitchFamily="34" charset="0"/>
              </a:rPr>
              <a:t>Rockstar Games</a:t>
            </a:r>
            <a:r>
              <a:rPr lang="fr-FR" sz="2400" dirty="0">
                <a:latin typeface="Carlito" panose="020F0502020204030204" pitchFamily="34" charset="0"/>
                <a:cs typeface="Carlito" panose="020F0502020204030204" pitchFamily="34" charset="0"/>
              </a:rPr>
              <a:t> et </a:t>
            </a:r>
            <a:r>
              <a:rPr lang="fr-FR" sz="2400" b="1" dirty="0">
                <a:latin typeface="Carlito" panose="020F0502020204030204" pitchFamily="34" charset="0"/>
                <a:cs typeface="Carlito" panose="020F0502020204030204" pitchFamily="34" charset="0"/>
              </a:rPr>
              <a:t>2K</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sym typeface="Wingdings" panose="05000000000000000000" pitchFamily="2" charset="2"/>
              </a:rPr>
              <a:t>Président et chef de la direction : </a:t>
            </a:r>
            <a:r>
              <a:rPr lang="fr-FR" sz="2400" b="1" dirty="0">
                <a:latin typeface="Carlito" panose="020F0502020204030204" pitchFamily="34" charset="0"/>
                <a:cs typeface="Carlito" panose="020F0502020204030204" pitchFamily="34" charset="0"/>
                <a:sym typeface="Wingdings" panose="05000000000000000000" pitchFamily="2" charset="2"/>
              </a:rPr>
              <a:t>Strauss Zelnick</a:t>
            </a:r>
          </a:p>
        </p:txBody>
      </p:sp>
      <p:sp>
        <p:nvSpPr>
          <p:cNvPr id="7" name="ZoneTexte 6">
            <a:extLst>
              <a:ext uri="{FF2B5EF4-FFF2-40B4-BE49-F238E27FC236}">
                <a16:creationId xmlns:a16="http://schemas.microsoft.com/office/drawing/2014/main" id="{13A1B4F1-FD07-4FE0-A1ED-B4A2936FDB78}"/>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b="1" dirty="0">
                <a:solidFill>
                  <a:schemeClr val="bg1"/>
                </a:solidFill>
                <a:latin typeface="Carlito" panose="020F0502020204030204" pitchFamily="34" charset="0"/>
                <a:cs typeface="Carlito" panose="020F0502020204030204" pitchFamily="34" charset="0"/>
              </a:rPr>
              <a:t>Introduction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2. Présentation du site Web</a:t>
            </a:r>
          </a:p>
          <a:p>
            <a:pPr algn="ctr"/>
            <a:r>
              <a:rPr lang="fr-FR" sz="3200" dirty="0">
                <a:solidFill>
                  <a:schemeClr val="tx2">
                    <a:lumMod val="75000"/>
                  </a:schemeClr>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pic>
        <p:nvPicPr>
          <p:cNvPr id="1028" name="Picture 4">
            <a:extLst>
              <a:ext uri="{FF2B5EF4-FFF2-40B4-BE49-F238E27FC236}">
                <a16:creationId xmlns:a16="http://schemas.microsoft.com/office/drawing/2014/main" id="{91997DDA-182F-4902-86F0-612093CBC55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653" t="4704" r="18430"/>
          <a:stretch/>
        </p:blipFill>
        <p:spPr bwMode="auto">
          <a:xfrm>
            <a:off x="8885542" y="2103486"/>
            <a:ext cx="3043603" cy="3740723"/>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93265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629DEAC-48FC-4C8A-B8B8-1DB51B2A0865}"/>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3" name="ZoneTexte 2">
            <a:extLst>
              <a:ext uri="{FF2B5EF4-FFF2-40B4-BE49-F238E27FC236}">
                <a16:creationId xmlns:a16="http://schemas.microsoft.com/office/drawing/2014/main" id="{A3608CB4-F741-4CEB-93DC-8ADABA5BB9E5}"/>
              </a:ext>
            </a:extLst>
          </p:cNvPr>
          <p:cNvSpPr txBox="1"/>
          <p:nvPr/>
        </p:nvSpPr>
        <p:spPr>
          <a:xfrm>
            <a:off x="1288927" y="2274838"/>
            <a:ext cx="9614145" cy="2308324"/>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7200" b="1" dirty="0">
                <a:solidFill>
                  <a:schemeClr val="tx1"/>
                </a:solidFill>
                <a:latin typeface="Carlito" panose="020F0502020204030204" pitchFamily="34" charset="0"/>
                <a:cs typeface="Carlito" panose="020F0502020204030204" pitchFamily="34" charset="0"/>
              </a:rPr>
              <a:t>1. Partie économique et juridique</a:t>
            </a:r>
          </a:p>
        </p:txBody>
      </p:sp>
    </p:spTree>
    <p:extLst>
      <p:ext uri="{BB962C8B-B14F-4D97-AF65-F5344CB8AC3E}">
        <p14:creationId xmlns:p14="http://schemas.microsoft.com/office/powerpoint/2010/main" val="122792663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a:xfrm>
            <a:off x="10678331" y="5915888"/>
            <a:ext cx="1062155" cy="490599"/>
          </a:xfrm>
        </p:spPr>
        <p:txBody>
          <a:bodyPr/>
          <a:lstStyle/>
          <a:p>
            <a:fld id="{D57F1E4F-1CFF-5643-939E-217C01CDF565}" type="slidenum">
              <a:rPr lang="en-US" smtClean="0"/>
              <a:pPr/>
              <a:t>6</a:t>
            </a:fld>
            <a:endParaRPr lang="en-US" dirty="0"/>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a:solidFill>
                  <a:schemeClr val="tx2">
                    <a:lumMod val="75000"/>
                  </a:schemeClr>
                </a:solidFill>
                <a:latin typeface="Carlito" panose="020F0502020204030204" pitchFamily="34" charset="0"/>
                <a:cs typeface="Carlito" panose="020F0502020204030204" pitchFamily="34" charset="0"/>
              </a:rPr>
              <a:t>Introduction</a:t>
            </a:r>
            <a:r>
              <a:rPr lang="fr-FR" sz="3200" b="1">
                <a:solidFill>
                  <a:schemeClr val="bg1"/>
                </a:solidFill>
                <a:latin typeface="Carlito" panose="020F0502020204030204" pitchFamily="34" charset="0"/>
                <a:cs typeface="Carlito" panose="020F0502020204030204" pitchFamily="34" charset="0"/>
              </a:rPr>
              <a:t>	</a:t>
            </a:r>
            <a:r>
              <a:rPr lang="fr-FR" sz="3200" b="1">
                <a:solidFill>
                  <a:schemeClr val="bg1"/>
                </a:solidFill>
                <a:latin typeface="Carlito" panose="020F0502020204030204" pitchFamily="34" charset="0"/>
              </a:rPr>
              <a:t>1. Partie économique et juridique </a:t>
            </a:r>
            <a:r>
              <a:rPr lang="fr-FR" sz="3200">
                <a:solidFill>
                  <a:schemeClr val="tx2">
                    <a:lumMod val="75000"/>
                  </a:schemeClr>
                </a:solidFill>
                <a:latin typeface="Carlito" panose="020F0502020204030204" pitchFamily="34" charset="0"/>
              </a:rPr>
              <a:t>2. Présentation du site Web</a:t>
            </a:r>
          </a:p>
          <a:p>
            <a:pPr algn="ctr"/>
            <a:r>
              <a:rPr lang="fr-FR" sz="3200">
                <a:solidFill>
                  <a:schemeClr val="tx2">
                    <a:lumMod val="75000"/>
                  </a:schemeClr>
                </a:solidFill>
                <a:latin typeface="Carlito" panose="020F0502020204030204" pitchFamily="34" charset="0"/>
                <a:cs typeface="Carlito" panose="020F0502020204030204" pitchFamily="34" charset="0"/>
              </a:rPr>
              <a:t>3. Travail en groupe</a:t>
            </a:r>
            <a:r>
              <a:rPr lang="fr-FR" sz="3200" b="1">
                <a:solidFill>
                  <a:schemeClr val="tx2">
                    <a:lumMod val="75000"/>
                  </a:schemeClr>
                </a:solidFill>
                <a:latin typeface="Carlito" panose="020F0502020204030204" pitchFamily="34" charset="0"/>
                <a:cs typeface="Carlito" panose="020F0502020204030204" pitchFamily="34" charset="0"/>
              </a:rPr>
              <a:t>	</a:t>
            </a:r>
            <a:r>
              <a:rPr lang="fr-FR" sz="3200">
                <a:solidFill>
                  <a:schemeClr val="tx2">
                    <a:lumMod val="75000"/>
                  </a:schemeClr>
                </a:solidFill>
                <a:latin typeface="Carlito" panose="020F0502020204030204" pitchFamily="34" charset="0"/>
                <a:cs typeface="Carlito" panose="020F0502020204030204" pitchFamily="34" charset="0"/>
              </a:rPr>
              <a:t>Conclusion</a:t>
            </a:r>
            <a:endParaRPr lang="fr-FR" sz="3200" dirty="0">
              <a:solidFill>
                <a:schemeClr val="tx2">
                  <a:lumMod val="75000"/>
                </a:schemeClr>
              </a:solidFill>
              <a:latin typeface="Carlito" panose="020F0502020204030204" pitchFamily="34" charset="0"/>
              <a:cs typeface="Carlito" panose="020F0502020204030204" pitchFamily="34" charset="0"/>
            </a:endParaRPr>
          </a:p>
        </p:txBody>
      </p:sp>
      <p:sp>
        <p:nvSpPr>
          <p:cNvPr id="6" name="ZoneTexte 5">
            <a:extLst>
              <a:ext uri="{FF2B5EF4-FFF2-40B4-BE49-F238E27FC236}">
                <a16:creationId xmlns:a16="http://schemas.microsoft.com/office/drawing/2014/main" id="{B51DB91F-53F4-4EE4-9C90-1D138A98B5E9}"/>
              </a:ext>
            </a:extLst>
          </p:cNvPr>
          <p:cNvSpPr txBox="1"/>
          <p:nvPr/>
        </p:nvSpPr>
        <p:spPr>
          <a:xfrm>
            <a:off x="4504584" y="2591331"/>
            <a:ext cx="7424561" cy="3356303"/>
          </a:xfrm>
          <a:prstGeom prst="rect">
            <a:avLst/>
          </a:prstGeom>
        </p:spPr>
        <p:txBody>
          <a:bodyPr wrap="square" rtlCol="0">
            <a:spAutoFit/>
          </a:bodyPr>
          <a:lstStyle/>
          <a:p>
            <a:pPr marL="457200" indent="-457200">
              <a:lnSpc>
                <a:spcPct val="150000"/>
              </a:lnSpc>
              <a:buFont typeface="Arial" panose="020B0604020202020204" pitchFamily="34" charset="0"/>
              <a:buChar char="•"/>
            </a:pPr>
            <a:r>
              <a:rPr lang="fr-FR" sz="2400" dirty="0">
                <a:latin typeface="Carlito" panose="020F0502020204030204" pitchFamily="34" charset="0"/>
              </a:rPr>
              <a:t> Côté à la bourse de New York (</a:t>
            </a:r>
            <a:r>
              <a:rPr lang="fr-FR" sz="2400" b="1" dirty="0">
                <a:latin typeface="Carlito" panose="020F0502020204030204" pitchFamily="34" charset="0"/>
              </a:rPr>
              <a:t>120$</a:t>
            </a:r>
            <a:r>
              <a:rPr lang="fr-FR" sz="2400" dirty="0">
                <a:latin typeface="Carlito" panose="020F0502020204030204" pitchFamily="34" charset="0"/>
              </a:rPr>
              <a:t>)</a:t>
            </a:r>
          </a:p>
          <a:p>
            <a:pPr marL="457200" indent="-457200">
              <a:lnSpc>
                <a:spcPct val="150000"/>
              </a:lnSpc>
              <a:buFont typeface="Arial" panose="020B0604020202020204" pitchFamily="34" charset="0"/>
              <a:buChar char="•"/>
            </a:pPr>
            <a:r>
              <a:rPr lang="fr-FR" sz="2400" b="1" dirty="0">
                <a:latin typeface="Carlito" panose="020F0502020204030204" pitchFamily="34" charset="0"/>
              </a:rPr>
              <a:t>3 400</a:t>
            </a:r>
            <a:r>
              <a:rPr lang="fr-FR" sz="2400" dirty="0">
                <a:latin typeface="Carlito" panose="020F0502020204030204" pitchFamily="34" charset="0"/>
              </a:rPr>
              <a:t> employés dans </a:t>
            </a:r>
            <a:r>
              <a:rPr lang="fr-FR" sz="2400" b="1" dirty="0">
                <a:latin typeface="Carlito" panose="020F0502020204030204" pitchFamily="34" charset="0"/>
              </a:rPr>
              <a:t>19</a:t>
            </a:r>
            <a:r>
              <a:rPr lang="fr-FR" sz="2400" dirty="0">
                <a:latin typeface="Carlito" panose="020F0502020204030204" pitchFamily="34" charset="0"/>
              </a:rPr>
              <a:t> studios de développement dans le monde </a:t>
            </a:r>
          </a:p>
          <a:p>
            <a:pPr marL="457200" indent="-457200">
              <a:lnSpc>
                <a:spcPct val="150000"/>
              </a:lnSpc>
              <a:buFont typeface="Arial" panose="020B0604020202020204" pitchFamily="34" charset="0"/>
              <a:buChar char="•"/>
            </a:pPr>
            <a:r>
              <a:rPr lang="fr-FR" sz="2400" dirty="0">
                <a:latin typeface="Carlito" panose="020F0502020204030204" pitchFamily="34" charset="0"/>
              </a:rPr>
              <a:t> Une évolution du chiffre d’affaire à la hausse (plus de </a:t>
            </a:r>
            <a:r>
              <a:rPr lang="fr-FR" sz="2400" b="1" dirty="0">
                <a:latin typeface="Carlito" panose="020F0502020204030204" pitchFamily="34" charset="0"/>
              </a:rPr>
              <a:t>2</a:t>
            </a:r>
            <a:r>
              <a:rPr lang="fr-FR" sz="2400" dirty="0">
                <a:latin typeface="Carlito" panose="020F0502020204030204" pitchFamily="34" charset="0"/>
              </a:rPr>
              <a:t> </a:t>
            </a:r>
            <a:r>
              <a:rPr lang="fr-FR" sz="2400" b="1" dirty="0">
                <a:latin typeface="Carlito" panose="020F0502020204030204" pitchFamily="34" charset="0"/>
              </a:rPr>
              <a:t>milliards $ pour 2019</a:t>
            </a:r>
            <a:r>
              <a:rPr lang="fr-FR" sz="2400" dirty="0">
                <a:latin typeface="Carlito" panose="020F0502020204030204" pitchFamily="34" charset="0"/>
              </a:rPr>
              <a:t>)</a:t>
            </a:r>
          </a:p>
          <a:p>
            <a:pPr marL="457200" indent="-457200">
              <a:lnSpc>
                <a:spcPct val="150000"/>
              </a:lnSpc>
              <a:buFont typeface="Arial" panose="020B0604020202020204" pitchFamily="34" charset="0"/>
              <a:buChar char="•"/>
            </a:pPr>
            <a:r>
              <a:rPr lang="fr-FR" sz="2400" dirty="0">
                <a:latin typeface="Carlito" panose="020F0502020204030204" pitchFamily="34" charset="0"/>
              </a:rPr>
              <a:t>Un futur très prometteur </a:t>
            </a:r>
            <a:endParaRPr lang="fr-FR" sz="2400" dirty="0"/>
          </a:p>
        </p:txBody>
      </p:sp>
      <p:sp>
        <p:nvSpPr>
          <p:cNvPr id="7" name="ZoneTexte 6">
            <a:extLst>
              <a:ext uri="{FF2B5EF4-FFF2-40B4-BE49-F238E27FC236}">
                <a16:creationId xmlns:a16="http://schemas.microsoft.com/office/drawing/2014/main" id="{170793C0-6734-4649-AC5E-D7A92E31BDBD}"/>
              </a:ext>
            </a:extLst>
          </p:cNvPr>
          <p:cNvSpPr txBox="1"/>
          <p:nvPr/>
        </p:nvSpPr>
        <p:spPr>
          <a:xfrm>
            <a:off x="436524" y="164891"/>
            <a:ext cx="4195437"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1.1. Un empire boursier</a:t>
            </a:r>
          </a:p>
        </p:txBody>
      </p:sp>
      <p:pic>
        <p:nvPicPr>
          <p:cNvPr id="2" name="Image 1">
            <a:extLst>
              <a:ext uri="{FF2B5EF4-FFF2-40B4-BE49-F238E27FC236}">
                <a16:creationId xmlns:a16="http://schemas.microsoft.com/office/drawing/2014/main" id="{BE5BC5AA-44EA-4EE3-BE00-1574D6EE6873}"/>
              </a:ext>
            </a:extLst>
          </p:cNvPr>
          <p:cNvPicPr>
            <a:picLocks noChangeAspect="1"/>
          </p:cNvPicPr>
          <p:nvPr/>
        </p:nvPicPr>
        <p:blipFill>
          <a:blip r:embed="rId2"/>
          <a:stretch>
            <a:fillRect/>
          </a:stretch>
        </p:blipFill>
        <p:spPr>
          <a:xfrm>
            <a:off x="436524" y="2682240"/>
            <a:ext cx="3762375" cy="3174486"/>
          </a:xfrm>
          <a:prstGeom prst="rect">
            <a:avLst/>
          </a:prstGeom>
        </p:spPr>
      </p:pic>
    </p:spTree>
    <p:extLst>
      <p:ext uri="{BB962C8B-B14F-4D97-AF65-F5344CB8AC3E}">
        <p14:creationId xmlns:p14="http://schemas.microsoft.com/office/powerpoint/2010/main" val="1877061423"/>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a:xfrm>
            <a:off x="10678331" y="5915888"/>
            <a:ext cx="1062155" cy="490599"/>
          </a:xfrm>
        </p:spPr>
        <p:txBody>
          <a:bodyPr/>
          <a:lstStyle/>
          <a:p>
            <a:fld id="{D57F1E4F-1CFF-5643-939E-217C01CDF565}" type="slidenum">
              <a:rPr lang="en-US" smtClean="0"/>
              <a:pPr/>
              <a:t>7</a:t>
            </a:fld>
            <a:endParaRPr lang="en-US" dirty="0"/>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a:solidFill>
                  <a:schemeClr val="tx2">
                    <a:lumMod val="75000"/>
                  </a:schemeClr>
                </a:solidFill>
                <a:latin typeface="Carlito" panose="020F0502020204030204" pitchFamily="34" charset="0"/>
                <a:cs typeface="Carlito" panose="020F0502020204030204" pitchFamily="34" charset="0"/>
              </a:rPr>
              <a:t>Introduction</a:t>
            </a:r>
            <a:r>
              <a:rPr lang="fr-FR" sz="3200" b="1">
                <a:solidFill>
                  <a:schemeClr val="bg1"/>
                </a:solidFill>
                <a:latin typeface="Carlito" panose="020F0502020204030204" pitchFamily="34" charset="0"/>
                <a:cs typeface="Carlito" panose="020F0502020204030204" pitchFamily="34" charset="0"/>
              </a:rPr>
              <a:t>	</a:t>
            </a:r>
            <a:r>
              <a:rPr lang="fr-FR" sz="3200" b="1">
                <a:solidFill>
                  <a:schemeClr val="bg1"/>
                </a:solidFill>
                <a:latin typeface="Carlito" panose="020F0502020204030204" pitchFamily="34" charset="0"/>
              </a:rPr>
              <a:t>1. Partie économique et juridique </a:t>
            </a:r>
            <a:r>
              <a:rPr lang="fr-FR" sz="3200">
                <a:solidFill>
                  <a:schemeClr val="tx2">
                    <a:lumMod val="75000"/>
                  </a:schemeClr>
                </a:solidFill>
                <a:latin typeface="Carlito" panose="020F0502020204030204" pitchFamily="34" charset="0"/>
              </a:rPr>
              <a:t>2. Présentation du site Web</a:t>
            </a:r>
          </a:p>
          <a:p>
            <a:pPr algn="ctr"/>
            <a:r>
              <a:rPr lang="fr-FR" sz="3200">
                <a:solidFill>
                  <a:schemeClr val="tx2">
                    <a:lumMod val="75000"/>
                  </a:schemeClr>
                </a:solidFill>
                <a:latin typeface="Carlito" panose="020F0502020204030204" pitchFamily="34" charset="0"/>
                <a:cs typeface="Carlito" panose="020F0502020204030204" pitchFamily="34" charset="0"/>
              </a:rPr>
              <a:t>3. Travail en groupe</a:t>
            </a:r>
            <a:r>
              <a:rPr lang="fr-FR" sz="3200" b="1">
                <a:solidFill>
                  <a:schemeClr val="tx2">
                    <a:lumMod val="75000"/>
                  </a:schemeClr>
                </a:solidFill>
                <a:latin typeface="Carlito" panose="020F0502020204030204" pitchFamily="34" charset="0"/>
                <a:cs typeface="Carlito" panose="020F0502020204030204" pitchFamily="34" charset="0"/>
              </a:rPr>
              <a:t>	</a:t>
            </a:r>
            <a:r>
              <a:rPr lang="fr-FR" sz="3200">
                <a:solidFill>
                  <a:schemeClr val="tx2">
                    <a:lumMod val="75000"/>
                  </a:schemeClr>
                </a:solidFill>
                <a:latin typeface="Carlito" panose="020F0502020204030204" pitchFamily="34" charset="0"/>
                <a:cs typeface="Carlito" panose="020F0502020204030204" pitchFamily="34" charset="0"/>
              </a:rPr>
              <a:t>Conclusion</a:t>
            </a:r>
            <a:endParaRPr lang="fr-FR" sz="3200" dirty="0">
              <a:solidFill>
                <a:schemeClr val="tx2">
                  <a:lumMod val="75000"/>
                </a:schemeClr>
              </a:solidFill>
              <a:latin typeface="Carlito" panose="020F0502020204030204" pitchFamily="34" charset="0"/>
              <a:cs typeface="Carlito" panose="020F0502020204030204" pitchFamily="34" charset="0"/>
            </a:endParaRPr>
          </a:p>
        </p:txBody>
      </p:sp>
      <p:sp>
        <p:nvSpPr>
          <p:cNvPr id="6" name="ZoneTexte 5">
            <a:extLst>
              <a:ext uri="{FF2B5EF4-FFF2-40B4-BE49-F238E27FC236}">
                <a16:creationId xmlns:a16="http://schemas.microsoft.com/office/drawing/2014/main" id="{B51DB91F-53F4-4EE4-9C90-1D138A98B5E9}"/>
              </a:ext>
            </a:extLst>
          </p:cNvPr>
          <p:cNvSpPr txBox="1"/>
          <p:nvPr/>
        </p:nvSpPr>
        <p:spPr>
          <a:xfrm>
            <a:off x="4315925" y="2469551"/>
            <a:ext cx="7424561" cy="3359061"/>
          </a:xfrm>
          <a:prstGeom prst="rect">
            <a:avLst/>
          </a:prstGeom>
        </p:spPr>
        <p:txBody>
          <a:bodyPr wrap="square" rtlCol="0">
            <a:spAutoFit/>
          </a:bodyPr>
          <a:lstStyle/>
          <a:p>
            <a:pPr marL="457200" indent="-457200">
              <a:lnSpc>
                <a:spcPct val="150000"/>
              </a:lnSpc>
              <a:buFont typeface="Arial" panose="020B0604020202020204" pitchFamily="34" charset="0"/>
              <a:buChar char="•"/>
            </a:pPr>
            <a:r>
              <a:rPr lang="fr-FR" sz="2400" dirty="0">
                <a:latin typeface="Carlito" panose="020F0502020204030204" pitchFamily="34" charset="0"/>
              </a:rPr>
              <a:t>Limited </a:t>
            </a:r>
            <a:r>
              <a:rPr lang="fr-FR" sz="2400" dirty="0" err="1">
                <a:latin typeface="Carlito" panose="020F0502020204030204" pitchFamily="34" charset="0"/>
              </a:rPr>
              <a:t>Liability</a:t>
            </a:r>
            <a:r>
              <a:rPr lang="fr-FR" sz="2400" dirty="0">
                <a:latin typeface="Carlito" panose="020F0502020204030204" pitchFamily="34" charset="0"/>
              </a:rPr>
              <a:t> </a:t>
            </a:r>
            <a:r>
              <a:rPr lang="fr-FR" sz="2400" dirty="0" err="1">
                <a:latin typeface="Carlito" panose="020F0502020204030204" pitchFamily="34" charset="0"/>
              </a:rPr>
              <a:t>Company</a:t>
            </a:r>
            <a:r>
              <a:rPr lang="fr-FR" sz="2400" dirty="0">
                <a:latin typeface="Carlito" panose="020F0502020204030204" pitchFamily="34" charset="0"/>
              </a:rPr>
              <a:t> (LLC)</a:t>
            </a:r>
          </a:p>
          <a:p>
            <a:pPr marL="457200" indent="-457200">
              <a:lnSpc>
                <a:spcPct val="150000"/>
              </a:lnSpc>
              <a:buFont typeface="Arial" panose="020B0604020202020204" pitchFamily="34" charset="0"/>
              <a:buChar char="•"/>
            </a:pPr>
            <a:r>
              <a:rPr lang="fr-FR" sz="2400" dirty="0">
                <a:latin typeface="Carlito" panose="020F0502020204030204" pitchFamily="34" charset="0"/>
              </a:rPr>
              <a:t>Semblable à une Société À Responsabilité Limitée (SARL) en France</a:t>
            </a:r>
          </a:p>
          <a:p>
            <a:pPr marL="457200" indent="-457200">
              <a:lnSpc>
                <a:spcPct val="150000"/>
              </a:lnSpc>
              <a:buFont typeface="Arial" panose="020B0604020202020204" pitchFamily="34" charset="0"/>
              <a:buChar char="•"/>
            </a:pPr>
            <a:r>
              <a:rPr lang="fr-FR" sz="2400" dirty="0">
                <a:latin typeface="Carlito" panose="020F0502020204030204" pitchFamily="34" charset="0"/>
              </a:rPr>
              <a:t>Un modèle hybride entre la corporation et le partnership</a:t>
            </a:r>
          </a:p>
          <a:p>
            <a:pPr marL="457200" indent="-457200">
              <a:lnSpc>
                <a:spcPct val="150000"/>
              </a:lnSpc>
              <a:buFont typeface="Arial" panose="020B0604020202020204" pitchFamily="34" charset="0"/>
              <a:buChar char="•"/>
            </a:pPr>
            <a:r>
              <a:rPr lang="fr-FR" sz="2400" dirty="0">
                <a:latin typeface="Carlito" panose="020F0502020204030204" pitchFamily="34" charset="0"/>
              </a:rPr>
              <a:t>Des avantages et des inconvénients</a:t>
            </a:r>
          </a:p>
        </p:txBody>
      </p:sp>
      <p:sp>
        <p:nvSpPr>
          <p:cNvPr id="7" name="ZoneTexte 6">
            <a:extLst>
              <a:ext uri="{FF2B5EF4-FFF2-40B4-BE49-F238E27FC236}">
                <a16:creationId xmlns:a16="http://schemas.microsoft.com/office/drawing/2014/main" id="{170793C0-6734-4649-AC5E-D7A92E31BDBD}"/>
              </a:ext>
            </a:extLst>
          </p:cNvPr>
          <p:cNvSpPr txBox="1"/>
          <p:nvPr/>
        </p:nvSpPr>
        <p:spPr>
          <a:xfrm>
            <a:off x="262855" y="164891"/>
            <a:ext cx="4766345"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1.2.</a:t>
            </a:r>
            <a:r>
              <a:rPr lang="fr-FR" sz="4800" dirty="0">
                <a:solidFill>
                  <a:schemeClr val="bg2">
                    <a:lumMod val="50000"/>
                    <a:lumOff val="50000"/>
                  </a:schemeClr>
                </a:solidFill>
                <a:latin typeface="Carlito" panose="020F0502020204030204" pitchFamily="34" charset="0"/>
                <a:cs typeface="Carlito" panose="020F0502020204030204" pitchFamily="34" charset="0"/>
              </a:rPr>
              <a:t> </a:t>
            </a:r>
            <a:r>
              <a:rPr lang="fr-FR" sz="4800" b="1" dirty="0">
                <a:solidFill>
                  <a:schemeClr val="bg1"/>
                </a:solidFill>
                <a:latin typeface="Carlito" panose="020F0502020204030204" pitchFamily="34" charset="0"/>
              </a:rPr>
              <a:t>Une société à modèle hybride</a:t>
            </a:r>
          </a:p>
        </p:txBody>
      </p:sp>
      <p:pic>
        <p:nvPicPr>
          <p:cNvPr id="8" name="Image 7">
            <a:extLst>
              <a:ext uri="{FF2B5EF4-FFF2-40B4-BE49-F238E27FC236}">
                <a16:creationId xmlns:a16="http://schemas.microsoft.com/office/drawing/2014/main" id="{55E6CF98-FD17-4AD7-8391-8D6A111D942D}"/>
              </a:ext>
            </a:extLst>
          </p:cNvPr>
          <p:cNvPicPr>
            <a:picLocks noChangeAspect="1"/>
          </p:cNvPicPr>
          <p:nvPr/>
        </p:nvPicPr>
        <p:blipFill>
          <a:blip r:embed="rId2"/>
          <a:stretch>
            <a:fillRect/>
          </a:stretch>
        </p:blipFill>
        <p:spPr>
          <a:xfrm>
            <a:off x="890559" y="2576495"/>
            <a:ext cx="3145175" cy="3145175"/>
          </a:xfrm>
          <a:prstGeom prst="rect">
            <a:avLst/>
          </a:prstGeom>
        </p:spPr>
      </p:pic>
    </p:spTree>
    <p:extLst>
      <p:ext uri="{BB962C8B-B14F-4D97-AF65-F5344CB8AC3E}">
        <p14:creationId xmlns:p14="http://schemas.microsoft.com/office/powerpoint/2010/main" val="1232657426"/>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40311474-84AA-40DD-BD7D-30DFB320CFF9}"/>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3" name="ZoneTexte 2">
            <a:extLst>
              <a:ext uri="{FF2B5EF4-FFF2-40B4-BE49-F238E27FC236}">
                <a16:creationId xmlns:a16="http://schemas.microsoft.com/office/drawing/2014/main" id="{874DB8B7-397D-48B3-8390-E5BB20E12E06}"/>
              </a:ext>
            </a:extLst>
          </p:cNvPr>
          <p:cNvSpPr txBox="1"/>
          <p:nvPr/>
        </p:nvSpPr>
        <p:spPr>
          <a:xfrm>
            <a:off x="2014407" y="2151727"/>
            <a:ext cx="8163186" cy="2554545"/>
          </a:xfrm>
          <a:prstGeom prst="rect">
            <a:avLst/>
          </a:prstGeom>
          <a:solidFill>
            <a:schemeClr val="bg2"/>
          </a:solidFill>
          <a:ln w="57150">
            <a:solidFill>
              <a:schemeClr val="accent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8000" b="1" dirty="0">
                <a:solidFill>
                  <a:schemeClr val="tx1"/>
                </a:solidFill>
                <a:latin typeface="Carlito" panose="020F0502020204030204" pitchFamily="34" charset="0"/>
                <a:cs typeface="Carlito" panose="020F0502020204030204" pitchFamily="34" charset="0"/>
              </a:rPr>
              <a:t>2. Présentation du</a:t>
            </a:r>
          </a:p>
          <a:p>
            <a:pPr algn="ctr"/>
            <a:r>
              <a:rPr lang="fr-FR" sz="8000" b="1" dirty="0">
                <a:solidFill>
                  <a:schemeClr val="tx1"/>
                </a:solidFill>
                <a:latin typeface="Carlito" panose="020F0502020204030204" pitchFamily="34" charset="0"/>
                <a:cs typeface="Carlito" panose="020F0502020204030204" pitchFamily="34" charset="0"/>
              </a:rPr>
              <a:t>site Web</a:t>
            </a:r>
          </a:p>
        </p:txBody>
      </p:sp>
    </p:spTree>
    <p:extLst>
      <p:ext uri="{BB962C8B-B14F-4D97-AF65-F5344CB8AC3E}">
        <p14:creationId xmlns:p14="http://schemas.microsoft.com/office/powerpoint/2010/main" val="52061078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5CD04DD-8DCB-4B3C-ACCB-53D45007D704}"/>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4" name="ZoneTexte 3">
            <a:extLst>
              <a:ext uri="{FF2B5EF4-FFF2-40B4-BE49-F238E27FC236}">
                <a16:creationId xmlns:a16="http://schemas.microsoft.com/office/drawing/2014/main" id="{D04BB437-C13D-4EF9-8BFC-027346A83454}"/>
              </a:ext>
            </a:extLst>
          </p:cNvPr>
          <p:cNvSpPr txBox="1"/>
          <p:nvPr/>
        </p:nvSpPr>
        <p:spPr>
          <a:xfrm>
            <a:off x="436524" y="164891"/>
            <a:ext cx="4195437" cy="1569660"/>
          </a:xfrm>
          <a:prstGeom prst="rect">
            <a:avLst/>
          </a:prstGeom>
          <a:noFill/>
          <a:ln w="57150">
            <a:solidFill>
              <a:schemeClr val="tx1"/>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fr-FR" sz="4800" b="1" dirty="0">
                <a:solidFill>
                  <a:schemeClr val="bg1"/>
                </a:solidFill>
                <a:latin typeface="Carlito" panose="020F0502020204030204" pitchFamily="34" charset="0"/>
                <a:cs typeface="Carlito" panose="020F0502020204030204" pitchFamily="34" charset="0"/>
              </a:rPr>
              <a:t>2.1. Principales fonctionnalités</a:t>
            </a:r>
          </a:p>
        </p:txBody>
      </p:sp>
      <p:sp>
        <p:nvSpPr>
          <p:cNvPr id="5" name="ZoneTexte 4">
            <a:extLst>
              <a:ext uri="{FF2B5EF4-FFF2-40B4-BE49-F238E27FC236}">
                <a16:creationId xmlns:a16="http://schemas.microsoft.com/office/drawing/2014/main" id="{D2B52D68-1639-42B1-8741-04BFF3B54220}"/>
              </a:ext>
            </a:extLst>
          </p:cNvPr>
          <p:cNvSpPr txBox="1"/>
          <p:nvPr/>
        </p:nvSpPr>
        <p:spPr>
          <a:xfrm>
            <a:off x="5209563" y="157281"/>
            <a:ext cx="6719582" cy="1569660"/>
          </a:xfrm>
          <a:prstGeom prst="rect">
            <a:avLst/>
          </a:prstGeom>
          <a:noFill/>
          <a:ln w="57150">
            <a:solidFill>
              <a:schemeClr val="tx1"/>
            </a:solidFill>
          </a:ln>
        </p:spPr>
        <p:txBody>
          <a:bodyPr wrap="square" rtlCol="0">
            <a:spAutoFit/>
          </a:bodyPr>
          <a:lstStyle/>
          <a:p>
            <a:pPr algn="ctr"/>
            <a:r>
              <a:rPr lang="fr-FR" sz="3200" dirty="0">
                <a:solidFill>
                  <a:schemeClr val="tx2">
                    <a:lumMod val="75000"/>
                  </a:schemeClr>
                </a:solidFill>
                <a:latin typeface="Carlito" panose="020F0502020204030204" pitchFamily="34" charset="0"/>
                <a:cs typeface="Carlito" panose="020F0502020204030204" pitchFamily="34" charset="0"/>
              </a:rPr>
              <a:t>Introduction</a:t>
            </a:r>
            <a:r>
              <a:rPr lang="fr-FR" sz="3200" b="1" dirty="0">
                <a:solidFill>
                  <a:schemeClr val="bg1"/>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1. Partie économique et juridique </a:t>
            </a:r>
            <a:r>
              <a:rPr lang="fr-FR" sz="3200" b="1" dirty="0">
                <a:solidFill>
                  <a:schemeClr val="bg1"/>
                </a:solidFill>
                <a:latin typeface="Carlito" panose="020F0502020204030204" pitchFamily="34" charset="0"/>
                <a:cs typeface="Carlito" panose="020F0502020204030204" pitchFamily="34" charset="0"/>
              </a:rPr>
              <a:t>2. Présentation du site Web</a:t>
            </a:r>
          </a:p>
          <a:p>
            <a:pPr algn="ctr"/>
            <a:r>
              <a:rPr lang="fr-FR" sz="3200" dirty="0">
                <a:solidFill>
                  <a:schemeClr val="tx2">
                    <a:lumMod val="75000"/>
                  </a:schemeClr>
                </a:solidFill>
                <a:latin typeface="Carlito" panose="020F0502020204030204" pitchFamily="34" charset="0"/>
                <a:cs typeface="Carlito" panose="020F0502020204030204" pitchFamily="34" charset="0"/>
              </a:rPr>
              <a:t>3. Travail en groupe</a:t>
            </a:r>
            <a:r>
              <a:rPr lang="fr-FR" sz="3200" b="1" dirty="0">
                <a:solidFill>
                  <a:schemeClr val="tx2">
                    <a:lumMod val="75000"/>
                  </a:schemeClr>
                </a:solidFill>
                <a:latin typeface="Carlito" panose="020F0502020204030204" pitchFamily="34" charset="0"/>
                <a:cs typeface="Carlito" panose="020F0502020204030204" pitchFamily="34" charset="0"/>
              </a:rPr>
              <a:t>	</a:t>
            </a:r>
            <a:r>
              <a:rPr lang="fr-FR" sz="3200" dirty="0">
                <a:solidFill>
                  <a:schemeClr val="tx2">
                    <a:lumMod val="75000"/>
                  </a:schemeClr>
                </a:solidFill>
                <a:latin typeface="Carlito" panose="020F0502020204030204" pitchFamily="34" charset="0"/>
                <a:cs typeface="Carlito" panose="020F0502020204030204" pitchFamily="34" charset="0"/>
              </a:rPr>
              <a:t>Conclusion</a:t>
            </a:r>
          </a:p>
        </p:txBody>
      </p:sp>
      <p:sp>
        <p:nvSpPr>
          <p:cNvPr id="6" name="ZoneTexte 5">
            <a:extLst>
              <a:ext uri="{FF2B5EF4-FFF2-40B4-BE49-F238E27FC236}">
                <a16:creationId xmlns:a16="http://schemas.microsoft.com/office/drawing/2014/main" id="{B51DB91F-53F4-4EE4-9C90-1D138A98B5E9}"/>
              </a:ext>
            </a:extLst>
          </p:cNvPr>
          <p:cNvSpPr txBox="1"/>
          <p:nvPr/>
        </p:nvSpPr>
        <p:spPr>
          <a:xfrm>
            <a:off x="3415419" y="2579450"/>
            <a:ext cx="8513726" cy="335906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fr-FR" sz="2400" b="1" dirty="0">
                <a:latin typeface="Carlito" panose="020F0502020204030204" pitchFamily="34" charset="0"/>
                <a:cs typeface="Carlito" panose="020F0502020204030204" pitchFamily="34" charset="0"/>
              </a:rPr>
              <a:t>Bootstrap</a:t>
            </a:r>
            <a:r>
              <a:rPr lang="fr-FR" sz="2400" dirty="0">
                <a:latin typeface="Carlito" panose="020F0502020204030204" pitchFamily="34" charset="0"/>
                <a:cs typeface="Carlito" panose="020F0502020204030204" pitchFamily="34" charset="0"/>
              </a:rPr>
              <a:t> utilisé pour sa </a:t>
            </a:r>
            <a:r>
              <a:rPr lang="fr-FR" sz="2400" b="1" dirty="0">
                <a:latin typeface="Carlito" panose="020F0502020204030204" pitchFamily="34" charset="0"/>
                <a:cs typeface="Carlito" panose="020F0502020204030204" pitchFamily="34" charset="0"/>
              </a:rPr>
              <a:t>simplicité</a:t>
            </a:r>
            <a:r>
              <a:rPr lang="fr-FR" sz="2400" dirty="0">
                <a:latin typeface="Carlito" panose="020F0502020204030204" pitchFamily="34" charset="0"/>
                <a:cs typeface="Carlito" panose="020F0502020204030204" pitchFamily="34" charset="0"/>
              </a:rPr>
              <a:t> et sa fonctionnalité </a:t>
            </a:r>
            <a:r>
              <a:rPr lang="fr-FR" sz="2400" b="1" dirty="0">
                <a:latin typeface="Carlito" panose="020F0502020204030204" pitchFamily="34" charset="0"/>
                <a:cs typeface="Carlito" panose="020F0502020204030204" pitchFamily="34" charset="0"/>
              </a:rPr>
              <a:t>« responsive »</a:t>
            </a:r>
          </a:p>
          <a:p>
            <a:pPr marL="285750" indent="-285750" algn="just">
              <a:lnSpc>
                <a:spcPct val="150000"/>
              </a:lnSpc>
              <a:buFont typeface="Arial" panose="020B0604020202020204" pitchFamily="34" charset="0"/>
              <a:buChar char="•"/>
            </a:pPr>
            <a:r>
              <a:rPr lang="fr-FR" sz="2400" dirty="0">
                <a:latin typeface="Carlito" panose="020F0502020204030204" pitchFamily="34" charset="0"/>
                <a:cs typeface="Carlito" panose="020F0502020204030204" pitchFamily="34" charset="0"/>
              </a:rPr>
              <a:t>Utilisation de </a:t>
            </a:r>
            <a:r>
              <a:rPr lang="fr-FR" sz="2400" b="1" dirty="0">
                <a:latin typeface="Carlito" panose="020F0502020204030204" pitchFamily="34" charset="0"/>
                <a:cs typeface="Carlito" panose="020F0502020204030204" pitchFamily="34" charset="0"/>
              </a:rPr>
              <a:t>PHPMailer</a:t>
            </a:r>
            <a:r>
              <a:rPr lang="fr-FR" sz="2400" dirty="0">
                <a:latin typeface="Carlito" panose="020F0502020204030204" pitchFamily="34" charset="0"/>
                <a:cs typeface="Carlito" panose="020F0502020204030204" pitchFamily="34" charset="0"/>
              </a:rPr>
              <a:t> pour notre page de contact</a:t>
            </a:r>
          </a:p>
          <a:p>
            <a:pPr marL="285750" indent="-285750" algn="just">
              <a:lnSpc>
                <a:spcPct val="150000"/>
              </a:lnSpc>
              <a:buFont typeface="Arial" panose="020B0604020202020204" pitchFamily="34" charset="0"/>
              <a:buChar char="•"/>
            </a:pPr>
            <a:r>
              <a:rPr lang="fr-FR" sz="2400" b="1" dirty="0">
                <a:latin typeface="Carlito" panose="020F0502020204030204" pitchFamily="34" charset="0"/>
                <a:cs typeface="Carlito" panose="020F0502020204030204" pitchFamily="34" charset="0"/>
                <a:sym typeface="Wingdings" panose="05000000000000000000" pitchFamily="2" charset="2"/>
              </a:rPr>
              <a:t>Flèche</a:t>
            </a:r>
            <a:r>
              <a:rPr lang="fr-FR" sz="2400" dirty="0">
                <a:latin typeface="Carlito" panose="020F0502020204030204" pitchFamily="34" charset="0"/>
                <a:cs typeface="Carlito" panose="020F0502020204030204" pitchFamily="34" charset="0"/>
                <a:sym typeface="Wingdings" panose="05000000000000000000" pitchFamily="2" charset="2"/>
              </a:rPr>
              <a:t> avec animation de rebondissement</a:t>
            </a:r>
          </a:p>
          <a:p>
            <a:pPr marL="285750" indent="-285750" algn="just">
              <a:lnSpc>
                <a:spcPct val="150000"/>
              </a:lnSpc>
              <a:buFont typeface="Arial" panose="020B0604020202020204" pitchFamily="34" charset="0"/>
              <a:buChar char="•"/>
            </a:pPr>
            <a:r>
              <a:rPr lang="fr-FR" sz="2400" b="1" dirty="0">
                <a:latin typeface="Carlito" panose="020F0502020204030204" pitchFamily="34" charset="0"/>
                <a:cs typeface="Carlito" panose="020F0502020204030204" pitchFamily="34" charset="0"/>
                <a:sym typeface="Wingdings" panose="05000000000000000000" pitchFamily="2" charset="2"/>
              </a:rPr>
              <a:t>Scripts PHP</a:t>
            </a:r>
            <a:r>
              <a:rPr lang="fr-FR" sz="2400" dirty="0">
                <a:latin typeface="Carlito" panose="020F0502020204030204" pitchFamily="34" charset="0"/>
                <a:cs typeface="Carlito" panose="020F0502020204030204" pitchFamily="34" charset="0"/>
                <a:sym typeface="Wingdings" panose="05000000000000000000" pitchFamily="2" charset="2"/>
              </a:rPr>
              <a:t> pour pop-up’s ainsi que </a:t>
            </a:r>
            <a:r>
              <a:rPr lang="fr-FR" sz="2400" b="1" dirty="0">
                <a:latin typeface="Carlito" panose="020F0502020204030204" pitchFamily="34" charset="0"/>
                <a:cs typeface="Carlito" panose="020F0502020204030204" pitchFamily="34" charset="0"/>
                <a:sym typeface="Wingdings" panose="05000000000000000000" pitchFamily="2" charset="2"/>
              </a:rPr>
              <a:t>JQuery</a:t>
            </a:r>
            <a:r>
              <a:rPr lang="fr-FR" sz="2400" dirty="0">
                <a:latin typeface="Carlito" panose="020F0502020204030204" pitchFamily="34" charset="0"/>
                <a:cs typeface="Carlito" panose="020F0502020204030204" pitchFamily="34" charset="0"/>
                <a:sym typeface="Wingdings" panose="05000000000000000000" pitchFamily="2" charset="2"/>
              </a:rPr>
              <a:t> pour les animations d’arrière-plan</a:t>
            </a:r>
          </a:p>
        </p:txBody>
      </p:sp>
      <p:pic>
        <p:nvPicPr>
          <p:cNvPr id="1026" name="Picture 2">
            <a:extLst>
              <a:ext uri="{FF2B5EF4-FFF2-40B4-BE49-F238E27FC236}">
                <a16:creationId xmlns:a16="http://schemas.microsoft.com/office/drawing/2014/main" id="{C9C91FA8-7B91-42BF-A847-1BF3C7B7BD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167" y="3217789"/>
            <a:ext cx="2082384" cy="208238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7505757"/>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is">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TM03457503[[fn=Concis]]</Template>
  <TotalTime>374</TotalTime>
  <Words>756</Words>
  <Application>Microsoft Office PowerPoint</Application>
  <PresentationFormat>Grand écran</PresentationFormat>
  <Paragraphs>110</Paragraphs>
  <Slides>18</Slides>
  <Notes>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18</vt:i4>
      </vt:variant>
    </vt:vector>
  </HeadingPairs>
  <TitlesOfParts>
    <vt:vector size="24" baseType="lpstr">
      <vt:lpstr>Arial</vt:lpstr>
      <vt:lpstr>Calibri</vt:lpstr>
      <vt:lpstr>Carlito</vt:lpstr>
      <vt:lpstr>Century Gothic</vt:lpstr>
      <vt:lpstr>Wingdings 2</vt:lpstr>
      <vt:lpstr>Concis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Orimius P.</dc:creator>
  <cp:lastModifiedBy>Lucas Mathieu</cp:lastModifiedBy>
  <cp:revision>54</cp:revision>
  <dcterms:created xsi:type="dcterms:W3CDTF">2019-12-07T12:57:28Z</dcterms:created>
  <dcterms:modified xsi:type="dcterms:W3CDTF">2019-12-17T14:28:18Z</dcterms:modified>
</cp:coreProperties>
</file>