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0"/>
  </p:notesMasterIdLst>
  <p:sldIdLst>
    <p:sldId id="256" r:id="rId2"/>
    <p:sldId id="257" r:id="rId3"/>
    <p:sldId id="258" r:id="rId4"/>
    <p:sldId id="259" r:id="rId5"/>
    <p:sldId id="260" r:id="rId6"/>
    <p:sldId id="269" r:id="rId7"/>
    <p:sldId id="270" r:id="rId8"/>
    <p:sldId id="262" r:id="rId9"/>
    <p:sldId id="264" r:id="rId10"/>
    <p:sldId id="265" r:id="rId11"/>
    <p:sldId id="266" r:id="rId12"/>
    <p:sldId id="267" r:id="rId13"/>
    <p:sldId id="268" r:id="rId14"/>
    <p:sldId id="261" r:id="rId15"/>
    <p:sldId id="271" r:id="rId16"/>
    <p:sldId id="273" r:id="rId17"/>
    <p:sldId id="272" r:id="rId18"/>
    <p:sldId id="26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0" autoAdjust="0"/>
    <p:restoredTop sz="70138" autoAdjust="0"/>
  </p:normalViewPr>
  <p:slideViewPr>
    <p:cSldViewPr snapToGrid="0">
      <p:cViewPr varScale="1">
        <p:scale>
          <a:sx n="60" d="100"/>
          <a:sy n="60" d="100"/>
        </p:scale>
        <p:origin x="1550"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3186F5-8CA8-4006-A6F7-848E92B45C6D}" type="datetimeFigureOut">
              <a:rPr lang="fr-FR" smtClean="0"/>
              <a:t>18/12/2019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4BD613-B23A-462C-B9CD-9B4D3E24A162}" type="slidenum">
              <a:rPr lang="fr-FR" smtClean="0"/>
              <a:t>‹N°›</a:t>
            </a:fld>
            <a:endParaRPr lang="fr-FR"/>
          </a:p>
        </p:txBody>
      </p:sp>
    </p:spTree>
    <p:extLst>
      <p:ext uri="{BB962C8B-B14F-4D97-AF65-F5344CB8AC3E}">
        <p14:creationId xmlns:p14="http://schemas.microsoft.com/office/powerpoint/2010/main" val="280541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2400" dirty="0"/>
              <a:t>Ayant son siège social à New York, Take-Two Interactive Software, Inc. est un important développeur, éditeur et distributeur de divertissement interactif pour les consommateurs du monde entier. La société développe et publie des produits principalement par le biais de </a:t>
            </a:r>
            <a:r>
              <a:rPr lang="fr-FR" sz="1200" dirty="0"/>
              <a:t>ses</a:t>
            </a:r>
            <a:r>
              <a:rPr lang="fr-FR" sz="2400" dirty="0"/>
              <a:t> marques à 100% Rockstar Games et 2K.</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4</a:t>
            </a:fld>
            <a:endParaRPr lang="fr-FR"/>
          </a:p>
        </p:txBody>
      </p:sp>
    </p:spTree>
    <p:extLst>
      <p:ext uri="{BB962C8B-B14F-4D97-AF65-F5344CB8AC3E}">
        <p14:creationId xmlns:p14="http://schemas.microsoft.com/office/powerpoint/2010/main" val="28388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L’entreprise </a:t>
            </a:r>
            <a:r>
              <a:rPr lang="fr-FR" dirty="0" err="1"/>
              <a:t>Take</a:t>
            </a:r>
            <a:r>
              <a:rPr lang="fr-FR" dirty="0"/>
              <a:t> </a:t>
            </a:r>
            <a:r>
              <a:rPr lang="fr-FR" dirty="0" err="1"/>
              <a:t>Two</a:t>
            </a:r>
            <a:r>
              <a:rPr lang="fr-FR" dirty="0"/>
              <a:t> Interactive est considéré comme un des leaders de son domaine, à savoir le développement de jeux vidéo,</a:t>
            </a:r>
          </a:p>
          <a:p>
            <a:r>
              <a:rPr lang="fr-FR" dirty="0"/>
              <a:t>En effet, l’entreprise possède un empire boursier, coter à la bourse de New York, son action se trouve être au environs de 120$.</a:t>
            </a:r>
          </a:p>
          <a:p>
            <a:r>
              <a:rPr lang="fr-FR" dirty="0" err="1"/>
              <a:t>Take</a:t>
            </a:r>
            <a:r>
              <a:rPr lang="fr-FR" dirty="0"/>
              <a:t> </a:t>
            </a:r>
            <a:r>
              <a:rPr lang="fr-FR" dirty="0" err="1"/>
              <a:t>Two</a:t>
            </a:r>
            <a:r>
              <a:rPr lang="fr-FR" dirty="0"/>
              <a:t> c’est aussi 3400 employés réparti dans 19 studios de développement dans le monde.</a:t>
            </a:r>
          </a:p>
          <a:p>
            <a:r>
              <a:rPr lang="fr-FR" dirty="0"/>
              <a:t>L’entreprise à connue une évolution de son chiffre d’affaire à la hausse depuis plus de 5 ans comme le montre ce graphique, aujourd’hui plus de 2,3 milliards.</a:t>
            </a:r>
          </a:p>
          <a:p>
            <a:r>
              <a:rPr lang="fr-FR" dirty="0"/>
              <a:t>En somme l’avenir de l’entreprise est très prometteur notamment grâce a des scores de ventes très élevés sur certains de ces jeux, comme GTA V qui </a:t>
            </a:r>
            <a:r>
              <a:rPr lang="fr-FR" dirty="0" err="1"/>
              <a:t>malgrès</a:t>
            </a:r>
            <a:r>
              <a:rPr lang="fr-FR" dirty="0"/>
              <a:t> être sortie en 2015 continue de rapporter chaque années des millions d’euros,</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6</a:t>
            </a:fld>
            <a:endParaRPr lang="fr-FR"/>
          </a:p>
        </p:txBody>
      </p:sp>
    </p:spTree>
    <p:extLst>
      <p:ext uri="{BB962C8B-B14F-4D97-AF65-F5344CB8AC3E}">
        <p14:creationId xmlns:p14="http://schemas.microsoft.com/office/powerpoint/2010/main" val="1310361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Take</a:t>
            </a:r>
            <a:r>
              <a:rPr lang="fr-FR" dirty="0"/>
              <a:t> </a:t>
            </a:r>
            <a:r>
              <a:rPr lang="fr-FR" dirty="0" err="1"/>
              <a:t>Two</a:t>
            </a:r>
            <a:r>
              <a:rPr lang="fr-FR" dirty="0"/>
              <a:t> Interactive c’est une société à modèle hybride, c’est en effet une LLC </a:t>
            </a:r>
          </a:p>
          <a:p>
            <a:endParaRPr lang="fr-FR" dirty="0"/>
          </a:p>
          <a:p>
            <a:r>
              <a:rPr lang="fr-FR" dirty="0"/>
              <a:t>Puisque c’est un hybride, la LLC va hérité à la fois des avantages mais aussi des inconvénients des corporations et des partnership.</a:t>
            </a:r>
          </a:p>
          <a:p>
            <a:r>
              <a:rPr lang="fr-FR" dirty="0"/>
              <a:t>A titre d’exemple un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Avantage : </a:t>
            </a:r>
            <a:r>
              <a:rPr lang="fr-FR" dirty="0">
                <a:effectLst/>
              </a:rPr>
              <a:t>la possibilité de choisir son éligibilité à l’imposition</a:t>
            </a:r>
          </a:p>
          <a:p>
            <a:r>
              <a:rPr lang="fr-FR" dirty="0"/>
              <a:t>Inconvénient : difficultés à lever des capitaux financiers</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7</a:t>
            </a:fld>
            <a:endParaRPr lang="fr-FR"/>
          </a:p>
        </p:txBody>
      </p:sp>
    </p:spTree>
    <p:extLst>
      <p:ext uri="{BB962C8B-B14F-4D97-AF65-F5344CB8AC3E}">
        <p14:creationId xmlns:p14="http://schemas.microsoft.com/office/powerpoint/2010/main" val="4066938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8</a:t>
            </a:fld>
            <a:endParaRPr lang="fr-FR"/>
          </a:p>
        </p:txBody>
      </p:sp>
    </p:spTree>
    <p:extLst>
      <p:ext uri="{BB962C8B-B14F-4D97-AF65-F5344CB8AC3E}">
        <p14:creationId xmlns:p14="http://schemas.microsoft.com/office/powerpoint/2010/main" val="1473364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FR" dirty="0"/>
              <a:t>Nous prévoyons un plan de travail en début de semaine pour savoir ce qu’on avait à faire et trier les priorités</a:t>
            </a:r>
          </a:p>
          <a:p>
            <a:pPr marL="171450" indent="-171450">
              <a:buFontTx/>
              <a:buChar char="-"/>
            </a:pPr>
            <a:r>
              <a:rPr lang="fr-FR" dirty="0"/>
              <a:t>Nous nous aidions beaucoup pour corriger les problèmes des autres</a:t>
            </a:r>
          </a:p>
          <a:p>
            <a:pPr marL="171450" indent="-171450">
              <a:buFontTx/>
              <a:buChar char="-"/>
            </a:pPr>
            <a:r>
              <a:rPr lang="fr-FR" dirty="0"/>
              <a:t>Nous n’avons eu aucun problème de communication au sein du groupe, tout le monde s’entendait bien</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15</a:t>
            </a:fld>
            <a:endParaRPr lang="fr-FR"/>
          </a:p>
        </p:txBody>
      </p:sp>
    </p:spTree>
    <p:extLst>
      <p:ext uri="{BB962C8B-B14F-4D97-AF65-F5344CB8AC3E}">
        <p14:creationId xmlns:p14="http://schemas.microsoft.com/office/powerpoint/2010/main" val="595009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FR" dirty="0"/>
              <a:t>Changé le micro-trottoir en sondage</a:t>
            </a:r>
          </a:p>
          <a:p>
            <a:pPr marL="171450" indent="-171450">
              <a:buFontTx/>
              <a:buChar char="-"/>
            </a:pPr>
            <a:r>
              <a:rPr lang="fr-FR" dirty="0"/>
              <a:t>La soutenance a pris un peu de retard</a:t>
            </a:r>
          </a:p>
          <a:p>
            <a:pPr marL="171450" indent="-171450">
              <a:buFontTx/>
              <a:buChar char="-"/>
            </a:pPr>
            <a:r>
              <a:rPr lang="fr-FR" dirty="0"/>
              <a:t>Le rapport a été commencé plus tôt</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16</a:t>
            </a:fld>
            <a:endParaRPr lang="fr-FR"/>
          </a:p>
        </p:txBody>
      </p:sp>
    </p:spTree>
    <p:extLst>
      <p:ext uri="{BB962C8B-B14F-4D97-AF65-F5344CB8AC3E}">
        <p14:creationId xmlns:p14="http://schemas.microsoft.com/office/powerpoint/2010/main" val="4171303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FR" dirty="0"/>
              <a:t>Nous communiquions via Discord qui est un logiciel de communication permettant de créer des serveurs (groupes privés) et d’avoir plusieurs salons de communication</a:t>
            </a:r>
          </a:p>
          <a:p>
            <a:pPr marL="171450" indent="-171450">
              <a:buFontTx/>
              <a:buChar char="-"/>
            </a:pPr>
            <a:r>
              <a:rPr lang="fr-FR" dirty="0"/>
              <a:t>Nous nous partagions les fichiers via GitHub, un site web permettant de mettre en commun des fichiers tout en gardant l’avancement de tout le monde</a:t>
            </a:r>
          </a:p>
          <a:p>
            <a:pPr marL="171450" indent="-171450">
              <a:buFontTx/>
              <a:buChar char="-"/>
            </a:pPr>
            <a:r>
              <a:rPr lang="fr-FR" dirty="0"/>
              <a:t>Nous nous retrouvions parfois le jeudi après-midi à la bibliothèque universitaire afin de communiquer et travailler plus simplement</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17</a:t>
            </a:fld>
            <a:endParaRPr lang="fr-FR"/>
          </a:p>
        </p:txBody>
      </p:sp>
    </p:spTree>
    <p:extLst>
      <p:ext uri="{BB962C8B-B14F-4D97-AF65-F5344CB8AC3E}">
        <p14:creationId xmlns:p14="http://schemas.microsoft.com/office/powerpoint/2010/main" val="879429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8E128D4-2B97-4D00-8C41-A15A8E2CCECC}" type="datetime1">
              <a:rPr lang="en-US" smtClean="0"/>
              <a:t>12/18/2019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ADF2495-361B-45CB-857D-390A82607E03}" type="datetime1">
              <a:rPr lang="en-US" smtClean="0"/>
              <a:t>12/18/2019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28C0335-E3E1-44D8-A3A1-5B0C46B38F9D}" type="datetime1">
              <a:rPr lang="en-US" smtClean="0"/>
              <a:t>12/18/2019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B5A23270-DE5F-496B-8618-20F475962898}" type="datetime1">
              <a:rPr lang="en-US" smtClean="0"/>
              <a:t>12/18/2019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81C065D-8039-45C2-9EFC-A0A7E76FCBF3}" type="datetime1">
              <a:rPr lang="en-US" smtClean="0"/>
              <a:t>12/18/2019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506392F-2B30-4259-B6A7-2291A3D54088}" type="datetime1">
              <a:rPr lang="en-US" smtClean="0"/>
              <a:t>12/18/2019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fr-FR"/>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25D745B-7098-44C1-B3DD-89E9D8CF84AB}" type="datetime1">
              <a:rPr lang="en-US" smtClean="0"/>
              <a:t>12/18/2019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F19069D-161A-4725-B5E8-57ED88226824}" type="datetime1">
              <a:rPr lang="en-US" smtClean="0"/>
              <a:t>12/18/2019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B61BCF9-CA4A-419C-B350-318DFFC1AA0F}" type="datetime1">
              <a:rPr lang="en-US" smtClean="0"/>
              <a:t>12/18/2019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A20A7B-6AB4-472D-A146-775736AA170D}" type="datetime1">
              <a:rPr lang="en-US" smtClean="0"/>
              <a:t>12/18/2019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A05F030-1C8A-458D-9A5F-E00D2780AC95}" type="datetime1">
              <a:rPr lang="en-US" smtClean="0"/>
              <a:t>12/18/2019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0D710-5DF4-4012-8BB8-3CF58D6F2A7C}" type="datetime1">
              <a:rPr lang="en-US" smtClean="0"/>
              <a:t>12/18/2019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9722D52-B400-41CA-B334-A9A689063FEF}" type="datetime1">
              <a:rPr lang="en-US" smtClean="0"/>
              <a:t>12/18/2019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1BA3EDCC-E7EC-4434-8C60-B9D7A27CCF7C}" type="datetime1">
              <a:rPr lang="en-US" smtClean="0"/>
              <a:t>12/18/2019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F8E49D7-EEDD-4A8F-B044-C9278821D1B7}" type="datetime1">
              <a:rPr lang="en-US" smtClean="0"/>
              <a:t>12/18/2019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69206684-36A3-43D6-8240-228E2E9A32E3}"/>
              </a:ext>
            </a:extLst>
          </p:cNvPr>
          <p:cNvSpPr txBox="1"/>
          <p:nvPr/>
        </p:nvSpPr>
        <p:spPr>
          <a:xfrm>
            <a:off x="4066531" y="5166293"/>
            <a:ext cx="7587534" cy="1384995"/>
          </a:xfrm>
          <a:prstGeom prst="rect">
            <a:avLst/>
          </a:prstGeom>
          <a:noFill/>
        </p:spPr>
        <p:txBody>
          <a:bodyPr wrap="square" rtlCol="0">
            <a:spAutoFit/>
          </a:bodyPr>
          <a:lstStyle/>
          <a:p>
            <a:pPr algn="ctr"/>
            <a:r>
              <a:rPr lang="fr-FR" sz="2800" b="1" dirty="0">
                <a:latin typeface="Carlito" panose="020F0502020204030204" pitchFamily="34" charset="0"/>
                <a:cs typeface="Carlito" panose="020F0502020204030204" pitchFamily="34" charset="0"/>
              </a:rPr>
              <a:t>par Chalabi Wassim, Egremy Jérémy, Mathieu Lucas et Tugler Samuel</a:t>
            </a:r>
          </a:p>
          <a:p>
            <a:pPr algn="ctr"/>
            <a:r>
              <a:rPr lang="fr-FR" sz="2800" i="1" dirty="0">
                <a:latin typeface="Carlito" panose="020F0502020204030204" pitchFamily="34" charset="0"/>
                <a:cs typeface="Carlito" panose="020F0502020204030204" pitchFamily="34" charset="0"/>
              </a:rPr>
              <a:t>Département informatique – 2019/2020</a:t>
            </a:r>
          </a:p>
        </p:txBody>
      </p:sp>
      <p:pic>
        <p:nvPicPr>
          <p:cNvPr id="6" name="Image 5">
            <a:extLst>
              <a:ext uri="{FF2B5EF4-FFF2-40B4-BE49-F238E27FC236}">
                <a16:creationId xmlns:a16="http://schemas.microsoft.com/office/drawing/2014/main" id="{0D6B19D9-75F9-4AC9-AC21-78414D90D215}"/>
              </a:ext>
            </a:extLst>
          </p:cNvPr>
          <p:cNvPicPr>
            <a:picLocks noChangeAspect="1"/>
          </p:cNvPicPr>
          <p:nvPr/>
        </p:nvPicPr>
        <p:blipFill rotWithShape="1">
          <a:blip r:embed="rId2"/>
          <a:srcRect r="19588"/>
          <a:stretch/>
        </p:blipFill>
        <p:spPr>
          <a:xfrm>
            <a:off x="7767490" y="497027"/>
            <a:ext cx="3945298" cy="1851781"/>
          </a:xfrm>
          <a:prstGeom prst="rect">
            <a:avLst/>
          </a:prstGeom>
        </p:spPr>
      </p:pic>
      <p:pic>
        <p:nvPicPr>
          <p:cNvPr id="7" name="Image 6">
            <a:extLst>
              <a:ext uri="{FF2B5EF4-FFF2-40B4-BE49-F238E27FC236}">
                <a16:creationId xmlns:a16="http://schemas.microsoft.com/office/drawing/2014/main" id="{2E0397BD-1AD6-4969-852E-DB371A6D9EA2}"/>
              </a:ext>
            </a:extLst>
          </p:cNvPr>
          <p:cNvPicPr>
            <a:picLocks noChangeAspect="1"/>
          </p:cNvPicPr>
          <p:nvPr/>
        </p:nvPicPr>
        <p:blipFill>
          <a:blip r:embed="rId3"/>
          <a:stretch>
            <a:fillRect/>
          </a:stretch>
        </p:blipFill>
        <p:spPr>
          <a:xfrm>
            <a:off x="8086572" y="2757880"/>
            <a:ext cx="3567493" cy="1476462"/>
          </a:xfrm>
          <a:prstGeom prst="rect">
            <a:avLst/>
          </a:prstGeom>
        </p:spPr>
      </p:pic>
      <p:pic>
        <p:nvPicPr>
          <p:cNvPr id="12" name="Image 11">
            <a:extLst>
              <a:ext uri="{FF2B5EF4-FFF2-40B4-BE49-F238E27FC236}">
                <a16:creationId xmlns:a16="http://schemas.microsoft.com/office/drawing/2014/main" id="{81BCBF72-BB22-4EC1-9462-98721FEAFF84}"/>
              </a:ext>
            </a:extLst>
          </p:cNvPr>
          <p:cNvPicPr>
            <a:picLocks noChangeAspect="1"/>
          </p:cNvPicPr>
          <p:nvPr/>
        </p:nvPicPr>
        <p:blipFill>
          <a:blip r:embed="rId4"/>
          <a:stretch>
            <a:fillRect/>
          </a:stretch>
        </p:blipFill>
        <p:spPr>
          <a:xfrm>
            <a:off x="2125801" y="189742"/>
            <a:ext cx="3041572" cy="2889494"/>
          </a:xfrm>
          <a:prstGeom prst="rect">
            <a:avLst/>
          </a:prstGeom>
        </p:spPr>
      </p:pic>
      <p:sp>
        <p:nvSpPr>
          <p:cNvPr id="13" name="ZoneTexte 12">
            <a:extLst>
              <a:ext uri="{FF2B5EF4-FFF2-40B4-BE49-F238E27FC236}">
                <a16:creationId xmlns:a16="http://schemas.microsoft.com/office/drawing/2014/main" id="{A5D1B7FD-D633-49A0-92D9-B2D4A26F642E}"/>
              </a:ext>
            </a:extLst>
          </p:cNvPr>
          <p:cNvSpPr txBox="1"/>
          <p:nvPr/>
        </p:nvSpPr>
        <p:spPr>
          <a:xfrm>
            <a:off x="826439" y="3292738"/>
            <a:ext cx="6237091" cy="1446550"/>
          </a:xfrm>
          <a:prstGeom prst="rect">
            <a:avLst/>
          </a:prstGeom>
          <a:noFill/>
          <a:ln w="57150">
            <a:solidFill>
              <a:schemeClr val="tx1"/>
            </a:solidFill>
          </a:ln>
        </p:spPr>
        <p:txBody>
          <a:bodyPr wrap="square" rtlCol="0">
            <a:spAutoFit/>
          </a:bodyPr>
          <a:lstStyle/>
          <a:p>
            <a:pPr algn="ctr"/>
            <a:r>
              <a:rPr lang="fr-FR" sz="4400" b="1" dirty="0">
                <a:solidFill>
                  <a:schemeClr val="bg1"/>
                </a:solidFill>
                <a:latin typeface="Carlito" panose="020F0502020204030204" pitchFamily="34" charset="0"/>
                <a:cs typeface="Carlito" panose="020F0502020204030204" pitchFamily="34" charset="0"/>
              </a:rPr>
              <a:t>L’ENTREPRISE TAKE-TWO INTERACTIVE</a:t>
            </a:r>
          </a:p>
        </p:txBody>
      </p:sp>
      <p:sp>
        <p:nvSpPr>
          <p:cNvPr id="14" name="ZoneTexte 13">
            <a:extLst>
              <a:ext uri="{FF2B5EF4-FFF2-40B4-BE49-F238E27FC236}">
                <a16:creationId xmlns:a16="http://schemas.microsoft.com/office/drawing/2014/main" id="{A5251E1E-CC0E-4943-ACE3-DBB55C3346D1}"/>
              </a:ext>
            </a:extLst>
          </p:cNvPr>
          <p:cNvSpPr txBox="1"/>
          <p:nvPr/>
        </p:nvSpPr>
        <p:spPr>
          <a:xfrm>
            <a:off x="1384185" y="5350958"/>
            <a:ext cx="2189526" cy="1015663"/>
          </a:xfrm>
          <a:prstGeom prst="rect">
            <a:avLst/>
          </a:prstGeom>
          <a:noFill/>
        </p:spPr>
        <p:txBody>
          <a:bodyPr wrap="square" rtlCol="0">
            <a:spAutoFit/>
          </a:bodyPr>
          <a:lstStyle/>
          <a:p>
            <a:pPr algn="ctr"/>
            <a:r>
              <a:rPr lang="fr-FR" sz="6000" b="1" dirty="0">
                <a:latin typeface="Carlito" panose="020F0502020204030204" pitchFamily="34" charset="0"/>
                <a:cs typeface="Carlito" panose="020F0502020204030204" pitchFamily="34" charset="0"/>
              </a:rPr>
              <a:t>S1A1</a:t>
            </a:r>
          </a:p>
        </p:txBody>
      </p:sp>
    </p:spTree>
    <p:extLst>
      <p:ext uri="{BB962C8B-B14F-4D97-AF65-F5344CB8AC3E}">
        <p14:creationId xmlns:p14="http://schemas.microsoft.com/office/powerpoint/2010/main" val="3870115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436524" y="164891"/>
            <a:ext cx="4195437"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2.1. Principales fonctionnalités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75098" y="2677832"/>
            <a:ext cx="8513726" cy="280506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rPr>
              <a:t>Page </a:t>
            </a:r>
            <a:r>
              <a:rPr lang="fr-FR" sz="2400" b="1" dirty="0">
                <a:latin typeface="Carlito" panose="020F0502020204030204" pitchFamily="34" charset="0"/>
                <a:cs typeface="Carlito" panose="020F0502020204030204" pitchFamily="34" charset="0"/>
              </a:rPr>
              <a:t>d’accueil</a:t>
            </a:r>
            <a:r>
              <a:rPr lang="fr-FR" sz="2400" dirty="0">
                <a:latin typeface="Carlito" panose="020F0502020204030204" pitchFamily="34" charset="0"/>
                <a:cs typeface="Carlito" panose="020F0502020204030204" pitchFamily="34" charset="0"/>
              </a:rPr>
              <a:t> : présentation rapide de l’entreprise, arrière-plans animés</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rPr>
              <a:t>Page sur les </a:t>
            </a:r>
            <a:r>
              <a:rPr lang="fr-FR" sz="2400" b="1" dirty="0">
                <a:latin typeface="Carlito" panose="020F0502020204030204" pitchFamily="34" charset="0"/>
                <a:cs typeface="Carlito" panose="020F0502020204030204" pitchFamily="34" charset="0"/>
              </a:rPr>
              <a:t>studios et leurs jeux</a:t>
            </a:r>
            <a:r>
              <a:rPr lang="fr-FR" sz="2400" dirty="0">
                <a:latin typeface="Carlito" panose="020F0502020204030204" pitchFamily="34" charset="0"/>
                <a:cs typeface="Carlito" panose="020F0502020204030204" pitchFamily="34" charset="0"/>
              </a:rPr>
              <a:t> : description de Rockstar Games et 2K, présentation des frères Houser et liste de « blockbusters » des deux studios</a:t>
            </a:r>
          </a:p>
        </p:txBody>
      </p:sp>
      <p:pic>
        <p:nvPicPr>
          <p:cNvPr id="3076" name="Picture 4">
            <a:extLst>
              <a:ext uri="{FF2B5EF4-FFF2-40B4-BE49-F238E27FC236}">
                <a16:creationId xmlns:a16="http://schemas.microsoft.com/office/drawing/2014/main" id="{560395E9-2577-4975-8B73-C0A73ABAC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5176" y="2510704"/>
            <a:ext cx="1666310" cy="156966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DD1CF84A-B17A-4AA5-A692-296E858A1E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81111" y="4401789"/>
            <a:ext cx="1794440" cy="119949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733996"/>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436524" y="164891"/>
            <a:ext cx="4195437"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2.1. Principales fonctionnalités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226760" y="2639862"/>
            <a:ext cx="8513726" cy="335906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Page sur </a:t>
            </a:r>
            <a:r>
              <a:rPr lang="fr-FR" sz="2400" b="1" dirty="0">
                <a:latin typeface="Carlito" panose="020F0502020204030204" pitchFamily="34" charset="0"/>
                <a:cs typeface="Carlito" panose="020F0502020204030204" pitchFamily="34" charset="0"/>
                <a:sym typeface="Wingdings" panose="05000000000000000000" pitchFamily="2" charset="2"/>
              </a:rPr>
              <a:t>l’empire boursie</a:t>
            </a:r>
            <a:r>
              <a:rPr lang="fr-FR" sz="2400" dirty="0">
                <a:latin typeface="Carlito" panose="020F0502020204030204" pitchFamily="34" charset="0"/>
                <a:cs typeface="Carlito" panose="020F0502020204030204" pitchFamily="34" charset="0"/>
                <a:sym typeface="Wingdings" panose="05000000000000000000" pitchFamily="2" charset="2"/>
              </a:rPr>
              <a:t>r : présentation de la situation financière et organisationnelle de l’entreprise</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Page sur la </a:t>
            </a:r>
            <a:r>
              <a:rPr lang="fr-FR" sz="2400" b="1" dirty="0">
                <a:latin typeface="Carlito" panose="020F0502020204030204" pitchFamily="34" charset="0"/>
                <a:cs typeface="Carlito" panose="020F0502020204030204" pitchFamily="34" charset="0"/>
                <a:sym typeface="Wingdings" panose="05000000000000000000" pitchFamily="2" charset="2"/>
              </a:rPr>
              <a:t>cote de l’entreprise</a:t>
            </a:r>
            <a:r>
              <a:rPr lang="fr-FR" sz="2400" dirty="0">
                <a:latin typeface="Carlito" panose="020F0502020204030204" pitchFamily="34" charset="0"/>
                <a:cs typeface="Carlito" panose="020F0502020204030204" pitchFamily="34" charset="0"/>
                <a:sym typeface="Wingdings" panose="05000000000000000000" pitchFamily="2" charset="2"/>
              </a:rPr>
              <a:t> : description des résultats du sondage</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Page de </a:t>
            </a:r>
            <a:r>
              <a:rPr lang="fr-FR" sz="2400" b="1" dirty="0">
                <a:latin typeface="Carlito" panose="020F0502020204030204" pitchFamily="34" charset="0"/>
                <a:cs typeface="Carlito" panose="020F0502020204030204" pitchFamily="34" charset="0"/>
                <a:sym typeface="Wingdings" panose="05000000000000000000" pitchFamily="2" charset="2"/>
              </a:rPr>
              <a:t>contact</a:t>
            </a:r>
            <a:r>
              <a:rPr lang="fr-FR" sz="2400" dirty="0">
                <a:latin typeface="Carlito" panose="020F0502020204030204" pitchFamily="34" charset="0"/>
                <a:cs typeface="Carlito" panose="020F0502020204030204" pitchFamily="34" charset="0"/>
                <a:sym typeface="Wingdings" panose="05000000000000000000" pitchFamily="2" charset="2"/>
              </a:rPr>
              <a:t> : envoi d’e-mail par un serveur d’envoi personnalisé</a:t>
            </a:r>
          </a:p>
        </p:txBody>
      </p:sp>
      <p:pic>
        <p:nvPicPr>
          <p:cNvPr id="2054" name="Picture 6" descr="Résultat de recherche d'images pour &quot;google forms logo png&quot;">
            <a:extLst>
              <a:ext uri="{FF2B5EF4-FFF2-40B4-BE49-F238E27FC236}">
                <a16:creationId xmlns:a16="http://schemas.microsoft.com/office/drawing/2014/main" id="{59557810-06F4-40FD-BEB2-661A10353D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472" y="2365322"/>
            <a:ext cx="2127355" cy="212735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pic>
        <p:nvPicPr>
          <p:cNvPr id="2056" name="Picture 8" descr="Résultat de recherche d'images pour &quot;phpmailer logo&quot;">
            <a:extLst>
              <a:ext uri="{FF2B5EF4-FFF2-40B4-BE49-F238E27FC236}">
                <a16:creationId xmlns:a16="http://schemas.microsoft.com/office/drawing/2014/main" id="{7EF1E598-D5BA-4376-A232-283AC7FB02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9805" y="4946195"/>
            <a:ext cx="1460292" cy="146029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954678"/>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654697" y="157281"/>
            <a:ext cx="3572529"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2.2. Choix esthétiques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54827" y="2949898"/>
            <a:ext cx="7744798" cy="280506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Utilisation du style </a:t>
            </a:r>
            <a:r>
              <a:rPr lang="fr-FR" sz="2400" b="1" dirty="0">
                <a:latin typeface="Carlito" panose="020F0502020204030204" pitchFamily="34" charset="0"/>
                <a:cs typeface="Carlito" panose="020F0502020204030204" pitchFamily="34" charset="0"/>
                <a:sym typeface="Wingdings" panose="05000000000000000000" pitchFamily="2" charset="2"/>
              </a:rPr>
              <a:t>Material Design</a:t>
            </a:r>
            <a:r>
              <a:rPr lang="fr-FR" sz="2400" dirty="0">
                <a:latin typeface="Carlito" panose="020F0502020204030204" pitchFamily="34" charset="0"/>
                <a:cs typeface="Carlito" panose="020F0502020204030204" pitchFamily="34" charset="0"/>
                <a:sym typeface="Wingdings" panose="05000000000000000000" pitchFamily="2" charset="2"/>
              </a:rPr>
              <a:t> pour le choix de la palette de couleur</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Barre de navigation Bootstrap </a:t>
            </a:r>
            <a:r>
              <a:rPr lang="fr-FR" sz="2400" b="1" dirty="0">
                <a:latin typeface="Carlito" panose="020F0502020204030204" pitchFamily="34" charset="0"/>
                <a:cs typeface="Carlito" panose="020F0502020204030204" pitchFamily="34" charset="0"/>
                <a:sym typeface="Wingdings" panose="05000000000000000000" pitchFamily="2" charset="2"/>
              </a:rPr>
              <a:t>claire</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Style </a:t>
            </a:r>
            <a:r>
              <a:rPr lang="fr-FR" sz="2400" b="1" dirty="0">
                <a:latin typeface="Carlito" panose="020F0502020204030204" pitchFamily="34" charset="0"/>
                <a:cs typeface="Carlito" panose="020F0502020204030204" pitchFamily="34" charset="0"/>
                <a:sym typeface="Wingdings" panose="05000000000000000000" pitchFamily="2" charset="2"/>
              </a:rPr>
              <a:t>moderne</a:t>
            </a:r>
            <a:r>
              <a:rPr lang="fr-FR" sz="2400" dirty="0">
                <a:latin typeface="Carlito" panose="020F0502020204030204" pitchFamily="34" charset="0"/>
                <a:cs typeface="Carlito" panose="020F0502020204030204" pitchFamily="34" charset="0"/>
                <a:sym typeface="Wingdings" panose="05000000000000000000" pitchFamily="2" charset="2"/>
              </a:rPr>
              <a:t>, suppression des </a:t>
            </a:r>
            <a:r>
              <a:rPr lang="fr-FR" sz="2400" b="1" dirty="0">
                <a:latin typeface="Carlito" panose="020F0502020204030204" pitchFamily="34" charset="0"/>
                <a:cs typeface="Carlito" panose="020F0502020204030204" pitchFamily="34" charset="0"/>
                <a:sym typeface="Wingdings" panose="05000000000000000000" pitchFamily="2" charset="2"/>
              </a:rPr>
              <a:t>arrondis</a:t>
            </a:r>
            <a:r>
              <a:rPr lang="fr-FR" sz="2400" dirty="0">
                <a:latin typeface="Carlito" panose="020F0502020204030204" pitchFamily="34" charset="0"/>
                <a:cs typeface="Carlito" panose="020F0502020204030204" pitchFamily="34" charset="0"/>
                <a:sym typeface="Wingdings" panose="05000000000000000000" pitchFamily="2" charset="2"/>
              </a:rPr>
              <a:t>, arrière-plans de </a:t>
            </a:r>
            <a:r>
              <a:rPr lang="fr-FR" sz="2400" b="1" dirty="0">
                <a:latin typeface="Carlito" panose="020F0502020204030204" pitchFamily="34" charset="0"/>
                <a:cs typeface="Carlito" panose="020F0502020204030204" pitchFamily="34" charset="0"/>
                <a:sym typeface="Wingdings" panose="05000000000000000000" pitchFamily="2" charset="2"/>
              </a:rPr>
              <a:t>bonne qualité</a:t>
            </a:r>
          </a:p>
        </p:txBody>
      </p:sp>
      <p:pic>
        <p:nvPicPr>
          <p:cNvPr id="4098" name="Picture 2" descr="Résultat de recherche d'images pour &quot;palette couleur material design&quot;">
            <a:extLst>
              <a:ext uri="{FF2B5EF4-FFF2-40B4-BE49-F238E27FC236}">
                <a16:creationId xmlns:a16="http://schemas.microsoft.com/office/drawing/2014/main" id="{E7A9E09E-0985-42ED-90B9-202CD131B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7731" y="3229646"/>
            <a:ext cx="3142755" cy="224556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259097"/>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356523" y="157281"/>
            <a:ext cx="4434138"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2.3. Contraintes techniques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995688" y="3017189"/>
            <a:ext cx="7744798" cy="280506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sym typeface="Wingdings" panose="05000000000000000000" pitchFamily="2" charset="2"/>
              </a:rPr>
              <a:t>Barre de navigation </a:t>
            </a:r>
            <a:r>
              <a:rPr lang="fr-FR" sz="2400" dirty="0">
                <a:latin typeface="Carlito" panose="020F0502020204030204" pitchFamily="34" charset="0"/>
                <a:cs typeface="Carlito" panose="020F0502020204030204" pitchFamily="34" charset="0"/>
                <a:sym typeface="Wingdings" panose="05000000000000000000" pitchFamily="2" charset="2"/>
              </a:rPr>
              <a:t>causant des soucis suivant la </a:t>
            </a:r>
            <a:r>
              <a:rPr lang="fr-FR" sz="2400" b="1" dirty="0">
                <a:latin typeface="Carlito" panose="020F0502020204030204" pitchFamily="34" charset="0"/>
                <a:cs typeface="Carlito" panose="020F0502020204030204" pitchFamily="34" charset="0"/>
                <a:sym typeface="Wingdings" panose="05000000000000000000" pitchFamily="2" charset="2"/>
              </a:rPr>
              <a:t>taille</a:t>
            </a:r>
            <a:r>
              <a:rPr lang="fr-FR" sz="2400" dirty="0">
                <a:latin typeface="Carlito" panose="020F0502020204030204" pitchFamily="34" charset="0"/>
                <a:cs typeface="Carlito" panose="020F0502020204030204" pitchFamily="34" charset="0"/>
                <a:sym typeface="Wingdings" panose="05000000000000000000" pitchFamily="2" charset="2"/>
              </a:rPr>
              <a:t> du navigateur</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Complexité au niveau du </a:t>
            </a:r>
            <a:r>
              <a:rPr lang="fr-FR" sz="2400" b="1" dirty="0">
                <a:latin typeface="Carlito" panose="020F0502020204030204" pitchFamily="34" charset="0"/>
                <a:cs typeface="Carlito" panose="020F0502020204030204" pitchFamily="34" charset="0"/>
                <a:sym typeface="Wingdings" panose="05000000000000000000" pitchFamily="2" charset="2"/>
              </a:rPr>
              <a:t>fonctionnement</a:t>
            </a:r>
            <a:r>
              <a:rPr lang="fr-FR" sz="2400" dirty="0">
                <a:latin typeface="Carlito" panose="020F0502020204030204" pitchFamily="34" charset="0"/>
                <a:cs typeface="Carlito" panose="020F0502020204030204" pitchFamily="34" charset="0"/>
                <a:sym typeface="Wingdings" panose="05000000000000000000" pitchFamily="2" charset="2"/>
              </a:rPr>
              <a:t> de la page de </a:t>
            </a:r>
            <a:r>
              <a:rPr lang="fr-FR" sz="2400" b="1" dirty="0">
                <a:latin typeface="Carlito" panose="020F0502020204030204" pitchFamily="34" charset="0"/>
                <a:cs typeface="Carlito" panose="020F0502020204030204" pitchFamily="34" charset="0"/>
                <a:sym typeface="Wingdings" panose="05000000000000000000" pitchFamily="2" charset="2"/>
              </a:rPr>
              <a:t>contact</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Difficultés à l’adaptation de </a:t>
            </a:r>
            <a:r>
              <a:rPr lang="fr-FR" sz="2400" b="1" dirty="0">
                <a:latin typeface="Carlito" panose="020F0502020204030204" pitchFamily="34" charset="0"/>
                <a:cs typeface="Carlito" panose="020F0502020204030204" pitchFamily="34" charset="0"/>
                <a:sym typeface="Wingdings" panose="05000000000000000000" pitchFamily="2" charset="2"/>
              </a:rPr>
              <a:t>l’affichage mobile</a:t>
            </a:r>
          </a:p>
        </p:txBody>
      </p:sp>
      <p:pic>
        <p:nvPicPr>
          <p:cNvPr id="5122" name="Picture 2" descr="Résultat de recherche d'images pour &quot;responsive web design mobile&quot;">
            <a:extLst>
              <a:ext uri="{FF2B5EF4-FFF2-40B4-BE49-F238E27FC236}">
                <a16:creationId xmlns:a16="http://schemas.microsoft.com/office/drawing/2014/main" id="{6C8353E5-E084-43C7-9767-15DC2AB394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523" y="3017189"/>
            <a:ext cx="3293256" cy="282671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901217"/>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6B22751-DE39-4E36-8F2E-D8212AAFC625}"/>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3" name="ZoneTexte 2">
            <a:extLst>
              <a:ext uri="{FF2B5EF4-FFF2-40B4-BE49-F238E27FC236}">
                <a16:creationId xmlns:a16="http://schemas.microsoft.com/office/drawing/2014/main" id="{8D795B14-AC4B-4C41-AFE1-D51ED5E2AB52}"/>
              </a:ext>
            </a:extLst>
          </p:cNvPr>
          <p:cNvSpPr txBox="1"/>
          <p:nvPr/>
        </p:nvSpPr>
        <p:spPr>
          <a:xfrm>
            <a:off x="2014407" y="2151727"/>
            <a:ext cx="8163186" cy="2554545"/>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8000" b="1" dirty="0">
                <a:solidFill>
                  <a:schemeClr val="tx1"/>
                </a:solidFill>
                <a:latin typeface="Carlito" panose="020F0502020204030204" pitchFamily="34" charset="0"/>
                <a:cs typeface="Carlito" panose="020F0502020204030204" pitchFamily="34" charset="0"/>
              </a:rPr>
              <a:t>3. Présentation du travail en groupe</a:t>
            </a:r>
          </a:p>
        </p:txBody>
      </p:sp>
    </p:spTree>
    <p:extLst>
      <p:ext uri="{BB962C8B-B14F-4D97-AF65-F5344CB8AC3E}">
        <p14:creationId xmlns:p14="http://schemas.microsoft.com/office/powerpoint/2010/main" val="288983026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8BF770C-A3ED-484E-9475-2873AA93A9CC}"/>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5" name="ZoneTexte 4">
            <a:extLst>
              <a:ext uri="{FF2B5EF4-FFF2-40B4-BE49-F238E27FC236}">
                <a16:creationId xmlns:a16="http://schemas.microsoft.com/office/drawing/2014/main" id="{C36EE231-19E9-4DC4-8320-0C6EDF6E0452}"/>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dirty="0">
                <a:solidFill>
                  <a:schemeClr val="bg1">
                    <a:lumMod val="75000"/>
                    <a:lumOff val="25000"/>
                  </a:schemeClr>
                </a:solidFill>
                <a:latin typeface="Carlito" panose="020F0502020204030204" pitchFamily="34" charset="0"/>
                <a:cs typeface="Carlito" panose="020F0502020204030204" pitchFamily="34" charset="0"/>
              </a:rPr>
              <a:t>2. Présentation du site Web</a:t>
            </a:r>
          </a:p>
          <a:p>
            <a:pPr algn="ctr"/>
            <a:r>
              <a:rPr lang="fr-FR" sz="3200" b="1" dirty="0">
                <a:solidFill>
                  <a:schemeClr val="bg1"/>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3BA74CCC-230B-4719-93A4-E6982438F59B}"/>
              </a:ext>
            </a:extLst>
          </p:cNvPr>
          <p:cNvSpPr txBox="1"/>
          <p:nvPr/>
        </p:nvSpPr>
        <p:spPr>
          <a:xfrm>
            <a:off x="356523" y="526612"/>
            <a:ext cx="4434138" cy="830997"/>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3.1. Production</a:t>
            </a:r>
          </a:p>
        </p:txBody>
      </p:sp>
      <p:sp>
        <p:nvSpPr>
          <p:cNvPr id="9" name="ZoneTexte 8">
            <a:extLst>
              <a:ext uri="{FF2B5EF4-FFF2-40B4-BE49-F238E27FC236}">
                <a16:creationId xmlns:a16="http://schemas.microsoft.com/office/drawing/2014/main" id="{5CC65C1E-2C80-4AB0-ADA9-1DE8F80983F7}"/>
              </a:ext>
            </a:extLst>
          </p:cNvPr>
          <p:cNvSpPr txBox="1"/>
          <p:nvPr/>
        </p:nvSpPr>
        <p:spPr>
          <a:xfrm>
            <a:off x="629636" y="3429000"/>
            <a:ext cx="5466364" cy="169706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sym typeface="Wingdings" panose="05000000000000000000" pitchFamily="2" charset="2"/>
              </a:rPr>
              <a:t>Beaucoup d’entraide</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Plan de travail en </a:t>
            </a:r>
            <a:r>
              <a:rPr lang="fr-FR" sz="2400" b="1" dirty="0">
                <a:latin typeface="Carlito" panose="020F0502020204030204" pitchFamily="34" charset="0"/>
                <a:cs typeface="Carlito" panose="020F0502020204030204" pitchFamily="34" charset="0"/>
                <a:sym typeface="Wingdings" panose="05000000000000000000" pitchFamily="2" charset="2"/>
              </a:rPr>
              <a:t>début de semaine</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Une entente </a:t>
            </a:r>
            <a:r>
              <a:rPr lang="fr-FR" sz="2400" b="1" dirty="0">
                <a:latin typeface="Carlito" panose="020F0502020204030204" pitchFamily="34" charset="0"/>
                <a:cs typeface="Carlito" panose="020F0502020204030204" pitchFamily="34" charset="0"/>
                <a:sym typeface="Wingdings" panose="05000000000000000000" pitchFamily="2" charset="2"/>
              </a:rPr>
              <a:t>parfaite</a:t>
            </a:r>
          </a:p>
        </p:txBody>
      </p:sp>
    </p:spTree>
    <p:extLst>
      <p:ext uri="{BB962C8B-B14F-4D97-AF65-F5344CB8AC3E}">
        <p14:creationId xmlns:p14="http://schemas.microsoft.com/office/powerpoint/2010/main" val="340035362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8BF770C-A3ED-484E-9475-2873AA93A9CC}"/>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5" name="ZoneTexte 4">
            <a:extLst>
              <a:ext uri="{FF2B5EF4-FFF2-40B4-BE49-F238E27FC236}">
                <a16:creationId xmlns:a16="http://schemas.microsoft.com/office/drawing/2014/main" id="{C36EE231-19E9-4DC4-8320-0C6EDF6E0452}"/>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dirty="0">
                <a:solidFill>
                  <a:schemeClr val="bg1">
                    <a:lumMod val="75000"/>
                    <a:lumOff val="25000"/>
                  </a:schemeClr>
                </a:solidFill>
                <a:latin typeface="Carlito" panose="020F0502020204030204" pitchFamily="34" charset="0"/>
                <a:cs typeface="Carlito" panose="020F0502020204030204" pitchFamily="34" charset="0"/>
              </a:rPr>
              <a:t>2. Présentation du site Web</a:t>
            </a:r>
          </a:p>
          <a:p>
            <a:pPr algn="ctr"/>
            <a:r>
              <a:rPr lang="fr-FR" sz="3200" b="1" dirty="0">
                <a:solidFill>
                  <a:schemeClr val="bg1"/>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3BA74CCC-230B-4719-93A4-E6982438F59B}"/>
              </a:ext>
            </a:extLst>
          </p:cNvPr>
          <p:cNvSpPr txBox="1"/>
          <p:nvPr/>
        </p:nvSpPr>
        <p:spPr>
          <a:xfrm>
            <a:off x="356523" y="526612"/>
            <a:ext cx="4434138" cy="830997"/>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3.1. Production</a:t>
            </a:r>
          </a:p>
        </p:txBody>
      </p:sp>
      <p:pic>
        <p:nvPicPr>
          <p:cNvPr id="7" name="Image 6" descr="Une image contenant capture d’écran&#10;&#10;Description générée automatiquement">
            <a:extLst>
              <a:ext uri="{FF2B5EF4-FFF2-40B4-BE49-F238E27FC236}">
                <a16:creationId xmlns:a16="http://schemas.microsoft.com/office/drawing/2014/main" id="{8C0A01E2-1DD2-489D-A0CF-043534F53A7B}"/>
              </a:ext>
            </a:extLst>
          </p:cNvPr>
          <p:cNvPicPr>
            <a:picLocks noChangeAspect="1"/>
          </p:cNvPicPr>
          <p:nvPr/>
        </p:nvPicPr>
        <p:blipFill>
          <a:blip r:embed="rId3"/>
          <a:stretch>
            <a:fillRect/>
          </a:stretch>
        </p:blipFill>
        <p:spPr>
          <a:xfrm>
            <a:off x="268357" y="2228569"/>
            <a:ext cx="8002656" cy="217427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9" name="Image 8" descr="Une image contenant capture d’écran&#10;&#10;Description générée automatiquement">
            <a:extLst>
              <a:ext uri="{FF2B5EF4-FFF2-40B4-BE49-F238E27FC236}">
                <a16:creationId xmlns:a16="http://schemas.microsoft.com/office/drawing/2014/main" id="{DC0C3E25-23D8-4175-AAF8-BC071D086486}"/>
              </a:ext>
            </a:extLst>
          </p:cNvPr>
          <p:cNvPicPr>
            <a:picLocks noChangeAspect="1"/>
          </p:cNvPicPr>
          <p:nvPr/>
        </p:nvPicPr>
        <p:blipFill>
          <a:blip r:embed="rId4"/>
          <a:stretch>
            <a:fillRect/>
          </a:stretch>
        </p:blipFill>
        <p:spPr>
          <a:xfrm>
            <a:off x="3926471" y="4512366"/>
            <a:ext cx="7997173" cy="206056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10" name="Ellipse 9">
            <a:extLst>
              <a:ext uri="{FF2B5EF4-FFF2-40B4-BE49-F238E27FC236}">
                <a16:creationId xmlns:a16="http://schemas.microsoft.com/office/drawing/2014/main" id="{0D162587-82C8-44C3-99B6-5C442FF66F39}"/>
              </a:ext>
            </a:extLst>
          </p:cNvPr>
          <p:cNvSpPr/>
          <p:nvPr/>
        </p:nvSpPr>
        <p:spPr>
          <a:xfrm>
            <a:off x="6221896" y="4005470"/>
            <a:ext cx="2049117" cy="506896"/>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a:extLst>
              <a:ext uri="{FF2B5EF4-FFF2-40B4-BE49-F238E27FC236}">
                <a16:creationId xmlns:a16="http://schemas.microsoft.com/office/drawing/2014/main" id="{9533E87E-2627-4185-9F8B-BCF734599320}"/>
              </a:ext>
            </a:extLst>
          </p:cNvPr>
          <p:cNvSpPr/>
          <p:nvPr/>
        </p:nvSpPr>
        <p:spPr>
          <a:xfrm>
            <a:off x="9110563" y="6101129"/>
            <a:ext cx="2468803" cy="610715"/>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A04BFA44-3561-422C-9424-E87E8118FD63}"/>
              </a:ext>
            </a:extLst>
          </p:cNvPr>
          <p:cNvSpPr/>
          <p:nvPr/>
        </p:nvSpPr>
        <p:spPr>
          <a:xfrm>
            <a:off x="450056" y="3905250"/>
            <a:ext cx="542925" cy="123825"/>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FC765C58-4C4A-4462-B98B-6B7973783ACC}"/>
              </a:ext>
            </a:extLst>
          </p:cNvPr>
          <p:cNvSpPr/>
          <p:nvPr/>
        </p:nvSpPr>
        <p:spPr>
          <a:xfrm>
            <a:off x="4069556" y="6101129"/>
            <a:ext cx="542925" cy="123825"/>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a:extLst>
              <a:ext uri="{FF2B5EF4-FFF2-40B4-BE49-F238E27FC236}">
                <a16:creationId xmlns:a16="http://schemas.microsoft.com/office/drawing/2014/main" id="{94F03310-B295-4DBB-A0AB-3F0ABD2ADD73}"/>
              </a:ext>
            </a:extLst>
          </p:cNvPr>
          <p:cNvSpPr txBox="1"/>
          <p:nvPr/>
        </p:nvSpPr>
        <p:spPr>
          <a:xfrm>
            <a:off x="9110563" y="3084871"/>
            <a:ext cx="1449436" cy="461665"/>
          </a:xfrm>
          <a:prstGeom prst="rect">
            <a:avLst/>
          </a:prstGeom>
          <a:noFill/>
        </p:spPr>
        <p:txBody>
          <a:bodyPr wrap="none" rtlCol="0">
            <a:spAutoFit/>
          </a:bodyPr>
          <a:lstStyle/>
          <a:p>
            <a:r>
              <a:rPr lang="fr-FR" sz="2400" dirty="0">
                <a:latin typeface="Carlito" panose="020F0502020204030204" pitchFamily="34" charset="0"/>
                <a:cs typeface="Carlito" panose="020F0502020204030204" pitchFamily="34" charset="0"/>
              </a:rPr>
              <a:t>Prévisions</a:t>
            </a:r>
          </a:p>
        </p:txBody>
      </p:sp>
      <p:sp>
        <p:nvSpPr>
          <p:cNvPr id="18" name="ZoneTexte 17">
            <a:extLst>
              <a:ext uri="{FF2B5EF4-FFF2-40B4-BE49-F238E27FC236}">
                <a16:creationId xmlns:a16="http://schemas.microsoft.com/office/drawing/2014/main" id="{2ECF1B5C-B1FD-4A04-8444-489A6DDC0D12}"/>
              </a:ext>
            </a:extLst>
          </p:cNvPr>
          <p:cNvSpPr txBox="1"/>
          <p:nvPr/>
        </p:nvSpPr>
        <p:spPr>
          <a:xfrm>
            <a:off x="2285999" y="5311816"/>
            <a:ext cx="1119383" cy="461665"/>
          </a:xfrm>
          <a:prstGeom prst="rect">
            <a:avLst/>
          </a:prstGeom>
          <a:noFill/>
        </p:spPr>
        <p:txBody>
          <a:bodyPr wrap="square" rtlCol="0">
            <a:spAutoFit/>
          </a:bodyPr>
          <a:lstStyle/>
          <a:p>
            <a:r>
              <a:rPr lang="fr-FR" sz="2400" dirty="0">
                <a:latin typeface="Carlito" panose="020F0502020204030204" pitchFamily="34" charset="0"/>
                <a:cs typeface="Carlito" panose="020F0502020204030204" pitchFamily="34" charset="0"/>
              </a:rPr>
              <a:t>Réalité </a:t>
            </a:r>
          </a:p>
        </p:txBody>
      </p:sp>
    </p:spTree>
    <p:extLst>
      <p:ext uri="{BB962C8B-B14F-4D97-AF65-F5344CB8AC3E}">
        <p14:creationId xmlns:p14="http://schemas.microsoft.com/office/powerpoint/2010/main" val="3886244174"/>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8BF770C-A3ED-484E-9475-2873AA93A9CC}"/>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5" name="ZoneTexte 4">
            <a:extLst>
              <a:ext uri="{FF2B5EF4-FFF2-40B4-BE49-F238E27FC236}">
                <a16:creationId xmlns:a16="http://schemas.microsoft.com/office/drawing/2014/main" id="{C36EE231-19E9-4DC4-8320-0C6EDF6E0452}"/>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dirty="0">
                <a:solidFill>
                  <a:schemeClr val="bg1">
                    <a:lumMod val="75000"/>
                    <a:lumOff val="25000"/>
                  </a:schemeClr>
                </a:solidFill>
                <a:latin typeface="Carlito" panose="020F0502020204030204" pitchFamily="34" charset="0"/>
                <a:cs typeface="Carlito" panose="020F0502020204030204" pitchFamily="34" charset="0"/>
              </a:rPr>
              <a:t>2. Présentation du site Web</a:t>
            </a:r>
          </a:p>
          <a:p>
            <a:pPr algn="ctr"/>
            <a:r>
              <a:rPr lang="fr-FR" sz="3200" b="1" dirty="0">
                <a:solidFill>
                  <a:schemeClr val="bg1"/>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3BA74CCC-230B-4719-93A4-E6982438F59B}"/>
              </a:ext>
            </a:extLst>
          </p:cNvPr>
          <p:cNvSpPr txBox="1"/>
          <p:nvPr/>
        </p:nvSpPr>
        <p:spPr>
          <a:xfrm>
            <a:off x="356523" y="157281"/>
            <a:ext cx="4434138"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3.2. Méthodes de travail</a:t>
            </a:r>
          </a:p>
        </p:txBody>
      </p:sp>
      <p:pic>
        <p:nvPicPr>
          <p:cNvPr id="3" name="Image 2">
            <a:extLst>
              <a:ext uri="{FF2B5EF4-FFF2-40B4-BE49-F238E27FC236}">
                <a16:creationId xmlns:a16="http://schemas.microsoft.com/office/drawing/2014/main" id="{6D5F4312-A72F-4E55-952D-7007A7DA8B3D}"/>
              </a:ext>
            </a:extLst>
          </p:cNvPr>
          <p:cNvPicPr>
            <a:picLocks noChangeAspect="1"/>
          </p:cNvPicPr>
          <p:nvPr/>
        </p:nvPicPr>
        <p:blipFill>
          <a:blip r:embed="rId3"/>
          <a:stretch>
            <a:fillRect/>
          </a:stretch>
        </p:blipFill>
        <p:spPr>
          <a:xfrm>
            <a:off x="7793092" y="3073576"/>
            <a:ext cx="3539214" cy="2007087"/>
          </a:xfrm>
          <a:prstGeom prst="rect">
            <a:avLst/>
          </a:prstGeom>
          <a:ln w="19050">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7" name="ZoneTexte 6">
            <a:extLst>
              <a:ext uri="{FF2B5EF4-FFF2-40B4-BE49-F238E27FC236}">
                <a16:creationId xmlns:a16="http://schemas.microsoft.com/office/drawing/2014/main" id="{7B4CAE76-2EB4-4249-990B-FE9BDF089299}"/>
              </a:ext>
            </a:extLst>
          </p:cNvPr>
          <p:cNvSpPr txBox="1"/>
          <p:nvPr/>
        </p:nvSpPr>
        <p:spPr>
          <a:xfrm>
            <a:off x="670851" y="2951588"/>
            <a:ext cx="5466364" cy="225106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sym typeface="Wingdings" panose="05000000000000000000" pitchFamily="2" charset="2"/>
              </a:rPr>
              <a:t>Communication via Discord</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Partage des fichiers via GitHub</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Travail à la </a:t>
            </a:r>
            <a:r>
              <a:rPr lang="fr-FR" sz="2400" b="1" dirty="0">
                <a:latin typeface="Carlito" panose="020F0502020204030204" pitchFamily="34" charset="0"/>
                <a:cs typeface="Carlito" panose="020F0502020204030204" pitchFamily="34" charset="0"/>
                <a:sym typeface="Wingdings" panose="05000000000000000000" pitchFamily="2" charset="2"/>
              </a:rPr>
              <a:t>bibliothèque universitaire</a:t>
            </a:r>
            <a:r>
              <a:rPr lang="fr-FR" sz="2400" dirty="0">
                <a:latin typeface="Carlito" panose="020F0502020204030204" pitchFamily="34" charset="0"/>
                <a:cs typeface="Carlito" panose="020F0502020204030204" pitchFamily="34" charset="0"/>
                <a:sym typeface="Wingdings" panose="05000000000000000000" pitchFamily="2" charset="2"/>
              </a:rPr>
              <a:t> de Belfort</a:t>
            </a:r>
            <a:endParaRPr lang="fr-FR" sz="2400" b="1" dirty="0">
              <a:latin typeface="Carlito" panose="020F0502020204030204" pitchFamily="34" charset="0"/>
              <a:cs typeface="Carlito" panose="020F0502020204030204" pitchFamily="34" charset="0"/>
              <a:sym typeface="Wingdings" panose="05000000000000000000" pitchFamily="2" charset="2"/>
            </a:endParaRPr>
          </a:p>
        </p:txBody>
      </p:sp>
      <p:pic>
        <p:nvPicPr>
          <p:cNvPr id="4" name="Image 3">
            <a:extLst>
              <a:ext uri="{FF2B5EF4-FFF2-40B4-BE49-F238E27FC236}">
                <a16:creationId xmlns:a16="http://schemas.microsoft.com/office/drawing/2014/main" id="{1C716CAF-7B5B-4C1E-BA79-9706E2FA4BD4}"/>
              </a:ext>
            </a:extLst>
          </p:cNvPr>
          <p:cNvPicPr>
            <a:picLocks noChangeAspect="1"/>
          </p:cNvPicPr>
          <p:nvPr/>
        </p:nvPicPr>
        <p:blipFill>
          <a:blip r:embed="rId4"/>
          <a:stretch>
            <a:fillRect/>
          </a:stretch>
        </p:blipFill>
        <p:spPr>
          <a:xfrm>
            <a:off x="5209563" y="5577703"/>
            <a:ext cx="2229161" cy="676369"/>
          </a:xfrm>
          <a:prstGeom prst="rect">
            <a:avLst/>
          </a:prstGeom>
        </p:spPr>
      </p:pic>
    </p:spTree>
    <p:extLst>
      <p:ext uri="{BB962C8B-B14F-4D97-AF65-F5344CB8AC3E}">
        <p14:creationId xmlns:p14="http://schemas.microsoft.com/office/powerpoint/2010/main" val="1057982062"/>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3E82421-B2A4-4A24-829B-DAEE38CCC0CF}"/>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3" name="ZoneTexte 2">
            <a:extLst>
              <a:ext uri="{FF2B5EF4-FFF2-40B4-BE49-F238E27FC236}">
                <a16:creationId xmlns:a16="http://schemas.microsoft.com/office/drawing/2014/main" id="{A37DC3C0-72D2-4D16-9E52-0B78687F679F}"/>
              </a:ext>
            </a:extLst>
          </p:cNvPr>
          <p:cNvSpPr txBox="1"/>
          <p:nvPr/>
        </p:nvSpPr>
        <p:spPr>
          <a:xfrm>
            <a:off x="3204020" y="2644170"/>
            <a:ext cx="5783959" cy="1569660"/>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9600" b="1" dirty="0">
                <a:solidFill>
                  <a:schemeClr val="tx1"/>
                </a:solidFill>
                <a:latin typeface="Carlito" panose="020F0502020204030204" pitchFamily="34" charset="0"/>
                <a:cs typeface="Carlito" panose="020F0502020204030204" pitchFamily="34" charset="0"/>
              </a:rPr>
              <a:t>Conclusion</a:t>
            </a:r>
          </a:p>
        </p:txBody>
      </p:sp>
    </p:spTree>
    <p:extLst>
      <p:ext uri="{BB962C8B-B14F-4D97-AF65-F5344CB8AC3E}">
        <p14:creationId xmlns:p14="http://schemas.microsoft.com/office/powerpoint/2010/main" val="306539609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5A40177-7E09-4661-A941-5BCD9E49DAB1}"/>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4" name="ZoneTexte 3">
            <a:extLst>
              <a:ext uri="{FF2B5EF4-FFF2-40B4-BE49-F238E27FC236}">
                <a16:creationId xmlns:a16="http://schemas.microsoft.com/office/drawing/2014/main" id="{985475ED-1545-4132-953E-993A68107A7A}"/>
              </a:ext>
            </a:extLst>
          </p:cNvPr>
          <p:cNvSpPr txBox="1"/>
          <p:nvPr/>
        </p:nvSpPr>
        <p:spPr>
          <a:xfrm>
            <a:off x="4053475" y="184506"/>
            <a:ext cx="4085050" cy="1200329"/>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7200" b="1" dirty="0">
                <a:solidFill>
                  <a:schemeClr val="tx1"/>
                </a:solidFill>
                <a:latin typeface="Carlito" panose="020F0502020204030204" pitchFamily="34" charset="0"/>
                <a:cs typeface="Carlito" panose="020F0502020204030204" pitchFamily="34" charset="0"/>
              </a:rPr>
              <a:t>Sommaire</a:t>
            </a:r>
          </a:p>
        </p:txBody>
      </p:sp>
      <p:sp>
        <p:nvSpPr>
          <p:cNvPr id="5" name="ZoneTexte 4">
            <a:extLst>
              <a:ext uri="{FF2B5EF4-FFF2-40B4-BE49-F238E27FC236}">
                <a16:creationId xmlns:a16="http://schemas.microsoft.com/office/drawing/2014/main" id="{19BC6A17-D550-489A-A3F5-B1E63805399B}"/>
              </a:ext>
            </a:extLst>
          </p:cNvPr>
          <p:cNvSpPr txBox="1"/>
          <p:nvPr/>
        </p:nvSpPr>
        <p:spPr>
          <a:xfrm>
            <a:off x="1341464" y="1384835"/>
            <a:ext cx="9509071" cy="5473165"/>
          </a:xfrm>
          <a:prstGeom prst="rect">
            <a:avLst/>
          </a:prstGeom>
          <a:noFill/>
        </p:spPr>
        <p:txBody>
          <a:bodyPr wrap="square" rtlCol="0">
            <a:spAutoFit/>
          </a:bodyPr>
          <a:lstStyle/>
          <a:p>
            <a:pPr algn="ctr">
              <a:lnSpc>
                <a:spcPct val="150000"/>
              </a:lnSpc>
            </a:pPr>
            <a:r>
              <a:rPr lang="fr-FR" sz="2400" b="1" dirty="0">
                <a:latin typeface="Carlito" panose="020F0502020204030204" pitchFamily="34" charset="0"/>
                <a:cs typeface="Carlito" panose="020F0502020204030204" pitchFamily="34" charset="0"/>
              </a:rPr>
              <a:t>Introduction </a:t>
            </a:r>
            <a:r>
              <a:rPr lang="fr-FR" sz="2400" b="1" u="sng" dirty="0">
                <a:latin typeface="Carlito" panose="020F0502020204030204" pitchFamily="34" charset="0"/>
                <a:cs typeface="Carlito" panose="020F0502020204030204" pitchFamily="34" charset="0"/>
              </a:rPr>
              <a:t>Wassim</a:t>
            </a:r>
          </a:p>
          <a:p>
            <a:pPr marL="457200" indent="-457200" algn="ctr">
              <a:lnSpc>
                <a:spcPct val="150000"/>
              </a:lnSpc>
              <a:buAutoNum type="arabicPeriod"/>
            </a:pPr>
            <a:r>
              <a:rPr lang="fr-FR" sz="2400" b="1" dirty="0">
                <a:latin typeface="Carlito" panose="020F0502020204030204" pitchFamily="34" charset="0"/>
                <a:cs typeface="Carlito" panose="020F0502020204030204" pitchFamily="34" charset="0"/>
              </a:rPr>
              <a:t>Partie économique et juridique</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1.1. Un empire boursier </a:t>
            </a:r>
            <a:r>
              <a:rPr lang="fr-FR" sz="1600" u="sng" dirty="0">
                <a:solidFill>
                  <a:schemeClr val="bg2">
                    <a:lumMod val="50000"/>
                    <a:lumOff val="50000"/>
                  </a:schemeClr>
                </a:solidFill>
                <a:latin typeface="Carlito" panose="020F0502020204030204" pitchFamily="34" charset="0"/>
                <a:cs typeface="Carlito" panose="020F0502020204030204" pitchFamily="34" charset="0"/>
              </a:rPr>
              <a:t>Jérémy</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1.2. Une société à modèle hybride </a:t>
            </a:r>
            <a:r>
              <a:rPr lang="fr-FR" sz="1600" u="sng" dirty="0">
                <a:solidFill>
                  <a:schemeClr val="bg2">
                    <a:lumMod val="50000"/>
                    <a:lumOff val="50000"/>
                  </a:schemeClr>
                </a:solidFill>
                <a:latin typeface="Carlito" panose="020F0502020204030204" pitchFamily="34" charset="0"/>
                <a:cs typeface="Carlito" panose="020F0502020204030204" pitchFamily="34" charset="0"/>
              </a:rPr>
              <a:t>Jérémy</a:t>
            </a:r>
            <a:endParaRPr lang="fr-FR" sz="1600" dirty="0">
              <a:solidFill>
                <a:schemeClr val="bg2">
                  <a:lumMod val="50000"/>
                  <a:lumOff val="50000"/>
                </a:schemeClr>
              </a:solidFill>
              <a:latin typeface="Carlito" panose="020F0502020204030204" pitchFamily="34" charset="0"/>
              <a:cs typeface="Carlito" panose="020F0502020204030204" pitchFamily="34" charset="0"/>
            </a:endParaRPr>
          </a:p>
          <a:p>
            <a:pPr algn="ctr">
              <a:lnSpc>
                <a:spcPct val="150000"/>
              </a:lnSpc>
            </a:pPr>
            <a:r>
              <a:rPr lang="fr-FR" sz="2400" b="1" dirty="0">
                <a:latin typeface="Carlito" panose="020F0502020204030204" pitchFamily="34" charset="0"/>
                <a:cs typeface="Carlito" panose="020F0502020204030204" pitchFamily="34" charset="0"/>
              </a:rPr>
              <a:t>2. Présentation détaillée du site Web</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2.1. Les principales fonctionnalités </a:t>
            </a:r>
            <a:r>
              <a:rPr lang="fr-FR" sz="1600" u="sng" dirty="0">
                <a:solidFill>
                  <a:schemeClr val="bg2">
                    <a:lumMod val="50000"/>
                    <a:lumOff val="50000"/>
                  </a:schemeClr>
                </a:solidFill>
                <a:latin typeface="Carlito" panose="020F0502020204030204" pitchFamily="34" charset="0"/>
                <a:cs typeface="Carlito" panose="020F0502020204030204" pitchFamily="34" charset="0"/>
              </a:rPr>
              <a:t>Samuel le début et chacun sa page</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2.2. Choix esthétiques </a:t>
            </a:r>
            <a:r>
              <a:rPr lang="fr-FR" sz="1600" u="sng" dirty="0">
                <a:solidFill>
                  <a:schemeClr val="bg2">
                    <a:lumMod val="50000"/>
                    <a:lumOff val="50000"/>
                  </a:schemeClr>
                </a:solidFill>
                <a:latin typeface="Carlito" panose="020F0502020204030204" pitchFamily="34" charset="0"/>
                <a:cs typeface="Carlito" panose="020F0502020204030204" pitchFamily="34" charset="0"/>
              </a:rPr>
              <a:t>Wassim</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2.3. Des contraintes techniques </a:t>
            </a:r>
            <a:r>
              <a:rPr lang="fr-FR" sz="1600" u="sng" dirty="0">
                <a:solidFill>
                  <a:schemeClr val="bg2">
                    <a:lumMod val="50000"/>
                    <a:lumOff val="50000"/>
                  </a:schemeClr>
                </a:solidFill>
                <a:latin typeface="Carlito" panose="020F0502020204030204" pitchFamily="34" charset="0"/>
                <a:cs typeface="Carlito" panose="020F0502020204030204" pitchFamily="34" charset="0"/>
              </a:rPr>
              <a:t>Samuel</a:t>
            </a:r>
          </a:p>
          <a:p>
            <a:pPr algn="ctr">
              <a:lnSpc>
                <a:spcPct val="150000"/>
              </a:lnSpc>
            </a:pPr>
            <a:r>
              <a:rPr lang="fr-FR" sz="2400" b="1" dirty="0">
                <a:latin typeface="Carlito" panose="020F0502020204030204" pitchFamily="34" charset="0"/>
                <a:cs typeface="Carlito" panose="020F0502020204030204" pitchFamily="34" charset="0"/>
              </a:rPr>
              <a:t>3. Présentation du travail en groupe</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3.1. Production </a:t>
            </a:r>
            <a:r>
              <a:rPr lang="fr-FR" sz="1600" u="sng" dirty="0">
                <a:solidFill>
                  <a:schemeClr val="bg2">
                    <a:lumMod val="50000"/>
                    <a:lumOff val="50000"/>
                  </a:schemeClr>
                </a:solidFill>
                <a:latin typeface="Carlito" panose="020F0502020204030204" pitchFamily="34" charset="0"/>
                <a:cs typeface="Carlito" panose="020F0502020204030204" pitchFamily="34" charset="0"/>
              </a:rPr>
              <a:t>Lucas</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3.2. Méthodes de travail </a:t>
            </a:r>
            <a:r>
              <a:rPr lang="fr-FR" sz="1600" u="sng" dirty="0">
                <a:solidFill>
                  <a:schemeClr val="bg2">
                    <a:lumMod val="50000"/>
                    <a:lumOff val="50000"/>
                  </a:schemeClr>
                </a:solidFill>
                <a:latin typeface="Carlito" panose="020F0502020204030204" pitchFamily="34" charset="0"/>
                <a:cs typeface="Carlito" panose="020F0502020204030204" pitchFamily="34" charset="0"/>
              </a:rPr>
              <a:t>Lucas</a:t>
            </a:r>
          </a:p>
          <a:p>
            <a:pPr algn="ctr">
              <a:lnSpc>
                <a:spcPct val="150000"/>
              </a:lnSpc>
            </a:pPr>
            <a:r>
              <a:rPr lang="fr-FR" sz="2800" b="1" dirty="0">
                <a:latin typeface="Carlito" panose="020F0502020204030204" pitchFamily="34" charset="0"/>
                <a:cs typeface="Carlito" panose="020F0502020204030204" pitchFamily="34" charset="0"/>
              </a:rPr>
              <a:t>Conclusion</a:t>
            </a:r>
          </a:p>
        </p:txBody>
      </p:sp>
    </p:spTree>
    <p:extLst>
      <p:ext uri="{BB962C8B-B14F-4D97-AF65-F5344CB8AC3E}">
        <p14:creationId xmlns:p14="http://schemas.microsoft.com/office/powerpoint/2010/main" val="254597896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CB7C1FC-F537-4FC5-A43D-8C01CA177145}"/>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3" name="ZoneTexte 2">
            <a:extLst>
              <a:ext uri="{FF2B5EF4-FFF2-40B4-BE49-F238E27FC236}">
                <a16:creationId xmlns:a16="http://schemas.microsoft.com/office/drawing/2014/main" id="{0B8BC6AA-FBD5-42A5-B2D0-8ED881C0DE67}"/>
              </a:ext>
            </a:extLst>
          </p:cNvPr>
          <p:cNvSpPr txBox="1"/>
          <p:nvPr/>
        </p:nvSpPr>
        <p:spPr>
          <a:xfrm>
            <a:off x="2783571" y="2644170"/>
            <a:ext cx="6624857" cy="1569660"/>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9600" b="1" dirty="0">
                <a:solidFill>
                  <a:schemeClr val="tx1"/>
                </a:solidFill>
                <a:latin typeface="Carlito" panose="020F0502020204030204" pitchFamily="34" charset="0"/>
                <a:cs typeface="Carlito" panose="020F0502020204030204" pitchFamily="34" charset="0"/>
              </a:rPr>
              <a:t>Introduction</a:t>
            </a:r>
          </a:p>
        </p:txBody>
      </p:sp>
    </p:spTree>
    <p:extLst>
      <p:ext uri="{BB962C8B-B14F-4D97-AF65-F5344CB8AC3E}">
        <p14:creationId xmlns:p14="http://schemas.microsoft.com/office/powerpoint/2010/main" val="1225979463"/>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219B6A53-2092-44FB-A0C4-A9CC51BB2A7A}"/>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4" name="ZoneTexte 3">
            <a:extLst>
              <a:ext uri="{FF2B5EF4-FFF2-40B4-BE49-F238E27FC236}">
                <a16:creationId xmlns:a16="http://schemas.microsoft.com/office/drawing/2014/main" id="{55EE5DFD-1306-4FFC-AB25-74E7B7874382}"/>
              </a:ext>
            </a:extLst>
          </p:cNvPr>
          <p:cNvSpPr txBox="1"/>
          <p:nvPr/>
        </p:nvSpPr>
        <p:spPr>
          <a:xfrm>
            <a:off x="451514" y="434280"/>
            <a:ext cx="4154125" cy="1015663"/>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6000" b="1" dirty="0">
                <a:solidFill>
                  <a:schemeClr val="bg1"/>
                </a:solidFill>
                <a:latin typeface="Carlito" panose="020F0502020204030204" pitchFamily="34" charset="0"/>
                <a:cs typeface="Carlito" panose="020F0502020204030204" pitchFamily="34" charset="0"/>
              </a:rPr>
              <a:t>Introduction</a:t>
            </a:r>
          </a:p>
        </p:txBody>
      </p:sp>
      <p:sp>
        <p:nvSpPr>
          <p:cNvPr id="6" name="ZoneTexte 5">
            <a:extLst>
              <a:ext uri="{FF2B5EF4-FFF2-40B4-BE49-F238E27FC236}">
                <a16:creationId xmlns:a16="http://schemas.microsoft.com/office/drawing/2014/main" id="{EC0750BC-E3DE-4761-BA95-CB7249255335}"/>
              </a:ext>
            </a:extLst>
          </p:cNvPr>
          <p:cNvSpPr txBox="1"/>
          <p:nvPr/>
        </p:nvSpPr>
        <p:spPr>
          <a:xfrm>
            <a:off x="262855" y="2848314"/>
            <a:ext cx="8513726" cy="225106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rPr>
              <a:t>Important</a:t>
            </a:r>
            <a:r>
              <a:rPr lang="fr-FR" sz="2400" dirty="0">
                <a:latin typeface="Carlito" panose="020F0502020204030204" pitchFamily="34" charset="0"/>
                <a:cs typeface="Carlito" panose="020F0502020204030204" pitchFamily="34" charset="0"/>
              </a:rPr>
              <a:t> développeur, éditeur et distributeur de </a:t>
            </a:r>
            <a:r>
              <a:rPr lang="fr-FR" sz="2400" b="1" dirty="0">
                <a:latin typeface="Carlito" panose="020F0502020204030204" pitchFamily="34" charset="0"/>
                <a:cs typeface="Carlito" panose="020F0502020204030204" pitchFamily="34" charset="0"/>
              </a:rPr>
              <a:t>jeux vidéo</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rPr>
              <a:t>Siège social à </a:t>
            </a:r>
            <a:r>
              <a:rPr lang="fr-FR" sz="2400" b="1" dirty="0">
                <a:latin typeface="Carlito" panose="020F0502020204030204" pitchFamily="34" charset="0"/>
                <a:cs typeface="Carlito" panose="020F0502020204030204" pitchFamily="34" charset="0"/>
              </a:rPr>
              <a:t>New York</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rPr>
              <a:t>Produits développés et publiés par </a:t>
            </a:r>
            <a:r>
              <a:rPr lang="fr-FR" sz="2400" b="1" dirty="0">
                <a:latin typeface="Carlito" panose="020F0502020204030204" pitchFamily="34" charset="0"/>
                <a:cs typeface="Carlito" panose="020F0502020204030204" pitchFamily="34" charset="0"/>
              </a:rPr>
              <a:t>Rockstar Games</a:t>
            </a:r>
            <a:r>
              <a:rPr lang="fr-FR" sz="2400" dirty="0">
                <a:latin typeface="Carlito" panose="020F0502020204030204" pitchFamily="34" charset="0"/>
                <a:cs typeface="Carlito" panose="020F0502020204030204" pitchFamily="34" charset="0"/>
              </a:rPr>
              <a:t> et </a:t>
            </a:r>
            <a:r>
              <a:rPr lang="fr-FR" sz="2400" b="1" dirty="0">
                <a:latin typeface="Carlito" panose="020F0502020204030204" pitchFamily="34" charset="0"/>
                <a:cs typeface="Carlito" panose="020F0502020204030204" pitchFamily="34" charset="0"/>
              </a:rPr>
              <a:t>2K</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Président et chef de la direction : </a:t>
            </a:r>
            <a:r>
              <a:rPr lang="fr-FR" sz="2400" b="1" dirty="0">
                <a:latin typeface="Carlito" panose="020F0502020204030204" pitchFamily="34" charset="0"/>
                <a:cs typeface="Carlito" panose="020F0502020204030204" pitchFamily="34" charset="0"/>
                <a:sym typeface="Wingdings" panose="05000000000000000000" pitchFamily="2" charset="2"/>
              </a:rPr>
              <a:t>Strauss Zelnick</a:t>
            </a:r>
          </a:p>
        </p:txBody>
      </p:sp>
      <p:sp>
        <p:nvSpPr>
          <p:cNvPr id="7" name="ZoneTexte 6">
            <a:extLst>
              <a:ext uri="{FF2B5EF4-FFF2-40B4-BE49-F238E27FC236}">
                <a16:creationId xmlns:a16="http://schemas.microsoft.com/office/drawing/2014/main" id="{13A1B4F1-FD07-4FE0-A1ED-B4A2936FDB78}"/>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b="1" dirty="0">
                <a:solidFill>
                  <a:schemeClr val="bg1"/>
                </a:solidFill>
                <a:latin typeface="Carlito" panose="020F0502020204030204" pitchFamily="34" charset="0"/>
                <a:cs typeface="Carlito" panose="020F0502020204030204" pitchFamily="34" charset="0"/>
              </a:rPr>
              <a:t>Introduction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pic>
        <p:nvPicPr>
          <p:cNvPr id="1028" name="Picture 4">
            <a:extLst>
              <a:ext uri="{FF2B5EF4-FFF2-40B4-BE49-F238E27FC236}">
                <a16:creationId xmlns:a16="http://schemas.microsoft.com/office/drawing/2014/main" id="{91997DDA-182F-4902-86F0-612093CBC5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653" t="4704" r="18430"/>
          <a:stretch/>
        </p:blipFill>
        <p:spPr bwMode="auto">
          <a:xfrm>
            <a:off x="8885542" y="2103486"/>
            <a:ext cx="3043603" cy="374072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3265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629DEAC-48FC-4C8A-B8B8-1DB51B2A0865}"/>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3" name="ZoneTexte 2">
            <a:extLst>
              <a:ext uri="{FF2B5EF4-FFF2-40B4-BE49-F238E27FC236}">
                <a16:creationId xmlns:a16="http://schemas.microsoft.com/office/drawing/2014/main" id="{A3608CB4-F741-4CEB-93DC-8ADABA5BB9E5}"/>
              </a:ext>
            </a:extLst>
          </p:cNvPr>
          <p:cNvSpPr txBox="1"/>
          <p:nvPr/>
        </p:nvSpPr>
        <p:spPr>
          <a:xfrm>
            <a:off x="1288927" y="2274838"/>
            <a:ext cx="9614145" cy="2308324"/>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7200" b="1" dirty="0">
                <a:solidFill>
                  <a:schemeClr val="tx1"/>
                </a:solidFill>
                <a:latin typeface="Carlito" panose="020F0502020204030204" pitchFamily="34" charset="0"/>
                <a:cs typeface="Carlito" panose="020F0502020204030204" pitchFamily="34" charset="0"/>
              </a:rPr>
              <a:t>1. Partie économique et juridique</a:t>
            </a:r>
          </a:p>
        </p:txBody>
      </p:sp>
    </p:spTree>
    <p:extLst>
      <p:ext uri="{BB962C8B-B14F-4D97-AF65-F5344CB8AC3E}">
        <p14:creationId xmlns:p14="http://schemas.microsoft.com/office/powerpoint/2010/main" val="122792663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a:xfrm>
            <a:off x="10678331" y="5915888"/>
            <a:ext cx="1062155" cy="490599"/>
          </a:xfrm>
        </p:spPr>
        <p:txBody>
          <a:bodyPr/>
          <a:lstStyle/>
          <a:p>
            <a:fld id="{D57F1E4F-1CFF-5643-939E-217C01CDF565}" type="slidenum">
              <a:rPr lang="en-US" smtClean="0"/>
              <a:pPr/>
              <a:t>6</a:t>
            </a:fld>
            <a:endParaRPr lang="en-US" dirty="0"/>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a:solidFill>
                  <a:schemeClr val="tx2">
                    <a:lumMod val="75000"/>
                  </a:schemeClr>
                </a:solidFill>
                <a:latin typeface="Carlito" panose="020F0502020204030204" pitchFamily="34" charset="0"/>
                <a:cs typeface="Carlito" panose="020F0502020204030204" pitchFamily="34" charset="0"/>
              </a:rPr>
              <a:t>Introduction</a:t>
            </a:r>
            <a:r>
              <a:rPr lang="fr-FR" sz="3200" b="1">
                <a:solidFill>
                  <a:schemeClr val="bg1"/>
                </a:solidFill>
                <a:latin typeface="Carlito" panose="020F0502020204030204" pitchFamily="34" charset="0"/>
                <a:cs typeface="Carlito" panose="020F0502020204030204" pitchFamily="34" charset="0"/>
              </a:rPr>
              <a:t>	</a:t>
            </a:r>
            <a:r>
              <a:rPr lang="fr-FR" sz="3200" b="1">
                <a:solidFill>
                  <a:schemeClr val="bg1"/>
                </a:solidFill>
                <a:latin typeface="Carlito" panose="020F0502020204030204" pitchFamily="34" charset="0"/>
              </a:rPr>
              <a:t>1. Partie économique et juridique </a:t>
            </a:r>
            <a:r>
              <a:rPr lang="fr-FR" sz="3200">
                <a:solidFill>
                  <a:schemeClr val="tx2">
                    <a:lumMod val="75000"/>
                  </a:schemeClr>
                </a:solidFill>
                <a:latin typeface="Carlito" panose="020F0502020204030204" pitchFamily="34" charset="0"/>
              </a:rPr>
              <a:t>2. Présentation du site Web</a:t>
            </a:r>
          </a:p>
          <a:p>
            <a:pPr algn="ctr"/>
            <a:r>
              <a:rPr lang="fr-FR" sz="3200">
                <a:solidFill>
                  <a:schemeClr val="tx2">
                    <a:lumMod val="75000"/>
                  </a:schemeClr>
                </a:solidFill>
                <a:latin typeface="Carlito" panose="020F0502020204030204" pitchFamily="34" charset="0"/>
                <a:cs typeface="Carlito" panose="020F0502020204030204" pitchFamily="34" charset="0"/>
              </a:rPr>
              <a:t>3. Travail en groupe</a:t>
            </a:r>
            <a:r>
              <a:rPr lang="fr-FR" sz="3200" b="1">
                <a:solidFill>
                  <a:schemeClr val="tx2">
                    <a:lumMod val="75000"/>
                  </a:schemeClr>
                </a:solidFill>
                <a:latin typeface="Carlito" panose="020F0502020204030204" pitchFamily="34" charset="0"/>
                <a:cs typeface="Carlito" panose="020F0502020204030204" pitchFamily="34" charset="0"/>
              </a:rPr>
              <a:t>	</a:t>
            </a:r>
            <a:r>
              <a:rPr lang="fr-FR" sz="3200">
                <a:solidFill>
                  <a:schemeClr val="tx2">
                    <a:lumMod val="75000"/>
                  </a:schemeClr>
                </a:solidFill>
                <a:latin typeface="Carlito" panose="020F0502020204030204" pitchFamily="34" charset="0"/>
                <a:cs typeface="Carlito" panose="020F0502020204030204" pitchFamily="34" charset="0"/>
              </a:rPr>
              <a:t>Conclusion</a:t>
            </a:r>
            <a:endParaRPr lang="fr-FR" sz="3200" dirty="0">
              <a:solidFill>
                <a:schemeClr val="tx2">
                  <a:lumMod val="75000"/>
                </a:schemeClr>
              </a:solidFill>
              <a:latin typeface="Carlito" panose="020F0502020204030204" pitchFamily="34" charset="0"/>
              <a:cs typeface="Carlito" panose="020F0502020204030204" pitchFamily="34" charset="0"/>
            </a:endParaRPr>
          </a:p>
        </p:txBody>
      </p:sp>
      <p:sp>
        <p:nvSpPr>
          <p:cNvPr id="6" name="ZoneTexte 5">
            <a:extLst>
              <a:ext uri="{FF2B5EF4-FFF2-40B4-BE49-F238E27FC236}">
                <a16:creationId xmlns:a16="http://schemas.microsoft.com/office/drawing/2014/main" id="{B51DB91F-53F4-4EE4-9C90-1D138A98B5E9}"/>
              </a:ext>
            </a:extLst>
          </p:cNvPr>
          <p:cNvSpPr txBox="1"/>
          <p:nvPr/>
        </p:nvSpPr>
        <p:spPr>
          <a:xfrm>
            <a:off x="4504584" y="2591331"/>
            <a:ext cx="7424561" cy="3356303"/>
          </a:xfrm>
          <a:prstGeom prst="rect">
            <a:avLst/>
          </a:prstGeom>
        </p:spPr>
        <p:txBody>
          <a:bodyPr wrap="square" rtlCol="0">
            <a:spAutoFit/>
          </a:bodyPr>
          <a:lstStyle/>
          <a:p>
            <a:pPr marL="457200" indent="-457200">
              <a:lnSpc>
                <a:spcPct val="150000"/>
              </a:lnSpc>
              <a:buFont typeface="Arial" panose="020B0604020202020204" pitchFamily="34" charset="0"/>
              <a:buChar char="•"/>
            </a:pPr>
            <a:r>
              <a:rPr lang="fr-FR" sz="2400" dirty="0">
                <a:latin typeface="Carlito" panose="020F0502020204030204" pitchFamily="34" charset="0"/>
              </a:rPr>
              <a:t>Côté à la bourse de </a:t>
            </a:r>
            <a:r>
              <a:rPr lang="fr-FR" sz="2400" b="1" dirty="0">
                <a:latin typeface="Carlito" panose="020F0502020204030204" pitchFamily="34" charset="0"/>
              </a:rPr>
              <a:t>New York</a:t>
            </a:r>
            <a:r>
              <a:rPr lang="fr-FR" sz="2400" dirty="0">
                <a:latin typeface="Carlito" panose="020F0502020204030204" pitchFamily="34" charset="0"/>
              </a:rPr>
              <a:t> (</a:t>
            </a:r>
            <a:r>
              <a:rPr lang="fr-FR" sz="2400" b="1" dirty="0">
                <a:latin typeface="Carlito" panose="020F0502020204030204" pitchFamily="34" charset="0"/>
              </a:rPr>
              <a:t>120$</a:t>
            </a:r>
            <a:r>
              <a:rPr lang="fr-FR" sz="2400" dirty="0">
                <a:latin typeface="Carlito" panose="020F0502020204030204" pitchFamily="34" charset="0"/>
              </a:rPr>
              <a:t>)</a:t>
            </a:r>
          </a:p>
          <a:p>
            <a:pPr marL="457200" indent="-457200">
              <a:lnSpc>
                <a:spcPct val="150000"/>
              </a:lnSpc>
              <a:buFont typeface="Arial" panose="020B0604020202020204" pitchFamily="34" charset="0"/>
              <a:buChar char="•"/>
            </a:pPr>
            <a:r>
              <a:rPr lang="fr-FR" sz="2400" b="1" dirty="0">
                <a:latin typeface="Carlito" panose="020F0502020204030204" pitchFamily="34" charset="0"/>
              </a:rPr>
              <a:t>3 400</a:t>
            </a:r>
            <a:r>
              <a:rPr lang="fr-FR" sz="2400" dirty="0">
                <a:latin typeface="Carlito" panose="020F0502020204030204" pitchFamily="34" charset="0"/>
              </a:rPr>
              <a:t> employés dans </a:t>
            </a:r>
            <a:r>
              <a:rPr lang="fr-FR" sz="2400" b="1" dirty="0">
                <a:latin typeface="Carlito" panose="020F0502020204030204" pitchFamily="34" charset="0"/>
              </a:rPr>
              <a:t>19</a:t>
            </a:r>
            <a:r>
              <a:rPr lang="fr-FR" sz="2400" dirty="0">
                <a:latin typeface="Carlito" panose="020F0502020204030204" pitchFamily="34" charset="0"/>
              </a:rPr>
              <a:t> studios de développement dans le monde</a:t>
            </a:r>
          </a:p>
          <a:p>
            <a:pPr marL="457200" indent="-457200">
              <a:lnSpc>
                <a:spcPct val="150000"/>
              </a:lnSpc>
              <a:buFont typeface="Arial" panose="020B0604020202020204" pitchFamily="34" charset="0"/>
              <a:buChar char="•"/>
            </a:pPr>
            <a:r>
              <a:rPr lang="fr-FR" sz="2400" dirty="0">
                <a:latin typeface="Carlito" panose="020F0502020204030204" pitchFamily="34" charset="0"/>
              </a:rPr>
              <a:t>Une évolution du chiffre d’affaire à la hausse (plus de </a:t>
            </a:r>
            <a:r>
              <a:rPr lang="fr-FR" sz="2400" b="1" dirty="0">
                <a:latin typeface="Carlito" panose="020F0502020204030204" pitchFamily="34" charset="0"/>
              </a:rPr>
              <a:t>2,3</a:t>
            </a:r>
            <a:r>
              <a:rPr lang="fr-FR" sz="2400" dirty="0">
                <a:latin typeface="Carlito" panose="020F0502020204030204" pitchFamily="34" charset="0"/>
              </a:rPr>
              <a:t> </a:t>
            </a:r>
            <a:r>
              <a:rPr lang="fr-FR" sz="2400" b="1" dirty="0">
                <a:latin typeface="Carlito" panose="020F0502020204030204" pitchFamily="34" charset="0"/>
              </a:rPr>
              <a:t>milliards € pour 2019</a:t>
            </a:r>
            <a:r>
              <a:rPr lang="fr-FR" sz="2400" dirty="0">
                <a:latin typeface="Carlito" panose="020F0502020204030204" pitchFamily="34" charset="0"/>
              </a:rPr>
              <a:t>)</a:t>
            </a:r>
          </a:p>
          <a:p>
            <a:pPr marL="457200" indent="-457200">
              <a:lnSpc>
                <a:spcPct val="150000"/>
              </a:lnSpc>
              <a:buFont typeface="Arial" panose="020B0604020202020204" pitchFamily="34" charset="0"/>
              <a:buChar char="•"/>
            </a:pPr>
            <a:r>
              <a:rPr lang="fr-FR" sz="2400" dirty="0">
                <a:latin typeface="Carlito" panose="020F0502020204030204" pitchFamily="34" charset="0"/>
              </a:rPr>
              <a:t>Un futur </a:t>
            </a:r>
            <a:r>
              <a:rPr lang="fr-FR" sz="2400" b="1" dirty="0">
                <a:latin typeface="Carlito" panose="020F0502020204030204" pitchFamily="34" charset="0"/>
              </a:rPr>
              <a:t>très prometteur </a:t>
            </a:r>
            <a:endParaRPr lang="fr-FR" sz="2400" b="1" dirty="0"/>
          </a:p>
        </p:txBody>
      </p:sp>
      <p:sp>
        <p:nvSpPr>
          <p:cNvPr id="7" name="ZoneTexte 6">
            <a:extLst>
              <a:ext uri="{FF2B5EF4-FFF2-40B4-BE49-F238E27FC236}">
                <a16:creationId xmlns:a16="http://schemas.microsoft.com/office/drawing/2014/main" id="{170793C0-6734-4649-AC5E-D7A92E31BDBD}"/>
              </a:ext>
            </a:extLst>
          </p:cNvPr>
          <p:cNvSpPr txBox="1"/>
          <p:nvPr/>
        </p:nvSpPr>
        <p:spPr>
          <a:xfrm>
            <a:off x="436524" y="164891"/>
            <a:ext cx="4195437"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1.1. Un empire boursier</a:t>
            </a:r>
          </a:p>
        </p:txBody>
      </p:sp>
      <p:pic>
        <p:nvPicPr>
          <p:cNvPr id="2" name="Image 1">
            <a:extLst>
              <a:ext uri="{FF2B5EF4-FFF2-40B4-BE49-F238E27FC236}">
                <a16:creationId xmlns:a16="http://schemas.microsoft.com/office/drawing/2014/main" id="{BE5BC5AA-44EA-4EE3-BE00-1574D6EE6873}"/>
              </a:ext>
            </a:extLst>
          </p:cNvPr>
          <p:cNvPicPr>
            <a:picLocks noChangeAspect="1"/>
          </p:cNvPicPr>
          <p:nvPr/>
        </p:nvPicPr>
        <p:blipFill>
          <a:blip r:embed="rId3"/>
          <a:stretch>
            <a:fillRect/>
          </a:stretch>
        </p:blipFill>
        <p:spPr>
          <a:xfrm>
            <a:off x="436524" y="2682240"/>
            <a:ext cx="3762375" cy="317448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87706142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a:xfrm>
            <a:off x="10678331" y="5915888"/>
            <a:ext cx="1062155" cy="490599"/>
          </a:xfrm>
        </p:spPr>
        <p:txBody>
          <a:bodyPr/>
          <a:lstStyle/>
          <a:p>
            <a:fld id="{D57F1E4F-1CFF-5643-939E-217C01CDF565}" type="slidenum">
              <a:rPr lang="en-US" smtClean="0"/>
              <a:pPr/>
              <a:t>7</a:t>
            </a:fld>
            <a:endParaRPr lang="en-US" dirty="0"/>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a:solidFill>
                  <a:schemeClr val="tx2">
                    <a:lumMod val="75000"/>
                  </a:schemeClr>
                </a:solidFill>
                <a:latin typeface="Carlito" panose="020F0502020204030204" pitchFamily="34" charset="0"/>
                <a:cs typeface="Carlito" panose="020F0502020204030204" pitchFamily="34" charset="0"/>
              </a:rPr>
              <a:t>Introduction</a:t>
            </a:r>
            <a:r>
              <a:rPr lang="fr-FR" sz="3200" b="1">
                <a:solidFill>
                  <a:schemeClr val="bg1"/>
                </a:solidFill>
                <a:latin typeface="Carlito" panose="020F0502020204030204" pitchFamily="34" charset="0"/>
                <a:cs typeface="Carlito" panose="020F0502020204030204" pitchFamily="34" charset="0"/>
              </a:rPr>
              <a:t>	</a:t>
            </a:r>
            <a:r>
              <a:rPr lang="fr-FR" sz="3200" b="1">
                <a:solidFill>
                  <a:schemeClr val="bg1"/>
                </a:solidFill>
                <a:latin typeface="Carlito" panose="020F0502020204030204" pitchFamily="34" charset="0"/>
              </a:rPr>
              <a:t>1. Partie économique et juridique </a:t>
            </a:r>
            <a:r>
              <a:rPr lang="fr-FR" sz="3200">
                <a:solidFill>
                  <a:schemeClr val="tx2">
                    <a:lumMod val="75000"/>
                  </a:schemeClr>
                </a:solidFill>
                <a:latin typeface="Carlito" panose="020F0502020204030204" pitchFamily="34" charset="0"/>
              </a:rPr>
              <a:t>2. Présentation du site Web</a:t>
            </a:r>
          </a:p>
          <a:p>
            <a:pPr algn="ctr"/>
            <a:r>
              <a:rPr lang="fr-FR" sz="3200">
                <a:solidFill>
                  <a:schemeClr val="tx2">
                    <a:lumMod val="75000"/>
                  </a:schemeClr>
                </a:solidFill>
                <a:latin typeface="Carlito" panose="020F0502020204030204" pitchFamily="34" charset="0"/>
                <a:cs typeface="Carlito" panose="020F0502020204030204" pitchFamily="34" charset="0"/>
              </a:rPr>
              <a:t>3. Travail en groupe</a:t>
            </a:r>
            <a:r>
              <a:rPr lang="fr-FR" sz="3200" b="1">
                <a:solidFill>
                  <a:schemeClr val="tx2">
                    <a:lumMod val="75000"/>
                  </a:schemeClr>
                </a:solidFill>
                <a:latin typeface="Carlito" panose="020F0502020204030204" pitchFamily="34" charset="0"/>
                <a:cs typeface="Carlito" panose="020F0502020204030204" pitchFamily="34" charset="0"/>
              </a:rPr>
              <a:t>	</a:t>
            </a:r>
            <a:r>
              <a:rPr lang="fr-FR" sz="3200">
                <a:solidFill>
                  <a:schemeClr val="tx2">
                    <a:lumMod val="75000"/>
                  </a:schemeClr>
                </a:solidFill>
                <a:latin typeface="Carlito" panose="020F0502020204030204" pitchFamily="34" charset="0"/>
                <a:cs typeface="Carlito" panose="020F0502020204030204" pitchFamily="34" charset="0"/>
              </a:rPr>
              <a:t>Conclusion</a:t>
            </a:r>
            <a:endParaRPr lang="fr-FR" sz="3200" dirty="0">
              <a:solidFill>
                <a:schemeClr val="tx2">
                  <a:lumMod val="75000"/>
                </a:schemeClr>
              </a:solidFill>
              <a:latin typeface="Carlito" panose="020F0502020204030204" pitchFamily="34" charset="0"/>
              <a:cs typeface="Carlito" panose="020F0502020204030204" pitchFamily="34" charset="0"/>
            </a:endParaRPr>
          </a:p>
        </p:txBody>
      </p:sp>
      <p:sp>
        <p:nvSpPr>
          <p:cNvPr id="6" name="ZoneTexte 5">
            <a:extLst>
              <a:ext uri="{FF2B5EF4-FFF2-40B4-BE49-F238E27FC236}">
                <a16:creationId xmlns:a16="http://schemas.microsoft.com/office/drawing/2014/main" id="{B51DB91F-53F4-4EE4-9C90-1D138A98B5E9}"/>
              </a:ext>
            </a:extLst>
          </p:cNvPr>
          <p:cNvSpPr txBox="1"/>
          <p:nvPr/>
        </p:nvSpPr>
        <p:spPr>
          <a:xfrm>
            <a:off x="4315925" y="2469551"/>
            <a:ext cx="7424561" cy="3359061"/>
          </a:xfrm>
          <a:prstGeom prst="rect">
            <a:avLst/>
          </a:prstGeom>
        </p:spPr>
        <p:txBody>
          <a:bodyPr wrap="square" rtlCol="0">
            <a:spAutoFit/>
          </a:bodyPr>
          <a:lstStyle/>
          <a:p>
            <a:pPr marL="457200" indent="-457200">
              <a:lnSpc>
                <a:spcPct val="150000"/>
              </a:lnSpc>
              <a:buFont typeface="Arial" panose="020B0604020202020204" pitchFamily="34" charset="0"/>
              <a:buChar char="•"/>
            </a:pPr>
            <a:r>
              <a:rPr lang="fr-FR" sz="2400" b="1" dirty="0">
                <a:latin typeface="Carlito" panose="020F0502020204030204" pitchFamily="34" charset="0"/>
              </a:rPr>
              <a:t>Limited Liability Company</a:t>
            </a:r>
            <a:r>
              <a:rPr lang="fr-FR" sz="2400" dirty="0">
                <a:latin typeface="Carlito" panose="020F0502020204030204" pitchFamily="34" charset="0"/>
              </a:rPr>
              <a:t> (LLC)</a:t>
            </a:r>
          </a:p>
          <a:p>
            <a:pPr marL="457200" indent="-457200">
              <a:lnSpc>
                <a:spcPct val="150000"/>
              </a:lnSpc>
              <a:buFont typeface="Arial" panose="020B0604020202020204" pitchFamily="34" charset="0"/>
              <a:buChar char="•"/>
            </a:pPr>
            <a:r>
              <a:rPr lang="fr-FR" sz="2400" dirty="0">
                <a:latin typeface="Carlito" panose="020F0502020204030204" pitchFamily="34" charset="0"/>
              </a:rPr>
              <a:t>Semblable à une </a:t>
            </a:r>
            <a:r>
              <a:rPr lang="fr-FR" sz="2400" b="1" dirty="0">
                <a:latin typeface="Carlito" panose="020F0502020204030204" pitchFamily="34" charset="0"/>
              </a:rPr>
              <a:t>Société À Responsabilité Limitée</a:t>
            </a:r>
            <a:r>
              <a:rPr lang="fr-FR" sz="2400" dirty="0">
                <a:latin typeface="Carlito" panose="020F0502020204030204" pitchFamily="34" charset="0"/>
              </a:rPr>
              <a:t> (SARL) en France</a:t>
            </a:r>
          </a:p>
          <a:p>
            <a:pPr marL="457200" indent="-457200">
              <a:lnSpc>
                <a:spcPct val="150000"/>
              </a:lnSpc>
              <a:buFont typeface="Arial" panose="020B0604020202020204" pitchFamily="34" charset="0"/>
              <a:buChar char="•"/>
            </a:pPr>
            <a:r>
              <a:rPr lang="fr-FR" sz="2400" dirty="0">
                <a:latin typeface="Carlito" panose="020F0502020204030204" pitchFamily="34" charset="0"/>
              </a:rPr>
              <a:t>Un modèle </a:t>
            </a:r>
            <a:r>
              <a:rPr lang="fr-FR" sz="2400" b="1" dirty="0">
                <a:latin typeface="Carlito" panose="020F0502020204030204" pitchFamily="34" charset="0"/>
              </a:rPr>
              <a:t>hybride</a:t>
            </a:r>
            <a:r>
              <a:rPr lang="fr-FR" sz="2400" dirty="0">
                <a:latin typeface="Carlito" panose="020F0502020204030204" pitchFamily="34" charset="0"/>
              </a:rPr>
              <a:t> entre la </a:t>
            </a:r>
            <a:r>
              <a:rPr lang="fr-FR" sz="2400" b="1" dirty="0">
                <a:latin typeface="Carlito" panose="020F0502020204030204" pitchFamily="34" charset="0"/>
              </a:rPr>
              <a:t>corporation</a:t>
            </a:r>
            <a:r>
              <a:rPr lang="fr-FR" sz="2400" dirty="0">
                <a:latin typeface="Carlito" panose="020F0502020204030204" pitchFamily="34" charset="0"/>
              </a:rPr>
              <a:t> et le </a:t>
            </a:r>
            <a:r>
              <a:rPr lang="fr-FR" sz="2400" b="1" dirty="0">
                <a:latin typeface="Carlito" panose="020F0502020204030204" pitchFamily="34" charset="0"/>
              </a:rPr>
              <a:t>partnership</a:t>
            </a:r>
          </a:p>
          <a:p>
            <a:pPr marL="457200" indent="-457200">
              <a:lnSpc>
                <a:spcPct val="150000"/>
              </a:lnSpc>
              <a:buFont typeface="Arial" panose="020B0604020202020204" pitchFamily="34" charset="0"/>
              <a:buChar char="•"/>
            </a:pPr>
            <a:r>
              <a:rPr lang="fr-FR" sz="2400" dirty="0">
                <a:latin typeface="Carlito" panose="020F0502020204030204" pitchFamily="34" charset="0"/>
              </a:rPr>
              <a:t>Des </a:t>
            </a:r>
            <a:r>
              <a:rPr lang="fr-FR" sz="2400" b="1" dirty="0">
                <a:latin typeface="Carlito" panose="020F0502020204030204" pitchFamily="34" charset="0"/>
              </a:rPr>
              <a:t>avantages</a:t>
            </a:r>
            <a:r>
              <a:rPr lang="fr-FR" sz="2400" dirty="0">
                <a:latin typeface="Carlito" panose="020F0502020204030204" pitchFamily="34" charset="0"/>
              </a:rPr>
              <a:t> et des </a:t>
            </a:r>
            <a:r>
              <a:rPr lang="fr-FR" sz="2400" b="1" dirty="0">
                <a:latin typeface="Carlito" panose="020F0502020204030204" pitchFamily="34" charset="0"/>
              </a:rPr>
              <a:t>inconvénients</a:t>
            </a:r>
          </a:p>
        </p:txBody>
      </p:sp>
      <p:sp>
        <p:nvSpPr>
          <p:cNvPr id="7" name="ZoneTexte 6">
            <a:extLst>
              <a:ext uri="{FF2B5EF4-FFF2-40B4-BE49-F238E27FC236}">
                <a16:creationId xmlns:a16="http://schemas.microsoft.com/office/drawing/2014/main" id="{170793C0-6734-4649-AC5E-D7A92E31BDBD}"/>
              </a:ext>
            </a:extLst>
          </p:cNvPr>
          <p:cNvSpPr txBox="1"/>
          <p:nvPr/>
        </p:nvSpPr>
        <p:spPr>
          <a:xfrm>
            <a:off x="262855" y="164891"/>
            <a:ext cx="4766345"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1.2.</a:t>
            </a:r>
            <a:r>
              <a:rPr lang="fr-FR" sz="4800" dirty="0">
                <a:solidFill>
                  <a:schemeClr val="bg2">
                    <a:lumMod val="50000"/>
                    <a:lumOff val="50000"/>
                  </a:schemeClr>
                </a:solidFill>
                <a:latin typeface="Carlito" panose="020F0502020204030204" pitchFamily="34" charset="0"/>
                <a:cs typeface="Carlito" panose="020F0502020204030204" pitchFamily="34" charset="0"/>
              </a:rPr>
              <a:t> </a:t>
            </a:r>
            <a:r>
              <a:rPr lang="fr-FR" sz="4800" b="1" dirty="0">
                <a:solidFill>
                  <a:schemeClr val="bg1"/>
                </a:solidFill>
                <a:latin typeface="Carlito" panose="020F0502020204030204" pitchFamily="34" charset="0"/>
              </a:rPr>
              <a:t>Une société à modèle hybride</a:t>
            </a:r>
          </a:p>
        </p:txBody>
      </p:sp>
      <p:pic>
        <p:nvPicPr>
          <p:cNvPr id="8" name="Image 7">
            <a:extLst>
              <a:ext uri="{FF2B5EF4-FFF2-40B4-BE49-F238E27FC236}">
                <a16:creationId xmlns:a16="http://schemas.microsoft.com/office/drawing/2014/main" id="{55E6CF98-FD17-4AD7-8391-8D6A111D942D}"/>
              </a:ext>
            </a:extLst>
          </p:cNvPr>
          <p:cNvPicPr>
            <a:picLocks noChangeAspect="1"/>
          </p:cNvPicPr>
          <p:nvPr/>
        </p:nvPicPr>
        <p:blipFill>
          <a:blip r:embed="rId3"/>
          <a:stretch>
            <a:fillRect/>
          </a:stretch>
        </p:blipFill>
        <p:spPr>
          <a:xfrm>
            <a:off x="602324" y="2576493"/>
            <a:ext cx="3145175" cy="314517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232657426"/>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40311474-84AA-40DD-BD7D-30DFB320CFF9}"/>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3" name="ZoneTexte 2">
            <a:extLst>
              <a:ext uri="{FF2B5EF4-FFF2-40B4-BE49-F238E27FC236}">
                <a16:creationId xmlns:a16="http://schemas.microsoft.com/office/drawing/2014/main" id="{874DB8B7-397D-48B3-8390-E5BB20E12E06}"/>
              </a:ext>
            </a:extLst>
          </p:cNvPr>
          <p:cNvSpPr txBox="1"/>
          <p:nvPr/>
        </p:nvSpPr>
        <p:spPr>
          <a:xfrm>
            <a:off x="2014407" y="2151727"/>
            <a:ext cx="8163186" cy="2554545"/>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8000" b="1" dirty="0">
                <a:solidFill>
                  <a:schemeClr val="tx1"/>
                </a:solidFill>
                <a:latin typeface="Carlito" panose="020F0502020204030204" pitchFamily="34" charset="0"/>
                <a:cs typeface="Carlito" panose="020F0502020204030204" pitchFamily="34" charset="0"/>
              </a:rPr>
              <a:t>2. Présentation du</a:t>
            </a:r>
          </a:p>
          <a:p>
            <a:pPr algn="ctr"/>
            <a:r>
              <a:rPr lang="fr-FR" sz="8000" b="1" dirty="0">
                <a:solidFill>
                  <a:schemeClr val="tx1"/>
                </a:solidFill>
                <a:latin typeface="Carlito" panose="020F0502020204030204" pitchFamily="34" charset="0"/>
                <a:cs typeface="Carlito" panose="020F0502020204030204" pitchFamily="34" charset="0"/>
              </a:rPr>
              <a:t>site Web</a:t>
            </a:r>
          </a:p>
        </p:txBody>
      </p:sp>
    </p:spTree>
    <p:extLst>
      <p:ext uri="{BB962C8B-B14F-4D97-AF65-F5344CB8AC3E}">
        <p14:creationId xmlns:p14="http://schemas.microsoft.com/office/powerpoint/2010/main" val="52061078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436524" y="164891"/>
            <a:ext cx="4195437"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2.1. Principales fonctionnalités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415419" y="2579450"/>
            <a:ext cx="8513726" cy="335906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rPr>
              <a:t>Bootstrap</a:t>
            </a:r>
            <a:r>
              <a:rPr lang="fr-FR" sz="2400" dirty="0">
                <a:latin typeface="Carlito" panose="020F0502020204030204" pitchFamily="34" charset="0"/>
                <a:cs typeface="Carlito" panose="020F0502020204030204" pitchFamily="34" charset="0"/>
              </a:rPr>
              <a:t> utilisé pour sa </a:t>
            </a:r>
            <a:r>
              <a:rPr lang="fr-FR" sz="2400" b="1" dirty="0">
                <a:latin typeface="Carlito" panose="020F0502020204030204" pitchFamily="34" charset="0"/>
                <a:cs typeface="Carlito" panose="020F0502020204030204" pitchFamily="34" charset="0"/>
              </a:rPr>
              <a:t>simplicité</a:t>
            </a:r>
            <a:r>
              <a:rPr lang="fr-FR" sz="2400" dirty="0">
                <a:latin typeface="Carlito" panose="020F0502020204030204" pitchFamily="34" charset="0"/>
                <a:cs typeface="Carlito" panose="020F0502020204030204" pitchFamily="34" charset="0"/>
              </a:rPr>
              <a:t> et sa fonctionnalité </a:t>
            </a:r>
            <a:r>
              <a:rPr lang="fr-FR" sz="2400" b="1" dirty="0">
                <a:latin typeface="Carlito" panose="020F0502020204030204" pitchFamily="34" charset="0"/>
                <a:cs typeface="Carlito" panose="020F0502020204030204" pitchFamily="34" charset="0"/>
              </a:rPr>
              <a:t>« responsive »</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rPr>
              <a:t>Utilisation de </a:t>
            </a:r>
            <a:r>
              <a:rPr lang="fr-FR" sz="2400" b="1" dirty="0">
                <a:latin typeface="Carlito" panose="020F0502020204030204" pitchFamily="34" charset="0"/>
                <a:cs typeface="Carlito" panose="020F0502020204030204" pitchFamily="34" charset="0"/>
              </a:rPr>
              <a:t>PHPMailer</a:t>
            </a:r>
            <a:r>
              <a:rPr lang="fr-FR" sz="2400" dirty="0">
                <a:latin typeface="Carlito" panose="020F0502020204030204" pitchFamily="34" charset="0"/>
                <a:cs typeface="Carlito" panose="020F0502020204030204" pitchFamily="34" charset="0"/>
              </a:rPr>
              <a:t> pour notre page de contact</a:t>
            </a:r>
          </a:p>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sym typeface="Wingdings" panose="05000000000000000000" pitchFamily="2" charset="2"/>
              </a:rPr>
              <a:t>Flèche</a:t>
            </a:r>
            <a:r>
              <a:rPr lang="fr-FR" sz="2400" dirty="0">
                <a:latin typeface="Carlito" panose="020F0502020204030204" pitchFamily="34" charset="0"/>
                <a:cs typeface="Carlito" panose="020F0502020204030204" pitchFamily="34" charset="0"/>
                <a:sym typeface="Wingdings" panose="05000000000000000000" pitchFamily="2" charset="2"/>
              </a:rPr>
              <a:t> avec animation de rebondissement</a:t>
            </a:r>
          </a:p>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sym typeface="Wingdings" panose="05000000000000000000" pitchFamily="2" charset="2"/>
              </a:rPr>
              <a:t>Scripts PHP</a:t>
            </a:r>
            <a:r>
              <a:rPr lang="fr-FR" sz="2400" dirty="0">
                <a:latin typeface="Carlito" panose="020F0502020204030204" pitchFamily="34" charset="0"/>
                <a:cs typeface="Carlito" panose="020F0502020204030204" pitchFamily="34" charset="0"/>
                <a:sym typeface="Wingdings" panose="05000000000000000000" pitchFamily="2" charset="2"/>
              </a:rPr>
              <a:t> pour pop-up’s ainsi que </a:t>
            </a:r>
            <a:r>
              <a:rPr lang="fr-FR" sz="2400" b="1" dirty="0">
                <a:latin typeface="Carlito" panose="020F0502020204030204" pitchFamily="34" charset="0"/>
                <a:cs typeface="Carlito" panose="020F0502020204030204" pitchFamily="34" charset="0"/>
                <a:sym typeface="Wingdings" panose="05000000000000000000" pitchFamily="2" charset="2"/>
              </a:rPr>
              <a:t>JQuery</a:t>
            </a:r>
            <a:r>
              <a:rPr lang="fr-FR" sz="2400" dirty="0">
                <a:latin typeface="Carlito" panose="020F0502020204030204" pitchFamily="34" charset="0"/>
                <a:cs typeface="Carlito" panose="020F0502020204030204" pitchFamily="34" charset="0"/>
                <a:sym typeface="Wingdings" panose="05000000000000000000" pitchFamily="2" charset="2"/>
              </a:rPr>
              <a:t> pour les animations d’arrière-plan</a:t>
            </a:r>
          </a:p>
        </p:txBody>
      </p:sp>
      <p:pic>
        <p:nvPicPr>
          <p:cNvPr id="1026" name="Picture 2">
            <a:extLst>
              <a:ext uri="{FF2B5EF4-FFF2-40B4-BE49-F238E27FC236}">
                <a16:creationId xmlns:a16="http://schemas.microsoft.com/office/drawing/2014/main" id="{C9C91FA8-7B91-42BF-A847-1BF3C7B7BD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167" y="3217789"/>
            <a:ext cx="2082384" cy="208238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50575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TM03457503[[fn=Concis]]</Template>
  <TotalTime>451</TotalTime>
  <Words>846</Words>
  <Application>Microsoft Office PowerPoint</Application>
  <PresentationFormat>Grand écran</PresentationFormat>
  <Paragraphs>136</Paragraphs>
  <Slides>18</Slides>
  <Notes>7</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18</vt:i4>
      </vt:variant>
    </vt:vector>
  </HeadingPairs>
  <TitlesOfParts>
    <vt:vector size="24" baseType="lpstr">
      <vt:lpstr>Arial</vt:lpstr>
      <vt:lpstr>Calibri</vt:lpstr>
      <vt:lpstr>Carlito</vt:lpstr>
      <vt:lpstr>Century Gothic</vt:lpstr>
      <vt:lpstr>Wingdings 2</vt:lpstr>
      <vt:lpstr>Concis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Orimius P.</dc:creator>
  <cp:lastModifiedBy>Jeremy</cp:lastModifiedBy>
  <cp:revision>75</cp:revision>
  <dcterms:created xsi:type="dcterms:W3CDTF">2019-12-07T12:57:28Z</dcterms:created>
  <dcterms:modified xsi:type="dcterms:W3CDTF">2019-12-18T21:13:49Z</dcterms:modified>
</cp:coreProperties>
</file>