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138" autoAdjust="0"/>
  </p:normalViewPr>
  <p:slideViewPr>
    <p:cSldViewPr snapToGrid="0">
      <p:cViewPr varScale="1">
        <p:scale>
          <a:sx n="80" d="100"/>
          <a:sy n="80" d="100"/>
        </p:scale>
        <p:origin x="1734" y="84"/>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20/12/2019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dirty="0"/>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fr.wikipedia.org/wiki/San_Francisco" TargetMode="External"/><Relationship Id="rId3" Type="http://schemas.openxmlformats.org/officeDocument/2006/relationships/hyperlink" Target="https://fr.wikipedia.org/wiki/%C3%89dimbourg" TargetMode="External"/><Relationship Id="rId7" Type="http://schemas.openxmlformats.org/officeDocument/2006/relationships/hyperlink" Target="https://fr.wikipedia.org/wiki/Angleterr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fr.wikipedia.org/wiki/Leeds" TargetMode="External"/><Relationship Id="rId5" Type="http://schemas.openxmlformats.org/officeDocument/2006/relationships/hyperlink" Target="https://fr.wikipedia.org/wiki/Vancouver" TargetMode="External"/><Relationship Id="rId4" Type="http://schemas.openxmlformats.org/officeDocument/2006/relationships/hyperlink" Target="https://fr.wikipedia.org/wiki/San_Dieg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à tous, aujourd’hui nous allons vous présenter le sujet de notre projet tuteuré dans cette soutenance : l’entreprise Take-Two Interactive. Pour cela je serai accompagné de mes camarades… Le but de ce projet tuteuré était de relever toutes les caractéristiques d’une grande entreprise de jeu vidéo qui s’impose dans l’industrie vidéoludique.</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a:t>
            </a:fld>
            <a:endParaRPr lang="fr-FR" dirty="0"/>
          </a:p>
        </p:txBody>
      </p:sp>
    </p:spTree>
    <p:extLst>
      <p:ext uri="{BB962C8B-B14F-4D97-AF65-F5344CB8AC3E}">
        <p14:creationId xmlns:p14="http://schemas.microsoft.com/office/powerpoint/2010/main" val="2355602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page de contact est simple d’utilisation elle demande juste le nom l’email et le message de la personne et envoie automatique un mail a l’adresse </a:t>
            </a:r>
            <a:r>
              <a:rPr lang="fr-FR" dirty="0" err="1"/>
              <a:t>parrametrer</a:t>
            </a:r>
            <a:r>
              <a:rPr lang="fr-FR" dirty="0"/>
              <a:t> dans le code.</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11</a:t>
            </a:fld>
            <a:endParaRPr lang="fr-FR"/>
          </a:p>
        </p:txBody>
      </p:sp>
    </p:spTree>
    <p:extLst>
      <p:ext uri="{BB962C8B-B14F-4D97-AF65-F5344CB8AC3E}">
        <p14:creationId xmlns:p14="http://schemas.microsoft.com/office/powerpoint/2010/main" val="247462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UNIQUEMENT les couleurs et rien d’autre.</a:t>
            </a:r>
          </a:p>
          <a:p>
            <a:r>
              <a:rPr lang="fr-FR" dirty="0"/>
              <a:t>Barre de Bootstrap claire = moderne</a:t>
            </a:r>
            <a:r>
              <a:rPr lang="fr-FR"/>
              <a:t>, propre</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12</a:t>
            </a:fld>
            <a:endParaRPr lang="fr-FR"/>
          </a:p>
        </p:txBody>
      </p:sp>
    </p:spTree>
    <p:extLst>
      <p:ext uri="{BB962C8B-B14F-4D97-AF65-F5344CB8AC3E}">
        <p14:creationId xmlns:p14="http://schemas.microsoft.com/office/powerpoint/2010/main" val="145538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La barre de navigation a poser des </a:t>
            </a:r>
            <a:r>
              <a:rPr lang="fr-FR" dirty="0" err="1"/>
              <a:t>sousis</a:t>
            </a:r>
            <a:r>
              <a:rPr lang="fr-FR" dirty="0"/>
              <a:t> du a la taille du texte des lien qui avaient du mal a s’adapter et s’écrivait sur 2 ligne. Un changement dans le </a:t>
            </a:r>
            <a:r>
              <a:rPr lang="fr-FR" dirty="0" err="1"/>
              <a:t>css</a:t>
            </a:r>
            <a:r>
              <a:rPr lang="fr-FR" dirty="0"/>
              <a:t> a </a:t>
            </a:r>
            <a:r>
              <a:rPr lang="fr-FR" dirty="0" err="1"/>
              <a:t>resolut</a:t>
            </a:r>
            <a:r>
              <a:rPr lang="fr-FR" dirty="0"/>
              <a:t> ce </a:t>
            </a:r>
            <a:r>
              <a:rPr lang="fr-FR" dirty="0" err="1"/>
              <a:t>probleme</a:t>
            </a:r>
            <a:r>
              <a:rPr lang="fr-FR" dirty="0"/>
              <a:t>.</a:t>
            </a:r>
          </a:p>
          <a:p>
            <a:endParaRPr lang="fr-FR" dirty="0"/>
          </a:p>
          <a:p>
            <a:pPr marL="171450" indent="-171450">
              <a:buFontTx/>
              <a:buChar char="-"/>
            </a:pPr>
            <a:r>
              <a:rPr lang="fr-FR" b="1" dirty="0"/>
              <a:t>La page de contact </a:t>
            </a:r>
            <a:r>
              <a:rPr lang="fr-FR" b="0" dirty="0"/>
              <a:t>utilisait au </a:t>
            </a:r>
            <a:r>
              <a:rPr lang="fr-FR" b="0" dirty="0" err="1"/>
              <a:t>depart</a:t>
            </a:r>
            <a:r>
              <a:rPr lang="fr-FR" b="0" dirty="0"/>
              <a:t> la </a:t>
            </a:r>
            <a:r>
              <a:rPr lang="fr-FR" b="1" dirty="0"/>
              <a:t>fonction mail() </a:t>
            </a:r>
            <a:r>
              <a:rPr lang="fr-FR" b="0" dirty="0"/>
              <a:t>ceci fonctionnait sur notre serveur de test car le serveur été configurer avec un serveur mail. Cependant, cela ne fonctionne pas sur les serveur de l’iut et en local on c’est </a:t>
            </a:r>
            <a:r>
              <a:rPr lang="fr-FR" b="1" dirty="0"/>
              <a:t>tourner vers </a:t>
            </a:r>
            <a:r>
              <a:rPr lang="fr-FR" b="1" dirty="0" err="1"/>
              <a:t>phpmailer</a:t>
            </a:r>
            <a:r>
              <a:rPr lang="fr-FR" b="1" dirty="0"/>
              <a:t> </a:t>
            </a:r>
            <a:r>
              <a:rPr lang="fr-FR" b="0" dirty="0"/>
              <a:t>. Ce module accepte des lui préciser un serveur mail manuellement.</a:t>
            </a:r>
          </a:p>
          <a:p>
            <a:pPr marL="171450" indent="-171450">
              <a:buFontTx/>
              <a:buChar char="-"/>
            </a:pPr>
            <a:endParaRPr lang="fr-FR" b="1" dirty="0"/>
          </a:p>
          <a:p>
            <a:pPr marL="171450" indent="-171450">
              <a:buFontTx/>
              <a:buChar char="-"/>
            </a:pPr>
            <a:r>
              <a:rPr lang="fr-FR" b="1" dirty="0"/>
              <a:t>L’adaptation mobile </a:t>
            </a:r>
            <a:r>
              <a:rPr lang="fr-FR" dirty="0"/>
              <a:t>a été l’un des plus gros </a:t>
            </a:r>
            <a:r>
              <a:rPr lang="fr-FR" dirty="0" err="1"/>
              <a:t>probleme</a:t>
            </a:r>
            <a:r>
              <a:rPr lang="fr-FR" dirty="0"/>
              <a:t> due principalement a </a:t>
            </a:r>
            <a:r>
              <a:rPr lang="fr-FR" b="1" dirty="0"/>
              <a:t>taille texte </a:t>
            </a:r>
            <a:r>
              <a:rPr lang="fr-FR" b="0" dirty="0"/>
              <a:t> et l’adaptation </a:t>
            </a:r>
            <a:r>
              <a:rPr lang="fr-FR" b="1" dirty="0"/>
              <a:t>des images d’arrière plan.</a:t>
            </a:r>
          </a:p>
          <a:p>
            <a:pPr marL="171450" indent="-171450">
              <a:buFontTx/>
              <a:buChar char="-"/>
            </a:pPr>
            <a:endParaRPr lang="fr-FR" b="1"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13</a:t>
            </a:fld>
            <a:endParaRPr lang="fr-FR" dirty="0"/>
          </a:p>
        </p:txBody>
      </p:sp>
    </p:spTree>
    <p:extLst>
      <p:ext uri="{BB962C8B-B14F-4D97-AF65-F5344CB8AC3E}">
        <p14:creationId xmlns:p14="http://schemas.microsoft.com/office/powerpoint/2010/main" val="140963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prévoyons un plan de travail en début de semaine pour savoir ce qu’on avait à faire et trier les priorités</a:t>
            </a:r>
          </a:p>
          <a:p>
            <a:pPr marL="171450" indent="-171450">
              <a:buFontTx/>
              <a:buChar char="-"/>
            </a:pPr>
            <a:r>
              <a:rPr lang="fr-FR" dirty="0"/>
              <a:t>Nous nous aidions beaucoup pour corriger les problèmes des autres</a:t>
            </a:r>
          </a:p>
          <a:p>
            <a:pPr marL="171450" indent="-171450">
              <a:buFontTx/>
              <a:buChar char="-"/>
            </a:pPr>
            <a:r>
              <a:rPr lang="fr-FR" dirty="0"/>
              <a:t>Nous n’avons eu aucun problème de communication au sein du groupe, tout le monde s’entendait bien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15</a:t>
            </a:fld>
            <a:endParaRPr lang="fr-FR" dirty="0"/>
          </a:p>
        </p:txBody>
      </p:sp>
    </p:spTree>
    <p:extLst>
      <p:ext uri="{BB962C8B-B14F-4D97-AF65-F5344CB8AC3E}">
        <p14:creationId xmlns:p14="http://schemas.microsoft.com/office/powerpoint/2010/main" val="595009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Changé le micro-trottoir en sondage</a:t>
            </a:r>
          </a:p>
          <a:p>
            <a:pPr marL="171450" indent="-171450">
              <a:buFontTx/>
              <a:buChar char="-"/>
            </a:pPr>
            <a:r>
              <a:rPr lang="fr-FR" dirty="0"/>
              <a:t>La soutenance a pris un peu de retard</a:t>
            </a:r>
          </a:p>
          <a:p>
            <a:pPr marL="171450" indent="-171450">
              <a:buFontTx/>
              <a:buChar char="-"/>
            </a:pPr>
            <a:r>
              <a:rPr lang="fr-FR" dirty="0"/>
              <a:t>Le rapport a été commencé plus tôt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16</a:t>
            </a:fld>
            <a:endParaRPr lang="fr-FR" dirty="0"/>
          </a:p>
        </p:txBody>
      </p:sp>
    </p:spTree>
    <p:extLst>
      <p:ext uri="{BB962C8B-B14F-4D97-AF65-F5344CB8AC3E}">
        <p14:creationId xmlns:p14="http://schemas.microsoft.com/office/powerpoint/2010/main" val="4171303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communiquions via Discord qui est un logiciel de communication permettant de créer des serveurs (groupes privés) et d’avoir plusieurs salons de communication</a:t>
            </a:r>
          </a:p>
          <a:p>
            <a:pPr marL="171450" indent="-171450">
              <a:buFontTx/>
              <a:buChar char="-"/>
            </a:pPr>
            <a:r>
              <a:rPr lang="fr-FR" dirty="0"/>
              <a:t>Nous nous partagions les fichiers via GitHub, un site web permettant de mettre en commun des fichiers tout en gardant l’avancement de tout le monde</a:t>
            </a:r>
          </a:p>
          <a:p>
            <a:pPr marL="171450" indent="-171450">
              <a:buFontTx/>
              <a:buChar char="-"/>
            </a:pPr>
            <a:r>
              <a:rPr lang="fr-FR" dirty="0"/>
              <a:t>Nous nous retrouvions parfois le jeudi après-midi à la bibliothèque universitaire afin de communiquer et travailler plus simplement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17</a:t>
            </a:fld>
            <a:endParaRPr lang="fr-FR" dirty="0"/>
          </a:p>
        </p:txBody>
      </p:sp>
    </p:spTree>
    <p:extLst>
      <p:ext uri="{BB962C8B-B14F-4D97-AF65-F5344CB8AC3E}">
        <p14:creationId xmlns:p14="http://schemas.microsoft.com/office/powerpoint/2010/main" val="87942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vais donc vous présenter le sommaire de notre soutenance. Tout d’abord je vais commencer avec l’introduction. Puis Jérémy traitera la partie économique et juridique de notre projet tuteuré. Ensuite nous ferons une démonstration du site ainsi qu’une présentation de ce dernier. Puis Lucas s’occupera de la présentation de notre travail en groupe. Enfin, nous terminerons avec une conclusion.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2</a:t>
            </a:fld>
            <a:endParaRPr lang="fr-FR" dirty="0"/>
          </a:p>
        </p:txBody>
      </p:sp>
    </p:spTree>
    <p:extLst>
      <p:ext uri="{BB962C8B-B14F-4D97-AF65-F5344CB8AC3E}">
        <p14:creationId xmlns:p14="http://schemas.microsoft.com/office/powerpoint/2010/main" val="233531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Débutons avec une introduction.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3</a:t>
            </a:fld>
            <a:endParaRPr lang="fr-FR" dirty="0"/>
          </a:p>
        </p:txBody>
      </p:sp>
    </p:spTree>
    <p:extLst>
      <p:ext uri="{BB962C8B-B14F-4D97-AF65-F5344CB8AC3E}">
        <p14:creationId xmlns:p14="http://schemas.microsoft.com/office/powerpoint/2010/main" val="170271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et ses bureaux internationaux à Windsor,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 Le fondateur s’appelle Ryan Brant, il est décédé le 26 mars 2019.</a:t>
            </a:r>
          </a:p>
          <a:p>
            <a:r>
              <a:rPr lang="fr-FR" sz="1200" b="0" i="0" kern="1200" dirty="0">
                <a:solidFill>
                  <a:schemeClr val="tx1"/>
                </a:solidFill>
                <a:effectLst/>
                <a:latin typeface="+mn-lt"/>
                <a:ea typeface="+mn-ea"/>
                <a:cs typeface="+mn-cs"/>
              </a:rPr>
              <a:t>Les studios de production se trouvent à </a:t>
            </a:r>
            <a:r>
              <a:rPr lang="fr-FR" sz="1200" b="0" i="0" u="none" strike="noStrike" kern="1200" dirty="0">
                <a:solidFill>
                  <a:schemeClr val="tx1"/>
                </a:solidFill>
                <a:effectLst/>
                <a:latin typeface="+mn-lt"/>
                <a:ea typeface="+mn-ea"/>
                <a:cs typeface="+mn-cs"/>
                <a:hlinkClick r:id="rId3" tooltip="Édimbourg"/>
              </a:rPr>
              <a:t>Édimbourg</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North)</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4" tooltip="San Diego"/>
              </a:rPr>
              <a:t>San Diego</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San Diego)</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5" tooltip="Vancouver"/>
              </a:rPr>
              <a:t>Vancouver</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Vancouver</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6" tooltip="Leeds"/>
              </a:rPr>
              <a:t>Leeds</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7" tooltip="Angleterre"/>
              </a:rPr>
              <a:t>Angleterre</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Leeds</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8" tooltip="San Francisco"/>
              </a:rPr>
              <a:t>San Francisco</a:t>
            </a:r>
            <a:r>
              <a:rPr lang="fr-FR" sz="1200" b="0" i="0" u="none" strike="noStrike" kern="1200" dirty="0">
                <a:solidFill>
                  <a:schemeClr val="tx1"/>
                </a:solidFill>
                <a:effectLst/>
                <a:latin typeface="+mn-lt"/>
                <a:ea typeface="+mn-ea"/>
                <a:cs typeface="+mn-cs"/>
              </a:rPr>
              <a:t>..</a:t>
            </a:r>
            <a:r>
              <a:rPr lang="fr-FR" sz="1200" b="0" i="0" kern="1200" dirty="0">
                <a:solidFill>
                  <a:schemeClr val="tx1"/>
                </a:solidFill>
                <a:effectLst/>
                <a:latin typeface="+mn-lt"/>
                <a:ea typeface="+mn-ea"/>
                <a:cs typeface="+mn-cs"/>
              </a:rPr>
              <a: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dirty="0"/>
          </a:p>
        </p:txBody>
      </p:sp>
    </p:spTree>
    <p:extLst>
      <p:ext uri="{BB962C8B-B14F-4D97-AF65-F5344CB8AC3E}">
        <p14:creationId xmlns:p14="http://schemas.microsoft.com/office/powerpoint/2010/main" val="28388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L’entreprise </a:t>
            </a:r>
            <a:r>
              <a:rPr lang="fr-FR" dirty="0" err="1"/>
              <a:t>Take</a:t>
            </a:r>
            <a:r>
              <a:rPr lang="fr-FR" dirty="0"/>
              <a:t> </a:t>
            </a:r>
            <a:r>
              <a:rPr lang="fr-FR" dirty="0" err="1"/>
              <a:t>Two</a:t>
            </a:r>
            <a:r>
              <a:rPr lang="fr-FR" dirty="0"/>
              <a:t> Interactive est considéré comme un des leaders de son domaine, à savoir le développement de jeux vidéo,</a:t>
            </a:r>
          </a:p>
          <a:p>
            <a:r>
              <a:rPr lang="fr-FR" dirty="0"/>
              <a:t>En effet, l’entreprise possède un empire boursier, coter à la bourse de New York, son action se trouve être au environs de 120$.</a:t>
            </a:r>
          </a:p>
          <a:p>
            <a:r>
              <a:rPr lang="fr-FR" dirty="0" err="1"/>
              <a:t>Take</a:t>
            </a:r>
            <a:r>
              <a:rPr lang="fr-FR" dirty="0"/>
              <a:t> </a:t>
            </a:r>
            <a:r>
              <a:rPr lang="fr-FR" dirty="0" err="1"/>
              <a:t>Two</a:t>
            </a:r>
            <a:r>
              <a:rPr lang="fr-FR" dirty="0"/>
              <a:t> c’est aussi 3400 employés réparti dans 19 studios de développement dans le monde.</a:t>
            </a:r>
          </a:p>
          <a:p>
            <a:r>
              <a:rPr lang="fr-FR" dirty="0"/>
              <a:t>L’entreprise à connue une évolution de son chiffre d’affaire à la hausse depuis plus de 5 ans comme le montre ce graphique, aujourd’hui plus de 2,3 milliards.</a:t>
            </a:r>
          </a:p>
          <a:p>
            <a:r>
              <a:rPr lang="fr-FR" dirty="0"/>
              <a:t>En somme l’avenir de l’entreprise est très prometteur notamment grâce a des scores de ventes très élevés sur certains de ces jeux, comme GTA V qui </a:t>
            </a:r>
            <a:r>
              <a:rPr lang="fr-FR" dirty="0" err="1"/>
              <a:t>malgrès</a:t>
            </a:r>
            <a:r>
              <a:rPr lang="fr-FR" dirty="0"/>
              <a:t> être sortie en 2015 continue de rapporter chaque années des millions d’euros,</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6</a:t>
            </a:fld>
            <a:endParaRPr lang="fr-FR"/>
          </a:p>
        </p:txBody>
      </p:sp>
    </p:spTree>
    <p:extLst>
      <p:ext uri="{BB962C8B-B14F-4D97-AF65-F5344CB8AC3E}">
        <p14:creationId xmlns:p14="http://schemas.microsoft.com/office/powerpoint/2010/main" val="131036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Take</a:t>
            </a:r>
            <a:r>
              <a:rPr lang="fr-FR" dirty="0"/>
              <a:t> </a:t>
            </a:r>
            <a:r>
              <a:rPr lang="fr-FR" dirty="0" err="1"/>
              <a:t>Two</a:t>
            </a:r>
            <a:r>
              <a:rPr lang="fr-FR" dirty="0"/>
              <a:t> Interactive c’est une société à modèle hybride, c’est en effet une LLC </a:t>
            </a:r>
          </a:p>
          <a:p>
            <a:endParaRPr lang="fr-FR" dirty="0"/>
          </a:p>
          <a:p>
            <a:r>
              <a:rPr lang="fr-FR" dirty="0"/>
              <a:t>Puisque c’est un hybride, la LLC va hérité à la fois des avantages mais aussi des inconvénients des corporations et des partnership.</a:t>
            </a:r>
          </a:p>
          <a:p>
            <a:r>
              <a:rPr lang="fr-FR" dirty="0"/>
              <a:t>A titre d’exemple un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Avantage : </a:t>
            </a:r>
            <a:r>
              <a:rPr lang="fr-FR" dirty="0">
                <a:effectLst/>
              </a:rPr>
              <a:t>la possibilité de choisir son éligibilité à l’imposition</a:t>
            </a:r>
          </a:p>
          <a:p>
            <a:r>
              <a:rPr lang="fr-FR" dirty="0"/>
              <a:t>Inconvénient : difficultés à lever des capitaux financiers</a:t>
            </a:r>
          </a:p>
          <a:p>
            <a:endParaRPr lang="fr-FR" dirty="0"/>
          </a:p>
          <a:p>
            <a:r>
              <a:rPr lang="fr-FR" dirty="0" err="1"/>
              <a:t>Élégibilité</a:t>
            </a:r>
            <a:r>
              <a:rPr lang="fr-FR" dirty="0"/>
              <a:t> : soit comme entreprise individuelle, soit en tant que partnership, soit comme </a:t>
            </a:r>
            <a:r>
              <a:rPr lang="fr-FR" dirty="0" err="1"/>
              <a:t>coporation</a:t>
            </a:r>
            <a:endParaRPr lang="fr-FR" dirty="0"/>
          </a:p>
          <a:p>
            <a:endParaRPr lang="fr-FR" dirty="0"/>
          </a:p>
          <a:p>
            <a:r>
              <a:rPr lang="fr-FR" sz="1200" b="0" i="0" kern="1200">
                <a:solidFill>
                  <a:schemeClr val="tx1"/>
                </a:solidFill>
                <a:effectLst/>
                <a:latin typeface="+mn-lt"/>
                <a:ea typeface="+mn-ea"/>
                <a:cs typeface="+mn-cs"/>
              </a:rPr>
              <a:t> les investisseurs pouvant être plus à l'aise à investir des fonds sous une forme de corporation mieux comprise </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7</a:t>
            </a:fld>
            <a:endParaRPr lang="fr-FR"/>
          </a:p>
        </p:txBody>
      </p:sp>
    </p:spTree>
    <p:extLst>
      <p:ext uri="{BB962C8B-B14F-4D97-AF65-F5344CB8AC3E}">
        <p14:creationId xmlns:p14="http://schemas.microsoft.com/office/powerpoint/2010/main" val="406693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vais débuter la </a:t>
            </a:r>
            <a:r>
              <a:rPr lang="fr-FR" dirty="0" err="1"/>
              <a:t>presentaton</a:t>
            </a:r>
            <a:r>
              <a:rPr lang="fr-FR" dirty="0"/>
              <a:t> du site web.</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t>
            </a:r>
            <a:r>
              <a:rPr lang="fr-FR" dirty="0" err="1"/>
              <a:t>avont</a:t>
            </a:r>
            <a:r>
              <a:rPr lang="fr-FR" dirty="0"/>
              <a:t> utiliser </a:t>
            </a:r>
            <a:r>
              <a:rPr lang="fr-FR" dirty="0" err="1"/>
              <a:t>bootstrap</a:t>
            </a:r>
            <a:r>
              <a:rPr lang="fr-FR" dirty="0"/>
              <a:t> pour la </a:t>
            </a:r>
            <a:r>
              <a:rPr lang="fr-FR" dirty="0" err="1"/>
              <a:t>simplicitée</a:t>
            </a:r>
            <a:r>
              <a:rPr lang="fr-FR" dirty="0"/>
              <a:t> de dev et la </a:t>
            </a:r>
            <a:r>
              <a:rPr lang="fr-FR" dirty="0" err="1"/>
              <a:t>func</a:t>
            </a:r>
            <a:r>
              <a:rPr lang="fr-FR" dirty="0"/>
              <a:t> responsive</a:t>
            </a:r>
          </a:p>
          <a:p>
            <a:r>
              <a:rPr lang="fr-FR" dirty="0" err="1"/>
              <a:t>PHPMailer</a:t>
            </a:r>
            <a:r>
              <a:rPr lang="fr-FR" dirty="0"/>
              <a:t> pour l’envois d’un mail</a:t>
            </a:r>
          </a:p>
          <a:p>
            <a:r>
              <a:rPr lang="fr-FR" dirty="0"/>
              <a:t>Une animation en pur </a:t>
            </a:r>
            <a:r>
              <a:rPr lang="fr-FR" dirty="0" err="1"/>
              <a:t>css</a:t>
            </a:r>
            <a:r>
              <a:rPr lang="fr-FR" dirty="0"/>
              <a:t> pour une </a:t>
            </a:r>
            <a:r>
              <a:rPr lang="fr-FR" dirty="0" err="1"/>
              <a:t>fleche</a:t>
            </a:r>
            <a:endParaRPr lang="fr-FR" dirty="0"/>
          </a:p>
          <a:p>
            <a:r>
              <a:rPr lang="fr-FR" dirty="0"/>
              <a:t>Ainsi qu’un script </a:t>
            </a:r>
            <a:r>
              <a:rPr lang="fr-FR" dirty="0" err="1"/>
              <a:t>php</a:t>
            </a:r>
            <a:r>
              <a:rPr lang="fr-FR" dirty="0"/>
              <a:t> </a:t>
            </a:r>
            <a:r>
              <a:rPr lang="fr-FR" dirty="0" err="1"/>
              <a:t>prermetant</a:t>
            </a:r>
            <a:r>
              <a:rPr lang="fr-FR" dirty="0"/>
              <a:t> l’</a:t>
            </a:r>
            <a:r>
              <a:rPr lang="fr-FR" dirty="0" err="1"/>
              <a:t>insersion</a:t>
            </a:r>
            <a:r>
              <a:rPr lang="fr-FR" dirty="0"/>
              <a:t> facile des </a:t>
            </a:r>
            <a:r>
              <a:rPr lang="fr-FR" dirty="0" err="1"/>
              <a:t>popups</a:t>
            </a:r>
            <a:r>
              <a:rPr lang="fr-FR" dirty="0"/>
              <a:t> pour les images</a:t>
            </a:r>
          </a:p>
          <a:p>
            <a:r>
              <a:rPr lang="fr-FR" dirty="0"/>
              <a:t>Et un petit peu de javascript pour le défilement d’image sur la page d’</a:t>
            </a:r>
            <a:r>
              <a:rPr lang="fr-FR" dirty="0" err="1"/>
              <a:t>acceuil</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9</a:t>
            </a:fld>
            <a:endParaRPr lang="fr-FR"/>
          </a:p>
        </p:txBody>
      </p:sp>
    </p:spTree>
    <p:extLst>
      <p:ext uri="{BB962C8B-B14F-4D97-AF65-F5344CB8AC3E}">
        <p14:creationId xmlns:p14="http://schemas.microsoft.com/office/powerpoint/2010/main" val="28274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10</a:t>
            </a:fld>
            <a:endParaRPr lang="fr-FR"/>
          </a:p>
        </p:txBody>
      </p:sp>
    </p:spTree>
    <p:extLst>
      <p:ext uri="{BB962C8B-B14F-4D97-AF65-F5344CB8AC3E}">
        <p14:creationId xmlns:p14="http://schemas.microsoft.com/office/powerpoint/2010/main" val="347102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dirty="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dirty="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12/20/2019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12/20/2019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3"/>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4"/>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5"/>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
        <p:nvSpPr>
          <p:cNvPr id="9" name="ZoneTexte 8">
            <a:extLst>
              <a:ext uri="{FF2B5EF4-FFF2-40B4-BE49-F238E27FC236}">
                <a16:creationId xmlns:a16="http://schemas.microsoft.com/office/drawing/2014/main" id="{5CC65C1E-2C80-4AB0-ADA9-1DE8F80983F7}"/>
              </a:ext>
            </a:extLst>
          </p:cNvPr>
          <p:cNvSpPr txBox="1"/>
          <p:nvPr/>
        </p:nvSpPr>
        <p:spPr>
          <a:xfrm>
            <a:off x="629636" y="3429000"/>
            <a:ext cx="546636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Beaucoup d’entraide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Plan de travail en </a:t>
            </a:r>
            <a:r>
              <a:rPr lang="fr-FR" sz="2400" b="1" dirty="0">
                <a:latin typeface="Carlito" panose="020F0502020204030204" pitchFamily="34" charset="0"/>
                <a:cs typeface="Carlito" panose="020F0502020204030204" pitchFamily="34" charset="0"/>
                <a:sym typeface="Wingdings" panose="05000000000000000000" pitchFamily="2" charset="2"/>
              </a:rPr>
              <a:t>début de semaine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Une entente </a:t>
            </a:r>
            <a:r>
              <a:rPr lang="fr-FR" sz="2400" b="1" dirty="0">
                <a:latin typeface="Carlito" panose="020F0502020204030204" pitchFamily="34" charset="0"/>
                <a:cs typeface="Carlito" panose="020F0502020204030204" pitchFamily="34" charset="0"/>
                <a:sym typeface="Wingdings" panose="05000000000000000000" pitchFamily="2" charset="2"/>
              </a:rPr>
              <a:t>parfaite</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3"/>
          <a:stretch>
            <a:fillRect/>
          </a:stretch>
        </p:blipFill>
        <p:spPr>
          <a:xfrm>
            <a:off x="268357" y="2228569"/>
            <a:ext cx="8002656" cy="21742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4"/>
          <a:stretch>
            <a:fillRect/>
          </a:stretch>
        </p:blipFill>
        <p:spPr>
          <a:xfrm>
            <a:off x="3926471" y="4512366"/>
            <a:ext cx="7997173" cy="20605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94F03310-B295-4DBB-A0AB-3F0ABD2ADD73}"/>
              </a:ext>
            </a:extLst>
          </p:cNvPr>
          <p:cNvSpPr txBox="1"/>
          <p:nvPr/>
        </p:nvSpPr>
        <p:spPr>
          <a:xfrm>
            <a:off x="9110563" y="3084871"/>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285999" y="5311816"/>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3"/>
          <a:stretch>
            <a:fillRect/>
          </a:stretch>
        </p:blipFill>
        <p:spPr>
          <a:xfrm>
            <a:off x="7793092" y="3073576"/>
            <a:ext cx="3539214" cy="2007087"/>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ZoneTexte 6">
            <a:extLst>
              <a:ext uri="{FF2B5EF4-FFF2-40B4-BE49-F238E27FC236}">
                <a16:creationId xmlns:a16="http://schemas.microsoft.com/office/drawing/2014/main" id="{7B4CAE76-2EB4-4249-990B-FE9BDF089299}"/>
              </a:ext>
            </a:extLst>
          </p:cNvPr>
          <p:cNvSpPr txBox="1"/>
          <p:nvPr/>
        </p:nvSpPr>
        <p:spPr>
          <a:xfrm>
            <a:off x="670851" y="2951588"/>
            <a:ext cx="5466364"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Communication via Discord</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Partage des fichiers via GitHub</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Travail à la </a:t>
            </a:r>
            <a:r>
              <a:rPr lang="fr-FR" sz="2400" b="1" dirty="0">
                <a:latin typeface="Carlito" panose="020F0502020204030204" pitchFamily="34" charset="0"/>
                <a:cs typeface="Carlito" panose="020F0502020204030204" pitchFamily="34" charset="0"/>
                <a:sym typeface="Wingdings" panose="05000000000000000000" pitchFamily="2" charset="2"/>
              </a:rPr>
              <a:t>bibliothèque universitaire</a:t>
            </a:r>
            <a:r>
              <a:rPr lang="fr-FR" sz="2400" dirty="0">
                <a:latin typeface="Carlito" panose="020F0502020204030204" pitchFamily="34" charset="0"/>
                <a:cs typeface="Carlito" panose="020F0502020204030204" pitchFamily="34" charset="0"/>
                <a:sym typeface="Wingdings" panose="05000000000000000000" pitchFamily="2" charset="2"/>
              </a:rPr>
              <a:t> de Belfort</a:t>
            </a:r>
            <a:endParaRPr lang="fr-FR" sz="2400" b="1" dirty="0">
              <a:latin typeface="Carlito" panose="020F0502020204030204" pitchFamily="34" charset="0"/>
              <a:cs typeface="Carlito" panose="020F0502020204030204" pitchFamily="34" charset="0"/>
              <a:sym typeface="Wingdings" panose="05000000000000000000" pitchFamily="2" charset="2"/>
            </a:endParaRPr>
          </a:p>
        </p:txBody>
      </p:sp>
      <p:pic>
        <p:nvPicPr>
          <p:cNvPr id="4" name="Image 3">
            <a:extLst>
              <a:ext uri="{FF2B5EF4-FFF2-40B4-BE49-F238E27FC236}">
                <a16:creationId xmlns:a16="http://schemas.microsoft.com/office/drawing/2014/main" id="{1C716CAF-7B5B-4C1E-BA79-9706E2FA4BD4}"/>
              </a:ext>
            </a:extLst>
          </p:cNvPr>
          <p:cNvPicPr>
            <a:picLocks noChangeAspect="1"/>
          </p:cNvPicPr>
          <p:nvPr/>
        </p:nvPicPr>
        <p:blipFill>
          <a:blip r:embed="rId4"/>
          <a:stretch>
            <a:fillRect/>
          </a:stretch>
        </p:blipFill>
        <p:spPr>
          <a:xfrm>
            <a:off x="5209563" y="5577703"/>
            <a:ext cx="2229161" cy="676369"/>
          </a:xfrm>
          <a:prstGeom prst="rect">
            <a:avLst/>
          </a:prstGeom>
        </p:spPr>
      </p:pic>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a:t>
            </a:r>
            <a:endParaRPr lang="fr-FR" sz="2400" b="1" u="sng" dirty="0">
              <a:latin typeface="Carlito" panose="020F0502020204030204" pitchFamily="34" charset="0"/>
              <a:cs typeface="Carlito" panose="020F0502020204030204" pitchFamily="34" charset="0"/>
            </a:endParaRP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a:t>
            </a: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b="1" dirty="0">
                <a:solidFill>
                  <a:schemeClr val="bg1"/>
                </a:solidFill>
                <a:latin typeface="Carlito" panose="020F0502020204030204" pitchFamily="34" charset="0"/>
              </a:rPr>
              <a:t>1. Partie économique et juridique </a:t>
            </a:r>
            <a:r>
              <a:rPr lang="fr-FR" sz="3200" dirty="0">
                <a:solidFill>
                  <a:schemeClr val="tx2">
                    <a:lumMod val="75000"/>
                  </a:schemeClr>
                </a:solidFill>
                <a:latin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Côté à la bourse de </a:t>
            </a:r>
            <a:r>
              <a:rPr lang="fr-FR" sz="2400" b="1" dirty="0">
                <a:latin typeface="Carlito" panose="020F0502020204030204" pitchFamily="34" charset="0"/>
              </a:rPr>
              <a:t>New York</a:t>
            </a:r>
            <a:r>
              <a:rPr lang="fr-FR" sz="2400" dirty="0">
                <a:latin typeface="Carlito" panose="020F0502020204030204" pitchFamily="34" charset="0"/>
              </a:rPr>
              <a:t>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a:t>
            </a:r>
          </a:p>
          <a:p>
            <a:pPr marL="457200" indent="-457200">
              <a:lnSpc>
                <a:spcPct val="150000"/>
              </a:lnSpc>
              <a:buFont typeface="Arial" panose="020B0604020202020204" pitchFamily="34" charset="0"/>
              <a:buChar char="•"/>
            </a:pPr>
            <a:r>
              <a:rPr lang="fr-FR" sz="2400" dirty="0">
                <a:latin typeface="Carlito" panose="020F0502020204030204" pitchFamily="34" charset="0"/>
              </a:rPr>
              <a:t>Une évolution du chiffre d’affaire à la hausse (plus de </a:t>
            </a:r>
            <a:r>
              <a:rPr lang="fr-FR" sz="2400" b="1" dirty="0">
                <a:latin typeface="Carlito" panose="020F0502020204030204" pitchFamily="34" charset="0"/>
              </a:rPr>
              <a:t>2,3</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a:t>
            </a:r>
            <a:r>
              <a:rPr lang="fr-FR" sz="2400" b="1" dirty="0">
                <a:latin typeface="Carlito" panose="020F0502020204030204" pitchFamily="34" charset="0"/>
              </a:rPr>
              <a:t>très prometteur </a:t>
            </a:r>
            <a:endParaRPr lang="fr-FR" sz="2400" b="1"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3"/>
          <a:stretch>
            <a:fillRect/>
          </a:stretch>
        </p:blipFill>
        <p:spPr>
          <a:xfrm>
            <a:off x="436524" y="2682240"/>
            <a:ext cx="3762375" cy="31744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b="1" dirty="0">
                <a:latin typeface="Carlito" panose="020F0502020204030204" pitchFamily="34" charset="0"/>
              </a:rPr>
              <a:t>Limited Liability 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a:t>
            </a:r>
            <a:r>
              <a:rPr lang="fr-FR" sz="2400" b="1" dirty="0">
                <a:latin typeface="Carlito" panose="020F0502020204030204" pitchFamily="34" charset="0"/>
              </a:rPr>
              <a:t>Société À Responsabilité Limitée</a:t>
            </a:r>
            <a:r>
              <a:rPr lang="fr-FR" sz="2400" dirty="0">
                <a:latin typeface="Carlito" panose="020F0502020204030204" pitchFamily="34" charset="0"/>
              </a:rPr>
              <a:t>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a:t>
            </a:r>
            <a:r>
              <a:rPr lang="fr-FR" sz="2400" b="1" dirty="0">
                <a:latin typeface="Carlito" panose="020F0502020204030204" pitchFamily="34" charset="0"/>
              </a:rPr>
              <a:t>hybride</a:t>
            </a:r>
            <a:r>
              <a:rPr lang="fr-FR" sz="2400" dirty="0">
                <a:latin typeface="Carlito" panose="020F0502020204030204" pitchFamily="34" charset="0"/>
              </a:rPr>
              <a:t> entre la </a:t>
            </a:r>
            <a:r>
              <a:rPr lang="fr-FR" sz="2400" b="1" dirty="0">
                <a:latin typeface="Carlito" panose="020F0502020204030204" pitchFamily="34" charset="0"/>
              </a:rPr>
              <a:t>corporation</a:t>
            </a:r>
            <a:r>
              <a:rPr lang="fr-FR" sz="2400" dirty="0">
                <a:latin typeface="Carlito" panose="020F0502020204030204" pitchFamily="34" charset="0"/>
              </a:rPr>
              <a:t> et le </a:t>
            </a:r>
            <a:r>
              <a:rPr lang="fr-FR" sz="2400" b="1" dirty="0">
                <a:latin typeface="Carlito" panose="020F0502020204030204" pitchFamily="34" charset="0"/>
              </a:rPr>
              <a:t>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t>
            </a:r>
            <a:r>
              <a:rPr lang="fr-FR" sz="2400" b="1" dirty="0">
                <a:latin typeface="Carlito" panose="020F0502020204030204" pitchFamily="34" charset="0"/>
              </a:rPr>
              <a:t>avantages</a:t>
            </a:r>
            <a:r>
              <a:rPr lang="fr-FR" sz="2400" dirty="0">
                <a:latin typeface="Carlito" panose="020F0502020204030204" pitchFamily="34" charset="0"/>
              </a:rPr>
              <a:t> et des </a:t>
            </a:r>
            <a:r>
              <a:rPr lang="fr-FR" sz="2400" b="1" dirty="0">
                <a:latin typeface="Carlito" panose="020F0502020204030204" pitchFamily="34" charset="0"/>
              </a:rPr>
              <a:t>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3"/>
          <a:stretch>
            <a:fillRect/>
          </a:stretch>
        </p:blipFill>
        <p:spPr>
          <a:xfrm>
            <a:off x="602324" y="2576493"/>
            <a:ext cx="3145175" cy="3145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508</TotalTime>
  <Words>1234</Words>
  <Application>Microsoft Office PowerPoint</Application>
  <PresentationFormat>Grand écran</PresentationFormat>
  <Paragraphs>166</Paragraphs>
  <Slides>18</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Samuel TUGLER</cp:lastModifiedBy>
  <cp:revision>99</cp:revision>
  <dcterms:created xsi:type="dcterms:W3CDTF">2019-12-07T12:57:28Z</dcterms:created>
  <dcterms:modified xsi:type="dcterms:W3CDTF">2019-12-19T23:30:43Z</dcterms:modified>
</cp:coreProperties>
</file>