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8" autoAdjust="0"/>
    <p:restoredTop sz="84327" autoAdjust="0"/>
  </p:normalViewPr>
  <p:slideViewPr>
    <p:cSldViewPr snapToGrid="0">
      <p:cViewPr varScale="1">
        <p:scale>
          <a:sx n="96" d="100"/>
          <a:sy n="96" d="100"/>
        </p:scale>
        <p:origin x="9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86F5-8CA8-4006-A6F7-848E92B45C6D}" type="datetimeFigureOut">
              <a:rPr lang="fr-FR" smtClean="0"/>
              <a:t>08/12/2019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BD613-B23A-462C-B9CD-9B4D3E24A162}" type="slidenum">
              <a:rPr lang="fr-FR" smtClean="0"/>
              <a:t>‹N°›</a:t>
            </a:fld>
            <a:endParaRPr lang="fr-FR"/>
          </a:p>
        </p:txBody>
      </p:sp>
    </p:spTree>
    <p:extLst>
      <p:ext uri="{BB962C8B-B14F-4D97-AF65-F5344CB8AC3E}">
        <p14:creationId xmlns:p14="http://schemas.microsoft.com/office/powerpoint/2010/main" val="28054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Ayant son siège social à New York, Take-Two Interactive Software, Inc. est un important développeur, éditeur et distributeur de divertissement interactif pour les consommateurs du monde entier. La société développe et publie des produits principalement par le biais de </a:t>
            </a:r>
            <a:r>
              <a:rPr lang="fr-FR" sz="1200" dirty="0"/>
              <a:t>ses</a:t>
            </a:r>
            <a:r>
              <a:rPr lang="fr-FR" sz="2400" dirty="0"/>
              <a:t> marques à 100% Rockstar Games et 2K.</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4</a:t>
            </a:fld>
            <a:endParaRPr lang="fr-FR"/>
          </a:p>
        </p:txBody>
      </p:sp>
    </p:spTree>
    <p:extLst>
      <p:ext uri="{BB962C8B-B14F-4D97-AF65-F5344CB8AC3E}">
        <p14:creationId xmlns:p14="http://schemas.microsoft.com/office/powerpoint/2010/main" val="28388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E128D4-2B97-4D00-8C41-A15A8E2CCECC}"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DF2495-361B-45CB-857D-390A82607E03}"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8C0335-E3E1-44D8-A3A1-5B0C46B38F9D}"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B5A23270-DE5F-496B-8618-20F475962898}" type="datetime1">
              <a:rPr lang="en-US" smtClean="0"/>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1C065D-8039-45C2-9EFC-A0A7E76FCBF3}"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506392F-2B30-4259-B6A7-2291A3D54088}"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5D745B-7098-44C1-B3DD-89E9D8CF84AB}"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9069D-161A-4725-B5E8-57ED88226824}"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61BCF9-CA4A-419C-B350-318DFFC1AA0F}"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A20A7B-6AB4-472D-A146-775736AA170D}" type="datetime1">
              <a:rPr lang="en-US" smtClean="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05F030-1C8A-458D-9A5F-E00D2780AC95}" type="datetime1">
              <a:rPr lang="en-US" smtClean="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710-5DF4-4012-8BB8-3CF58D6F2A7C}" type="datetime1">
              <a:rPr lang="en-US" smtClean="0"/>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9722D52-B400-41CA-B334-A9A689063FEF}"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BA3EDCC-E7EC-4434-8C60-B9D7A27CCF7C}" type="datetime1">
              <a:rPr lang="en-US" smtClean="0"/>
              <a:t>12/8/2019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8E49D7-EEDD-4A8F-B044-C9278821D1B7}" type="datetime1">
              <a:rPr lang="en-US" smtClean="0"/>
              <a:t>12/8/2019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206684-36A3-43D6-8240-228E2E9A32E3}"/>
              </a:ext>
            </a:extLst>
          </p:cNvPr>
          <p:cNvSpPr txBox="1"/>
          <p:nvPr/>
        </p:nvSpPr>
        <p:spPr>
          <a:xfrm>
            <a:off x="4066531" y="5166293"/>
            <a:ext cx="7587534" cy="1384995"/>
          </a:xfrm>
          <a:prstGeom prst="rect">
            <a:avLst/>
          </a:prstGeom>
          <a:noFill/>
        </p:spPr>
        <p:txBody>
          <a:bodyPr wrap="square" rtlCol="0">
            <a:spAutoFit/>
          </a:bodyPr>
          <a:lstStyle/>
          <a:p>
            <a:pPr algn="ctr"/>
            <a:r>
              <a:rPr lang="fr-FR" sz="2800" b="1" dirty="0">
                <a:latin typeface="Carlito" panose="020F0502020204030204" pitchFamily="34" charset="0"/>
                <a:cs typeface="Carlito" panose="020F0502020204030204" pitchFamily="34" charset="0"/>
              </a:rPr>
              <a:t>par Chalabi Wassim, Egremy Jérémy, Mathieu Lucas et Tugler Samuel</a:t>
            </a:r>
          </a:p>
          <a:p>
            <a:pPr algn="ctr"/>
            <a:r>
              <a:rPr lang="fr-FR" sz="2800" i="1" dirty="0">
                <a:latin typeface="Carlito" panose="020F0502020204030204" pitchFamily="34" charset="0"/>
                <a:cs typeface="Carlito" panose="020F0502020204030204" pitchFamily="34" charset="0"/>
              </a:rPr>
              <a:t>Département informatique – 2018/2019</a:t>
            </a:r>
          </a:p>
        </p:txBody>
      </p:sp>
      <p:pic>
        <p:nvPicPr>
          <p:cNvPr id="6" name="Image 5">
            <a:extLst>
              <a:ext uri="{FF2B5EF4-FFF2-40B4-BE49-F238E27FC236}">
                <a16:creationId xmlns:a16="http://schemas.microsoft.com/office/drawing/2014/main" id="{0D6B19D9-75F9-4AC9-AC21-78414D90D215}"/>
              </a:ext>
            </a:extLst>
          </p:cNvPr>
          <p:cNvPicPr>
            <a:picLocks noChangeAspect="1"/>
          </p:cNvPicPr>
          <p:nvPr/>
        </p:nvPicPr>
        <p:blipFill rotWithShape="1">
          <a:blip r:embed="rId2"/>
          <a:srcRect r="19588"/>
          <a:stretch/>
        </p:blipFill>
        <p:spPr>
          <a:xfrm>
            <a:off x="7767490" y="497027"/>
            <a:ext cx="3945298" cy="1851781"/>
          </a:xfrm>
          <a:prstGeom prst="rect">
            <a:avLst/>
          </a:prstGeom>
        </p:spPr>
      </p:pic>
      <p:pic>
        <p:nvPicPr>
          <p:cNvPr id="7" name="Image 6">
            <a:extLst>
              <a:ext uri="{FF2B5EF4-FFF2-40B4-BE49-F238E27FC236}">
                <a16:creationId xmlns:a16="http://schemas.microsoft.com/office/drawing/2014/main" id="{2E0397BD-1AD6-4969-852E-DB371A6D9EA2}"/>
              </a:ext>
            </a:extLst>
          </p:cNvPr>
          <p:cNvPicPr>
            <a:picLocks noChangeAspect="1"/>
          </p:cNvPicPr>
          <p:nvPr/>
        </p:nvPicPr>
        <p:blipFill>
          <a:blip r:embed="rId3"/>
          <a:stretch>
            <a:fillRect/>
          </a:stretch>
        </p:blipFill>
        <p:spPr>
          <a:xfrm>
            <a:off x="8086572" y="2757880"/>
            <a:ext cx="3567493" cy="1476462"/>
          </a:xfrm>
          <a:prstGeom prst="rect">
            <a:avLst/>
          </a:prstGeom>
        </p:spPr>
      </p:pic>
      <p:pic>
        <p:nvPicPr>
          <p:cNvPr id="12" name="Image 11">
            <a:extLst>
              <a:ext uri="{FF2B5EF4-FFF2-40B4-BE49-F238E27FC236}">
                <a16:creationId xmlns:a16="http://schemas.microsoft.com/office/drawing/2014/main" id="{81BCBF72-BB22-4EC1-9462-98721FEAFF84}"/>
              </a:ext>
            </a:extLst>
          </p:cNvPr>
          <p:cNvPicPr>
            <a:picLocks noChangeAspect="1"/>
          </p:cNvPicPr>
          <p:nvPr/>
        </p:nvPicPr>
        <p:blipFill>
          <a:blip r:embed="rId4"/>
          <a:stretch>
            <a:fillRect/>
          </a:stretch>
        </p:blipFill>
        <p:spPr>
          <a:xfrm>
            <a:off x="2125801" y="189742"/>
            <a:ext cx="3041572" cy="2889494"/>
          </a:xfrm>
          <a:prstGeom prst="rect">
            <a:avLst/>
          </a:prstGeom>
        </p:spPr>
      </p:pic>
      <p:sp>
        <p:nvSpPr>
          <p:cNvPr id="13" name="ZoneTexte 12">
            <a:extLst>
              <a:ext uri="{FF2B5EF4-FFF2-40B4-BE49-F238E27FC236}">
                <a16:creationId xmlns:a16="http://schemas.microsoft.com/office/drawing/2014/main" id="{A5D1B7FD-D633-49A0-92D9-B2D4A26F642E}"/>
              </a:ext>
            </a:extLst>
          </p:cNvPr>
          <p:cNvSpPr txBox="1"/>
          <p:nvPr/>
        </p:nvSpPr>
        <p:spPr>
          <a:xfrm>
            <a:off x="826439" y="3292738"/>
            <a:ext cx="6237091" cy="1446550"/>
          </a:xfrm>
          <a:prstGeom prst="rect">
            <a:avLst/>
          </a:prstGeom>
          <a:noFill/>
          <a:ln w="57150">
            <a:solidFill>
              <a:schemeClr val="tx1"/>
            </a:solidFill>
          </a:ln>
        </p:spPr>
        <p:txBody>
          <a:bodyPr wrap="square" rtlCol="0">
            <a:spAutoFit/>
          </a:bodyPr>
          <a:lstStyle/>
          <a:p>
            <a:pPr algn="ctr"/>
            <a:r>
              <a:rPr lang="fr-FR" sz="4400" b="1" dirty="0">
                <a:solidFill>
                  <a:schemeClr val="bg1"/>
                </a:solidFill>
                <a:latin typeface="Carlito" panose="020F0502020204030204" pitchFamily="34" charset="0"/>
                <a:cs typeface="Carlito" panose="020F0502020204030204" pitchFamily="34" charset="0"/>
              </a:rPr>
              <a:t>L’ENTREPRISE TAKE-TWO INTERACTIVE</a:t>
            </a:r>
          </a:p>
        </p:txBody>
      </p:sp>
      <p:sp>
        <p:nvSpPr>
          <p:cNvPr id="14" name="ZoneTexte 13">
            <a:extLst>
              <a:ext uri="{FF2B5EF4-FFF2-40B4-BE49-F238E27FC236}">
                <a16:creationId xmlns:a16="http://schemas.microsoft.com/office/drawing/2014/main" id="{A5251E1E-CC0E-4943-ACE3-DBB55C3346D1}"/>
              </a:ext>
            </a:extLst>
          </p:cNvPr>
          <p:cNvSpPr txBox="1"/>
          <p:nvPr/>
        </p:nvSpPr>
        <p:spPr>
          <a:xfrm>
            <a:off x="1384185" y="5350958"/>
            <a:ext cx="2189526" cy="1015663"/>
          </a:xfrm>
          <a:prstGeom prst="rect">
            <a:avLst/>
          </a:prstGeom>
          <a:noFill/>
        </p:spPr>
        <p:txBody>
          <a:bodyPr wrap="square" rtlCol="0">
            <a:spAutoFit/>
          </a:bodyPr>
          <a:lstStyle/>
          <a:p>
            <a:pPr algn="ctr"/>
            <a:r>
              <a:rPr lang="fr-FR" sz="6000" b="1" dirty="0">
                <a:latin typeface="Carlito" panose="020F0502020204030204" pitchFamily="34" charset="0"/>
                <a:cs typeface="Carlito" panose="020F0502020204030204" pitchFamily="34" charset="0"/>
              </a:rPr>
              <a:t>S1A1</a:t>
            </a:r>
          </a:p>
        </p:txBody>
      </p:sp>
    </p:spTree>
    <p:extLst>
      <p:ext uri="{BB962C8B-B14F-4D97-AF65-F5344CB8AC3E}">
        <p14:creationId xmlns:p14="http://schemas.microsoft.com/office/powerpoint/2010/main" val="387011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A40177-7E09-4661-A941-5BCD9E49DA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ZoneTexte 3">
            <a:extLst>
              <a:ext uri="{FF2B5EF4-FFF2-40B4-BE49-F238E27FC236}">
                <a16:creationId xmlns:a16="http://schemas.microsoft.com/office/drawing/2014/main" id="{985475ED-1545-4132-953E-993A68107A7A}"/>
              </a:ext>
            </a:extLst>
          </p:cNvPr>
          <p:cNvSpPr txBox="1"/>
          <p:nvPr/>
        </p:nvSpPr>
        <p:spPr>
          <a:xfrm>
            <a:off x="4053475" y="184506"/>
            <a:ext cx="4085050" cy="1200329"/>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7200" b="1" dirty="0">
                <a:solidFill>
                  <a:schemeClr val="tx1"/>
                </a:solidFill>
                <a:latin typeface="Carlito" panose="020F0502020204030204" pitchFamily="34" charset="0"/>
                <a:cs typeface="Carlito" panose="020F0502020204030204" pitchFamily="34" charset="0"/>
              </a:rPr>
              <a:t>Sommaire</a:t>
            </a:r>
          </a:p>
        </p:txBody>
      </p:sp>
      <p:sp>
        <p:nvSpPr>
          <p:cNvPr id="5" name="ZoneTexte 4">
            <a:extLst>
              <a:ext uri="{FF2B5EF4-FFF2-40B4-BE49-F238E27FC236}">
                <a16:creationId xmlns:a16="http://schemas.microsoft.com/office/drawing/2014/main" id="{19BC6A17-D550-489A-A3F5-B1E63805399B}"/>
              </a:ext>
            </a:extLst>
          </p:cNvPr>
          <p:cNvSpPr txBox="1"/>
          <p:nvPr/>
        </p:nvSpPr>
        <p:spPr>
          <a:xfrm>
            <a:off x="1341464" y="1384835"/>
            <a:ext cx="9509071" cy="5473165"/>
          </a:xfrm>
          <a:prstGeom prst="rect">
            <a:avLst/>
          </a:prstGeom>
          <a:noFill/>
        </p:spPr>
        <p:txBody>
          <a:bodyPr wrap="square" rtlCol="0">
            <a:spAutoFit/>
          </a:bodyPr>
          <a:lstStyle/>
          <a:p>
            <a:pPr algn="ctr">
              <a:lnSpc>
                <a:spcPct val="150000"/>
              </a:lnSpc>
            </a:pPr>
            <a:r>
              <a:rPr lang="fr-FR" sz="2400" b="1" dirty="0">
                <a:latin typeface="Carlito" panose="020F0502020204030204" pitchFamily="34" charset="0"/>
                <a:cs typeface="Carlito" panose="020F0502020204030204" pitchFamily="34" charset="0"/>
              </a:rPr>
              <a:t>Introduction</a:t>
            </a:r>
          </a:p>
          <a:p>
            <a:pPr marL="457200" indent="-457200" algn="ctr">
              <a:lnSpc>
                <a:spcPct val="150000"/>
              </a:lnSpc>
              <a:buAutoNum type="arabicPeriod"/>
            </a:pPr>
            <a:r>
              <a:rPr lang="fr-FR" sz="2400" b="1" dirty="0">
                <a:latin typeface="Carlito" panose="020F0502020204030204" pitchFamily="34" charset="0"/>
                <a:cs typeface="Carlito" panose="020F0502020204030204" pitchFamily="34" charset="0"/>
              </a:rPr>
              <a:t>Partie économique et juridique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1.1. Un empire boursier</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1.2. Une société à modèle hybride</a:t>
            </a:r>
          </a:p>
          <a:p>
            <a:pPr algn="ctr">
              <a:lnSpc>
                <a:spcPct val="150000"/>
              </a:lnSpc>
            </a:pPr>
            <a:r>
              <a:rPr lang="fr-FR" sz="2400" b="1" dirty="0">
                <a:latin typeface="Carlito" panose="020F0502020204030204" pitchFamily="34" charset="0"/>
                <a:cs typeface="Carlito" panose="020F0502020204030204" pitchFamily="34" charset="0"/>
              </a:rPr>
              <a:t>2. Présentation détaillée du site Web</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2.1. Les principales fonctionnalités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2.2. Choix esthétiques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2.3. Des contraintes techniques</a:t>
            </a:r>
          </a:p>
          <a:p>
            <a:pPr algn="ctr">
              <a:lnSpc>
                <a:spcPct val="150000"/>
              </a:lnSpc>
            </a:pPr>
            <a:r>
              <a:rPr lang="fr-FR" sz="2400" b="1" dirty="0">
                <a:latin typeface="Carlito" panose="020F0502020204030204" pitchFamily="34" charset="0"/>
                <a:cs typeface="Carlito" panose="020F0502020204030204" pitchFamily="34" charset="0"/>
              </a:rPr>
              <a:t>3. Présentation du travail en groupe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3.1. Production</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3.2. Méthodes de travail</a:t>
            </a:r>
          </a:p>
          <a:p>
            <a:pPr algn="ctr">
              <a:lnSpc>
                <a:spcPct val="150000"/>
              </a:lnSpc>
            </a:pPr>
            <a:r>
              <a:rPr lang="fr-FR" sz="2800" b="1" dirty="0">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254597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B7C1FC-F537-4FC5-A43D-8C01CA1771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ZoneTexte 2">
            <a:extLst>
              <a:ext uri="{FF2B5EF4-FFF2-40B4-BE49-F238E27FC236}">
                <a16:creationId xmlns:a16="http://schemas.microsoft.com/office/drawing/2014/main" id="{0B8BC6AA-FBD5-42A5-B2D0-8ED881C0DE67}"/>
              </a:ext>
            </a:extLst>
          </p:cNvPr>
          <p:cNvSpPr txBox="1"/>
          <p:nvPr/>
        </p:nvSpPr>
        <p:spPr>
          <a:xfrm>
            <a:off x="2783571" y="2644170"/>
            <a:ext cx="6624857"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Introduction</a:t>
            </a:r>
          </a:p>
        </p:txBody>
      </p:sp>
    </p:spTree>
    <p:extLst>
      <p:ext uri="{BB962C8B-B14F-4D97-AF65-F5344CB8AC3E}">
        <p14:creationId xmlns:p14="http://schemas.microsoft.com/office/powerpoint/2010/main" val="122597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B6A53-2092-44FB-A0C4-A9CC51BB2A7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55EE5DFD-1306-4FFC-AB25-74E7B7874382}"/>
              </a:ext>
            </a:extLst>
          </p:cNvPr>
          <p:cNvSpPr txBox="1"/>
          <p:nvPr/>
        </p:nvSpPr>
        <p:spPr>
          <a:xfrm>
            <a:off x="451514" y="434280"/>
            <a:ext cx="4154125" cy="1015663"/>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b="1" dirty="0">
                <a:solidFill>
                  <a:schemeClr val="bg1"/>
                </a:solidFill>
                <a:latin typeface="Carlito" panose="020F0502020204030204" pitchFamily="34" charset="0"/>
                <a:cs typeface="Carlito" panose="020F0502020204030204" pitchFamily="34" charset="0"/>
              </a:rPr>
              <a:t>Introduction</a:t>
            </a:r>
          </a:p>
        </p:txBody>
      </p:sp>
      <p:sp>
        <p:nvSpPr>
          <p:cNvPr id="6" name="ZoneTexte 5">
            <a:extLst>
              <a:ext uri="{FF2B5EF4-FFF2-40B4-BE49-F238E27FC236}">
                <a16:creationId xmlns:a16="http://schemas.microsoft.com/office/drawing/2014/main" id="{EC0750BC-E3DE-4761-BA95-CB7249255335}"/>
              </a:ext>
            </a:extLst>
          </p:cNvPr>
          <p:cNvSpPr txBox="1"/>
          <p:nvPr/>
        </p:nvSpPr>
        <p:spPr>
          <a:xfrm>
            <a:off x="155019" y="2339727"/>
            <a:ext cx="8513726" cy="41757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000" b="1" dirty="0">
                <a:latin typeface="Carlito" panose="020F0502020204030204" pitchFamily="34" charset="0"/>
                <a:cs typeface="Carlito" panose="020F0502020204030204" pitchFamily="34" charset="0"/>
              </a:rPr>
              <a:t>Important</a:t>
            </a:r>
            <a:r>
              <a:rPr lang="fr-FR" sz="3000" dirty="0">
                <a:latin typeface="Carlito" panose="020F0502020204030204" pitchFamily="34" charset="0"/>
                <a:cs typeface="Carlito" panose="020F0502020204030204" pitchFamily="34" charset="0"/>
              </a:rPr>
              <a:t> développeur, éditeur et distributeur de </a:t>
            </a:r>
            <a:r>
              <a:rPr lang="fr-FR" sz="3000" b="1" dirty="0">
                <a:latin typeface="Carlito" panose="020F0502020204030204" pitchFamily="34" charset="0"/>
                <a:cs typeface="Carlito" panose="020F0502020204030204" pitchFamily="34" charset="0"/>
              </a:rPr>
              <a:t>jeux vidéo</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rPr>
              <a:t>Siège social à </a:t>
            </a:r>
            <a:r>
              <a:rPr lang="fr-FR" sz="3000" b="1" dirty="0">
                <a:latin typeface="Carlito" panose="020F0502020204030204" pitchFamily="34" charset="0"/>
                <a:cs typeface="Carlito" panose="020F0502020204030204" pitchFamily="34" charset="0"/>
              </a:rPr>
              <a:t>New York</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rPr>
              <a:t>Produits développés et publiés par </a:t>
            </a:r>
            <a:r>
              <a:rPr lang="fr-FR" sz="3000" b="1" dirty="0">
                <a:latin typeface="Carlito" panose="020F0502020204030204" pitchFamily="34" charset="0"/>
                <a:cs typeface="Carlito" panose="020F0502020204030204" pitchFamily="34" charset="0"/>
              </a:rPr>
              <a:t>Rockstar Games</a:t>
            </a:r>
            <a:r>
              <a:rPr lang="fr-FR" sz="3000" dirty="0">
                <a:latin typeface="Carlito" panose="020F0502020204030204" pitchFamily="34" charset="0"/>
                <a:cs typeface="Carlito" panose="020F0502020204030204" pitchFamily="34" charset="0"/>
              </a:rPr>
              <a:t> et </a:t>
            </a:r>
            <a:r>
              <a:rPr lang="fr-FR" sz="3000" b="1" dirty="0">
                <a:latin typeface="Carlito" panose="020F0502020204030204" pitchFamily="34" charset="0"/>
                <a:cs typeface="Carlito" panose="020F0502020204030204" pitchFamily="34" charset="0"/>
              </a:rPr>
              <a:t>2K</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sym typeface="Wingdings" panose="05000000000000000000" pitchFamily="2" charset="2"/>
              </a:rPr>
              <a:t>Président et chef de la direction : </a:t>
            </a:r>
            <a:r>
              <a:rPr lang="fr-FR" sz="3000" b="1" dirty="0">
                <a:latin typeface="Carlito" panose="020F0502020204030204" pitchFamily="34" charset="0"/>
                <a:cs typeface="Carlito" panose="020F0502020204030204" pitchFamily="34" charset="0"/>
                <a:sym typeface="Wingdings" panose="05000000000000000000" pitchFamily="2" charset="2"/>
              </a:rPr>
              <a:t>Strauss Zelnick</a:t>
            </a:r>
          </a:p>
        </p:txBody>
      </p:sp>
      <p:sp>
        <p:nvSpPr>
          <p:cNvPr id="7" name="ZoneTexte 6">
            <a:extLst>
              <a:ext uri="{FF2B5EF4-FFF2-40B4-BE49-F238E27FC236}">
                <a16:creationId xmlns:a16="http://schemas.microsoft.com/office/drawing/2014/main" id="{13A1B4F1-FD07-4FE0-A1ED-B4A2936FDB78}"/>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b="1" dirty="0">
                <a:solidFill>
                  <a:schemeClr val="bg1"/>
                </a:solidFill>
                <a:latin typeface="Carlito" panose="020F0502020204030204" pitchFamily="34" charset="0"/>
                <a:cs typeface="Carlito" panose="020F0502020204030204" pitchFamily="34" charset="0"/>
              </a:rPr>
              <a:t>Introduction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pic>
        <p:nvPicPr>
          <p:cNvPr id="1028" name="Picture 4">
            <a:extLst>
              <a:ext uri="{FF2B5EF4-FFF2-40B4-BE49-F238E27FC236}">
                <a16:creationId xmlns:a16="http://schemas.microsoft.com/office/drawing/2014/main" id="{91997DDA-182F-4902-86F0-612093CBC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3" t="4704" r="18430"/>
          <a:stretch/>
        </p:blipFill>
        <p:spPr bwMode="auto">
          <a:xfrm>
            <a:off x="8885542" y="2103486"/>
            <a:ext cx="3043603" cy="37407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2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29DEAC-48FC-4C8A-B8B8-1DB51B2A08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ZoneTexte 2">
            <a:extLst>
              <a:ext uri="{FF2B5EF4-FFF2-40B4-BE49-F238E27FC236}">
                <a16:creationId xmlns:a16="http://schemas.microsoft.com/office/drawing/2014/main" id="{A3608CB4-F741-4CEB-93DC-8ADABA5BB9E5}"/>
              </a:ext>
            </a:extLst>
          </p:cNvPr>
          <p:cNvSpPr txBox="1"/>
          <p:nvPr/>
        </p:nvSpPr>
        <p:spPr>
          <a:xfrm>
            <a:off x="1288927" y="2274838"/>
            <a:ext cx="9614145" cy="2308324"/>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7200" b="1" dirty="0">
                <a:solidFill>
                  <a:schemeClr val="tx1"/>
                </a:solidFill>
                <a:latin typeface="Carlito" panose="020F0502020204030204" pitchFamily="34" charset="0"/>
                <a:cs typeface="Carlito" panose="020F0502020204030204" pitchFamily="34" charset="0"/>
              </a:rPr>
              <a:t>1. Partie économique et juridique</a:t>
            </a:r>
          </a:p>
        </p:txBody>
      </p:sp>
    </p:spTree>
    <p:extLst>
      <p:ext uri="{BB962C8B-B14F-4D97-AF65-F5344CB8AC3E}">
        <p14:creationId xmlns:p14="http://schemas.microsoft.com/office/powerpoint/2010/main" val="122792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311474-84AA-40DD-BD7D-30DFB320CFF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ZoneTexte 2">
            <a:extLst>
              <a:ext uri="{FF2B5EF4-FFF2-40B4-BE49-F238E27FC236}">
                <a16:creationId xmlns:a16="http://schemas.microsoft.com/office/drawing/2014/main" id="{874DB8B7-397D-48B3-8390-E5BB20E12E06}"/>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2. Présentation du</a:t>
            </a:r>
          </a:p>
          <a:p>
            <a:pPr algn="ctr"/>
            <a:r>
              <a:rPr lang="fr-FR" sz="8000" b="1" dirty="0">
                <a:solidFill>
                  <a:schemeClr val="tx1"/>
                </a:solidFill>
                <a:latin typeface="Carlito" panose="020F0502020204030204" pitchFamily="34" charset="0"/>
                <a:cs typeface="Carlito" panose="020F0502020204030204" pitchFamily="34" charset="0"/>
              </a:rPr>
              <a:t>site Web</a:t>
            </a:r>
          </a:p>
        </p:txBody>
      </p:sp>
    </p:spTree>
    <p:extLst>
      <p:ext uri="{BB962C8B-B14F-4D97-AF65-F5344CB8AC3E}">
        <p14:creationId xmlns:p14="http://schemas.microsoft.com/office/powerpoint/2010/main" val="52061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B22751-DE39-4E36-8F2E-D8212AAFC625}"/>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3" name="ZoneTexte 2">
            <a:extLst>
              <a:ext uri="{FF2B5EF4-FFF2-40B4-BE49-F238E27FC236}">
                <a16:creationId xmlns:a16="http://schemas.microsoft.com/office/drawing/2014/main" id="{8D795B14-AC4B-4C41-AFE1-D51ED5E2AB52}"/>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3. Présentation du travail en groupe</a:t>
            </a:r>
          </a:p>
        </p:txBody>
      </p:sp>
    </p:spTree>
    <p:extLst>
      <p:ext uri="{BB962C8B-B14F-4D97-AF65-F5344CB8AC3E}">
        <p14:creationId xmlns:p14="http://schemas.microsoft.com/office/powerpoint/2010/main" val="288983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E82421-B2A4-4A24-829B-DAEE38CCC0C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ZoneTexte 2">
            <a:extLst>
              <a:ext uri="{FF2B5EF4-FFF2-40B4-BE49-F238E27FC236}">
                <a16:creationId xmlns:a16="http://schemas.microsoft.com/office/drawing/2014/main" id="{A37DC3C0-72D2-4D16-9E52-0B78687F679F}"/>
              </a:ext>
            </a:extLst>
          </p:cNvPr>
          <p:cNvSpPr txBox="1"/>
          <p:nvPr/>
        </p:nvSpPr>
        <p:spPr>
          <a:xfrm>
            <a:off x="3204020" y="2644170"/>
            <a:ext cx="5783959"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3065396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196</TotalTime>
  <Words>212</Words>
  <Application>Microsoft Office PowerPoint</Application>
  <PresentationFormat>Grand écran</PresentationFormat>
  <Paragraphs>39</Paragraphs>
  <Slides>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Carlito</vt:lpstr>
      <vt:lpstr>Century Gothic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Orimius P.</dc:creator>
  <cp:lastModifiedBy>Orimius P.</cp:lastModifiedBy>
  <cp:revision>15</cp:revision>
  <dcterms:created xsi:type="dcterms:W3CDTF">2019-12-07T12:57:28Z</dcterms:created>
  <dcterms:modified xsi:type="dcterms:W3CDTF">2019-12-07T23:22:51Z</dcterms:modified>
</cp:coreProperties>
</file>