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70138" autoAdjust="0"/>
  </p:normalViewPr>
  <p:slideViewPr>
    <p:cSldViewPr snapToGrid="0">
      <p:cViewPr varScale="1">
        <p:scale>
          <a:sx n="80" d="100"/>
          <a:sy n="80" d="100"/>
        </p:scale>
        <p:origin x="1788"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19/12/2019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fr.wikipedia.org/wiki/San_Francisco" TargetMode="External"/><Relationship Id="rId3" Type="http://schemas.openxmlformats.org/officeDocument/2006/relationships/hyperlink" Target="https://fr.wikipedia.org/wiki/%C3%89dimbourg" TargetMode="External"/><Relationship Id="rId7" Type="http://schemas.openxmlformats.org/officeDocument/2006/relationships/hyperlink" Target="https://fr.wikipedia.org/wiki/Angleterr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fr.wikipedia.org/wiki/Leeds" TargetMode="External"/><Relationship Id="rId5" Type="http://schemas.openxmlformats.org/officeDocument/2006/relationships/hyperlink" Target="https://fr.wikipedia.org/wiki/Vancouver" TargetMode="External"/><Relationship Id="rId4" Type="http://schemas.openxmlformats.org/officeDocument/2006/relationships/hyperlink" Target="https://fr.wikipedia.org/wiki/San_Dieg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à tous, aujourd’hui nous allons vous présenter le sujet de notre projet tuteuré dans cette soutenance : l’entreprise Take-Two Interactive. Pour cela je serai accompagné de mes camarades… Le but de ce projet tuteuré était de relever toutes les caractéristiques d’une grande entreprise de jeu vidéo qui s’impose dans l’industrie vidéoludique.</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a:t>
            </a:fld>
            <a:endParaRPr lang="fr-FR"/>
          </a:p>
        </p:txBody>
      </p:sp>
    </p:spTree>
    <p:extLst>
      <p:ext uri="{BB962C8B-B14F-4D97-AF65-F5344CB8AC3E}">
        <p14:creationId xmlns:p14="http://schemas.microsoft.com/office/powerpoint/2010/main" val="2355602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a:p>
        </p:txBody>
      </p:sp>
    </p:spTree>
    <p:extLst>
      <p:ext uri="{BB962C8B-B14F-4D97-AF65-F5344CB8AC3E}">
        <p14:creationId xmlns:p14="http://schemas.microsoft.com/office/powerpoint/2010/main" val="417130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a:p>
        </p:txBody>
      </p:sp>
    </p:spTree>
    <p:extLst>
      <p:ext uri="{BB962C8B-B14F-4D97-AF65-F5344CB8AC3E}">
        <p14:creationId xmlns:p14="http://schemas.microsoft.com/office/powerpoint/2010/main" val="87942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vais donc vous présenter le sommaire de notre soutenance. Tout d’abord je vais commencer avec l’introduction. Puis Jérémy traitera la partie économique et juridique de notre projet tuteuré. Ensuite nous ferons une démonstration du site ainsi qu’une présentation de ce dernier. Puis Lucas s’occupera de la présentation de notre travail en groupe. Enfin, nous terminerons avec une conclusion.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2</a:t>
            </a:fld>
            <a:endParaRPr lang="fr-FR"/>
          </a:p>
        </p:txBody>
      </p:sp>
    </p:spTree>
    <p:extLst>
      <p:ext uri="{BB962C8B-B14F-4D97-AF65-F5344CB8AC3E}">
        <p14:creationId xmlns:p14="http://schemas.microsoft.com/office/powerpoint/2010/main" val="233531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Débutons avec une introduction.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3</a:t>
            </a:fld>
            <a:endParaRPr lang="fr-FR"/>
          </a:p>
        </p:txBody>
      </p:sp>
    </p:spTree>
    <p:extLst>
      <p:ext uri="{BB962C8B-B14F-4D97-AF65-F5344CB8AC3E}">
        <p14:creationId xmlns:p14="http://schemas.microsoft.com/office/powerpoint/2010/main" val="170271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et ses bureaux internationaux à Windsor,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 Le fondateur s’appelle Ryan Brant, il est décédé le 26 mars 2019.</a:t>
            </a:r>
          </a:p>
          <a:p>
            <a:r>
              <a:rPr lang="fr-FR" sz="1200" b="0" i="0" kern="1200" dirty="0">
                <a:solidFill>
                  <a:schemeClr val="tx1"/>
                </a:solidFill>
                <a:effectLst/>
                <a:latin typeface="+mn-lt"/>
                <a:ea typeface="+mn-ea"/>
                <a:cs typeface="+mn-cs"/>
              </a:rPr>
              <a:t>Les studios de production se trouvent à </a:t>
            </a:r>
            <a:r>
              <a:rPr lang="fr-FR" sz="1200" b="0" i="0" u="none" strike="noStrike" kern="1200" dirty="0">
                <a:solidFill>
                  <a:schemeClr val="tx1"/>
                </a:solidFill>
                <a:effectLst/>
                <a:latin typeface="+mn-lt"/>
                <a:ea typeface="+mn-ea"/>
                <a:cs typeface="+mn-cs"/>
                <a:hlinkClick r:id="rId3" tooltip="Édimbourg"/>
              </a:rPr>
              <a:t>Édimbourg</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North)</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4" tooltip="San Diego"/>
              </a:rPr>
              <a:t>San Diego</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San Diego)</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5" tooltip="Vancouver"/>
              </a:rPr>
              <a:t>Vancouver</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Vancouver</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6" tooltip="Leeds"/>
              </a:rPr>
              <a:t>Leeds</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7" tooltip="Angleterre"/>
              </a:rPr>
              <a:t>Angleterre</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Leeds</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8" tooltip="San Francisco"/>
              </a:rPr>
              <a:t>San Francisco</a:t>
            </a:r>
            <a:r>
              <a:rPr lang="fr-FR" sz="1200" b="0" i="0" u="none" strike="noStrike" kern="1200" dirty="0">
                <a:solidFill>
                  <a:schemeClr val="tx1"/>
                </a:solidFill>
                <a:effectLst/>
                <a:latin typeface="+mn-lt"/>
                <a:ea typeface="+mn-ea"/>
                <a:cs typeface="+mn-cs"/>
              </a:rPr>
              <a:t>..</a:t>
            </a:r>
            <a:r>
              <a:rPr lang="fr-FR" sz="1200" b="0" i="0" kern="1200" dirty="0">
                <a:solidFill>
                  <a:schemeClr val="tx1"/>
                </a:solidFill>
                <a:effectLst/>
                <a:latin typeface="+mn-lt"/>
                <a:ea typeface="+mn-ea"/>
                <a:cs typeface="+mn-cs"/>
              </a:rPr>
              <a: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L’entreprise </a:t>
            </a:r>
            <a:r>
              <a:rPr lang="fr-FR" dirty="0" err="1"/>
              <a:t>Take</a:t>
            </a:r>
            <a:r>
              <a:rPr lang="fr-FR" dirty="0"/>
              <a:t> </a:t>
            </a:r>
            <a:r>
              <a:rPr lang="fr-FR" dirty="0" err="1"/>
              <a:t>Two</a:t>
            </a:r>
            <a:r>
              <a:rPr lang="fr-FR" dirty="0"/>
              <a:t> Interactive est considéré comme un des leaders de son domaine, à savoir le développement de jeux vidéo,</a:t>
            </a:r>
          </a:p>
          <a:p>
            <a:r>
              <a:rPr lang="fr-FR" dirty="0"/>
              <a:t>En effet, l’entreprise possède un empire boursier, coter à la bourse de New York, son action se trouve être au environs de 120$.</a:t>
            </a:r>
          </a:p>
          <a:p>
            <a:r>
              <a:rPr lang="fr-FR" dirty="0" err="1"/>
              <a:t>Take</a:t>
            </a:r>
            <a:r>
              <a:rPr lang="fr-FR" dirty="0"/>
              <a:t> </a:t>
            </a:r>
            <a:r>
              <a:rPr lang="fr-FR" dirty="0" err="1"/>
              <a:t>Two</a:t>
            </a:r>
            <a:r>
              <a:rPr lang="fr-FR" dirty="0"/>
              <a:t> c’est aussi 3400 employés réparti dans 19 studios de développement dans le monde.</a:t>
            </a:r>
          </a:p>
          <a:p>
            <a:r>
              <a:rPr lang="fr-FR" dirty="0"/>
              <a:t>L’entreprise à connue une évolution de son chiffre d’affaire à la hausse depuis plus de 5 ans comme le montre ce graphique, aujourd’hui plus de 2,3 milliards.</a:t>
            </a:r>
          </a:p>
          <a:p>
            <a:r>
              <a:rPr lang="fr-FR" dirty="0"/>
              <a:t>En somme l’avenir de l’entreprise est très prometteur notamment grâce a des scores de ventes très élevés sur certains de ces jeux, comme GTA V qui </a:t>
            </a:r>
            <a:r>
              <a:rPr lang="fr-FR" dirty="0" err="1"/>
              <a:t>malgrès</a:t>
            </a:r>
            <a:r>
              <a:rPr lang="fr-FR" dirty="0"/>
              <a:t> être sortie en 2015 continue de rapporter chaque années des millions d’euros,</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6</a:t>
            </a:fld>
            <a:endParaRPr lang="fr-FR"/>
          </a:p>
        </p:txBody>
      </p:sp>
    </p:spTree>
    <p:extLst>
      <p:ext uri="{BB962C8B-B14F-4D97-AF65-F5344CB8AC3E}">
        <p14:creationId xmlns:p14="http://schemas.microsoft.com/office/powerpoint/2010/main" val="131036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Take</a:t>
            </a:r>
            <a:r>
              <a:rPr lang="fr-FR" dirty="0"/>
              <a:t> </a:t>
            </a:r>
            <a:r>
              <a:rPr lang="fr-FR" dirty="0" err="1"/>
              <a:t>Two</a:t>
            </a:r>
            <a:r>
              <a:rPr lang="fr-FR" dirty="0"/>
              <a:t> Interactive c’est une société à modèle hybride, c’est en effet une LLC </a:t>
            </a:r>
          </a:p>
          <a:p>
            <a:endParaRPr lang="fr-FR" dirty="0"/>
          </a:p>
          <a:p>
            <a:r>
              <a:rPr lang="fr-FR" dirty="0"/>
              <a:t>Puisque c’est un hybride, la LLC va hérité à la fois des avantages mais aussi des inconvénients des corporations et des partnership.</a:t>
            </a:r>
          </a:p>
          <a:p>
            <a:r>
              <a:rPr lang="fr-FR" dirty="0"/>
              <a:t>A titre d’exemple un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Avantage : </a:t>
            </a:r>
            <a:r>
              <a:rPr lang="fr-FR" dirty="0">
                <a:effectLst/>
              </a:rPr>
              <a:t>la possibilité de choisir son éligibilité à l’imposition</a:t>
            </a:r>
          </a:p>
          <a:p>
            <a:r>
              <a:rPr lang="fr-FR" dirty="0"/>
              <a:t>Inconvénient : difficultés à lever des capitaux financiers</a:t>
            </a:r>
          </a:p>
          <a:p>
            <a:endParaRPr lang="fr-FR" dirty="0"/>
          </a:p>
          <a:p>
            <a:r>
              <a:rPr lang="fr-FR" dirty="0" err="1"/>
              <a:t>Élégibilité</a:t>
            </a:r>
            <a:r>
              <a:rPr lang="fr-FR" dirty="0"/>
              <a:t> : soit comme entreprise individuelle, soit en tant que partnership, soit comme </a:t>
            </a:r>
            <a:r>
              <a:rPr lang="fr-FR" dirty="0" err="1"/>
              <a:t>coporation</a:t>
            </a:r>
            <a:endParaRPr lang="fr-FR" dirty="0"/>
          </a:p>
          <a:p>
            <a:endParaRPr lang="fr-FR" dirty="0"/>
          </a:p>
          <a:p>
            <a:r>
              <a:rPr lang="fr-FR" sz="1200" b="0" i="0" kern="1200">
                <a:solidFill>
                  <a:schemeClr val="tx1"/>
                </a:solidFill>
                <a:effectLst/>
                <a:latin typeface="+mn-lt"/>
                <a:ea typeface="+mn-ea"/>
                <a:cs typeface="+mn-cs"/>
              </a:rPr>
              <a:t> les investisseurs pouvant être plus à l'aise à investir des fonds sous une forme de corporation mieux comprise </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7</a:t>
            </a:fld>
            <a:endParaRPr lang="fr-FR"/>
          </a:p>
        </p:txBody>
      </p:sp>
    </p:spTree>
    <p:extLst>
      <p:ext uri="{BB962C8B-B14F-4D97-AF65-F5344CB8AC3E}">
        <p14:creationId xmlns:p14="http://schemas.microsoft.com/office/powerpoint/2010/main" val="406693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UNIQUEMENT les couleurs et rien d’autre.</a:t>
            </a:r>
          </a:p>
          <a:p>
            <a:r>
              <a:rPr lang="fr-FR" dirty="0"/>
              <a:t>Barre de Bootstrap claire = moderne</a:t>
            </a:r>
            <a:r>
              <a:rPr lang="fr-FR"/>
              <a:t>, propre</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12</a:t>
            </a:fld>
            <a:endParaRPr lang="fr-FR"/>
          </a:p>
        </p:txBody>
      </p:sp>
    </p:spTree>
    <p:extLst>
      <p:ext uri="{BB962C8B-B14F-4D97-AF65-F5344CB8AC3E}">
        <p14:creationId xmlns:p14="http://schemas.microsoft.com/office/powerpoint/2010/main" val="145538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a:p>
        </p:txBody>
      </p:sp>
    </p:spTree>
    <p:extLst>
      <p:ext uri="{BB962C8B-B14F-4D97-AF65-F5344CB8AC3E}">
        <p14:creationId xmlns:p14="http://schemas.microsoft.com/office/powerpoint/2010/main" val="59500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3"/>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4"/>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5"/>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pic>
        <p:nvPicPr>
          <p:cNvPr id="4" name="Image 3">
            <a:extLst>
              <a:ext uri="{FF2B5EF4-FFF2-40B4-BE49-F238E27FC236}">
                <a16:creationId xmlns:a16="http://schemas.microsoft.com/office/drawing/2014/main" id="{1C716CAF-7B5B-4C1E-BA79-9706E2FA4BD4}"/>
              </a:ext>
            </a:extLst>
          </p:cNvPr>
          <p:cNvPicPr>
            <a:picLocks noChangeAspect="1"/>
          </p:cNvPicPr>
          <p:nvPr/>
        </p:nvPicPr>
        <p:blipFill>
          <a:blip r:embed="rId4"/>
          <a:stretch>
            <a:fillRect/>
          </a:stretch>
        </p:blipFill>
        <p:spPr>
          <a:xfrm>
            <a:off x="5209563" y="5577703"/>
            <a:ext cx="2229161" cy="676369"/>
          </a:xfrm>
          <a:prstGeom prst="rect">
            <a:avLst/>
          </a:prstGeom>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endParaRPr lang="fr-FR" sz="2400" b="1" u="sng" dirty="0">
              <a:latin typeface="Carlito" panose="020F0502020204030204" pitchFamily="34" charset="0"/>
              <a:cs typeface="Carlito" panose="020F0502020204030204" pitchFamily="34" charset="0"/>
            </a:endParaRP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r>
              <a:rPr lang="fr-FR" sz="1600" dirty="0">
                <a:solidFill>
                  <a:schemeClr val="bg2">
                    <a:lumMod val="50000"/>
                    <a:lumOff val="50000"/>
                  </a:schemeClr>
                </a:solidFill>
                <a:latin typeface="Carlito" panose="020F0502020204030204" pitchFamily="34" charset="0"/>
                <a:cs typeface="Carlito" panose="020F0502020204030204" pitchFamily="34" charset="0"/>
              </a:rPr>
              <a:t> (démonstration du site : </a:t>
            </a:r>
            <a:r>
              <a:rPr lang="fr-FR" sz="1600" u="sng" dirty="0">
                <a:solidFill>
                  <a:schemeClr val="bg2">
                    <a:lumMod val="50000"/>
                    <a:lumOff val="50000"/>
                  </a:schemeClr>
                </a:solidFill>
                <a:latin typeface="Carlito" panose="020F0502020204030204" pitchFamily="34" charset="0"/>
                <a:cs typeface="Carlito" panose="020F0502020204030204" pitchFamily="34" charset="0"/>
              </a:rPr>
              <a:t>chacun sa page</a:t>
            </a:r>
            <a:r>
              <a:rPr lang="fr-FR" sz="1600" dirty="0">
                <a:solidFill>
                  <a:schemeClr val="bg2">
                    <a:lumMod val="50000"/>
                    <a:lumOff val="50000"/>
                  </a:schemeClr>
                </a:solidFill>
                <a:latin typeface="Carlito" panose="020F0502020204030204" pitchFamily="34" charset="0"/>
                <a:cs typeface="Carlito" panose="020F0502020204030204" pitchFamily="34" charset="0"/>
              </a:rPr>
              <a:t>)</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2,3</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3"/>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3"/>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477</TotalTime>
  <Words>1331</Words>
  <Application>Microsoft Office PowerPoint</Application>
  <PresentationFormat>Grand écran</PresentationFormat>
  <Paragraphs>150</Paragraphs>
  <Slides>18</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Orimius P.</cp:lastModifiedBy>
  <cp:revision>91</cp:revision>
  <dcterms:created xsi:type="dcterms:W3CDTF">2019-12-07T12:57:28Z</dcterms:created>
  <dcterms:modified xsi:type="dcterms:W3CDTF">2019-12-19T22:44:52Z</dcterms:modified>
</cp:coreProperties>
</file>