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6" r:id="rId2"/>
    <p:sldId id="258" r:id="rId3"/>
    <p:sldId id="257" r:id="rId4"/>
    <p:sldId id="263" r:id="rId5"/>
    <p:sldId id="265" r:id="rId6"/>
    <p:sldId id="276" r:id="rId7"/>
    <p:sldId id="264" r:id="rId8"/>
    <p:sldId id="277" r:id="rId9"/>
    <p:sldId id="266" r:id="rId10"/>
    <p:sldId id="262" r:id="rId11"/>
    <p:sldId id="259" r:id="rId12"/>
    <p:sldId id="260" r:id="rId13"/>
    <p:sldId id="267" r:id="rId14"/>
    <p:sldId id="268" r:id="rId15"/>
    <p:sldId id="269" r:id="rId16"/>
    <p:sldId id="275" r:id="rId17"/>
    <p:sldId id="261" r:id="rId18"/>
    <p:sldId id="270" r:id="rId19"/>
    <p:sldId id="271" r:id="rId20"/>
    <p:sldId id="274" r:id="rId21"/>
    <p:sldId id="273" r:id="rId22"/>
    <p:sldId id="272" r:id="rId23"/>
    <p:sldId id="279" r:id="rId24"/>
    <p:sldId id="281" r:id="rId25"/>
    <p:sldId id="282" r:id="rId26"/>
    <p:sldId id="283" r:id="rId27"/>
    <p:sldId id="280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o Chon Hou" initials="CC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7" autoAdjust="0"/>
    <p:restoredTop sz="87853"/>
  </p:normalViewPr>
  <p:slideViewPr>
    <p:cSldViewPr snapToGrid="0">
      <p:cViewPr varScale="1">
        <p:scale>
          <a:sx n="102" d="100"/>
          <a:sy n="102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7C5F1-5830-FA45-AF71-D36C8CFB7AE0}" type="datetimeFigureOut">
              <a:rPr kumimoji="1" lang="zh-TW" altLang="en-US" smtClean="0"/>
              <a:t>2019/12/16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AD0A5-2569-EA4A-B1D5-45BFBF47F3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968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Halo,</a:t>
            </a:r>
            <a:r>
              <a:rPr kumimoji="1" lang="en-US" altLang="zh-TW" baseline="0" dirty="0" smtClean="0"/>
              <a:t>  This is Kim, this is Dennis.. Today we are going to talk about the amazon product data analysis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0862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have drop</a:t>
            </a:r>
            <a:r>
              <a:rPr kumimoji="1" lang="en-US" altLang="zh-TW" baseline="0" dirty="0" smtClean="0"/>
              <a:t> and remove the meaningless record,</a:t>
            </a:r>
          </a:p>
          <a:p>
            <a:r>
              <a:rPr kumimoji="1" lang="en-US" altLang="zh-TW" baseline="0" dirty="0" smtClean="0"/>
              <a:t>And remove punctuation in the product name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772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</a:t>
            </a:r>
            <a:r>
              <a:rPr kumimoji="1" lang="en-US" altLang="zh-TW" baseline="0" dirty="0" smtClean="0"/>
              <a:t> the data processing part we done a lot.</a:t>
            </a:r>
          </a:p>
          <a:p>
            <a:r>
              <a:rPr kumimoji="1" lang="en-US" altLang="zh-TW" baseline="0" dirty="0" smtClean="0"/>
              <a:t>But I want to talk about the split word part.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901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 split word part, we are using </a:t>
            </a:r>
            <a:r>
              <a:rPr kumimoji="1" lang="en-US" altLang="zh-TW" dirty="0" err="1" smtClean="0"/>
              <a:t>jieba</a:t>
            </a:r>
            <a:r>
              <a:rPr kumimoji="1" lang="en-US" altLang="zh-TW" baseline="0" dirty="0" smtClean="0"/>
              <a:t> library.</a:t>
            </a:r>
          </a:p>
          <a:p>
            <a:r>
              <a:rPr kumimoji="1" lang="en-US" altLang="zh-TW" baseline="0" dirty="0" smtClean="0"/>
              <a:t>This library we help us make the sentence split to lots of terms.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857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the virtualization part we have already</a:t>
            </a:r>
            <a:r>
              <a:rPr kumimoji="1" lang="en-US" altLang="zh-TW" baseline="0" dirty="0" smtClean="0"/>
              <a:t> show in the demo.</a:t>
            </a:r>
          </a:p>
          <a:p>
            <a:r>
              <a:rPr kumimoji="1" lang="en-US" altLang="zh-TW" baseline="0" dirty="0" smtClean="0"/>
              <a:t>Last talk about the implementation.</a:t>
            </a:r>
          </a:p>
          <a:p>
            <a:r>
              <a:rPr kumimoji="1" lang="en-US" altLang="zh-TW" dirty="0" smtClean="0"/>
              <a:t>I</a:t>
            </a:r>
            <a:r>
              <a:rPr kumimoji="1" lang="en-US" altLang="zh-TW" baseline="0" dirty="0" smtClean="0"/>
              <a:t> think latent factor model everyone are know well.</a:t>
            </a:r>
          </a:p>
          <a:p>
            <a:r>
              <a:rPr kumimoji="1" lang="en-US" altLang="zh-TW" baseline="0" dirty="0" smtClean="0"/>
              <a:t>So we implement the content-based filtering and neighborhood methods.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1124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TF</a:t>
            </a:r>
            <a:r>
              <a:rPr kumimoji="1" lang="en-US" altLang="zh-TW" baseline="0" dirty="0" smtClean="0"/>
              <a:t> means the term frequency in a document, the frequency more high means the term is more important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But the term is less important if it appear in lots of document.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So it need to inverse weight. That is IDF</a:t>
            </a:r>
          </a:p>
          <a:p>
            <a:r>
              <a:rPr kumimoji="1" lang="en-US" altLang="zh-TW" baseline="0" dirty="0" smtClean="0"/>
              <a:t>TF-IDF means TF </a:t>
            </a:r>
            <a:r>
              <a:rPr kumimoji="1" lang="en-US" altLang="zh-TW" baseline="0" dirty="0" err="1" smtClean="0"/>
              <a:t>multiy</a:t>
            </a:r>
            <a:r>
              <a:rPr kumimoji="1" lang="en-US" altLang="zh-TW" baseline="0" dirty="0" smtClean="0"/>
              <a:t> IDF.</a:t>
            </a:r>
          </a:p>
          <a:p>
            <a:r>
              <a:rPr kumimoji="1" lang="en-US" altLang="zh-TW" baseline="0" dirty="0" smtClean="0"/>
              <a:t>And there is our using library.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878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the recommendation, there are</a:t>
            </a:r>
            <a:r>
              <a:rPr kumimoji="1" lang="en-US" altLang="zh-TW" baseline="0" dirty="0" smtClean="0"/>
              <a:t> user-based and item-based.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In user-based recommendation, first it find the similar user based on their rating comment.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8689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</a:t>
            </a:r>
            <a:r>
              <a:rPr kumimoji="1" lang="en-US" altLang="zh-TW" baseline="0" dirty="0" smtClean="0"/>
              <a:t> are using the </a:t>
            </a:r>
            <a:r>
              <a:rPr kumimoji="1" lang="en-US" altLang="zh-TW" baseline="0" dirty="0" err="1" smtClean="0"/>
              <a:t>sklearn</a:t>
            </a:r>
            <a:r>
              <a:rPr kumimoji="1" lang="en-US" altLang="zh-TW" baseline="0" dirty="0" smtClean="0"/>
              <a:t> library to find the user similarity base on the matrix.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0103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Last,</a:t>
            </a:r>
            <a:r>
              <a:rPr kumimoji="1" lang="en-US" altLang="zh-TW" baseline="0" dirty="0" smtClean="0"/>
              <a:t> we calculate the weighted average of similar user’s  rating product to recommend product list to the user.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187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 this project,</a:t>
            </a:r>
            <a:r>
              <a:rPr kumimoji="1" lang="en-US" altLang="zh-TW" baseline="0" dirty="0" smtClean="0"/>
              <a:t> after we got the data. We do the data  clean and preprocess;</a:t>
            </a:r>
          </a:p>
          <a:p>
            <a:r>
              <a:rPr kumimoji="1" lang="en-US" altLang="zh-TW" baseline="0" dirty="0" smtClean="0"/>
              <a:t>After that, we analyze the </a:t>
            </a:r>
            <a:r>
              <a:rPr kumimoji="1" lang="en-US" altLang="zh-TW" baseline="0" dirty="0" err="1" smtClean="0"/>
              <a:t>charactestic</a:t>
            </a:r>
            <a:r>
              <a:rPr kumimoji="1" lang="en-US" altLang="zh-TW" baseline="0" dirty="0" smtClean="0"/>
              <a:t> of the data, and </a:t>
            </a:r>
            <a:r>
              <a:rPr kumimoji="1" lang="en-US" altLang="zh-TW" baseline="0" dirty="0" err="1" smtClean="0"/>
              <a:t>vaulizeize</a:t>
            </a:r>
            <a:r>
              <a:rPr kumimoji="1" lang="en-US" altLang="zh-TW" baseline="0" dirty="0" smtClean="0"/>
              <a:t> the result.</a:t>
            </a:r>
          </a:p>
          <a:p>
            <a:r>
              <a:rPr kumimoji="1" lang="en-US" altLang="zh-TW" baseline="0" dirty="0" smtClean="0"/>
              <a:t>Finally, we implement a simple recommendation system to present what we are doing.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61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original</a:t>
            </a:r>
            <a:r>
              <a:rPr kumimoji="1" lang="en-US" altLang="zh-TW" baseline="0" dirty="0" smtClean="0"/>
              <a:t> dataset is come from amazon china. The data set is almost 1GB; </a:t>
            </a:r>
          </a:p>
          <a:p>
            <a:r>
              <a:rPr kumimoji="1" lang="en-US" altLang="zh-TW" baseline="0" dirty="0" smtClean="0"/>
              <a:t>There is four dimension about the data: product, categories, users and rating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866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kumimoji="1" lang="en-US" altLang="zh-TW" dirty="0" smtClean="0"/>
              <a:t>First we</a:t>
            </a:r>
            <a:r>
              <a:rPr kumimoji="1" lang="en-US" altLang="zh-TW" baseline="0" dirty="0" smtClean="0"/>
              <a:t> take a look about the data </a:t>
            </a:r>
            <a:r>
              <a:rPr lang="en-US" altLang="zh-M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</a:t>
            </a:r>
            <a:r>
              <a:rPr kumimoji="1" lang="en-US" altLang="zh-TW" baseline="0" dirty="0" smtClean="0"/>
              <a:t>. The most products is books categories 80%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of the total.</a:t>
            </a:r>
          </a:p>
          <a:p>
            <a:pPr rtl="0" fontAlgn="t"/>
            <a:r>
              <a:rPr kumimoji="1" lang="en-US" altLang="zh-TW" baseline="0" dirty="0" smtClean="0"/>
              <a:t>---NO ----In the book categories, The largest number of books are educational books and child book.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641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</a:t>
            </a:r>
            <a:r>
              <a:rPr kumimoji="1" lang="en-US" altLang="zh-TW" baseline="0" dirty="0" smtClean="0"/>
              <a:t> the rating score, there is 1 to 5 point for user to rate. We found that user often rate 5 point more that else.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764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next</a:t>
            </a:r>
            <a:r>
              <a:rPr kumimoji="1" lang="en-US" altLang="zh-TW" baseline="0" dirty="0" smtClean="0"/>
              <a:t>, we can do same simple analysis about the product, we find that </a:t>
            </a:r>
            <a:r>
              <a:rPr kumimoji="1" lang="zh-TW" altLang="en-US" baseline="0" dirty="0" smtClean="0"/>
              <a:t>三國演義</a:t>
            </a:r>
            <a:r>
              <a:rPr kumimoji="1" lang="en-US" altLang="zh-TW" baseline="0" dirty="0" smtClean="0"/>
              <a:t>and</a:t>
            </a:r>
            <a:r>
              <a:rPr kumimoji="1" lang="zh-TW" altLang="en-US" baseline="0" dirty="0" smtClean="0"/>
              <a:t>紅樓夢</a:t>
            </a:r>
            <a:r>
              <a:rPr kumimoji="1" lang="en-US" altLang="zh-TW" baseline="0" dirty="0" smtClean="0"/>
              <a:t>have the most rating count, we can conclude that they are the most </a:t>
            </a:r>
            <a:r>
              <a:rPr kumimoji="1" lang="en-US" altLang="zh-TW" baseline="0" dirty="0" err="1" smtClean="0"/>
              <a:t>poplula</a:t>
            </a:r>
            <a:r>
              <a:rPr kumimoji="1" lang="en-US" altLang="zh-TW" baseline="0" dirty="0" smtClean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612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perform a word segmentation analysis on all product names, we</a:t>
            </a:r>
            <a:r>
              <a:rPr kumimoji="1" lang="en-US" altLang="zh-TW" baseline="0" dirty="0" smtClean="0"/>
              <a:t> find that the most Popular key word is the </a:t>
            </a:r>
            <a:r>
              <a:rPr kumimoji="1" lang="zh-TW" altLang="en-US" baseline="0" dirty="0" smtClean="0"/>
              <a:t>系列</a:t>
            </a:r>
            <a:r>
              <a:rPr kumimoji="1" lang="en-US" altLang="zh-TW" baseline="0" dirty="0" smtClean="0"/>
              <a:t> and </a:t>
            </a:r>
            <a:r>
              <a:rPr kumimoji="1" lang="zh-TW" altLang="en-US" baseline="0" dirty="0" smtClean="0"/>
              <a:t>中國</a:t>
            </a:r>
            <a:r>
              <a:rPr kumimoji="1" lang="en-US" altLang="zh-TW" baseline="0" dirty="0" smtClean="0"/>
              <a:t>. But we found that this is some stop word just like “the”, so this key word list is not totally correct.</a:t>
            </a:r>
          </a:p>
          <a:p>
            <a:r>
              <a:rPr kumimoji="1" lang="en-US" altLang="zh-TW" baseline="0" dirty="0" smtClean="0"/>
              <a:t>So we use </a:t>
            </a:r>
            <a:r>
              <a:rPr kumimoji="1" lang="en-US" altLang="zh-TW" baseline="0" dirty="0" err="1" smtClean="0"/>
              <a:t>baduo</a:t>
            </a:r>
            <a:r>
              <a:rPr kumimoji="1" lang="en-US" altLang="zh-TW" baseline="0" dirty="0" smtClean="0"/>
              <a:t> stop word list the filter out all the stop word, and here is the final result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023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perform a word segmentation analysis on all product names, we</a:t>
            </a:r>
            <a:r>
              <a:rPr kumimoji="1" lang="en-US" altLang="zh-TW" baseline="0" dirty="0" smtClean="0"/>
              <a:t> find that the most Popular key word is the </a:t>
            </a:r>
            <a:r>
              <a:rPr kumimoji="1" lang="zh-TW" altLang="en-US" baseline="0" dirty="0" smtClean="0"/>
              <a:t>系列</a:t>
            </a:r>
            <a:r>
              <a:rPr kumimoji="1" lang="en-US" altLang="zh-TW" baseline="0" dirty="0" smtClean="0"/>
              <a:t> and </a:t>
            </a:r>
            <a:r>
              <a:rPr kumimoji="1" lang="zh-TW" altLang="en-US" baseline="0" dirty="0" smtClean="0"/>
              <a:t>中國</a:t>
            </a:r>
            <a:r>
              <a:rPr kumimoji="1" lang="en-US" altLang="zh-TW" baseline="0" dirty="0" smtClean="0"/>
              <a:t>. But we found that this is some stop word just like “the”, so this key word list is not totally correct.</a:t>
            </a:r>
          </a:p>
          <a:p>
            <a:r>
              <a:rPr kumimoji="1" lang="en-US" altLang="zh-TW" baseline="0" dirty="0" smtClean="0"/>
              <a:t>So we use </a:t>
            </a:r>
            <a:r>
              <a:rPr kumimoji="1" lang="en-US" altLang="zh-TW" baseline="0" dirty="0" err="1" smtClean="0"/>
              <a:t>baduo</a:t>
            </a:r>
            <a:r>
              <a:rPr kumimoji="1" lang="en-US" altLang="zh-TW" baseline="0" dirty="0" smtClean="0"/>
              <a:t> stop word list the filter out all the stop word, and here is the final result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7894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MO" dirty="0" smtClean="0"/>
              <a:t>On the other hand,</a:t>
            </a:r>
            <a:r>
              <a:rPr lang="en-US" altLang="zh-MO" baseline="0" dirty="0" smtClean="0"/>
              <a:t> we find the most Popular word combination is </a:t>
            </a:r>
            <a:r>
              <a:rPr lang="zh-TW" altLang="en-US" baseline="0" dirty="0" smtClean="0"/>
              <a:t>規划</a:t>
            </a:r>
            <a:r>
              <a:rPr lang="en-US" altLang="zh-TW" baseline="0" dirty="0" smtClean="0"/>
              <a:t>and </a:t>
            </a:r>
            <a:r>
              <a:rPr lang="zh-TW" altLang="en-US" baseline="0" dirty="0" smtClean="0"/>
              <a:t>教財</a:t>
            </a:r>
            <a:r>
              <a:rPr lang="en-US" altLang="zh-TW" baseline="0" dirty="0" smtClean="0"/>
              <a:t>, also here we find a funny </a:t>
            </a:r>
            <a:r>
              <a:rPr lang="en-US" altLang="zh-MO" baseline="0" dirty="0" smtClean="0"/>
              <a:t>combination  is </a:t>
            </a:r>
            <a:r>
              <a:rPr lang="zh-TW" altLang="en-US" baseline="0" dirty="0" smtClean="0"/>
              <a:t>預測</a:t>
            </a:r>
            <a:r>
              <a:rPr lang="en-US" altLang="zh-TW" baseline="0" dirty="0" smtClean="0"/>
              <a:t>and</a:t>
            </a:r>
            <a:r>
              <a:rPr lang="zh-TW" altLang="en-US" baseline="0" dirty="0" smtClean="0"/>
              <a:t>試卷</a:t>
            </a:r>
            <a:endParaRPr lang="zh-MO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877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7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7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0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phonPlus/ChineseNlpCorpus/blob/master/datasets/yf_amazon/intro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amazon product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DATA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analysis</a:t>
            </a:r>
            <a:br>
              <a:rPr lang="en-US" altLang="zh-TW" sz="6000" dirty="0" smtClean="0"/>
            </a:br>
            <a:r>
              <a:rPr lang="en-US" altLang="zh-TW" sz="4000" dirty="0"/>
              <a:t>	 </a:t>
            </a:r>
            <a:r>
              <a:rPr lang="en-US" altLang="zh-TW" sz="4000" dirty="0" smtClean="0"/>
              <a:t>                 - </a:t>
            </a:r>
            <a:r>
              <a:rPr lang="en-US" altLang="zh-TW" sz="3000" dirty="0" smtClean="0"/>
              <a:t>recommendation System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HK" sz="2400" b="1" dirty="0">
                <a:solidFill>
                  <a:schemeClr val="accent2">
                    <a:lumMod val="75000"/>
                  </a:schemeClr>
                </a:solidFill>
              </a:rPr>
              <a:t>CISC7201 INTRODUCTION TO DATA SCIENCE PROGRAMMING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544" y="4864608"/>
            <a:ext cx="7891272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Group K</a:t>
            </a:r>
          </a:p>
          <a:p>
            <a:r>
              <a:rPr lang="en-US" dirty="0"/>
              <a:t>Wong Kit </a:t>
            </a:r>
            <a:r>
              <a:rPr lang="en-US" dirty="0" err="1"/>
              <a:t>Kan</a:t>
            </a:r>
            <a:r>
              <a:rPr lang="en-US" dirty="0"/>
              <a:t> - mb95513</a:t>
            </a:r>
          </a:p>
          <a:p>
            <a:r>
              <a:rPr lang="en-US" dirty="0"/>
              <a:t>Chio Chon Hou - mb95540</a:t>
            </a:r>
          </a:p>
        </p:txBody>
      </p:sp>
    </p:spTree>
    <p:extLst>
      <p:ext uri="{BB962C8B-B14F-4D97-AF65-F5344CB8AC3E}">
        <p14:creationId xmlns:p14="http://schemas.microsoft.com/office/powerpoint/2010/main" val="29728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useless </a:t>
            </a:r>
            <a:r>
              <a:rPr lang="en-US" dirty="0" smtClean="0"/>
              <a:t>column</a:t>
            </a:r>
          </a:p>
          <a:p>
            <a:r>
              <a:rPr lang="en-US" dirty="0" smtClean="0"/>
              <a:t>Remove </a:t>
            </a:r>
            <a:r>
              <a:rPr lang="en-US" dirty="0" err="1" smtClean="0"/>
              <a:t>NaN</a:t>
            </a:r>
            <a:r>
              <a:rPr lang="en-US" dirty="0" smtClean="0"/>
              <a:t> product name/user id/rating data</a:t>
            </a:r>
          </a:p>
          <a:p>
            <a:r>
              <a:rPr lang="en-US" dirty="0" smtClean="0"/>
              <a:t>Remove punctuation(%$?) in product name</a:t>
            </a:r>
          </a:p>
          <a:p>
            <a:r>
              <a:rPr lang="en-US" dirty="0" smtClean="0"/>
              <a:t>Remove </a:t>
            </a:r>
            <a:r>
              <a:rPr lang="en-US" dirty="0"/>
              <a:t>Extreme </a:t>
            </a:r>
            <a:r>
              <a:rPr lang="en-US" dirty="0" smtClean="0"/>
              <a:t>data (rating)</a:t>
            </a:r>
          </a:p>
          <a:p>
            <a:r>
              <a:rPr lang="en-US" dirty="0" smtClean="0"/>
              <a:t>Drop duplicate rating records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735" y="4402836"/>
            <a:ext cx="7258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 split</a:t>
            </a:r>
          </a:p>
          <a:p>
            <a:r>
              <a:rPr lang="en-US" dirty="0" smtClean="0"/>
              <a:t>Split the word </a:t>
            </a:r>
            <a:r>
              <a:rPr lang="en-US" dirty="0"/>
              <a:t>(</a:t>
            </a:r>
            <a:r>
              <a:rPr lang="en-US" dirty="0" err="1" smtClean="0"/>
              <a:t>jieba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 table (join csv)</a:t>
            </a:r>
          </a:p>
          <a:p>
            <a:r>
              <a:rPr lang="en-US" dirty="0" smtClean="0"/>
              <a:t>Build user-items matrix</a:t>
            </a:r>
          </a:p>
          <a:p>
            <a:r>
              <a:rPr lang="en-US" dirty="0" smtClean="0"/>
              <a:t>Export the processed dataset (speed up)</a:t>
            </a:r>
          </a:p>
        </p:txBody>
      </p:sp>
    </p:spTree>
    <p:extLst>
      <p:ext uri="{BB962C8B-B14F-4D97-AF65-F5344CB8AC3E}">
        <p14:creationId xmlns:p14="http://schemas.microsoft.com/office/powerpoint/2010/main" val="3221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48" y="4229100"/>
            <a:ext cx="89154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/>
              <a:t>Split the word (</a:t>
            </a:r>
            <a:r>
              <a:rPr lang="en-US" dirty="0" err="1"/>
              <a:t>jieba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673" y="4303204"/>
            <a:ext cx="955357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1738122"/>
            <a:ext cx="5267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1" y="3160087"/>
            <a:ext cx="6938681" cy="3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/>
              <a:t>Build user-items matrix</a:t>
            </a:r>
          </a:p>
          <a:p>
            <a:r>
              <a:rPr lang="en-US" dirty="0"/>
              <a:t>Export the processed dataset (speed up)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88" y="4146804"/>
            <a:ext cx="6809814" cy="26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top categories</a:t>
            </a:r>
          </a:p>
          <a:p>
            <a:r>
              <a:rPr lang="en-US" dirty="0" smtClean="0"/>
              <a:t>Find top words (n-gram)</a:t>
            </a:r>
          </a:p>
          <a:p>
            <a:r>
              <a:rPr lang="en-US" dirty="0" smtClean="0"/>
              <a:t>Item based recommendation</a:t>
            </a:r>
          </a:p>
          <a:p>
            <a:pPr lvl="1"/>
            <a:r>
              <a:rPr lang="en-US" dirty="0" smtClean="0"/>
              <a:t>content-based filtering</a:t>
            </a:r>
          </a:p>
          <a:p>
            <a:r>
              <a:rPr lang="en-US" dirty="0" smtClean="0"/>
              <a:t>Item/User based recommendation</a:t>
            </a:r>
          </a:p>
          <a:p>
            <a:pPr lvl="1"/>
            <a:r>
              <a:rPr lang="en-US" dirty="0" smtClean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16" y="2624329"/>
            <a:ext cx="4685748" cy="32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filtering - </a:t>
            </a:r>
            <a:r>
              <a:rPr lang="en-US" dirty="0" err="1" smtClean="0"/>
              <a:t>tfidf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0218" y="2121408"/>
            <a:ext cx="10908030" cy="4583472"/>
            <a:chOff x="220218" y="2121408"/>
            <a:chExt cx="10908030" cy="45834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218" y="5504730"/>
              <a:ext cx="10782300" cy="120015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943600" y="2121408"/>
              <a:ext cx="5184648" cy="3924211"/>
              <a:chOff x="5943600" y="2121408"/>
              <a:chExt cx="5184648" cy="392421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943600" y="2121408"/>
                <a:ext cx="5184648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000" dirty="0"/>
                  <a:t>TF-IDF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TF: Term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the</a:t>
                </a:r>
                <a:r>
                  <a:rPr lang="en-US" dirty="0"/>
                  <a:t> </a:t>
                </a:r>
                <a:r>
                  <a:rPr lang="en-US" b="1" dirty="0"/>
                  <a:t>raw count of a term </a:t>
                </a:r>
                <a:r>
                  <a:rPr lang="en-US" dirty="0"/>
                  <a:t>in a </a:t>
                </a:r>
                <a:r>
                  <a:rPr lang="en-US" dirty="0" smtClean="0"/>
                  <a:t>document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 smtClean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IDF: Inverse document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/>
                  <a:t>the documents that contain the </a:t>
                </a:r>
                <a:r>
                  <a:rPr lang="en-US" dirty="0" smtClean="0"/>
                  <a:t>word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1656" y="3060186"/>
                <a:ext cx="1943100" cy="8001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1656" y="4434459"/>
                <a:ext cx="2743200" cy="93345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5953" y="5512219"/>
                <a:ext cx="2219325" cy="533400"/>
              </a:xfrm>
              <a:prstGeom prst="rect">
                <a:avLst/>
              </a:prstGeom>
            </p:spPr>
          </p:pic>
        </p:grp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846" y="1728404"/>
            <a:ext cx="3225188" cy="37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/ User based </a:t>
            </a:r>
            <a:r>
              <a:rPr lang="en-US" altLang="zh-TW" dirty="0"/>
              <a:t>recommendation</a:t>
            </a:r>
            <a:br>
              <a:rPr lang="en-US" altLang="zh-TW" dirty="0"/>
            </a:br>
            <a:r>
              <a:rPr lang="en-US" altLang="zh-TW" dirty="0"/>
              <a:t>Neighborhood </a:t>
            </a:r>
            <a:r>
              <a:rPr lang="en-US" altLang="zh-TW" dirty="0" smtClean="0"/>
              <a:t>methods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209" y="2410222"/>
            <a:ext cx="6126673" cy="37894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94" y="2410222"/>
            <a:ext cx="5344445" cy="40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/>
              <a:t>☐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Collect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Clean the data</a:t>
            </a:r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Process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  <a:endParaRPr lang="en-US" sz="2600" dirty="0"/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Analyze </a:t>
            </a:r>
            <a:r>
              <a:rPr lang="en-US" sz="2600" dirty="0"/>
              <a:t>/ recommend / forecast / visualize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 Simple recommendation system</a:t>
            </a:r>
            <a:endParaRPr lang="en-US" sz="26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1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Item based recommendation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content-based filtering</a:t>
            </a:r>
          </a:p>
          <a:p>
            <a:r>
              <a:rPr lang="en-US" dirty="0"/>
              <a:t>Item/User based recommendation</a:t>
            </a:r>
          </a:p>
          <a:p>
            <a:pPr lvl="1"/>
            <a:r>
              <a:rPr lang="en-US" sz="2000" dirty="0"/>
              <a:t>Neighborhood </a:t>
            </a:r>
            <a:r>
              <a:rPr lang="en-US" sz="2000" dirty="0" smtClean="0"/>
              <a:t>methods</a:t>
            </a:r>
          </a:p>
          <a:p>
            <a:pPr lvl="1"/>
            <a:r>
              <a:rPr lang="en-US" sz="2000" dirty="0" smtClean="0"/>
              <a:t>(</a:t>
            </a:r>
            <a:r>
              <a:rPr kumimoji="1" lang="en-US" altLang="zh-TW" sz="2000" dirty="0" err="1" smtClean="0"/>
              <a:t>sklearn</a:t>
            </a:r>
            <a:r>
              <a:rPr kumimoji="1" lang="en-US" altLang="zh-TW" sz="2000" dirty="0" smtClean="0"/>
              <a:t> library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341" y="4054031"/>
            <a:ext cx="6809814" cy="26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Item based recommendation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content-based filtering</a:t>
            </a:r>
          </a:p>
          <a:p>
            <a:r>
              <a:rPr lang="en-US" dirty="0"/>
              <a:t>Item/User based recommendation</a:t>
            </a:r>
          </a:p>
          <a:p>
            <a:pPr lvl="1"/>
            <a:r>
              <a:rPr lang="en-US" sz="2000" dirty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70" y="2245534"/>
            <a:ext cx="4584690" cy="24903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40" y="4726889"/>
            <a:ext cx="6490447" cy="171904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111998" y="5002307"/>
            <a:ext cx="41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Simple</a:t>
            </a:r>
            <a:r>
              <a:rPr kumimoji="1" lang="zh-TW" altLang="en-US" dirty="0"/>
              <a:t> </a:t>
            </a:r>
            <a:r>
              <a:rPr lang="en-US" altLang="zh-TW" dirty="0"/>
              <a:t>Weighted average method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0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0965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4002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[Backup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UserCF</a:t>
            </a:r>
            <a:r>
              <a:rPr lang="en-US" dirty="0" smtClean="0"/>
              <a:t>]Improvement: The </a:t>
            </a:r>
            <a:r>
              <a:rPr lang="en-US" dirty="0"/>
              <a:t>principle of the algorithm is that the user's rating of the item should be near the average of the user's rating of all items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83" y="2800350"/>
            <a:ext cx="63627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[Backup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UserCF</a:t>
            </a:r>
            <a:r>
              <a:rPr lang="en-US" dirty="0"/>
              <a:t>] Evaluation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07397"/>
              </p:ext>
            </p:extLst>
          </p:nvPr>
        </p:nvGraphicFramePr>
        <p:xfrm>
          <a:off x="1277855" y="2889190"/>
          <a:ext cx="633900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27500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K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precision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recall</a:t>
                      </a:r>
                      <a:endParaRPr lang="zh-MO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10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15.25%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8</a:t>
                      </a:r>
                      <a:r>
                        <a:rPr lang="en-US" altLang="zh-TW" dirty="0" smtClean="0"/>
                        <a:t>%</a:t>
                      </a:r>
                      <a:endParaRPr lang="zh-MO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MO" b="1" dirty="0" smtClean="0"/>
                        <a:t>20</a:t>
                      </a:r>
                      <a:endParaRPr lang="zh-MO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22.5%</a:t>
                      </a:r>
                      <a:endParaRPr lang="zh-MO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10.03%</a:t>
                      </a:r>
                      <a:endParaRPr lang="zh-MO" altLang="en-US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50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20.25%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10.01%</a:t>
                      </a:r>
                      <a:endParaRPr lang="zh-MO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75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20.45%</a:t>
                      </a:r>
                      <a:endParaRPr lang="zh-MO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9.92%</a:t>
                      </a:r>
                      <a:endParaRPr lang="zh-MO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148" y="5002974"/>
            <a:ext cx="23241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[Backup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MO" dirty="0"/>
              <a:t>pip install </a:t>
            </a:r>
            <a:r>
              <a:rPr lang="en-US" altLang="zh-MO" dirty="0" err="1" smtClean="0"/>
              <a:t>jieba</a:t>
            </a:r>
            <a:r>
              <a:rPr lang="en-US" altLang="zh-MO" dirty="0" smtClean="0"/>
              <a:t> </a:t>
            </a:r>
            <a:r>
              <a:rPr lang="en-US" altLang="zh-TW" dirty="0" smtClean="0"/>
              <a:t>=&gt;</a:t>
            </a:r>
            <a:r>
              <a:rPr lang="en-US" altLang="zh-MO" dirty="0"/>
              <a:t> Chinese text segmentation: built to be the best Python Chinese word segmentation module.</a:t>
            </a:r>
          </a:p>
          <a:p>
            <a:r>
              <a:rPr lang="en-US" altLang="zh-MO" dirty="0" smtClean="0"/>
              <a:t>pip </a:t>
            </a:r>
            <a:r>
              <a:rPr lang="en-US" altLang="zh-MO" dirty="0"/>
              <a:t>install </a:t>
            </a:r>
            <a:r>
              <a:rPr lang="en-US" altLang="zh-MO" dirty="0" err="1" smtClean="0"/>
              <a:t>sklearn</a:t>
            </a:r>
            <a:r>
              <a:rPr lang="en-US" altLang="zh-MO" dirty="0" smtClean="0"/>
              <a:t> </a:t>
            </a:r>
            <a:r>
              <a:rPr lang="en-US" altLang="zh-TW" dirty="0" smtClean="0"/>
              <a:t>=&gt; </a:t>
            </a:r>
            <a:r>
              <a:rPr lang="en-US" altLang="zh-MO" dirty="0" err="1"/>
              <a:t>scikit</a:t>
            </a:r>
            <a:r>
              <a:rPr lang="en-US" altLang="zh-MO" dirty="0"/>
              <a:t>-learn: machine learning in Python</a:t>
            </a:r>
            <a:endParaRPr lang="en-US" altLang="zh-MO" dirty="0"/>
          </a:p>
          <a:p>
            <a:r>
              <a:rPr lang="en-US" altLang="zh-MO" dirty="0" smtClean="0"/>
              <a:t>pip </a:t>
            </a:r>
            <a:r>
              <a:rPr lang="en-US" altLang="zh-MO" dirty="0"/>
              <a:t>install </a:t>
            </a:r>
            <a:r>
              <a:rPr lang="en-US" altLang="zh-MO" dirty="0" smtClean="0"/>
              <a:t>cufflinks </a:t>
            </a:r>
            <a:endParaRPr lang="en-US" altLang="zh-MO" dirty="0"/>
          </a:p>
          <a:p>
            <a:r>
              <a:rPr lang="en-US" altLang="zh-MO" dirty="0"/>
              <a:t>pip install </a:t>
            </a:r>
            <a:r>
              <a:rPr lang="en-US" altLang="zh-MO" dirty="0" smtClean="0"/>
              <a:t>flask =&gt; webserver</a:t>
            </a:r>
            <a:endParaRPr lang="en-US" altLang="zh-MO" dirty="0"/>
          </a:p>
          <a:p>
            <a:r>
              <a:rPr lang="en-US" altLang="zh-MO" dirty="0"/>
              <a:t>pip install </a:t>
            </a:r>
            <a:r>
              <a:rPr lang="en-US" altLang="zh-MO" dirty="0" err="1" smtClean="0"/>
              <a:t>json_tricks</a:t>
            </a:r>
            <a:r>
              <a:rPr lang="en-US" altLang="zh-MO" dirty="0" smtClean="0"/>
              <a:t> =&gt; </a:t>
            </a:r>
            <a:r>
              <a:rPr lang="en-US" altLang="zh-MO" dirty="0" err="1" smtClean="0"/>
              <a:t>json</a:t>
            </a:r>
            <a:endParaRPr lang="en-US" altLang="zh-MO" dirty="0"/>
          </a:p>
          <a:p>
            <a:r>
              <a:rPr lang="en-US" altLang="zh-MO" dirty="0"/>
              <a:t>pip install </a:t>
            </a:r>
            <a:r>
              <a:rPr lang="en-US" altLang="zh-MO" dirty="0" smtClean="0"/>
              <a:t>flask-</a:t>
            </a:r>
            <a:r>
              <a:rPr lang="en-US" altLang="zh-MO" dirty="0" err="1" smtClean="0"/>
              <a:t>cors</a:t>
            </a:r>
            <a:endParaRPr lang="en-US" altLang="zh-MO" dirty="0"/>
          </a:p>
        </p:txBody>
      </p:sp>
    </p:spTree>
    <p:extLst>
      <p:ext uri="{BB962C8B-B14F-4D97-AF65-F5344CB8AC3E}">
        <p14:creationId xmlns:p14="http://schemas.microsoft.com/office/powerpoint/2010/main" val="29936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[Backup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MO" dirty="0" smtClean="0"/>
              <a:t>Environment:</a:t>
            </a:r>
          </a:p>
          <a:p>
            <a:r>
              <a:rPr lang="en-US" altLang="zh-MO" dirty="0" smtClean="0"/>
              <a:t>Python3.6 (back-end </a:t>
            </a:r>
            <a:r>
              <a:rPr lang="en-US" altLang="zh-MO" dirty="0" err="1" smtClean="0"/>
              <a:t>api</a:t>
            </a:r>
            <a:r>
              <a:rPr lang="en-US" altLang="zh-MO" dirty="0" smtClean="0"/>
              <a:t>) </a:t>
            </a:r>
          </a:p>
          <a:p>
            <a:r>
              <a:rPr lang="en-US" altLang="zh-MO" dirty="0" err="1" smtClean="0"/>
              <a:t>VueJs</a:t>
            </a:r>
            <a:r>
              <a:rPr lang="en-US" altLang="zh-MO" dirty="0" smtClean="0"/>
              <a:t> (front-end)</a:t>
            </a:r>
          </a:p>
          <a:p>
            <a:r>
              <a:rPr lang="en-US" altLang="zh-MO" dirty="0" err="1" smtClean="0"/>
              <a:t>Jupyter</a:t>
            </a:r>
            <a:r>
              <a:rPr lang="en-US" altLang="zh-MO" dirty="0" smtClean="0"/>
              <a:t> notebook</a:t>
            </a:r>
            <a:endParaRPr lang="en-US" altLang="zh-MO" dirty="0"/>
          </a:p>
        </p:txBody>
      </p:sp>
    </p:spTree>
    <p:extLst>
      <p:ext uri="{BB962C8B-B14F-4D97-AF65-F5344CB8AC3E}">
        <p14:creationId xmlns:p14="http://schemas.microsoft.com/office/powerpoint/2010/main" val="39967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Amazon China’s product data</a:t>
            </a:r>
          </a:p>
          <a:p>
            <a:r>
              <a:rPr lang="en-US" dirty="0"/>
              <a:t>Data overview: </a:t>
            </a:r>
            <a:r>
              <a:rPr lang="en-US" dirty="0" smtClean="0"/>
              <a:t>(846 MB)</a:t>
            </a:r>
          </a:p>
          <a:p>
            <a:pPr lvl="1"/>
            <a:r>
              <a:rPr lang="en-US" dirty="0" smtClean="0"/>
              <a:t>20,000 products</a:t>
            </a:r>
          </a:p>
          <a:p>
            <a:pPr lvl="1"/>
            <a:r>
              <a:rPr lang="en-US" dirty="0" smtClean="0"/>
              <a:t>1,100 categories</a:t>
            </a:r>
          </a:p>
          <a:p>
            <a:pPr lvl="1"/>
            <a:r>
              <a:rPr lang="en-US" dirty="0" smtClean="0"/>
              <a:t>1.42 </a:t>
            </a:r>
            <a:r>
              <a:rPr lang="en-US" dirty="0"/>
              <a:t>million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7.2 </a:t>
            </a:r>
            <a:r>
              <a:rPr lang="en-US" dirty="0"/>
              <a:t>million reviews / rating data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ource: </a:t>
            </a:r>
            <a:r>
              <a:rPr lang="en-US" dirty="0">
                <a:hlinkClick r:id="rId3"/>
              </a:rPr>
              <a:t>https://github.com/SophonPlus/ChineseNlpCorpus/blob/master/datasets/yf_amazon/intro.ipynb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7386" y="1846580"/>
            <a:ext cx="4930006" cy="405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26" y="1764030"/>
            <a:ext cx="5067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2879741"/>
            <a:ext cx="91059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41" y="2805603"/>
            <a:ext cx="9582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79" y="1847692"/>
            <a:ext cx="8624125" cy="43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98" y="2093976"/>
            <a:ext cx="7158283" cy="38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0487" y="1901444"/>
            <a:ext cx="784990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Words>1054</Words>
  <Application>Microsoft Office PowerPoint</Application>
  <PresentationFormat>寬螢幕</PresentationFormat>
  <Paragraphs>175</Paragraphs>
  <Slides>28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Rockwell</vt:lpstr>
      <vt:lpstr>Rockwell Condensed</vt:lpstr>
      <vt:lpstr>微軟正黑體</vt:lpstr>
      <vt:lpstr>新細明體</vt:lpstr>
      <vt:lpstr>標楷體</vt:lpstr>
      <vt:lpstr>Calibri</vt:lpstr>
      <vt:lpstr>Webdings</vt:lpstr>
      <vt:lpstr>Wingdings</vt:lpstr>
      <vt:lpstr>Wood Type</vt:lpstr>
      <vt:lpstr>amazon product DATA analysis                    - recommendation System  CISC7201 INTRODUCTION TO DATA SCIENCE PROGRAMMING</vt:lpstr>
      <vt:lpstr>What we have done</vt:lpstr>
      <vt:lpstr>Data source</vt:lpstr>
      <vt:lpstr>Data overview</vt:lpstr>
      <vt:lpstr>Data overview – cont.</vt:lpstr>
      <vt:lpstr>Data overview – cont.</vt:lpstr>
      <vt:lpstr>Data overview – cont.</vt:lpstr>
      <vt:lpstr>Data overview – cont.</vt:lpstr>
      <vt:lpstr>Data overview – cont.</vt:lpstr>
      <vt:lpstr>Simple recommendation system</vt:lpstr>
      <vt:lpstr>Data cleaning</vt:lpstr>
      <vt:lpstr>Data processing</vt:lpstr>
      <vt:lpstr>Data processing</vt:lpstr>
      <vt:lpstr>Data processing</vt:lpstr>
      <vt:lpstr>Data processing</vt:lpstr>
      <vt:lpstr>Data processing</vt:lpstr>
      <vt:lpstr>Data Analyze / recommend</vt:lpstr>
      <vt:lpstr>Content-based filtering - tfidf</vt:lpstr>
      <vt:lpstr>ITEM / User based recommendation Neighborhood methods</vt:lpstr>
      <vt:lpstr>Data Analyze / recommend</vt:lpstr>
      <vt:lpstr>Data Analyze / recommend</vt:lpstr>
      <vt:lpstr>Thank you</vt:lpstr>
      <vt:lpstr>PowerPoint 簡報</vt:lpstr>
      <vt:lpstr>PowerPoint 簡報</vt:lpstr>
      <vt:lpstr>[Backup Slide]</vt:lpstr>
      <vt:lpstr>[Backup Slide]</vt:lpstr>
      <vt:lpstr>[Backup Slide]</vt:lpstr>
      <vt:lpstr>[Backup Slide]</vt:lpstr>
    </vt:vector>
  </TitlesOfParts>
  <Company>University of Macau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mb95540 Chio Chon Hou</dc:creator>
  <cp:lastModifiedBy>iM K</cp:lastModifiedBy>
  <cp:revision>153</cp:revision>
  <dcterms:created xsi:type="dcterms:W3CDTF">2019-12-14T13:00:01Z</dcterms:created>
  <dcterms:modified xsi:type="dcterms:W3CDTF">2019-12-16T08:41:54Z</dcterms:modified>
</cp:coreProperties>
</file>