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8" r:id="rId3"/>
    <p:sldId id="257" r:id="rId4"/>
    <p:sldId id="263" r:id="rId5"/>
    <p:sldId id="265" r:id="rId6"/>
    <p:sldId id="264" r:id="rId7"/>
    <p:sldId id="266" r:id="rId8"/>
    <p:sldId id="262" r:id="rId9"/>
    <p:sldId id="259" r:id="rId10"/>
    <p:sldId id="260" r:id="rId11"/>
    <p:sldId id="267" r:id="rId12"/>
    <p:sldId id="268" r:id="rId13"/>
    <p:sldId id="269" r:id="rId14"/>
    <p:sldId id="275" r:id="rId15"/>
    <p:sldId id="261" r:id="rId16"/>
    <p:sldId id="270" r:id="rId17"/>
    <p:sldId id="271" r:id="rId18"/>
    <p:sldId id="274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o Chon Hou" initials="CC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7852"/>
  </p:normalViewPr>
  <p:slideViewPr>
    <p:cSldViewPr snapToGrid="0">
      <p:cViewPr varScale="1">
        <p:scale>
          <a:sx n="125" d="100"/>
          <a:sy n="125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7C5F1-5830-FA45-AF71-D36C8CFB7AE0}" type="datetimeFigureOut">
              <a:rPr kumimoji="1" lang="zh-TW" altLang="en-US" smtClean="0"/>
              <a:t>2019/12/15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AD0A5-2569-EA4A-B1D5-45BFBF47F3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968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have drop</a:t>
            </a:r>
            <a:r>
              <a:rPr kumimoji="1" lang="en-US" altLang="zh-TW" baseline="0" dirty="0" smtClean="0"/>
              <a:t> and remove the meaningless record,</a:t>
            </a:r>
          </a:p>
          <a:p>
            <a:r>
              <a:rPr kumimoji="1" lang="en-US" altLang="zh-TW" baseline="0" dirty="0" smtClean="0"/>
              <a:t>And remove punctuation in the product name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77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data processing part we done a lot.</a:t>
            </a:r>
          </a:p>
          <a:p>
            <a:r>
              <a:rPr kumimoji="1" lang="en-US" altLang="zh-TW" baseline="0" dirty="0" smtClean="0"/>
              <a:t>But I want to talk about the split word part.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90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split word part, we are using </a:t>
            </a:r>
            <a:r>
              <a:rPr kumimoji="1" lang="en-US" altLang="zh-TW" dirty="0" err="1" smtClean="0"/>
              <a:t>jieba</a:t>
            </a:r>
            <a:r>
              <a:rPr kumimoji="1" lang="en-US" altLang="zh-TW" baseline="0" dirty="0" smtClean="0"/>
              <a:t> library.</a:t>
            </a:r>
          </a:p>
          <a:p>
            <a:r>
              <a:rPr kumimoji="1" lang="en-US" altLang="zh-TW" baseline="0" dirty="0" smtClean="0"/>
              <a:t>This library we help us make the sentence split to lots of terms.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85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virtualization part we have already</a:t>
            </a:r>
            <a:r>
              <a:rPr kumimoji="1" lang="en-US" altLang="zh-TW" baseline="0" dirty="0" smtClean="0"/>
              <a:t> show in the demo.</a:t>
            </a:r>
          </a:p>
          <a:p>
            <a:r>
              <a:rPr kumimoji="1" lang="en-US" altLang="zh-TW" baseline="0" dirty="0" smtClean="0"/>
              <a:t>Last talk about the implementation.</a:t>
            </a:r>
          </a:p>
          <a:p>
            <a:r>
              <a:rPr kumimoji="1" lang="en-US" altLang="zh-TW" dirty="0" smtClean="0"/>
              <a:t>I</a:t>
            </a:r>
            <a:r>
              <a:rPr kumimoji="1" lang="en-US" altLang="zh-TW" baseline="0" dirty="0" smtClean="0"/>
              <a:t> think latent factor model everyone are know well.</a:t>
            </a:r>
          </a:p>
          <a:p>
            <a:r>
              <a:rPr kumimoji="1" lang="en-US" altLang="zh-TW" baseline="0" dirty="0" smtClean="0"/>
              <a:t>So we implement the content-based filtering </a:t>
            </a:r>
            <a:r>
              <a:rPr kumimoji="1" lang="en-US" altLang="zh-TW" baseline="0" smtClean="0"/>
              <a:t>and neighborhood methods.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112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TF</a:t>
            </a:r>
            <a:r>
              <a:rPr kumimoji="1" lang="en-US" altLang="zh-TW" baseline="0" dirty="0" smtClean="0"/>
              <a:t> means the term frequency in a document, the frequency more high means the term is more important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But the term is less important if it appear in lots of document.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So it need to inverse weight. That is IDF</a:t>
            </a:r>
          </a:p>
          <a:p>
            <a:r>
              <a:rPr kumimoji="1" lang="en-US" altLang="zh-TW" baseline="0" dirty="0" smtClean="0"/>
              <a:t>TF-IDF means TF </a:t>
            </a:r>
            <a:r>
              <a:rPr kumimoji="1" lang="en-US" altLang="zh-TW" baseline="0" dirty="0" err="1" smtClean="0"/>
              <a:t>multiy</a:t>
            </a:r>
            <a:r>
              <a:rPr kumimoji="1" lang="en-US" altLang="zh-TW" baseline="0" dirty="0" smtClean="0"/>
              <a:t> IDF.</a:t>
            </a:r>
          </a:p>
          <a:p>
            <a:r>
              <a:rPr kumimoji="1" lang="en-US" altLang="zh-TW" baseline="0" dirty="0" smtClean="0"/>
              <a:t>And there is our using library.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87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recommendation, there are</a:t>
            </a:r>
            <a:r>
              <a:rPr kumimoji="1" lang="en-US" altLang="zh-TW" baseline="0" dirty="0" smtClean="0"/>
              <a:t> user-based and item-based.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In user-based recommendation, first it find the similar user based on their rating comment.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8689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</a:t>
            </a:r>
            <a:r>
              <a:rPr kumimoji="1" lang="en-US" altLang="zh-TW" baseline="0" dirty="0" smtClean="0"/>
              <a:t> are using the </a:t>
            </a:r>
            <a:r>
              <a:rPr kumimoji="1" lang="en-US" altLang="zh-TW" baseline="0" dirty="0" err="1" smtClean="0"/>
              <a:t>sklearn</a:t>
            </a:r>
            <a:r>
              <a:rPr kumimoji="1" lang="en-US" altLang="zh-TW" baseline="0" dirty="0" smtClean="0"/>
              <a:t> library to find the user similarity base on the matrix.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10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Last,</a:t>
            </a:r>
            <a:r>
              <a:rPr kumimoji="1" lang="en-US" altLang="zh-TW" baseline="0" dirty="0" smtClean="0"/>
              <a:t> we calculate the weighted average of similar user’s  rating product to recommend product list to the user.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187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908074-C0E2-4CD3-B032-B7A75FABFEA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ophonPlus/ChineseNlpCorpus/blob/master/datasets/yf_amazon/intro.ipyn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recommendation</a:t>
            </a:r>
            <a:r>
              <a:rPr lang="en-US" sz="6000" dirty="0" smtClean="0"/>
              <a:t> System of amazon product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HK" sz="2400" b="1" dirty="0">
                <a:solidFill>
                  <a:schemeClr val="accent2">
                    <a:lumMod val="75000"/>
                  </a:schemeClr>
                </a:solidFill>
              </a:rPr>
              <a:t>CISC7201 INTRODUCTION TO DATA SCIENCE PROGRAMMING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544" y="4864608"/>
            <a:ext cx="7891272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Group K</a:t>
            </a:r>
          </a:p>
          <a:p>
            <a:r>
              <a:rPr lang="en-US" dirty="0"/>
              <a:t>Wong Kit </a:t>
            </a:r>
            <a:r>
              <a:rPr lang="en-US" dirty="0" err="1"/>
              <a:t>Kan</a:t>
            </a:r>
            <a:r>
              <a:rPr lang="en-US" dirty="0"/>
              <a:t> - mb95513</a:t>
            </a:r>
          </a:p>
          <a:p>
            <a:r>
              <a:rPr lang="en-US" dirty="0"/>
              <a:t>Chio Chon Hou - mb95540</a:t>
            </a:r>
          </a:p>
        </p:txBody>
      </p:sp>
    </p:spTree>
    <p:extLst>
      <p:ext uri="{BB962C8B-B14F-4D97-AF65-F5344CB8AC3E}">
        <p14:creationId xmlns:p14="http://schemas.microsoft.com/office/powerpoint/2010/main" val="29728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 split</a:t>
            </a:r>
          </a:p>
          <a:p>
            <a:r>
              <a:rPr lang="en-US" dirty="0" smtClean="0"/>
              <a:t>Split the word </a:t>
            </a:r>
            <a:r>
              <a:rPr lang="en-US" dirty="0"/>
              <a:t>(</a:t>
            </a:r>
            <a:r>
              <a:rPr lang="en-US" dirty="0" err="1" smtClean="0"/>
              <a:t>jieba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 table (join csv)</a:t>
            </a:r>
          </a:p>
          <a:p>
            <a:r>
              <a:rPr lang="en-US" dirty="0" smtClean="0"/>
              <a:t>Build user-items matrix</a:t>
            </a:r>
          </a:p>
          <a:p>
            <a:r>
              <a:rPr lang="en-US" dirty="0" smtClean="0"/>
              <a:t>Export the processed dataset (speed up)</a:t>
            </a:r>
          </a:p>
        </p:txBody>
      </p:sp>
    </p:spTree>
    <p:extLst>
      <p:ext uri="{BB962C8B-B14F-4D97-AF65-F5344CB8AC3E}">
        <p14:creationId xmlns:p14="http://schemas.microsoft.com/office/powerpoint/2010/main" val="3221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48" y="4229100"/>
            <a:ext cx="8915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/>
              <a:t>Split the word (</a:t>
            </a:r>
            <a:r>
              <a:rPr lang="en-US" dirty="0" err="1"/>
              <a:t>jieba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73" y="4303204"/>
            <a:ext cx="95535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738122"/>
            <a:ext cx="5267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1" y="3160087"/>
            <a:ext cx="6938681" cy="3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/>
              <a:t>Build user-items matrix</a:t>
            </a:r>
          </a:p>
          <a:p>
            <a:r>
              <a:rPr lang="en-US" dirty="0"/>
              <a:t>Export the processed dataset (speed up)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88" y="4146804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top categories</a:t>
            </a:r>
          </a:p>
          <a:p>
            <a:r>
              <a:rPr lang="en-US" dirty="0" smtClean="0"/>
              <a:t>Find top words (n-gram)</a:t>
            </a:r>
          </a:p>
          <a:p>
            <a:r>
              <a:rPr lang="en-US" dirty="0" smtClean="0"/>
              <a:t>Item based recommendation</a:t>
            </a:r>
          </a:p>
          <a:p>
            <a:pPr lvl="1"/>
            <a:r>
              <a:rPr lang="en-US" dirty="0" smtClean="0"/>
              <a:t>content-based filtering</a:t>
            </a:r>
          </a:p>
          <a:p>
            <a:r>
              <a:rPr lang="en-US" dirty="0" smtClean="0"/>
              <a:t>Item/User based recommendation</a:t>
            </a:r>
          </a:p>
          <a:p>
            <a:pPr lvl="1"/>
            <a:r>
              <a:rPr lang="en-US" dirty="0" smtClean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16" y="2624329"/>
            <a:ext cx="4685748" cy="32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filtering - </a:t>
            </a:r>
            <a:r>
              <a:rPr lang="en-US" dirty="0" err="1" smtClean="0"/>
              <a:t>tfidf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0218" y="2121408"/>
            <a:ext cx="10908030" cy="4583472"/>
            <a:chOff x="220218" y="2121408"/>
            <a:chExt cx="10908030" cy="45834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218" y="5504730"/>
              <a:ext cx="10782300" cy="12001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943600" y="2121408"/>
              <a:ext cx="5184648" cy="3924211"/>
              <a:chOff x="5943600" y="2121408"/>
              <a:chExt cx="5184648" cy="39242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43600" y="2121408"/>
                <a:ext cx="5184648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000" dirty="0"/>
                  <a:t>TF-IDF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TF: Term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</a:t>
                </a:r>
                <a:r>
                  <a:rPr lang="en-US" dirty="0"/>
                  <a:t> </a:t>
                </a:r>
                <a:r>
                  <a:rPr lang="en-US" b="1" dirty="0"/>
                  <a:t>raw count of a term </a:t>
                </a:r>
                <a:r>
                  <a:rPr lang="en-US" dirty="0"/>
                  <a:t>in a </a:t>
                </a:r>
                <a:r>
                  <a:rPr lang="en-US" dirty="0" smtClean="0"/>
                  <a:t>document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IDF: Inverse document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the documents that contain the </a:t>
                </a:r>
                <a:r>
                  <a:rPr lang="en-US" dirty="0" smtClean="0"/>
                  <a:t>word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656" y="3060186"/>
                <a:ext cx="1943100" cy="8001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1656" y="4434459"/>
                <a:ext cx="2743200" cy="93345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5953" y="5512219"/>
                <a:ext cx="2219325" cy="533400"/>
              </a:xfrm>
              <a:prstGeom prst="rect">
                <a:avLst/>
              </a:prstGeom>
            </p:spPr>
          </p:pic>
        </p:grp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846" y="1728404"/>
            <a:ext cx="3225188" cy="37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/ User based </a:t>
            </a:r>
            <a:r>
              <a:rPr lang="en-US" altLang="zh-TW" dirty="0"/>
              <a:t>recommendation</a:t>
            </a:r>
            <a:br>
              <a:rPr lang="en-US" altLang="zh-TW" dirty="0"/>
            </a:br>
            <a:r>
              <a:rPr lang="en-US" altLang="zh-TW" dirty="0"/>
              <a:t>Neighborhood </a:t>
            </a:r>
            <a:r>
              <a:rPr lang="en-US" altLang="zh-TW" dirty="0" smtClean="0"/>
              <a:t>methods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09" y="2410222"/>
            <a:ext cx="6126673" cy="37894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4" y="2410222"/>
            <a:ext cx="5344445" cy="4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</a:t>
            </a:r>
            <a:r>
              <a:rPr lang="en-US" sz="2000" dirty="0" smtClean="0"/>
              <a:t>methods</a:t>
            </a:r>
          </a:p>
          <a:p>
            <a:pPr lvl="1"/>
            <a:r>
              <a:rPr lang="en-US" sz="2000" dirty="0" smtClean="0"/>
              <a:t>(</a:t>
            </a:r>
            <a:r>
              <a:rPr kumimoji="1" lang="en-US" altLang="zh-TW" sz="2000" dirty="0" err="1" smtClean="0"/>
              <a:t>sklearn</a:t>
            </a:r>
            <a:r>
              <a:rPr kumimoji="1" lang="en-US" altLang="zh-TW" sz="2000" dirty="0" smtClean="0"/>
              <a:t> library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41" y="4054031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70" y="2245534"/>
            <a:ext cx="4584690" cy="24903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0" y="4726889"/>
            <a:ext cx="6490447" cy="17190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111998" y="5002307"/>
            <a:ext cx="4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Simple</a:t>
            </a:r>
            <a:r>
              <a:rPr kumimoji="1" lang="zh-TW" altLang="en-US" dirty="0"/>
              <a:t> </a:t>
            </a:r>
            <a:r>
              <a:rPr lang="en-US" altLang="zh-TW" dirty="0"/>
              <a:t>Weighted average method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☐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Collect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Clean the data</a:t>
            </a:r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Process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  <a:endParaRPr lang="en-US" sz="2600" dirty="0"/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Analyze </a:t>
            </a:r>
            <a:r>
              <a:rPr lang="en-US" sz="2600" dirty="0"/>
              <a:t>/ recommend / forecast / visualize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 Simple recommendation system</a:t>
            </a:r>
            <a:endParaRPr lang="en-US" sz="26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1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Amazon China’s product data</a:t>
            </a:r>
          </a:p>
          <a:p>
            <a:r>
              <a:rPr lang="en-US" dirty="0"/>
              <a:t>Data overview: </a:t>
            </a:r>
            <a:r>
              <a:rPr lang="en-US" dirty="0" smtClean="0"/>
              <a:t>(846 MB)</a:t>
            </a:r>
          </a:p>
          <a:p>
            <a:pPr lvl="1"/>
            <a:r>
              <a:rPr lang="en-US" dirty="0" smtClean="0"/>
              <a:t>20,000 products</a:t>
            </a:r>
          </a:p>
          <a:p>
            <a:pPr lvl="1"/>
            <a:r>
              <a:rPr lang="en-US" dirty="0" smtClean="0"/>
              <a:t>1,100 categories</a:t>
            </a:r>
          </a:p>
          <a:p>
            <a:pPr lvl="1"/>
            <a:r>
              <a:rPr lang="en-US" dirty="0" smtClean="0"/>
              <a:t>1.42 </a:t>
            </a:r>
            <a:r>
              <a:rPr lang="en-US" dirty="0"/>
              <a:t>million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7.2 </a:t>
            </a:r>
            <a:r>
              <a:rPr lang="en-US" dirty="0"/>
              <a:t>million reviews / rating data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ource: </a:t>
            </a:r>
            <a:r>
              <a:rPr lang="en-US" dirty="0">
                <a:hlinkClick r:id="rId2"/>
              </a:rPr>
              <a:t>https://github.com/SophonPlus/ChineseNlpCorpus/blob/master/datasets/yf_amazon/intro.ipynb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386" y="1846580"/>
            <a:ext cx="4930006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26" y="1764030"/>
            <a:ext cx="5067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30" y="2685819"/>
            <a:ext cx="4858870" cy="30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79" y="1847692"/>
            <a:ext cx="8624125" cy="43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487" y="1901444"/>
            <a:ext cx="784990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useless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NaN</a:t>
            </a:r>
            <a:r>
              <a:rPr lang="en-US" dirty="0" smtClean="0"/>
              <a:t> product name/user id/rating data</a:t>
            </a:r>
          </a:p>
          <a:p>
            <a:r>
              <a:rPr lang="en-US" dirty="0" smtClean="0"/>
              <a:t>Remove punctuation(%$?) in product name</a:t>
            </a:r>
          </a:p>
          <a:p>
            <a:r>
              <a:rPr lang="en-US" dirty="0" smtClean="0"/>
              <a:t>Remove </a:t>
            </a:r>
            <a:r>
              <a:rPr lang="en-US" dirty="0"/>
              <a:t>Extreme </a:t>
            </a:r>
            <a:r>
              <a:rPr lang="en-US" dirty="0" smtClean="0"/>
              <a:t>data (rating)</a:t>
            </a:r>
          </a:p>
          <a:p>
            <a:r>
              <a:rPr lang="en-US" dirty="0" smtClean="0"/>
              <a:t>Drop duplicate rating records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35" y="4402836"/>
            <a:ext cx="7258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531</Words>
  <Application>Microsoft Macintosh PowerPoint</Application>
  <PresentationFormat>寬螢幕</PresentationFormat>
  <Paragraphs>118</Paragraphs>
  <Slides>20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微軟正黑體</vt:lpstr>
      <vt:lpstr>新細明體</vt:lpstr>
      <vt:lpstr>標楷體</vt:lpstr>
      <vt:lpstr>Calibri</vt:lpstr>
      <vt:lpstr>Rockwell</vt:lpstr>
      <vt:lpstr>Rockwell Condensed</vt:lpstr>
      <vt:lpstr>Webdings</vt:lpstr>
      <vt:lpstr>Wingdings</vt:lpstr>
      <vt:lpstr>Wood Type</vt:lpstr>
      <vt:lpstr>recommendation System of amazon product data CISC7201 INTRODUCTION TO DATA SCIENCE PROGRAMMING</vt:lpstr>
      <vt:lpstr>What we have done</vt:lpstr>
      <vt:lpstr>Data source</vt:lpstr>
      <vt:lpstr>Data overview</vt:lpstr>
      <vt:lpstr>Data overview – cont.</vt:lpstr>
      <vt:lpstr>Data overview – cont.</vt:lpstr>
      <vt:lpstr>Data overview – cont.</vt:lpstr>
      <vt:lpstr>Simple recommendation system</vt:lpstr>
      <vt:lpstr>Data cleaning</vt:lpstr>
      <vt:lpstr>Data processing</vt:lpstr>
      <vt:lpstr>Data processing</vt:lpstr>
      <vt:lpstr>Data processing</vt:lpstr>
      <vt:lpstr>Data processing</vt:lpstr>
      <vt:lpstr>Data processing</vt:lpstr>
      <vt:lpstr>Data Analyze / recommend</vt:lpstr>
      <vt:lpstr>Content-based filtering - tfidf</vt:lpstr>
      <vt:lpstr>ITEM / User based recommendation Neighborhood methods</vt:lpstr>
      <vt:lpstr>Data Analyze / recommend</vt:lpstr>
      <vt:lpstr>Data Analyze / recommend</vt:lpstr>
      <vt:lpstr>Thank you</vt:lpstr>
    </vt:vector>
  </TitlesOfParts>
  <Company>University of Macau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mb95540 Chio Chon Hou</dc:creator>
  <cp:lastModifiedBy>Microsoft Office 使用者</cp:lastModifiedBy>
  <cp:revision>91</cp:revision>
  <dcterms:created xsi:type="dcterms:W3CDTF">2019-12-14T13:00:01Z</dcterms:created>
  <dcterms:modified xsi:type="dcterms:W3CDTF">2019-12-15T14:40:07Z</dcterms:modified>
</cp:coreProperties>
</file>