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Comic Neue"/>
      <p:regular r:id="rId16"/>
      <p:bold r:id="rId17"/>
      <p:italic r:id="rId18"/>
      <p:boldItalic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ComicNeue-bold.fntdata"/><Relationship Id="rId16" Type="http://schemas.openxmlformats.org/officeDocument/2006/relationships/font" Target="fonts/ComicNeue-regular.fntdata"/><Relationship Id="rId19" Type="http://schemas.openxmlformats.org/officeDocument/2006/relationships/font" Target="fonts/ComicNeue-boldItalic.fntdata"/><Relationship Id="rId18" Type="http://schemas.openxmlformats.org/officeDocument/2006/relationships/font" Target="fonts/Comic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23ae13cc1_2_1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e23ae13cc1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3ae13cc1_9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e23ae13cc1_9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9175" y="148875"/>
            <a:ext cx="36540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Comic Neue"/>
                <a:ea typeface="Comic Neue"/>
                <a:cs typeface="Comic Neue"/>
                <a:sym typeface="Comic Neue"/>
              </a:rPr>
              <a:t>RecuMeet</a:t>
            </a:r>
            <a:endParaRPr>
              <a:latin typeface="Comic Neue"/>
              <a:ea typeface="Comic Neue"/>
              <a:cs typeface="Comic Neue"/>
              <a:sym typeface="Comic Neue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616325" y="1434825"/>
            <a:ext cx="469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omic Neue"/>
                <a:ea typeface="Comic Neue"/>
                <a:cs typeface="Comic Neue"/>
                <a:sym typeface="Comic Neue"/>
              </a:rPr>
              <a:t>Features Implemented till Now :</a:t>
            </a:r>
            <a:endParaRPr sz="2000">
              <a:latin typeface="Comic Neue"/>
              <a:ea typeface="Comic Neue"/>
              <a:cs typeface="Comic Neue"/>
              <a:sym typeface="Comic Neue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000225" y="2137300"/>
            <a:ext cx="5898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mic Neue"/>
              <a:buChar char="●"/>
            </a:pPr>
            <a:r>
              <a:rPr i="0" lang="en" sz="1500" u="none" cap="none" strike="noStrike">
                <a:solidFill>
                  <a:schemeClr val="lt1"/>
                </a:solidFill>
                <a:latin typeface="Comic Neue"/>
                <a:ea typeface="Comic Neue"/>
                <a:cs typeface="Comic Neue"/>
                <a:sym typeface="Comic Neue"/>
              </a:rPr>
              <a:t>Firebase email Authentication / forget password implemented .</a:t>
            </a:r>
            <a:endParaRPr i="0" sz="1500" u="none" cap="none" strike="noStrike">
              <a:solidFill>
                <a:schemeClr val="lt1"/>
              </a:solidFill>
              <a:latin typeface="Comic Neue"/>
              <a:ea typeface="Comic Neue"/>
              <a:cs typeface="Comic Neue"/>
              <a:sym typeface="Comic Neue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mic Neue"/>
              <a:buChar char="●"/>
            </a:pPr>
            <a:r>
              <a:rPr i="0" lang="en" sz="1500" u="none" cap="none" strike="noStrike">
                <a:solidFill>
                  <a:schemeClr val="lt1"/>
                </a:solidFill>
                <a:latin typeface="Comic Neue"/>
                <a:ea typeface="Comic Neue"/>
                <a:cs typeface="Comic Neue"/>
                <a:sym typeface="Comic Neue"/>
              </a:rPr>
              <a:t>Post Image/text feature added .</a:t>
            </a:r>
            <a:endParaRPr i="0" sz="1500" u="none" cap="none" strike="noStrike">
              <a:solidFill>
                <a:schemeClr val="lt1"/>
              </a:solidFill>
              <a:latin typeface="Comic Neue"/>
              <a:ea typeface="Comic Neue"/>
              <a:cs typeface="Comic Neue"/>
              <a:sym typeface="Comic Neue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mic Neue"/>
              <a:buChar char="●"/>
            </a:pPr>
            <a:r>
              <a:rPr i="0" lang="en" sz="1500" u="none" cap="none" strike="noStrike">
                <a:solidFill>
                  <a:schemeClr val="lt1"/>
                </a:solidFill>
                <a:latin typeface="Comic Neue"/>
                <a:ea typeface="Comic Neue"/>
                <a:cs typeface="Comic Neue"/>
                <a:sym typeface="Comic Neue"/>
              </a:rPr>
              <a:t>Search Profile feature added .</a:t>
            </a:r>
            <a:endParaRPr i="0" sz="1500" u="none" cap="none" strike="noStrike">
              <a:solidFill>
                <a:schemeClr val="lt1"/>
              </a:solidFill>
              <a:latin typeface="Comic Neue"/>
              <a:ea typeface="Comic Neue"/>
              <a:cs typeface="Comic Neue"/>
              <a:sym typeface="Comic Neue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mic Neue"/>
              <a:buChar char="●"/>
            </a:pPr>
            <a:r>
              <a:rPr i="0" lang="en" sz="1500" u="none" cap="none" strike="noStrike">
                <a:solidFill>
                  <a:schemeClr val="lt1"/>
                </a:solidFill>
                <a:latin typeface="Comic Neue"/>
                <a:ea typeface="Comic Neue"/>
                <a:cs typeface="Comic Neue"/>
                <a:sym typeface="Comic Neue"/>
              </a:rPr>
              <a:t>Double Tap to like implemented .</a:t>
            </a:r>
            <a:endParaRPr i="0" sz="1500" u="none" cap="none" strike="noStrike">
              <a:solidFill>
                <a:schemeClr val="lt1"/>
              </a:solidFill>
              <a:latin typeface="Comic Neue"/>
              <a:ea typeface="Comic Neue"/>
              <a:cs typeface="Comic Neue"/>
              <a:sym typeface="Comic Neue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mic Neue"/>
              <a:buChar char="●"/>
            </a:pPr>
            <a:r>
              <a:rPr i="0" lang="en" sz="1500" u="none" cap="none" strike="noStrike">
                <a:solidFill>
                  <a:schemeClr val="lt1"/>
                </a:solidFill>
                <a:latin typeface="Comic Neue"/>
                <a:ea typeface="Comic Neue"/>
                <a:cs typeface="Comic Neue"/>
                <a:sym typeface="Comic Neue"/>
              </a:rPr>
              <a:t>Follower/Following Feature added . </a:t>
            </a:r>
            <a:endParaRPr i="0" sz="1500" u="none" cap="none" strike="noStrike">
              <a:solidFill>
                <a:schemeClr val="lt1"/>
              </a:solidFill>
              <a:latin typeface="Comic Neue"/>
              <a:ea typeface="Comic Neue"/>
              <a:cs typeface="Comic Neue"/>
              <a:sym typeface="Comic Neue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3">
            <a:alphaModFix/>
          </a:blip>
          <a:srcRect b="-224810" l="-560960" r="560960" t="224810"/>
          <a:stretch/>
        </p:blipFill>
        <p:spPr>
          <a:xfrm>
            <a:off x="6966200" y="441775"/>
            <a:ext cx="11620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175" y="188087"/>
            <a:ext cx="724900" cy="8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2626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/>
        </p:nvSpPr>
        <p:spPr>
          <a:xfrm>
            <a:off x="228600" y="152400"/>
            <a:ext cx="5693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chemeClr val="lt1"/>
                </a:solidFill>
                <a:highlight>
                  <a:srgbClr val="262626"/>
                </a:highlight>
                <a:latin typeface="Comic Neue"/>
                <a:ea typeface="Comic Neue"/>
                <a:cs typeface="Comic Neue"/>
                <a:sym typeface="Comic Neue"/>
              </a:rPr>
              <a:t>Features to be implemented</a:t>
            </a: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  <a:latin typeface="Comic Neue"/>
                <a:ea typeface="Comic Neue"/>
                <a:cs typeface="Comic Neue"/>
                <a:sym typeface="Comic Neue"/>
              </a:rPr>
              <a:t>:</a:t>
            </a:r>
            <a:r>
              <a:rPr lang="en" sz="3000">
                <a:solidFill>
                  <a:schemeClr val="dk1"/>
                </a:solidFill>
                <a:highlight>
                  <a:schemeClr val="dk1"/>
                </a:highlight>
                <a:latin typeface="Comic Neue"/>
                <a:ea typeface="Comic Neue"/>
                <a:cs typeface="Comic Neue"/>
                <a:sym typeface="Comic Neue"/>
              </a:rPr>
              <a:t>:</a:t>
            </a:r>
            <a:endParaRPr sz="3000">
              <a:solidFill>
                <a:srgbClr val="F2F2F2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583863" y="3283949"/>
            <a:ext cx="1698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Video Meet</a:t>
            </a:r>
            <a:endParaRPr sz="1100"/>
          </a:p>
        </p:txBody>
      </p:sp>
      <p:sp>
        <p:nvSpPr>
          <p:cNvPr id="145" name="Google Shape;145;p14"/>
          <p:cNvSpPr txBox="1"/>
          <p:nvPr/>
        </p:nvSpPr>
        <p:spPr>
          <a:xfrm>
            <a:off x="3722905" y="3283949"/>
            <a:ext cx="1698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Chat Feature</a:t>
            </a:r>
            <a:endParaRPr sz="1100"/>
          </a:p>
        </p:txBody>
      </p:sp>
      <p:sp>
        <p:nvSpPr>
          <p:cNvPr id="146" name="Google Shape;146;p14"/>
          <p:cNvSpPr txBox="1"/>
          <p:nvPr/>
        </p:nvSpPr>
        <p:spPr>
          <a:xfrm>
            <a:off x="5861947" y="3283949"/>
            <a:ext cx="1698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Animated UI</a:t>
            </a:r>
            <a:endParaRPr sz="1100"/>
          </a:p>
        </p:txBody>
      </p:sp>
      <p:sp>
        <p:nvSpPr>
          <p:cNvPr id="147" name="Google Shape;147;p14"/>
          <p:cNvSpPr txBox="1"/>
          <p:nvPr/>
        </p:nvSpPr>
        <p:spPr>
          <a:xfrm>
            <a:off x="1583863" y="3560948"/>
            <a:ext cx="1698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mic Neue"/>
                <a:ea typeface="Comic Neue"/>
                <a:cs typeface="Comic Neue"/>
                <a:sym typeface="Comic Neue"/>
              </a:rPr>
              <a:t>Video Conference Feature using Jitsi API .</a:t>
            </a:r>
            <a:endParaRPr sz="1300">
              <a:solidFill>
                <a:schemeClr val="lt1"/>
              </a:solidFill>
              <a:latin typeface="Comic Neue"/>
              <a:ea typeface="Comic Neue"/>
              <a:cs typeface="Comic Neue"/>
              <a:sym typeface="Comic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3722905" y="3560948"/>
            <a:ext cx="1698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ic Neue"/>
                <a:ea typeface="Comic Neue"/>
                <a:cs typeface="Comic Neue"/>
                <a:sym typeface="Comic Neue"/>
              </a:rPr>
              <a:t>Chat feature Will be added .</a:t>
            </a:r>
            <a:endParaRPr sz="1500">
              <a:solidFill>
                <a:schemeClr val="lt1"/>
              </a:solidFill>
              <a:latin typeface="Comic Neue"/>
              <a:ea typeface="Comic Neue"/>
              <a:cs typeface="Comic Neue"/>
              <a:sym typeface="Comic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F2F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861947" y="3560948"/>
            <a:ext cx="1698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mic Neue"/>
                <a:ea typeface="Comic Neue"/>
                <a:cs typeface="Comic Neue"/>
                <a:sym typeface="Comic Neue"/>
              </a:rPr>
              <a:t>Animated Aesthetic UI will be implemented.</a:t>
            </a:r>
            <a:endParaRPr sz="800"/>
          </a:p>
        </p:txBody>
      </p:sp>
      <p:pic>
        <p:nvPicPr>
          <p:cNvPr descr="Bar chart" id="150" name="Google Shape;1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8032" y="2030506"/>
            <a:ext cx="486000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047" y="2038075"/>
            <a:ext cx="675932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9413" y="1965025"/>
            <a:ext cx="700200" cy="7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4"/>
          <p:cNvGrpSpPr/>
          <p:nvPr/>
        </p:nvGrpSpPr>
        <p:grpSpPr>
          <a:xfrm>
            <a:off x="1491334" y="1531350"/>
            <a:ext cx="6161336" cy="1567543"/>
            <a:chOff x="551544" y="2032000"/>
            <a:chExt cx="8215114" cy="2090058"/>
          </a:xfrm>
        </p:grpSpPr>
        <p:grpSp>
          <p:nvGrpSpPr>
            <p:cNvPr id="154" name="Google Shape;154;p14"/>
            <p:cNvGrpSpPr/>
            <p:nvPr/>
          </p:nvGrpSpPr>
          <p:grpSpPr>
            <a:xfrm>
              <a:off x="551544" y="2061029"/>
              <a:ext cx="2511000" cy="2061029"/>
              <a:chOff x="1219200" y="2061029"/>
              <a:chExt cx="2511000" cy="2061029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342571" y="2162629"/>
                <a:ext cx="2264229" cy="1959429"/>
              </a:xfrm>
              <a:custGeom>
                <a:rect b="b" l="l" r="r" t="t"/>
                <a:pathLst>
                  <a:path extrusionOk="0" h="1959429" w="2264229">
                    <a:moveTo>
                      <a:pt x="0" y="0"/>
                    </a:moveTo>
                    <a:lnTo>
                      <a:pt x="2264229" y="0"/>
                    </a:lnTo>
                    <a:lnTo>
                      <a:pt x="2264229" y="1959429"/>
                    </a:lnTo>
                    <a:lnTo>
                      <a:pt x="2246461" y="1959429"/>
                    </a:lnTo>
                    <a:lnTo>
                      <a:pt x="1132114" y="1546021"/>
                    </a:lnTo>
                    <a:lnTo>
                      <a:pt x="17767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1219200" y="2061029"/>
                <a:ext cx="2511000" cy="261300"/>
              </a:xfrm>
              <a:prstGeom prst="rect">
                <a:avLst/>
              </a:prstGeom>
              <a:solidFill>
                <a:srgbClr val="0091C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14"/>
            <p:cNvGrpSpPr/>
            <p:nvPr/>
          </p:nvGrpSpPr>
          <p:grpSpPr>
            <a:xfrm>
              <a:off x="3403601" y="2032000"/>
              <a:ext cx="2511000" cy="2061029"/>
              <a:chOff x="4071257" y="2032000"/>
              <a:chExt cx="2511000" cy="2061029"/>
            </a:xfrm>
          </p:grpSpPr>
          <p:sp>
            <p:nvSpPr>
              <p:cNvPr id="158" name="Google Shape;158;p14"/>
              <p:cNvSpPr/>
              <p:nvPr/>
            </p:nvSpPr>
            <p:spPr>
              <a:xfrm>
                <a:off x="4194628" y="2133600"/>
                <a:ext cx="2264229" cy="1959429"/>
              </a:xfrm>
              <a:custGeom>
                <a:rect b="b" l="l" r="r" t="t"/>
                <a:pathLst>
                  <a:path extrusionOk="0" h="1959429" w="2264229">
                    <a:moveTo>
                      <a:pt x="0" y="0"/>
                    </a:moveTo>
                    <a:lnTo>
                      <a:pt x="2264229" y="0"/>
                    </a:lnTo>
                    <a:lnTo>
                      <a:pt x="2264229" y="1959429"/>
                    </a:lnTo>
                    <a:lnTo>
                      <a:pt x="2246461" y="1959429"/>
                    </a:lnTo>
                    <a:lnTo>
                      <a:pt x="1132114" y="1546021"/>
                    </a:lnTo>
                    <a:lnTo>
                      <a:pt x="17767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4071257" y="2032000"/>
                <a:ext cx="2511000" cy="261300"/>
              </a:xfrm>
              <a:prstGeom prst="rect">
                <a:avLst/>
              </a:prstGeom>
              <a:solidFill>
                <a:srgbClr val="CC9B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14"/>
            <p:cNvGrpSpPr/>
            <p:nvPr/>
          </p:nvGrpSpPr>
          <p:grpSpPr>
            <a:xfrm>
              <a:off x="6255658" y="2032000"/>
              <a:ext cx="2511000" cy="2061029"/>
              <a:chOff x="6923314" y="2032000"/>
              <a:chExt cx="2511000" cy="2061029"/>
            </a:xfrm>
          </p:grpSpPr>
          <p:sp>
            <p:nvSpPr>
              <p:cNvPr id="161" name="Google Shape;161;p14"/>
              <p:cNvSpPr/>
              <p:nvPr/>
            </p:nvSpPr>
            <p:spPr>
              <a:xfrm>
                <a:off x="7046685" y="2133600"/>
                <a:ext cx="2264229" cy="1959429"/>
              </a:xfrm>
              <a:custGeom>
                <a:rect b="b" l="l" r="r" t="t"/>
                <a:pathLst>
                  <a:path extrusionOk="0" h="1959429" w="2264229">
                    <a:moveTo>
                      <a:pt x="0" y="0"/>
                    </a:moveTo>
                    <a:lnTo>
                      <a:pt x="2264229" y="0"/>
                    </a:lnTo>
                    <a:lnTo>
                      <a:pt x="2264229" y="1959429"/>
                    </a:lnTo>
                    <a:lnTo>
                      <a:pt x="2246461" y="1959429"/>
                    </a:lnTo>
                    <a:lnTo>
                      <a:pt x="1132114" y="1546021"/>
                    </a:lnTo>
                    <a:lnTo>
                      <a:pt x="17767" y="1959429"/>
                    </a:lnTo>
                    <a:lnTo>
                      <a:pt x="0" y="1959429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6923314" y="2032000"/>
                <a:ext cx="2511000" cy="261300"/>
              </a:xfrm>
              <a:prstGeom prst="rect">
                <a:avLst/>
              </a:prstGeom>
              <a:solidFill>
                <a:srgbClr val="9E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3" name="Google Shape;1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4525" y="1973768"/>
            <a:ext cx="599510" cy="5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4787" y="1977161"/>
            <a:ext cx="675925" cy="6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67700" y="1980300"/>
            <a:ext cx="816826" cy="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