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3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65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02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98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3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0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1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5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6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3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4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F1C6-4936-498C-8C34-AB3E7CD05C6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AA3E8A-B448-4CE4-A3D1-C3257E6F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1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72EC-D3B0-778A-A55C-A361B83FA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940" y="2583718"/>
            <a:ext cx="7766936" cy="1646302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CNN-Based Emotion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3F5C0-A72D-F01E-CDF6-1FF5C593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756" y="4586879"/>
            <a:ext cx="7961025" cy="20804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                                           </a:t>
            </a: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  CSE  ICP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Swaroop,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22026A0514,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Samuel,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22026A0510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Sri Harshita,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22026A0506</a:t>
            </a:r>
            <a:endParaRPr lang="en-I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5E66F-EA4E-6013-21C2-72F58AB3B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45" y="190679"/>
            <a:ext cx="2642336" cy="22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4093-B1C4-8F00-D604-E6AA75EC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381965"/>
            <a:ext cx="11354764" cy="61114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64EC9-771E-AE01-6D78-B6773F800936}"/>
              </a:ext>
            </a:extLst>
          </p:cNvPr>
          <p:cNvSpPr/>
          <p:nvPr/>
        </p:nvSpPr>
        <p:spPr>
          <a:xfrm>
            <a:off x="1977982" y="1959336"/>
            <a:ext cx="6228467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fr-FR" dirty="0"/>
              <a:t> </a:t>
            </a:r>
            <a:r>
              <a:rPr lang="fr-FR" b="1" dirty="0">
                <a:solidFill>
                  <a:schemeClr val="tx1"/>
                </a:solidFill>
              </a:rPr>
              <a:t>Conv2D(128, (3, 3), activation='relu')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F0EB5-BA72-9788-FBFA-5C40CBCE2BFB}"/>
              </a:ext>
            </a:extLst>
          </p:cNvPr>
          <p:cNvSpPr/>
          <p:nvPr/>
        </p:nvSpPr>
        <p:spPr>
          <a:xfrm>
            <a:off x="2255128" y="3536707"/>
            <a:ext cx="6228467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BatchNormalization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D1AE7-C819-9A88-4B03-2BC4B729D946}"/>
              </a:ext>
            </a:extLst>
          </p:cNvPr>
          <p:cNvSpPr/>
          <p:nvPr/>
        </p:nvSpPr>
        <p:spPr>
          <a:xfrm>
            <a:off x="2255128" y="5528130"/>
            <a:ext cx="6228467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           MaxPooling2D(</a:t>
            </a:r>
            <a:r>
              <a:rPr lang="en-US" dirty="0" err="1"/>
              <a:t>pool_size</a:t>
            </a:r>
            <a:r>
              <a:rPr lang="en-US" dirty="0"/>
              <a:t>=(2, 2))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7717F-6088-A957-FF78-026276525C82}"/>
              </a:ext>
            </a:extLst>
          </p:cNvPr>
          <p:cNvCxnSpPr>
            <a:cxnSpLocks/>
          </p:cNvCxnSpPr>
          <p:nvPr/>
        </p:nvCxnSpPr>
        <p:spPr>
          <a:xfrm flipV="1">
            <a:off x="3958542" y="1469985"/>
            <a:ext cx="0" cy="740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1BA8E3-603B-C66F-0920-038227184F95}"/>
              </a:ext>
            </a:extLst>
          </p:cNvPr>
          <p:cNvSpPr/>
          <p:nvPr/>
        </p:nvSpPr>
        <p:spPr>
          <a:xfrm>
            <a:off x="706060" y="1048883"/>
            <a:ext cx="3865942" cy="578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128 filters</a:t>
            </a:r>
          </a:p>
          <a:p>
            <a:pPr algn="ctr"/>
            <a:r>
              <a:rPr lang="en-US" dirty="0"/>
              <a:t>learn more abstract </a:t>
            </a:r>
            <a:r>
              <a:rPr lang="en-US" dirty="0" err="1"/>
              <a:t>petterns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5C3345-82E6-CE1F-5EBB-00D31A2D2943}"/>
              </a:ext>
            </a:extLst>
          </p:cNvPr>
          <p:cNvCxnSpPr>
            <a:cxnSpLocks/>
          </p:cNvCxnSpPr>
          <p:nvPr/>
        </p:nvCxnSpPr>
        <p:spPr>
          <a:xfrm flipV="1">
            <a:off x="6389225" y="1435261"/>
            <a:ext cx="0" cy="775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9CAB6-DD25-9AFF-6278-1BA0CF13DA07}"/>
              </a:ext>
            </a:extLst>
          </p:cNvPr>
          <p:cNvSpPr/>
          <p:nvPr/>
        </p:nvSpPr>
        <p:spPr>
          <a:xfrm>
            <a:off x="5440101" y="947846"/>
            <a:ext cx="4120587" cy="61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introduce non </a:t>
            </a:r>
            <a:r>
              <a:rPr lang="en-US" dirty="0" err="1"/>
              <a:t>linearlity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FC82F-C817-A5CF-87AA-49704CC56DBA}"/>
              </a:ext>
            </a:extLst>
          </p:cNvPr>
          <p:cNvCxnSpPr>
            <a:cxnSpLocks/>
          </p:cNvCxnSpPr>
          <p:nvPr/>
        </p:nvCxnSpPr>
        <p:spPr>
          <a:xfrm flipV="1">
            <a:off x="5265835" y="4155311"/>
            <a:ext cx="0" cy="51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0B6F66-0EB2-E5C4-13B6-0E7076814E99}"/>
              </a:ext>
            </a:extLst>
          </p:cNvPr>
          <p:cNvSpPr/>
          <p:nvPr/>
        </p:nvSpPr>
        <p:spPr>
          <a:xfrm>
            <a:off x="3003308" y="4671026"/>
            <a:ext cx="5035630" cy="4777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normalizes the output , mean 0 , unit variance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E8758A6-30AF-69C3-DF56-1451CA45961D}"/>
              </a:ext>
            </a:extLst>
          </p:cNvPr>
          <p:cNvSpPr/>
          <p:nvPr/>
        </p:nvSpPr>
        <p:spPr>
          <a:xfrm>
            <a:off x="5092214" y="2792868"/>
            <a:ext cx="428909" cy="7438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3C27815-A1F0-EDEA-BA8A-322012D34E28}"/>
              </a:ext>
            </a:extLst>
          </p:cNvPr>
          <p:cNvSpPr/>
          <p:nvPr/>
        </p:nvSpPr>
        <p:spPr>
          <a:xfrm>
            <a:off x="5074529" y="5172374"/>
            <a:ext cx="382611" cy="3557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BE986-D7FD-D865-882D-86B58D7E8AA6}"/>
              </a:ext>
            </a:extLst>
          </p:cNvPr>
          <p:cNvCxnSpPr>
            <a:cxnSpLocks/>
          </p:cNvCxnSpPr>
          <p:nvPr/>
        </p:nvCxnSpPr>
        <p:spPr>
          <a:xfrm>
            <a:off x="6840638" y="5910154"/>
            <a:ext cx="2592729" cy="27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7F2DA7F-6359-FEE3-7101-C9E85441105E}"/>
              </a:ext>
            </a:extLst>
          </p:cNvPr>
          <p:cNvSpPr/>
          <p:nvPr/>
        </p:nvSpPr>
        <p:spPr>
          <a:xfrm>
            <a:off x="9433367" y="5329501"/>
            <a:ext cx="1562582" cy="1146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Reduces the image </a:t>
            </a:r>
            <a:r>
              <a:rPr lang="en-US" dirty="0" err="1"/>
              <a:t>dimenesion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A1BF84-17D4-0251-BE9B-EDE0AD6908FA}"/>
              </a:ext>
            </a:extLst>
          </p:cNvPr>
          <p:cNvSpPr txBox="1"/>
          <p:nvPr/>
        </p:nvSpPr>
        <p:spPr>
          <a:xfrm>
            <a:off x="283581" y="227897"/>
            <a:ext cx="610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Hidden Layers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009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A343-FDB2-AEB7-7DDA-1C1EAF99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69" y="23020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FF0000"/>
                </a:solidFill>
              </a:rPr>
              <a:t>Hidden Layers</a:t>
            </a:r>
            <a:r>
              <a:rPr lang="en-IN" sz="2700" dirty="0">
                <a:solidFill>
                  <a:srgbClr val="FF0000"/>
                </a:solidFill>
              </a:rPr>
              <a:t>: </a:t>
            </a:r>
            <a:br>
              <a:rPr lang="en-IN" sz="3600" dirty="0">
                <a:solidFill>
                  <a:srgbClr val="FF0000"/>
                </a:solidFill>
              </a:rPr>
            </a:br>
            <a:br>
              <a:rPr lang="en-IN" sz="3600" b="1" dirty="0">
                <a:solidFill>
                  <a:srgbClr val="FF0000"/>
                </a:solidFill>
              </a:rPr>
            </a:br>
            <a:br>
              <a:rPr lang="en-IN" sz="36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1E42-52AC-5B05-3E02-AB5E2A48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4239"/>
            <a:ext cx="8596668" cy="435145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AFEE2-EE59-D8EC-166A-CC8196F67FBE}"/>
              </a:ext>
            </a:extLst>
          </p:cNvPr>
          <p:cNvSpPr/>
          <p:nvPr/>
        </p:nvSpPr>
        <p:spPr>
          <a:xfrm>
            <a:off x="2152883" y="3529968"/>
            <a:ext cx="6309482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                Dense(512, activation='</a:t>
            </a:r>
            <a:r>
              <a:rPr lang="en-US" dirty="0" err="1"/>
              <a:t>relu</a:t>
            </a:r>
            <a:r>
              <a:rPr lang="en-US" dirty="0"/>
              <a:t>')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33CD2B-F25C-58AC-48D0-39F970FA4287}"/>
              </a:ext>
            </a:extLst>
          </p:cNvPr>
          <p:cNvSpPr/>
          <p:nvPr/>
        </p:nvSpPr>
        <p:spPr>
          <a:xfrm>
            <a:off x="2233898" y="1841507"/>
            <a:ext cx="6228467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                          Flatten()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3E5A3-AC8A-0E96-CECB-EB723E65998C}"/>
              </a:ext>
            </a:extLst>
          </p:cNvPr>
          <p:cNvSpPr/>
          <p:nvPr/>
        </p:nvSpPr>
        <p:spPr>
          <a:xfrm>
            <a:off x="2302717" y="5631068"/>
            <a:ext cx="6228467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                         Dropout(0.5)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F6742B-7026-C2D7-8309-F49430F6BC86}"/>
              </a:ext>
            </a:extLst>
          </p:cNvPr>
          <p:cNvCxnSpPr/>
          <p:nvPr/>
        </p:nvCxnSpPr>
        <p:spPr>
          <a:xfrm flipV="1">
            <a:off x="5011838" y="1585732"/>
            <a:ext cx="0" cy="486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E9B88-B0ED-32FF-DBF7-F5D693544412}"/>
              </a:ext>
            </a:extLst>
          </p:cNvPr>
          <p:cNvSpPr/>
          <p:nvPr/>
        </p:nvSpPr>
        <p:spPr>
          <a:xfrm>
            <a:off x="4386805" y="982561"/>
            <a:ext cx="4224760" cy="568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Converts the </a:t>
            </a:r>
            <a:r>
              <a:rPr lang="en-US" dirty="0">
                <a:solidFill>
                  <a:srgbClr val="FF0000"/>
                </a:solidFill>
              </a:rPr>
              <a:t>multidimensional tensor </a:t>
            </a:r>
            <a:r>
              <a:rPr lang="en-US" dirty="0"/>
              <a:t>into 1d vector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B321F-1691-E108-B87E-4E1A24E52FE0}"/>
              </a:ext>
            </a:extLst>
          </p:cNvPr>
          <p:cNvCxnSpPr>
            <a:cxnSpLocks/>
          </p:cNvCxnSpPr>
          <p:nvPr/>
        </p:nvCxnSpPr>
        <p:spPr>
          <a:xfrm flipV="1">
            <a:off x="6817489" y="762945"/>
            <a:ext cx="0" cy="219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88497-B9D5-6BB7-FE42-E2DE6EC16208}"/>
              </a:ext>
            </a:extLst>
          </p:cNvPr>
          <p:cNvSpPr/>
          <p:nvPr/>
        </p:nvSpPr>
        <p:spPr>
          <a:xfrm>
            <a:off x="4350904" y="334681"/>
            <a:ext cx="4541133" cy="428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3d features: height, width, channels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80F759-A9CA-5EAF-CE07-0392B4BE0BE0}"/>
              </a:ext>
            </a:extLst>
          </p:cNvPr>
          <p:cNvSpPr/>
          <p:nvPr/>
        </p:nvSpPr>
        <p:spPr>
          <a:xfrm>
            <a:off x="4998815" y="2696436"/>
            <a:ext cx="405113" cy="8335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E77B83-5885-447A-9587-D3E225614A4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3493" y="4109013"/>
            <a:ext cx="1224254" cy="592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75FCFB-78A2-4FD7-8E66-C278F9511193}"/>
              </a:ext>
            </a:extLst>
          </p:cNvPr>
          <p:cNvSpPr/>
          <p:nvPr/>
        </p:nvSpPr>
        <p:spPr>
          <a:xfrm>
            <a:off x="2681497" y="4701637"/>
            <a:ext cx="1563992" cy="5912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of neurons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22391E-764E-BB7D-A911-B6754B97D40E}"/>
              </a:ext>
            </a:extLst>
          </p:cNvPr>
          <p:cNvSpPr/>
          <p:nvPr/>
        </p:nvSpPr>
        <p:spPr>
          <a:xfrm>
            <a:off x="5851957" y="4701637"/>
            <a:ext cx="3243898" cy="5912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Each neuron receives input and learns high level patterns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A6374B-BF36-9FAC-920C-5D48EF40EC75}"/>
              </a:ext>
            </a:extLst>
          </p:cNvPr>
          <p:cNvCxnSpPr>
            <a:cxnSpLocks/>
          </p:cNvCxnSpPr>
          <p:nvPr/>
        </p:nvCxnSpPr>
        <p:spPr>
          <a:xfrm>
            <a:off x="6373792" y="4085189"/>
            <a:ext cx="0" cy="604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2075801-0C24-0A4D-E203-D362908CBDDC}"/>
              </a:ext>
            </a:extLst>
          </p:cNvPr>
          <p:cNvSpPr/>
          <p:nvPr/>
        </p:nvSpPr>
        <p:spPr>
          <a:xfrm>
            <a:off x="5043381" y="4374198"/>
            <a:ext cx="512714" cy="12461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F5B203-DE1C-B7C7-9186-013A488FBA53}"/>
              </a:ext>
            </a:extLst>
          </p:cNvPr>
          <p:cNvCxnSpPr>
            <a:stCxn id="11" idx="3"/>
          </p:cNvCxnSpPr>
          <p:nvPr/>
        </p:nvCxnSpPr>
        <p:spPr>
          <a:xfrm>
            <a:off x="8531184" y="6047834"/>
            <a:ext cx="971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74144-CCBE-DF0D-23FA-2CBA78FD1394}"/>
              </a:ext>
            </a:extLst>
          </p:cNvPr>
          <p:cNvSpPr/>
          <p:nvPr/>
        </p:nvSpPr>
        <p:spPr>
          <a:xfrm>
            <a:off x="9514390" y="5509549"/>
            <a:ext cx="2000276" cy="11343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Drops 50% of neurons</a:t>
            </a:r>
          </a:p>
          <a:p>
            <a:pPr algn="ctr"/>
            <a:r>
              <a:rPr lang="en-US" dirty="0"/>
              <a:t>Prevent overfitting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05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C3F4-08E8-8C1D-6916-9CA5B83B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35" y="265464"/>
            <a:ext cx="8596668" cy="13208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BB121-7B6E-3C2D-FED4-7404477E13CA}"/>
              </a:ext>
            </a:extLst>
          </p:cNvPr>
          <p:cNvSpPr/>
          <p:nvPr/>
        </p:nvSpPr>
        <p:spPr>
          <a:xfrm>
            <a:off x="2530354" y="2813584"/>
            <a:ext cx="6228467" cy="833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             Dense(7, activation='</a:t>
            </a:r>
            <a:r>
              <a:rPr lang="en-US" dirty="0" err="1"/>
              <a:t>softmax</a:t>
            </a:r>
            <a:r>
              <a:rPr lang="en-US" dirty="0"/>
              <a:t>')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FBDE57-5BAB-C7C9-06D8-DF5D5858CA58}"/>
              </a:ext>
            </a:extLst>
          </p:cNvPr>
          <p:cNvCxnSpPr>
            <a:cxnSpLocks/>
          </p:cNvCxnSpPr>
          <p:nvPr/>
        </p:nvCxnSpPr>
        <p:spPr>
          <a:xfrm flipV="1">
            <a:off x="4653023" y="2107124"/>
            <a:ext cx="0" cy="92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264CF1-FBCF-DC34-AC30-EC3B9DD5308A}"/>
              </a:ext>
            </a:extLst>
          </p:cNvPr>
          <p:cNvSpPr/>
          <p:nvPr/>
        </p:nvSpPr>
        <p:spPr>
          <a:xfrm>
            <a:off x="3993266" y="1065403"/>
            <a:ext cx="1585732" cy="1041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 neurons </a:t>
            </a:r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7 emotion categories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3B3A50-B26F-3BF8-FB40-3123B92043EC}"/>
              </a:ext>
            </a:extLst>
          </p:cNvPr>
          <p:cNvCxnSpPr/>
          <p:nvPr/>
        </p:nvCxnSpPr>
        <p:spPr>
          <a:xfrm>
            <a:off x="6309407" y="3429000"/>
            <a:ext cx="0" cy="937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929EA-6583-BD8C-32F8-31641EAE4142}"/>
              </a:ext>
            </a:extLst>
          </p:cNvPr>
          <p:cNvSpPr/>
          <p:nvPr/>
        </p:nvSpPr>
        <p:spPr>
          <a:xfrm>
            <a:off x="4983382" y="4202155"/>
            <a:ext cx="2652049" cy="937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Converts outputs to probabilities that sum to 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241E2-DC08-753B-31C8-78E1360E2AF3}"/>
              </a:ext>
            </a:extLst>
          </p:cNvPr>
          <p:cNvSpPr txBox="1"/>
          <p:nvPr/>
        </p:nvSpPr>
        <p:spPr>
          <a:xfrm>
            <a:off x="2381010" y="5694744"/>
            <a:ext cx="701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neuron with the highest probability is the predicted class.</a:t>
            </a:r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27A049F-1F91-3AC2-F433-E2756AE735D3}"/>
              </a:ext>
            </a:extLst>
          </p:cNvPr>
          <p:cNvSpPr/>
          <p:nvPr/>
        </p:nvSpPr>
        <p:spPr>
          <a:xfrm>
            <a:off x="6157006" y="5232455"/>
            <a:ext cx="304800" cy="3935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82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FA07B-E48A-59BE-8EF0-4F3C7DBC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18891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61EF-BE5F-E4C1-A3C1-C6FB3C16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636"/>
            <a:ext cx="8596668" cy="13208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0A5E-DC4B-8897-F2A9-26637BC5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B0D27-12A2-5BB9-5A01-0EDE6BAD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036"/>
            <a:ext cx="12192000" cy="5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5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FF7C-BA6D-5268-366C-5EBA5D0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88" y="522769"/>
            <a:ext cx="2297360" cy="5877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2F6D-4070-36D9-610C-25D61D71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88" y="1110506"/>
            <a:ext cx="4137734" cy="5394465"/>
          </a:xfrm>
        </p:spPr>
        <p:txBody>
          <a:bodyPr>
            <a:normAutofit/>
          </a:bodyPr>
          <a:lstStyle/>
          <a:p>
            <a:r>
              <a:rPr lang="en-US" sz="2000" dirty="0"/>
              <a:t>accuracy: 58%</a:t>
            </a:r>
          </a:p>
          <a:p>
            <a:r>
              <a:rPr lang="en-US" sz="2000" dirty="0"/>
              <a:t>Provides an end-to-end emotion-aware recommendation system</a:t>
            </a:r>
          </a:p>
          <a:p>
            <a:r>
              <a:rPr lang="en-US" sz="2000" dirty="0"/>
              <a:t>Helps users feel emotionally supported through motivational content and music</a:t>
            </a:r>
          </a:p>
          <a:p>
            <a:r>
              <a:rPr lang="en-US" sz="2000" dirty="0"/>
              <a:t>Offers multilingual (English/Telugu) playlist options for personalized user experience</a:t>
            </a:r>
          </a:p>
          <a:p>
            <a:r>
              <a:rPr lang="en-US" sz="2000" dirty="0"/>
              <a:t>Can work with static images</a:t>
            </a:r>
          </a:p>
          <a:p>
            <a:pPr marL="0" indent="0">
              <a:buNone/>
            </a:pPr>
            <a:r>
              <a:rPr lang="en-US" sz="2000" dirty="0"/>
              <a:t>      or real-time webcam input</a:t>
            </a:r>
            <a:endParaRPr lang="en-IN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9C82DF-87AA-9CB1-F8E0-56CD9108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50" y="0"/>
            <a:ext cx="7643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046E-2769-4688-565E-3255406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Optimizations</a:t>
            </a: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6AA2-DF67-26E0-65BC-06BE2098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433"/>
            <a:ext cx="9543112" cy="502341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reduce the testing time of model without changing the epochs.</a:t>
            </a: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add or create a huge dictionary based recommendations ,  not to limited for 2-3 items.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improve the accuracy by adding more layers but computationally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complexive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above are possible then try to create frontend.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5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790C-A7C8-D6E0-024D-40725C69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81FF-8950-1019-0689-B57E6994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708"/>
            <a:ext cx="9346342" cy="4872319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emotion recognition project successfully developed a robust system to detect and classify human emotions from facial images and live video feeds, leveraging a Convolutional Neural Network (CNN) trained on the FER2013 dataset.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was to accurately identify seven emotions—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Angry, Disgust, Fear, Happy, Sad, Surprise, and Neutral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—and provide personalized recommendations to enhance user experience. This was achieved through a well-structured pipeline encompassing data preprocessing, model training, real-time prediction, and emotion-based recommendations.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of deep learning in interpreting human emotions,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potential applications in mental health support, human-computer interaction, and personalized content delivery.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12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5FDB-B70F-C3A7-7774-96D47BD2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868" y="279719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48D5-EA88-AB83-8A93-6A77681E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FF95-1366-4E4E-17A8-5782D32C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537"/>
            <a:ext cx="8596668" cy="54574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CNN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Not Traditional Classifiers</a:t>
            </a:r>
            <a:endParaRPr lang="en-I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Architecture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Optimizations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66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E9C-303A-43EF-B553-34757B7E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66" y="284203"/>
            <a:ext cx="8596668" cy="13208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8567-FA4C-E42F-D834-66DB3CE7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84" y="1605003"/>
            <a:ext cx="8802331" cy="4467205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world, recognizing human emotions in real-time can help improve  mental  health  support,  entertainment, and how we interact with machines. 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systems only detect emotions from still images and don’t respond meaningfully. </a:t>
            </a: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builds a real-time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system using CNNs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works with live webcam input. It also suggests music, quotes, videos, and activities based on the user's emotion, making the system more interactive and helpful.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1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AC6A-8327-EB10-6DB4-E8C1F28F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92" y="282917"/>
            <a:ext cx="8596668" cy="13208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CNN</a:t>
            </a:r>
            <a:br>
              <a:rPr lang="en-IN" sz="3600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8736-7D54-B166-A997-705D5D49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92" y="1252658"/>
            <a:ext cx="9496813" cy="5322425"/>
          </a:xfrm>
        </p:spPr>
        <p:txBody>
          <a:bodyPr>
            <a:normAutofit lnSpcReduction="10000"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image data: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are designed to automatically learn patterns in images (e.g., edges, shapes, facial features), which is essential for facial emotion recognition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processing: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trained, CNNs are fast and efficient for live predictions using webcam feeds.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manual feature extraction needed: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SVMs, decision trees, or regressors, CNNs learn important features from raw image pixels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reducing preprocessing effort.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uses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automatically learn features from raw pixels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13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FDA-7BA2-EA36-B6E2-55A785C4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41" y="354957"/>
            <a:ext cx="8651861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Not Traditional Classifiers (SVM, Logistic Regression, etc.):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8FAF-E722-0DB9-A134-58E63E33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86" y="1898249"/>
            <a:ext cx="8999101" cy="4363656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 (SVM, Random Forest):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manual feature extraction; less accurate on image pixels.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continuous values, but emotion detection is a classification task (7 discrete classes).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automatically learn features + higher accuracy in image tasks.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63FB-C72B-1FF5-0258-70397C26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69" y="260431"/>
            <a:ext cx="8596668" cy="13208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6B43-F765-531D-6459-2A67E6C5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3216"/>
            <a:ext cx="9010677" cy="5324354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FER2013 (Facial Expression Recognition 2013)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35,887 entries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columns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"emotion“, "pixels," and "Usage."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0=Angry,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1=Disgust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2=Fear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3=Happy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4=Sad, 5=Surprise,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6=Neutral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 of space-separated integers (0–255) representing grayscale pixel values of 48x48 pixel images.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corresponds to a 48x48 grayscale image (2,304 pixels per image).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values range from 0 (black) to 255 (white).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data split ( "Training," "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PublicTest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PrivateTest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80% , validation 10% , Testing 10%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4335-C6C0-9CCA-7EA4-F90A364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13" y="320233"/>
            <a:ext cx="8596668" cy="13208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31D4-4EC7-77B7-77B1-E957DDD1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387"/>
            <a:ext cx="8596668" cy="466397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missing values using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data.isnull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values.any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and drops them with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data.dropna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pixels column to arrays using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np.fromstring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(pixel,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 ') and reshapes to (48, 48, 1).</a:t>
            </a: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Normalizes images with division by 255.</a:t>
            </a: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Encodes labels using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(data['emotion'].values,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=7).</a:t>
            </a:r>
          </a:p>
          <a:p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Applied to training, validation, and test sets to produce X_train,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X_val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y_val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65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7DC8-597F-5508-7AA8-AB66441B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20" y="389681"/>
            <a:ext cx="8596668" cy="1320800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Architecture</a:t>
            </a:r>
            <a:br>
              <a:rPr lang="en-IN" sz="3600" b="1" dirty="0">
                <a:solidFill>
                  <a:srgbClr val="FF0000"/>
                </a:solidFill>
              </a:rPr>
            </a:br>
            <a:endParaRPr lang="en-IN" dirty="0"/>
          </a:p>
        </p:txBody>
      </p:sp>
      <p:pic>
        <p:nvPicPr>
          <p:cNvPr id="2050" name="Picture 2" descr="The Convolutional Neural Network Cnn Model Architectu - vrogue.co">
            <a:extLst>
              <a:ext uri="{FF2B5EF4-FFF2-40B4-BE49-F238E27FC236}">
                <a16:creationId xmlns:a16="http://schemas.microsoft.com/office/drawing/2014/main" id="{7E8C7965-7BF5-DE83-989B-C9790715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807"/>
            <a:ext cx="12192000" cy="57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5C3-59AA-4D8E-D88F-B05FB63E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80" y="206226"/>
            <a:ext cx="9056975" cy="519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I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15B528-77A9-C9C7-DCA2-0DD69C422B19}"/>
              </a:ext>
            </a:extLst>
          </p:cNvPr>
          <p:cNvSpPr/>
          <p:nvPr/>
        </p:nvSpPr>
        <p:spPr>
          <a:xfrm>
            <a:off x="1859451" y="2781128"/>
            <a:ext cx="6664017" cy="103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Conv2D(</a:t>
            </a:r>
            <a:r>
              <a:rPr lang="en-US" dirty="0">
                <a:solidFill>
                  <a:srgbClr val="0070C0"/>
                </a:solidFill>
              </a:rPr>
              <a:t>64</a:t>
            </a:r>
            <a:r>
              <a:rPr lang="en-US" dirty="0">
                <a:solidFill>
                  <a:srgbClr val="00B0F0"/>
                </a:solidFill>
              </a:rPr>
              <a:t>, (3, 3), </a:t>
            </a:r>
            <a:r>
              <a:rPr lang="en-US" dirty="0">
                <a:solidFill>
                  <a:srgbClr val="0070C0"/>
                </a:solidFill>
              </a:rPr>
              <a:t>activation='</a:t>
            </a:r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input_shape</a:t>
            </a:r>
            <a:r>
              <a:rPr lang="en-US" dirty="0">
                <a:solidFill>
                  <a:srgbClr val="00B0F0"/>
                </a:solidFill>
              </a:rPr>
              <a:t>=(48, 48, 1)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421C9-2BA1-1704-1E2D-48FAC022385A}"/>
              </a:ext>
            </a:extLst>
          </p:cNvPr>
          <p:cNvCxnSpPr>
            <a:cxnSpLocks/>
          </p:cNvCxnSpPr>
          <p:nvPr/>
        </p:nvCxnSpPr>
        <p:spPr>
          <a:xfrm flipV="1">
            <a:off x="7286693" y="1939845"/>
            <a:ext cx="0" cy="1134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9B6020F-74EF-A3C2-CEC4-DE27BAE83F54}"/>
              </a:ext>
            </a:extLst>
          </p:cNvPr>
          <p:cNvSpPr/>
          <p:nvPr/>
        </p:nvSpPr>
        <p:spPr>
          <a:xfrm>
            <a:off x="6626937" y="1122621"/>
            <a:ext cx="1319512" cy="8073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height in pixels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2A8CE-07E2-1F1D-FFDC-C04F06655181}"/>
              </a:ext>
            </a:extLst>
          </p:cNvPr>
          <p:cNvCxnSpPr>
            <a:cxnSpLocks/>
          </p:cNvCxnSpPr>
          <p:nvPr/>
        </p:nvCxnSpPr>
        <p:spPr>
          <a:xfrm>
            <a:off x="7657401" y="3429000"/>
            <a:ext cx="0" cy="98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D887B4-0374-8989-E719-F301FE508B11}"/>
              </a:ext>
            </a:extLst>
          </p:cNvPr>
          <p:cNvSpPr/>
          <p:nvPr/>
        </p:nvSpPr>
        <p:spPr>
          <a:xfrm>
            <a:off x="7061305" y="4459148"/>
            <a:ext cx="1192192" cy="8073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width in pixels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DBD7A-AD95-29F5-D41B-2F231BFE40B0}"/>
              </a:ext>
            </a:extLst>
          </p:cNvPr>
          <p:cNvCxnSpPr>
            <a:cxnSpLocks/>
          </p:cNvCxnSpPr>
          <p:nvPr/>
        </p:nvCxnSpPr>
        <p:spPr>
          <a:xfrm flipH="1">
            <a:off x="8039148" y="3286229"/>
            <a:ext cx="937550" cy="1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C6BEE-69E2-BC6D-A881-F435EE037572}"/>
              </a:ext>
            </a:extLst>
          </p:cNvPr>
          <p:cNvSpPr/>
          <p:nvPr/>
        </p:nvSpPr>
        <p:spPr>
          <a:xfrm>
            <a:off x="8867911" y="3003942"/>
            <a:ext cx="1325303" cy="8073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channel </a:t>
            </a:r>
          </a:p>
          <a:p>
            <a:pPr algn="ctr"/>
            <a:r>
              <a:rPr lang="en-US" dirty="0"/>
              <a:t>Gray scale image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C26DA4-83AE-B28B-4434-1C926000899B}"/>
              </a:ext>
            </a:extLst>
          </p:cNvPr>
          <p:cNvCxnSpPr>
            <a:cxnSpLocks/>
          </p:cNvCxnSpPr>
          <p:nvPr/>
        </p:nvCxnSpPr>
        <p:spPr>
          <a:xfrm>
            <a:off x="2905245" y="3758877"/>
            <a:ext cx="0" cy="952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4AFC57-024E-8E38-7F63-9EB0890DD128}"/>
              </a:ext>
            </a:extLst>
          </p:cNvPr>
          <p:cNvSpPr/>
          <p:nvPr/>
        </p:nvSpPr>
        <p:spPr>
          <a:xfrm>
            <a:off x="2029267" y="4124694"/>
            <a:ext cx="1562579" cy="10301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Represents number of </a:t>
            </a:r>
            <a:r>
              <a:rPr lang="en-US" dirty="0">
                <a:solidFill>
                  <a:srgbClr val="FF0000"/>
                </a:solidFill>
              </a:rPr>
              <a:t>filters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E55686-FB3B-4CAD-F968-73CE0E3CCA8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810557" y="5154842"/>
            <a:ext cx="0" cy="39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A20B7-77C8-48A9-A0F1-12B6C9EC8F43}"/>
              </a:ext>
            </a:extLst>
          </p:cNvPr>
          <p:cNvSpPr/>
          <p:nvPr/>
        </p:nvSpPr>
        <p:spPr>
          <a:xfrm>
            <a:off x="1733308" y="5517282"/>
            <a:ext cx="2343873" cy="868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Detects edges, curves and other patterns of image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EBA460-F6FF-4014-D2AB-376D43224181}"/>
              </a:ext>
            </a:extLst>
          </p:cNvPr>
          <p:cNvCxnSpPr/>
          <p:nvPr/>
        </p:nvCxnSpPr>
        <p:spPr>
          <a:xfrm flipV="1">
            <a:off x="3348299" y="2156559"/>
            <a:ext cx="0" cy="88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F9F53D0-F0C3-36D9-A24B-D4215B03DBF4}"/>
              </a:ext>
            </a:extLst>
          </p:cNvPr>
          <p:cNvSpPr/>
          <p:nvPr/>
        </p:nvSpPr>
        <p:spPr>
          <a:xfrm>
            <a:off x="2634207" y="1223238"/>
            <a:ext cx="1428185" cy="90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Height and width of each filter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D86F6-9691-9C92-337E-9BAA4DB2237E}"/>
              </a:ext>
            </a:extLst>
          </p:cNvPr>
          <p:cNvCxnSpPr>
            <a:cxnSpLocks/>
          </p:cNvCxnSpPr>
          <p:nvPr/>
        </p:nvCxnSpPr>
        <p:spPr>
          <a:xfrm>
            <a:off x="5191459" y="3457671"/>
            <a:ext cx="14361" cy="104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222D5-DBE5-5642-4BC1-4933FBCF64AA}"/>
              </a:ext>
            </a:extLst>
          </p:cNvPr>
          <p:cNvSpPr/>
          <p:nvPr/>
        </p:nvSpPr>
        <p:spPr>
          <a:xfrm>
            <a:off x="4645910" y="4383086"/>
            <a:ext cx="1278241" cy="8073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363A2A-7AE0-9922-66EB-3A1614852BDA}"/>
              </a:ext>
            </a:extLst>
          </p:cNvPr>
          <p:cNvSpPr/>
          <p:nvPr/>
        </p:nvSpPr>
        <p:spPr>
          <a:xfrm>
            <a:off x="4839503" y="290569"/>
            <a:ext cx="1145894" cy="1146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IN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C716FD0-38D4-5040-E2D5-9C5857BF61D2}"/>
              </a:ext>
            </a:extLst>
          </p:cNvPr>
          <p:cNvSpPr/>
          <p:nvPr/>
        </p:nvSpPr>
        <p:spPr>
          <a:xfrm>
            <a:off x="5259835" y="1765838"/>
            <a:ext cx="305230" cy="975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55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989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Real-Time CNN-Based Emotion Detection</vt:lpstr>
      <vt:lpstr>Contents</vt:lpstr>
      <vt:lpstr>Problem Statement </vt:lpstr>
      <vt:lpstr>Why we choose CNN </vt:lpstr>
      <vt:lpstr>Why Not Traditional Classifiers (SVM, Logistic Regression, etc.): </vt:lpstr>
      <vt:lpstr>Dataset Overview </vt:lpstr>
      <vt:lpstr>Preprocessing </vt:lpstr>
      <vt:lpstr>CNN Model Architecture </vt:lpstr>
      <vt:lpstr>PowerPoint Presentation</vt:lpstr>
      <vt:lpstr>PowerPoint Presentation</vt:lpstr>
      <vt:lpstr>Hidden Layers:    </vt:lpstr>
      <vt:lpstr>Output Layer:</vt:lpstr>
      <vt:lpstr>PowerPoint Presentation</vt:lpstr>
      <vt:lpstr>Training the Model </vt:lpstr>
      <vt:lpstr>Results</vt:lpstr>
      <vt:lpstr>Further Optimizations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raparthi swaroop</dc:creator>
  <cp:lastModifiedBy>raparthi swaroop</cp:lastModifiedBy>
  <cp:revision>9</cp:revision>
  <dcterms:created xsi:type="dcterms:W3CDTF">2025-04-29T15:08:40Z</dcterms:created>
  <dcterms:modified xsi:type="dcterms:W3CDTF">2025-05-09T16:00:53Z</dcterms:modified>
</cp:coreProperties>
</file>