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</p:sldMasterIdLst>
  <p:notesMasterIdLst>
    <p:notesMasterId r:id="rId20"/>
  </p:notesMasterIdLst>
  <p:sldIdLst>
    <p:sldId id="257" r:id="rId3"/>
    <p:sldId id="260" r:id="rId4"/>
    <p:sldId id="292" r:id="rId5"/>
    <p:sldId id="263" r:id="rId6"/>
    <p:sldId id="290" r:id="rId7"/>
    <p:sldId id="264" r:id="rId8"/>
    <p:sldId id="289" r:id="rId9"/>
    <p:sldId id="287" r:id="rId10"/>
    <p:sldId id="288" r:id="rId11"/>
    <p:sldId id="265" r:id="rId12"/>
    <p:sldId id="291" r:id="rId13"/>
    <p:sldId id="266" r:id="rId14"/>
    <p:sldId id="270" r:id="rId15"/>
    <p:sldId id="293" r:id="rId16"/>
    <p:sldId id="283" r:id="rId17"/>
    <p:sldId id="281" r:id="rId18"/>
    <p:sldId id="256" r:id="rId19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7878"/>
    <a:srgbClr val="FFDA7F"/>
    <a:srgbClr val="003865"/>
    <a:srgbClr val="BBBBBB"/>
    <a:srgbClr val="939393"/>
    <a:srgbClr val="799BB2"/>
    <a:srgbClr val="C692C2"/>
    <a:srgbClr val="A84D97"/>
    <a:srgbClr val="961B81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163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4D5EB-F25B-4CD9-B071-040D57428B97}" type="datetimeFigureOut">
              <a:rPr lang="sv-SE" smtClean="0"/>
              <a:t>2017-09-07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B5F86-B050-4F5E-91F6-82CD62AD2D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5584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 hasCustomPrompt="1"/>
          </p:nvPr>
        </p:nvSpPr>
        <p:spPr>
          <a:xfrm>
            <a:off x="429330" y="1656000"/>
            <a:ext cx="8232418" cy="2277645"/>
          </a:xfrm>
          <a:prstGeom prst="rect">
            <a:avLst/>
          </a:prstGeom>
        </p:spPr>
        <p:txBody>
          <a:bodyPr/>
          <a:lstStyle>
            <a:lvl1pPr>
              <a:defRPr lang="sv-SE" sz="7000" b="1" kern="1200" baseline="0" dirty="0" smtClean="0">
                <a:solidFill>
                  <a:srgbClr val="787878"/>
                </a:solidFill>
                <a:latin typeface="+mj-lt"/>
                <a:ea typeface="+mn-ea"/>
                <a:cs typeface="BentonSans Bold"/>
              </a:defRPr>
            </a:lvl1pPr>
          </a:lstStyle>
          <a:p>
            <a:r>
              <a:rPr lang="sv-SE" dirty="0"/>
              <a:t>INSERT </a:t>
            </a:r>
            <a:br>
              <a:rPr lang="sv-SE" dirty="0"/>
            </a:br>
            <a:r>
              <a:rPr lang="sv-SE" dirty="0"/>
              <a:t>HEADING</a:t>
            </a:r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1" hasCustomPrompt="1"/>
          </p:nvPr>
        </p:nvSpPr>
        <p:spPr>
          <a:xfrm>
            <a:off x="429330" y="4716000"/>
            <a:ext cx="3717925" cy="42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dirty="0">
                <a:solidFill>
                  <a:srgbClr val="787878"/>
                </a:solidFill>
                <a:latin typeface="+mn-lt"/>
                <a:ea typeface="+mn-ea"/>
                <a:cs typeface="ScalaOT"/>
              </a:defRPr>
            </a:lvl1pPr>
          </a:lstStyle>
          <a:p>
            <a:pPr lvl="0"/>
            <a:r>
              <a:rPr lang="sv-SE" dirty="0" err="1"/>
              <a:t>Insert</a:t>
            </a:r>
            <a:r>
              <a:rPr lang="sv-SE" dirty="0"/>
              <a:t> date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2" hasCustomPrompt="1"/>
          </p:nvPr>
        </p:nvSpPr>
        <p:spPr>
          <a:xfrm>
            <a:off x="428400" y="3942000"/>
            <a:ext cx="5760000" cy="6731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3000" kern="1200" baseline="0" dirty="0" smtClean="0">
                <a:solidFill>
                  <a:srgbClr val="787878"/>
                </a:solidFill>
                <a:latin typeface="+mj-lt"/>
                <a:ea typeface="+mn-ea"/>
                <a:cs typeface="BentonSans Regular" panose="02000503000000020004" pitchFamily="50" charset="0"/>
              </a:defRPr>
            </a:lvl1pPr>
          </a:lstStyle>
          <a:p>
            <a:pPr lvl="0"/>
            <a:r>
              <a:rPr lang="sv-SE" dirty="0" err="1"/>
              <a:t>Insert</a:t>
            </a:r>
            <a:r>
              <a:rPr lang="sv-SE" dirty="0"/>
              <a:t> </a:t>
            </a:r>
            <a:r>
              <a:rPr lang="sv-SE" dirty="0" err="1"/>
              <a:t>Subtitle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7541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5"/>
          <p:cNvSpPr>
            <a:spLocks noGrp="1"/>
          </p:cNvSpPr>
          <p:nvPr>
            <p:ph type="title" hasCustomPrompt="1"/>
          </p:nvPr>
        </p:nvSpPr>
        <p:spPr>
          <a:xfrm>
            <a:off x="428400" y="1180800"/>
            <a:ext cx="6609600" cy="756000"/>
          </a:xfrm>
          <a:prstGeom prst="rect">
            <a:avLst/>
          </a:prstGeom>
        </p:spPr>
        <p:txBody>
          <a:bodyPr/>
          <a:lstStyle>
            <a:lvl1pPr>
              <a:defRPr sz="35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/>
              <a:t>INSERT HEADLINE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  <a:endParaRPr lang="sv-S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29237" y="2300400"/>
            <a:ext cx="6608763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sv-SE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56494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080000"/>
            <a:ext cx="8103600" cy="505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9447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140800" y="1695600"/>
            <a:ext cx="3106800" cy="648000"/>
          </a:xfrm>
          <a:prstGeom prst="rect">
            <a:avLst/>
          </a:prstGeom>
        </p:spPr>
        <p:txBody>
          <a:bodyPr/>
          <a:lstStyle>
            <a:lvl1pPr>
              <a:defRPr sz="35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206000"/>
            <a:ext cx="4050000" cy="443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140325" y="2634936"/>
            <a:ext cx="3107275" cy="3265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sv-SE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2894956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  <a:endParaRPr lang="sv-SE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33174" y="1250594"/>
            <a:ext cx="3106800" cy="589092"/>
          </a:xfrm>
          <a:prstGeom prst="rect">
            <a:avLst/>
          </a:prstGeom>
        </p:spPr>
        <p:txBody>
          <a:bodyPr/>
          <a:lstStyle>
            <a:lvl1pPr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533172" y="2301678"/>
            <a:ext cx="377756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text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half" idx="15" hasCustomPrompt="1"/>
          </p:nvPr>
        </p:nvSpPr>
        <p:spPr>
          <a:xfrm>
            <a:off x="4794434" y="2301677"/>
            <a:ext cx="377756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2625420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140800" y="1695600"/>
            <a:ext cx="3106800" cy="648000"/>
          </a:xfrm>
          <a:prstGeom prst="rect">
            <a:avLst/>
          </a:prstGeom>
        </p:spPr>
        <p:txBody>
          <a:bodyPr/>
          <a:lstStyle>
            <a:lvl1pPr>
              <a:defRPr sz="35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206000"/>
            <a:ext cx="405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7" name="Platshållare för bild 2"/>
          <p:cNvSpPr>
            <a:spLocks noGrp="1"/>
          </p:cNvSpPr>
          <p:nvPr>
            <p:ph type="pic" sz="quarter" idx="13" hasCustomPrompt="1"/>
          </p:nvPr>
        </p:nvSpPr>
        <p:spPr>
          <a:xfrm>
            <a:off x="522000" y="3510000"/>
            <a:ext cx="405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40862" y="2631600"/>
            <a:ext cx="3106738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sv-SE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213575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428400" y="1180800"/>
            <a:ext cx="6609600" cy="756000"/>
          </a:xfrm>
          <a:prstGeom prst="rect">
            <a:avLst/>
          </a:prstGeom>
        </p:spPr>
        <p:txBody>
          <a:bodyPr/>
          <a:lstStyle>
            <a:lvl1pPr>
              <a:defRPr sz="3500" b="1" cap="none" baseline="0">
                <a:solidFill>
                  <a:srgbClr val="787878"/>
                </a:solidFill>
                <a:latin typeface="+mj-lt"/>
              </a:defRPr>
            </a:lvl1pPr>
          </a:lstStyle>
          <a:p>
            <a:r>
              <a:rPr lang="sv-SE" dirty="0"/>
              <a:t>INSERT HEADLINE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29237" y="2300400"/>
            <a:ext cx="6608763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787878"/>
                </a:solidFill>
                <a:latin typeface="+mj-lt"/>
              </a:defRPr>
            </a:lvl1pPr>
          </a:lstStyle>
          <a:p>
            <a:pPr lvl="0"/>
            <a:r>
              <a:rPr lang="sv-SE" dirty="0" err="1"/>
              <a:t>Insert</a:t>
            </a:r>
            <a:r>
              <a:rPr lang="sv-SE" dirty="0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287471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080000"/>
            <a:ext cx="8103600" cy="505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</p:spTree>
    <p:extLst>
      <p:ext uri="{BB962C8B-B14F-4D97-AF65-F5344CB8AC3E}">
        <p14:creationId xmlns:p14="http://schemas.microsoft.com/office/powerpoint/2010/main" val="186496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316523" y="263769"/>
            <a:ext cx="8361485" cy="395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ktangel 3"/>
          <p:cNvSpPr/>
          <p:nvPr userDrawn="1"/>
        </p:nvSpPr>
        <p:spPr>
          <a:xfrm>
            <a:off x="501162" y="6150217"/>
            <a:ext cx="8361485" cy="395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78508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140800" y="1695600"/>
            <a:ext cx="3106800" cy="648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rgbClr val="787878"/>
                </a:solidFill>
                <a:latin typeface="+mj-lt"/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206000"/>
            <a:ext cx="4050000" cy="443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140862" y="2631918"/>
            <a:ext cx="3106738" cy="326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787878"/>
                </a:solidFill>
                <a:latin typeface="+mj-lt"/>
              </a:defRPr>
            </a:lvl1pPr>
          </a:lstStyle>
          <a:p>
            <a:pPr lvl="0"/>
            <a:r>
              <a:rPr lang="sv-SE" dirty="0" err="1"/>
              <a:t>Insert</a:t>
            </a:r>
            <a:r>
              <a:rPr lang="sv-SE" dirty="0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274686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33174" y="1250594"/>
            <a:ext cx="3106800" cy="589092"/>
          </a:xfrm>
          <a:prstGeom prst="rect">
            <a:avLst/>
          </a:prstGeom>
        </p:spPr>
        <p:txBody>
          <a:bodyPr/>
          <a:lstStyle>
            <a:lvl1pPr>
              <a:defRPr sz="3500" b="1"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533172" y="2301678"/>
            <a:ext cx="377756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text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half" idx="15" hasCustomPrompt="1"/>
          </p:nvPr>
        </p:nvSpPr>
        <p:spPr>
          <a:xfrm>
            <a:off x="4794434" y="2301677"/>
            <a:ext cx="377756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418368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140800" y="1695600"/>
            <a:ext cx="3106800" cy="648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rgbClr val="787878"/>
                </a:solidFill>
                <a:latin typeface="+mj-lt"/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206000"/>
            <a:ext cx="405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7" name="Platshållare för bild 2"/>
          <p:cNvSpPr>
            <a:spLocks noGrp="1"/>
          </p:cNvSpPr>
          <p:nvPr>
            <p:ph type="pic" sz="quarter" idx="13" hasCustomPrompt="1"/>
          </p:nvPr>
        </p:nvSpPr>
        <p:spPr>
          <a:xfrm>
            <a:off x="522000" y="3510000"/>
            <a:ext cx="405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40862" y="2631600"/>
            <a:ext cx="3106738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787878"/>
                </a:solidFill>
                <a:latin typeface="+mj-lt"/>
              </a:defRPr>
            </a:lvl1pPr>
          </a:lstStyle>
          <a:p>
            <a:pPr lvl="0"/>
            <a:r>
              <a:rPr lang="sv-SE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230697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 title="pic_logoA_whit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00" y="2514600"/>
            <a:ext cx="4102100" cy="1823324"/>
          </a:xfrm>
          <a:prstGeom prst="rect">
            <a:avLst/>
          </a:prstGeom>
        </p:spPr>
      </p:pic>
      <p:sp>
        <p:nvSpPr>
          <p:cNvPr id="4" name="Rektangel 3"/>
          <p:cNvSpPr/>
          <p:nvPr userDrawn="1"/>
        </p:nvSpPr>
        <p:spPr>
          <a:xfrm>
            <a:off x="422031" y="298938"/>
            <a:ext cx="8255977" cy="369277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/>
          <p:cNvSpPr/>
          <p:nvPr userDrawn="1"/>
        </p:nvSpPr>
        <p:spPr>
          <a:xfrm>
            <a:off x="437661" y="6122376"/>
            <a:ext cx="8255977" cy="369277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304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 hasCustomPrompt="1"/>
          </p:nvPr>
        </p:nvSpPr>
        <p:spPr>
          <a:xfrm>
            <a:off x="429330" y="1656000"/>
            <a:ext cx="8288785" cy="2277645"/>
          </a:xfrm>
          <a:prstGeom prst="rect">
            <a:avLst/>
          </a:prstGeom>
        </p:spPr>
        <p:txBody>
          <a:bodyPr/>
          <a:lstStyle>
            <a:lvl1pPr>
              <a:defRPr lang="sv-SE" sz="7000" b="1" kern="1200" baseline="0" dirty="0" smtClean="0">
                <a:solidFill>
                  <a:schemeClr val="bg1"/>
                </a:solidFill>
                <a:latin typeface="+mj-lt"/>
                <a:ea typeface="+mn-ea"/>
                <a:cs typeface="BentonSans Bold"/>
              </a:defRPr>
            </a:lvl1pPr>
          </a:lstStyle>
          <a:p>
            <a:r>
              <a:rPr lang="sv-SE" dirty="0"/>
              <a:t>INSERT </a:t>
            </a:r>
            <a:br>
              <a:rPr lang="sv-SE" dirty="0"/>
            </a:br>
            <a:r>
              <a:rPr lang="sv-SE" dirty="0"/>
              <a:t>HEADING</a:t>
            </a:r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1" hasCustomPrompt="1"/>
          </p:nvPr>
        </p:nvSpPr>
        <p:spPr>
          <a:xfrm>
            <a:off x="429330" y="4716000"/>
            <a:ext cx="3717925" cy="42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dirty="0">
                <a:solidFill>
                  <a:schemeClr val="bg1"/>
                </a:solidFill>
                <a:latin typeface="+mn-lt"/>
                <a:ea typeface="+mn-ea"/>
                <a:cs typeface="ScalaOT"/>
              </a:defRPr>
            </a:lvl1pPr>
          </a:lstStyle>
          <a:p>
            <a:pPr lvl="0"/>
            <a:r>
              <a:rPr lang="sv-SE" dirty="0" err="1"/>
              <a:t>Insert</a:t>
            </a:r>
            <a:r>
              <a:rPr lang="sv-SE" dirty="0"/>
              <a:t> date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2" hasCustomPrompt="1"/>
          </p:nvPr>
        </p:nvSpPr>
        <p:spPr>
          <a:xfrm>
            <a:off x="428400" y="3942000"/>
            <a:ext cx="5760000" cy="6731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3000" kern="1200" baseline="0" dirty="0" smtClean="0">
                <a:solidFill>
                  <a:schemeClr val="bg1"/>
                </a:solidFill>
                <a:latin typeface="+mj-lt"/>
                <a:ea typeface="+mn-ea"/>
                <a:cs typeface="BentonSans Regular" panose="02000503000000020004" pitchFamily="50" charset="0"/>
              </a:defRPr>
            </a:lvl1pPr>
          </a:lstStyle>
          <a:p>
            <a:pPr lvl="0"/>
            <a:r>
              <a:rPr lang="sv-SE" dirty="0" err="1"/>
              <a:t>Insert</a:t>
            </a:r>
            <a:r>
              <a:rPr lang="sv-SE" dirty="0"/>
              <a:t> </a:t>
            </a:r>
            <a:r>
              <a:rPr lang="sv-SE" dirty="0" err="1"/>
              <a:t>Subtitle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4125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ak 7"/>
          <p:cNvCxnSpPr/>
          <p:nvPr userDrawn="1"/>
        </p:nvCxnSpPr>
        <p:spPr>
          <a:xfrm>
            <a:off x="520700" y="477482"/>
            <a:ext cx="5760000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_logoB" title="pic_logoB_gray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604000" y="331106"/>
            <a:ext cx="2027526" cy="2286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Applied Web Architecture - TAWK17</a:t>
            </a:r>
          </a:p>
        </p:txBody>
      </p:sp>
    </p:spTree>
    <p:extLst>
      <p:ext uri="{BB962C8B-B14F-4D97-AF65-F5344CB8AC3E}">
        <p14:creationId xmlns:p14="http://schemas.microsoft.com/office/powerpoint/2010/main" val="144383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72" r:id="rId3"/>
    <p:sldLayoutId id="2147483674" r:id="rId4"/>
    <p:sldLayoutId id="2147483667" r:id="rId5"/>
    <p:sldLayoutId id="2147483687" r:id="rId6"/>
    <p:sldLayoutId id="2147483670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ak 7"/>
          <p:cNvCxnSpPr/>
          <p:nvPr userDrawn="1"/>
        </p:nvCxnSpPr>
        <p:spPr>
          <a:xfrm>
            <a:off x="520700" y="477482"/>
            <a:ext cx="5760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title="pic_logoB_white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604000" y="331106"/>
            <a:ext cx="2027526" cy="2286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sv-SE"/>
              <a:t>Applied Web Architecture - TAWK17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3126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4" r:id="rId2"/>
    <p:sldLayoutId id="2147483666" r:id="rId3"/>
    <p:sldLayoutId id="2147483673" r:id="rId4"/>
    <p:sldLayoutId id="2147483669" r:id="rId5"/>
    <p:sldLayoutId id="2147483688" r:id="rId6"/>
    <p:sldLayoutId id="2147483668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2046" y="1919770"/>
            <a:ext cx="8809892" cy="1696800"/>
          </a:xfrm>
        </p:spPr>
        <p:txBody>
          <a:bodyPr/>
          <a:lstStyle/>
          <a:p>
            <a:r>
              <a:rPr lang="en-US" sz="6000" dirty="0"/>
              <a:t>Learning PHP</a:t>
            </a:r>
            <a:br>
              <a:rPr lang="en-US" sz="6000" dirty="0"/>
            </a:br>
            <a:r>
              <a:rPr lang="en-US" sz="6000" dirty="0"/>
              <a:t>from scratch</a:t>
            </a:r>
            <a:endParaRPr lang="sv-SE" sz="600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1"/>
          </p:nvPr>
        </p:nvSpPr>
        <p:spPr>
          <a:xfrm>
            <a:off x="428399" y="5026662"/>
            <a:ext cx="3717925" cy="422275"/>
          </a:xfrm>
        </p:spPr>
        <p:txBody>
          <a:bodyPr/>
          <a:lstStyle/>
          <a:p>
            <a:r>
              <a:rPr lang="en-US" dirty="0"/>
              <a:t>2017-09-08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2"/>
          </p:nvPr>
        </p:nvSpPr>
        <p:spPr>
          <a:xfrm>
            <a:off x="428399" y="3942000"/>
            <a:ext cx="6499939" cy="928938"/>
          </a:xfrm>
        </p:spPr>
        <p:txBody>
          <a:bodyPr/>
          <a:lstStyle/>
          <a:p>
            <a:r>
              <a:rPr lang="en-US" dirty="0"/>
              <a:t>Applied Web Architecture – TAWK17</a:t>
            </a:r>
          </a:p>
          <a:p>
            <a:r>
              <a:rPr lang="en-US" dirty="0"/>
              <a:t>Lecture Workshop 2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7115908" y="6207369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Jasmin Jakupovic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0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8400" y="1945338"/>
            <a:ext cx="8175501" cy="40007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Sessions most commonly used to store information about currently signed in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stored in a session can not be viewed locally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stored on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expiry time, expire when user closes their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session_start</a:t>
            </a:r>
            <a:r>
              <a:rPr lang="en-US" dirty="0"/>
              <a:t>(); used to initialize start of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$_SESSION[‘name’]=value; used to create and set value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unset($_SESSION[‘name’]); used to 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session_destroy</a:t>
            </a:r>
            <a:r>
              <a:rPr lang="en-US" dirty="0"/>
              <a:t>(); used to destroy all sessions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4954" y="6171684"/>
            <a:ext cx="2798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Inspired from: www.php.net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03149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(2)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8400" y="1945338"/>
            <a:ext cx="8175501" cy="40007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We’ll demonstrate the usage of Sessions on a simple counter.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We’ll also demonstrate the usage of Sessions in our project.</a:t>
            </a:r>
          </a:p>
          <a:p>
            <a:pPr marL="1028700" lvl="1" indent="-342900"/>
            <a:r>
              <a:rPr lang="en-US" dirty="0"/>
              <a:t>This is not the optimal usage of Sessions but give you an idea of how they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Sessions are rather complex and I suggest additional reading if you want to “master”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Important to know what to store and what not to store in a session!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4954" y="6171684"/>
            <a:ext cx="2798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Inspired from: www.php.net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7938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Arrays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8399" y="1936800"/>
            <a:ext cx="8445969" cy="3268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basically use an array as a small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 any file by searching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do need to use some functions…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array_search</a:t>
            </a:r>
            <a:r>
              <a:rPr lang="en-US" dirty="0"/>
              <a:t> – Searches the array for a given value and returns the first corresponding key if successful</a:t>
            </a:r>
          </a:p>
          <a:p>
            <a:r>
              <a:rPr lang="en-US" dirty="0" err="1"/>
              <a:t>array_column</a:t>
            </a:r>
            <a:r>
              <a:rPr lang="en-US" dirty="0"/>
              <a:t> – Return the values from a single column in the input array</a:t>
            </a:r>
          </a:p>
          <a:p>
            <a:r>
              <a:rPr lang="en-US" dirty="0"/>
              <a:t>end – shows the last element in an array</a:t>
            </a:r>
          </a:p>
          <a:p>
            <a:r>
              <a:rPr lang="en-US" dirty="0"/>
              <a:t>explode – returns an array of strings (splitting a string by string)</a:t>
            </a:r>
          </a:p>
          <a:p>
            <a:r>
              <a:rPr lang="en-US" dirty="0"/>
              <a:t>implode – join array elements with a string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4954" y="6171684"/>
            <a:ext cx="2798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Inspired from: www.php.net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1283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00" y="838339"/>
            <a:ext cx="7449508" cy="756000"/>
          </a:xfrm>
        </p:spPr>
        <p:txBody>
          <a:bodyPr/>
          <a:lstStyle/>
          <a:p>
            <a:r>
              <a:rPr lang="en-US" dirty="0"/>
              <a:t>Config file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8400" y="1594339"/>
            <a:ext cx="8668708" cy="50526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dirty="0" err="1"/>
              <a:t>config.php</a:t>
            </a:r>
            <a:r>
              <a:rPr lang="en-US" dirty="0"/>
              <a:t> file that you include at the top of every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Place valuable information that all pages might end up using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Consider it as a file holding valuable $variables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E.g. use it for: </a:t>
            </a:r>
          </a:p>
          <a:p>
            <a:pPr marL="1028700" lvl="1" indent="-342900"/>
            <a:r>
              <a:rPr lang="en-US" dirty="0">
                <a:solidFill>
                  <a:srgbClr val="787878"/>
                </a:solidFill>
              </a:rPr>
              <a:t>getting the current page</a:t>
            </a:r>
          </a:p>
          <a:p>
            <a:pPr marL="1028700" lvl="1" indent="-342900"/>
            <a:r>
              <a:rPr lang="en-US" dirty="0">
                <a:solidFill>
                  <a:srgbClr val="787878"/>
                </a:solidFill>
              </a:rPr>
              <a:t>storing information regarding the database</a:t>
            </a:r>
          </a:p>
          <a:p>
            <a:pPr marL="1028700" lvl="1" indent="-342900"/>
            <a:r>
              <a:rPr lang="en-US" dirty="0">
                <a:solidFill>
                  <a:srgbClr val="787878"/>
                </a:solidFill>
              </a:rPr>
              <a:t>info you’ll end up needing throughout your project</a:t>
            </a:r>
          </a:p>
          <a:p>
            <a:pPr marL="342900" indent="-342900"/>
            <a:r>
              <a:rPr lang="en-US" dirty="0"/>
              <a:t>In our example we manipulate links by using built-in functions: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explode — Split a string by string. Returns an array of strings, each of which is a substring of string formed by splitting it on boundaries formed by the string delimiter.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end() - advances array's internal pointer to the last element, and returns its value.</a:t>
            </a:r>
          </a:p>
          <a:p>
            <a:pPr marL="1028700" lvl="1" indent="-342900"/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4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‘n Tricks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9237" y="1951200"/>
            <a:ext cx="7911732" cy="3268662"/>
          </a:xfrm>
        </p:spPr>
        <p:txBody>
          <a:bodyPr/>
          <a:lstStyle/>
          <a:p>
            <a:r>
              <a:rPr lang="en-US" dirty="0"/>
              <a:t>trim – used to remove whitespaces before/after string</a:t>
            </a:r>
          </a:p>
          <a:p>
            <a:r>
              <a:rPr lang="en-US" dirty="0" err="1"/>
              <a:t>addslashes</a:t>
            </a:r>
            <a:r>
              <a:rPr lang="en-US" dirty="0"/>
              <a:t> – used to add slashes in case of ‘ or “ (\’ or \”)</a:t>
            </a:r>
          </a:p>
          <a:p>
            <a:r>
              <a:rPr lang="sv-SE" dirty="0" err="1"/>
              <a:t>urlencode</a:t>
            </a:r>
            <a:r>
              <a:rPr lang="sv-SE" dirty="0"/>
              <a:t> — URL-</a:t>
            </a:r>
            <a:r>
              <a:rPr lang="sv-SE" dirty="0" err="1"/>
              <a:t>encodes</a:t>
            </a:r>
            <a:r>
              <a:rPr lang="sv-SE" dirty="0"/>
              <a:t> string</a:t>
            </a:r>
          </a:p>
          <a:p>
            <a:r>
              <a:rPr lang="en-US" dirty="0" err="1"/>
              <a:t>urldecode</a:t>
            </a:r>
            <a:r>
              <a:rPr lang="en-US" dirty="0"/>
              <a:t> - </a:t>
            </a:r>
            <a:r>
              <a:rPr lang="sv-SE" dirty="0"/>
              <a:t>URL-</a:t>
            </a:r>
            <a:r>
              <a:rPr lang="sv-SE" dirty="0" err="1"/>
              <a:t>decodes</a:t>
            </a:r>
            <a:r>
              <a:rPr lang="sv-SE" dirty="0"/>
              <a:t> string</a:t>
            </a:r>
          </a:p>
          <a:p>
            <a:r>
              <a:rPr lang="en-US" dirty="0"/>
              <a:t>$_SERVER[‘</a:t>
            </a:r>
            <a:r>
              <a:rPr lang="en-US" dirty="0" err="1"/>
              <a:t>Document_Root</a:t>
            </a:r>
            <a:r>
              <a:rPr lang="en-US" dirty="0"/>
              <a:t>’] – finds the root document</a:t>
            </a:r>
            <a:endParaRPr lang="sv-SE" dirty="0"/>
          </a:p>
          <a:p>
            <a:endParaRPr lang="sv-SE" dirty="0"/>
          </a:p>
          <a:p>
            <a:endParaRPr lang="en-US" dirty="0"/>
          </a:p>
          <a:p>
            <a:r>
              <a:rPr lang="en-US" dirty="0"/>
              <a:t>Check php.net to learn more about above mentioned.</a:t>
            </a:r>
          </a:p>
          <a:p>
            <a:r>
              <a:rPr lang="en-US" dirty="0"/>
              <a:t>List will gradually grow with new workshops.</a:t>
            </a:r>
          </a:p>
          <a:p>
            <a:endParaRPr lang="en-US" dirty="0"/>
          </a:p>
          <a:p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224954" y="6171684"/>
            <a:ext cx="2798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Inspired from: www.php.net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22106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00" y="1180800"/>
            <a:ext cx="7449508" cy="756000"/>
          </a:xfrm>
        </p:spPr>
        <p:txBody>
          <a:bodyPr/>
          <a:lstStyle/>
          <a:p>
            <a:r>
              <a:rPr lang="en-US" dirty="0"/>
              <a:t>References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9237" y="2300400"/>
            <a:ext cx="7976209" cy="4055950"/>
          </a:xfrm>
        </p:spPr>
        <p:txBody>
          <a:bodyPr/>
          <a:lstStyle/>
          <a:p>
            <a:r>
              <a:rPr lang="en-US" dirty="0">
                <a:hlinkClick r:id="rId2"/>
              </a:rPr>
              <a:t>www.php.net</a:t>
            </a:r>
            <a:endParaRPr lang="en-US" dirty="0"/>
          </a:p>
          <a:p>
            <a:pPr fontAlgn="base"/>
            <a:r>
              <a:rPr lang="en-US" dirty="0"/>
              <a:t>Learning PHP, MySQL &amp; JavaScript (4th Edition)</a:t>
            </a:r>
          </a:p>
          <a:p>
            <a:pPr fontAlgn="base"/>
            <a:r>
              <a:rPr lang="en-US" dirty="0"/>
              <a:t>Robin Nixon</a:t>
            </a:r>
          </a:p>
          <a:p>
            <a:pPr fontAlgn="base"/>
            <a:r>
              <a:rPr lang="en-US" dirty="0"/>
              <a:t>ISBN: 978-1-491-91866-1</a:t>
            </a:r>
          </a:p>
          <a:p>
            <a:pPr fontAlgn="base"/>
            <a:r>
              <a:rPr lang="en-US" dirty="0"/>
              <a:t>PHP 7 - for building interactive websites (In easy steps)</a:t>
            </a:r>
          </a:p>
          <a:p>
            <a:pPr fontAlgn="base"/>
            <a:r>
              <a:rPr lang="en-US" dirty="0"/>
              <a:t>Mike McGrath</a:t>
            </a:r>
          </a:p>
          <a:p>
            <a:pPr fontAlgn="base"/>
            <a:r>
              <a:rPr lang="en-US" dirty="0"/>
              <a:t>ISBN: 978-1-84078-718-4</a:t>
            </a:r>
          </a:p>
          <a:p>
            <a:endParaRPr lang="en-US" dirty="0"/>
          </a:p>
          <a:p>
            <a:endParaRPr lang="en-US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37715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30" y="2637692"/>
            <a:ext cx="8288785" cy="1295953"/>
          </a:xfrm>
        </p:spPr>
        <p:txBody>
          <a:bodyPr/>
          <a:lstStyle/>
          <a:p>
            <a:r>
              <a:rPr lang="en-US" dirty="0"/>
              <a:t>Q’s?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48068" y="6284354"/>
            <a:ext cx="3717925" cy="422275"/>
          </a:xfrm>
        </p:spPr>
        <p:txBody>
          <a:bodyPr/>
          <a:lstStyle/>
          <a:p>
            <a:r>
              <a:rPr lang="en-US" dirty="0"/>
              <a:t>Jasmin Jakupovic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Have a great weekend!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8400" y="4300321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(or at least try…)</a:t>
            </a:r>
            <a:endParaRPr lang="sv-SE" dirty="0">
              <a:solidFill>
                <a:schemeClr val="bg1"/>
              </a:solidFill>
            </a:endParaRPr>
          </a:p>
          <a:p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732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65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learn today?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9237" y="2300400"/>
            <a:ext cx="7349025" cy="3268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Embedding PHP with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Cookies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Manipulating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Config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proceed with your Lab project (Lab2)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  <p:sp>
        <p:nvSpPr>
          <p:cNvPr id="6" name="Smiley Face 5"/>
          <p:cNvSpPr/>
          <p:nvPr/>
        </p:nvSpPr>
        <p:spPr>
          <a:xfrm>
            <a:off x="4160106" y="2358577"/>
            <a:ext cx="252046" cy="252046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Smiley Face 7"/>
          <p:cNvSpPr/>
          <p:nvPr/>
        </p:nvSpPr>
        <p:spPr>
          <a:xfrm>
            <a:off x="1755289" y="2745657"/>
            <a:ext cx="252046" cy="252046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Smiley Face 8"/>
          <p:cNvSpPr/>
          <p:nvPr/>
        </p:nvSpPr>
        <p:spPr>
          <a:xfrm>
            <a:off x="1881312" y="3132738"/>
            <a:ext cx="252046" cy="252046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Smiley Face 9"/>
          <p:cNvSpPr/>
          <p:nvPr/>
        </p:nvSpPr>
        <p:spPr>
          <a:xfrm>
            <a:off x="1963373" y="3533734"/>
            <a:ext cx="252046" cy="252046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3164989" y="3951023"/>
            <a:ext cx="252046" cy="252046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Smiley Face 11"/>
          <p:cNvSpPr/>
          <p:nvPr/>
        </p:nvSpPr>
        <p:spPr>
          <a:xfrm>
            <a:off x="2215419" y="4350900"/>
            <a:ext cx="252046" cy="252046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Smiley Face 12"/>
          <p:cNvSpPr/>
          <p:nvPr/>
        </p:nvSpPr>
        <p:spPr>
          <a:xfrm>
            <a:off x="6115050" y="5185542"/>
            <a:ext cx="252046" cy="252046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906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with HTML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81990" y="1987112"/>
            <a:ext cx="8333763" cy="31391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Within HTML tags simply open &lt;?</a:t>
            </a:r>
            <a:r>
              <a:rPr lang="en-US" dirty="0" err="1"/>
              <a:t>php</a:t>
            </a:r>
            <a:r>
              <a:rPr lang="en-US" dirty="0"/>
              <a:t> “tags” ?&gt; and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even break in the middle of a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E.g. start an If-Else statement, add HTML in the middle and continue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PHP scripts continues where it stopped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Easy to play with HTML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Important to know when including and using cookies/sessions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will be using it a lot with your Labs (and project)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comfortable with “mixing-it”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</p:spTree>
    <p:extLst>
      <p:ext uri="{BB962C8B-B14F-4D97-AF65-F5344CB8AC3E}">
        <p14:creationId xmlns:p14="http://schemas.microsoft.com/office/powerpoint/2010/main" val="309986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Include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81991" y="1987112"/>
            <a:ext cx="8093440" cy="31391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include statement includes and evaluates the specified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are included based on the file path given.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a file is included, the code it contains inherits the variable scope of the line on which the include occurs.</a:t>
            </a:r>
          </a:p>
          <a:p>
            <a:endParaRPr lang="en-US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include("</a:t>
            </a:r>
            <a:r>
              <a:rPr lang="en-US" dirty="0" err="1"/>
              <a:t>header.php</a:t>
            </a:r>
            <a:r>
              <a:rPr lang="en-US" dirty="0"/>
              <a:t>"); ?&gt;</a:t>
            </a:r>
          </a:p>
          <a:p>
            <a:r>
              <a:rPr lang="en-US" dirty="0"/>
              <a:t>…. Some HTML ….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include("</a:t>
            </a:r>
            <a:r>
              <a:rPr lang="en-US" dirty="0" err="1"/>
              <a:t>footer.php</a:t>
            </a:r>
            <a:r>
              <a:rPr lang="en-US" dirty="0"/>
              <a:t>"); ?&gt;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Helps with maintenance, editing, re-use.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01862" y="6406662"/>
            <a:ext cx="2798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Inspired from: www.php.net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</p:spTree>
    <p:extLst>
      <p:ext uri="{BB962C8B-B14F-4D97-AF65-F5344CB8AC3E}">
        <p14:creationId xmlns:p14="http://schemas.microsoft.com/office/powerpoint/2010/main" val="324618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Include</a:t>
            </a:r>
            <a:r>
              <a:rPr lang="sv-SE" dirty="0"/>
              <a:t> (2)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81990" y="1987112"/>
            <a:ext cx="8333763" cy="31391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include to include your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PHP to determine if a page is ACTIVE or not so you can style it</a:t>
            </a:r>
          </a:p>
          <a:p>
            <a:r>
              <a:rPr lang="en-US" dirty="0"/>
              <a:t>&lt;a </a:t>
            </a:r>
          </a:p>
          <a:p>
            <a:r>
              <a:rPr lang="en-US" dirty="0">
                <a:solidFill>
                  <a:schemeClr val="accent6"/>
                </a:solidFill>
              </a:rPr>
              <a:t>class</a:t>
            </a:r>
            <a:r>
              <a:rPr lang="en-US" dirty="0"/>
              <a:t>="&lt;?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echo</a:t>
            </a:r>
            <a:r>
              <a:rPr lang="en-US" dirty="0"/>
              <a:t> ($</a:t>
            </a:r>
            <a:r>
              <a:rPr lang="en-US" dirty="0" err="1"/>
              <a:t>current_page</a:t>
            </a:r>
            <a:r>
              <a:rPr lang="en-US" dirty="0"/>
              <a:t> == '</a:t>
            </a:r>
            <a:r>
              <a:rPr lang="en-US" dirty="0" err="1"/>
              <a:t>index.php</a:t>
            </a:r>
            <a:r>
              <a:rPr lang="en-US" dirty="0"/>
              <a:t>' || $</a:t>
            </a:r>
            <a:r>
              <a:rPr lang="en-US" dirty="0" err="1"/>
              <a:t>current_page</a:t>
            </a:r>
            <a:r>
              <a:rPr lang="en-US" dirty="0"/>
              <a:t> == '') ? 'active' : NULL ?&gt;" 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href</a:t>
            </a:r>
            <a:r>
              <a:rPr lang="en-US" dirty="0"/>
              <a:t>="</a:t>
            </a:r>
            <a:r>
              <a:rPr lang="en-US" dirty="0" err="1"/>
              <a:t>index.php</a:t>
            </a:r>
            <a:r>
              <a:rPr lang="en-US" dirty="0"/>
              <a:t>“</a:t>
            </a:r>
          </a:p>
          <a:p>
            <a:r>
              <a:rPr lang="en-US" dirty="0"/>
              <a:t>&gt;Home&lt;/a&gt;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order for the above mentioned to work refer to slide about Config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</p:spTree>
    <p:extLst>
      <p:ext uri="{BB962C8B-B14F-4D97-AF65-F5344CB8AC3E}">
        <p14:creationId xmlns:p14="http://schemas.microsoft.com/office/powerpoint/2010/main" val="135659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00" y="1180800"/>
            <a:ext cx="7449508" cy="756000"/>
          </a:xfrm>
        </p:spPr>
        <p:txBody>
          <a:bodyPr/>
          <a:lstStyle/>
          <a:p>
            <a:r>
              <a:rPr lang="en-US" dirty="0"/>
              <a:t>Cookies vs Session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9237" y="1936800"/>
            <a:ext cx="7976209" cy="44195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Pretty much the same 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Setting a Session sets a Cookie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Storing large amount of data in Cookies in not a good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Cookies have an identifier that matches one at the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Sessions have better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Session data is stored on server rather than on our computer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Sessions can not be manipulated (easily)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Combination of sessions and cookies used with “Remember me”</a:t>
            </a:r>
          </a:p>
          <a:p>
            <a:pPr marL="1028700" lvl="1" indent="-342900"/>
            <a:r>
              <a:rPr lang="en-US" dirty="0"/>
              <a:t>Cookie remembers you but doesn’t store info</a:t>
            </a:r>
          </a:p>
          <a:p>
            <a:pPr marL="1028700" lvl="1" indent="-342900"/>
            <a:r>
              <a:rPr lang="en-US" dirty="0"/>
              <a:t>No data stored locally though</a:t>
            </a:r>
          </a:p>
        </p:txBody>
      </p:sp>
    </p:spTree>
    <p:extLst>
      <p:ext uri="{BB962C8B-B14F-4D97-AF65-F5344CB8AC3E}">
        <p14:creationId xmlns:p14="http://schemas.microsoft.com/office/powerpoint/2010/main" val="290223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00" y="1180800"/>
            <a:ext cx="7449508" cy="756000"/>
          </a:xfrm>
        </p:spPr>
        <p:txBody>
          <a:bodyPr/>
          <a:lstStyle/>
          <a:p>
            <a:r>
              <a:rPr lang="en-US" dirty="0"/>
              <a:t>Cookies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9237" y="1936800"/>
            <a:ext cx="7976209" cy="44195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 of data stored on your computer by the web-server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Cookies are stored for later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Sessions are killed after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setcookie</a:t>
            </a:r>
            <a:r>
              <a:rPr lang="en-US" dirty="0"/>
              <a:t>() defines a cookie to be sent along with the rest of the HTTP headers.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the cookies have been set, they can be accessed on the next page load with the $_COOKIE </a:t>
            </a:r>
            <a:r>
              <a:rPr lang="en-US" dirty="0" err="1"/>
              <a:t>superglobal</a:t>
            </a:r>
            <a:r>
              <a:rPr lang="en-US" dirty="0"/>
              <a:t> array.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Cookie values may also exist in $_REQUEST.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setcookie</a:t>
            </a:r>
            <a:r>
              <a:rPr lang="sv-SE" dirty="0"/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Send three parameters: Name, Value, Time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224954" y="6171684"/>
            <a:ext cx="2798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Inspired from: www.php.net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394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00" y="1180800"/>
            <a:ext cx="7449508" cy="756000"/>
          </a:xfrm>
        </p:spPr>
        <p:txBody>
          <a:bodyPr/>
          <a:lstStyle/>
          <a:p>
            <a:r>
              <a:rPr lang="en-US" dirty="0"/>
              <a:t>Cookies (2)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9237" y="1772211"/>
            <a:ext cx="7976209" cy="44195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Name - "</a:t>
            </a:r>
            <a:r>
              <a:rPr lang="en-US" dirty="0" err="1"/>
              <a:t>ourCookie</a:t>
            </a:r>
            <a:r>
              <a:rPr lang="en-US" dirty="0"/>
              <a:t>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- "HI"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Expiration Time (secs) - use a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$</a:t>
            </a:r>
            <a:r>
              <a:rPr lang="sv-SE" dirty="0" err="1"/>
              <a:t>cookieTimer</a:t>
            </a:r>
            <a:r>
              <a:rPr lang="sv-SE" dirty="0"/>
              <a:t> = </a:t>
            </a:r>
            <a:r>
              <a:rPr lang="sv-SE" dirty="0" err="1"/>
              <a:t>time</a:t>
            </a:r>
            <a:r>
              <a:rPr lang="sv-SE" dirty="0"/>
              <a:t>()+86400;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unset simply “create” again with expiration time in the past.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timeOut</a:t>
            </a:r>
            <a:r>
              <a:rPr lang="en-US" dirty="0"/>
              <a:t> = time()-86400;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setcookie</a:t>
            </a:r>
            <a:r>
              <a:rPr lang="sv-SE" dirty="0"/>
              <a:t>("</a:t>
            </a:r>
            <a:r>
              <a:rPr lang="sv-SE" dirty="0" err="1"/>
              <a:t>ourCookie</a:t>
            </a:r>
            <a:r>
              <a:rPr lang="sv-SE" dirty="0"/>
              <a:t>","",$</a:t>
            </a:r>
            <a:r>
              <a:rPr lang="sv-SE" dirty="0" err="1"/>
              <a:t>timeOut</a:t>
            </a:r>
            <a:r>
              <a:rPr lang="sv-SE" dirty="0"/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if (</a:t>
            </a:r>
            <a:r>
              <a:rPr lang="en-US" dirty="0" err="1"/>
              <a:t>isset</a:t>
            </a:r>
            <a:r>
              <a:rPr lang="en-US" dirty="0"/>
              <a:t>($_COOKIE['</a:t>
            </a:r>
            <a:r>
              <a:rPr lang="en-US" dirty="0" err="1"/>
              <a:t>ourCookie</a:t>
            </a:r>
            <a:r>
              <a:rPr lang="en-US" dirty="0"/>
              <a:t>']))</a:t>
            </a:r>
          </a:p>
          <a:p>
            <a:r>
              <a:rPr lang="en-US" dirty="0"/>
              <a:t>	echo "Cookie is set";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echo "Cookie NOT set";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224954" y="6171684"/>
            <a:ext cx="2798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Inspired from: www.php.net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8345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00" y="1180800"/>
            <a:ext cx="7449508" cy="756000"/>
          </a:xfrm>
        </p:spPr>
        <p:txBody>
          <a:bodyPr/>
          <a:lstStyle/>
          <a:p>
            <a:r>
              <a:rPr lang="en-US" dirty="0"/>
              <a:t>Cookies – General Law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9237" y="1772211"/>
            <a:ext cx="7976209" cy="44195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cookie can be classified by its lifespan and the domain to which it belongs. By lifespan, a cookie is either a:</a:t>
            </a:r>
          </a:p>
          <a:p>
            <a:pPr marL="1028700" lvl="1" indent="-342900"/>
            <a:r>
              <a:rPr lang="en-US" dirty="0"/>
              <a:t>session cookie which is erased when the user closes the browser or</a:t>
            </a:r>
          </a:p>
          <a:p>
            <a:pPr marL="1028700" lvl="1" indent="-342900"/>
            <a:r>
              <a:rPr lang="en-US" dirty="0"/>
              <a:t>persistent cookie which remains on the user's computer/device for a pre-defined period of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 for the domain to which it belongs, there are either:</a:t>
            </a:r>
          </a:p>
          <a:p>
            <a:pPr marL="1028700" lvl="1" indent="-342900"/>
            <a:r>
              <a:rPr lang="en-US" dirty="0"/>
              <a:t>first-party cookies which are set by the web server of the visited page and share the same domain</a:t>
            </a:r>
          </a:p>
          <a:p>
            <a:pPr marL="1028700" lvl="1" indent="-342900"/>
            <a:r>
              <a:rPr lang="en-US" dirty="0"/>
              <a:t>third-party cookies stored by a different domain to the visited page's domain.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9150037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JU Colors">
      <a:dk1>
        <a:sysClr val="windowText" lastClr="000000"/>
      </a:dk1>
      <a:lt1>
        <a:sysClr val="window" lastClr="FFFFFF"/>
      </a:lt1>
      <a:dk2>
        <a:srgbClr val="787878"/>
      </a:dk2>
      <a:lt2>
        <a:srgbClr val="E7E6E6"/>
      </a:lt2>
      <a:accent1>
        <a:srgbClr val="FFB500"/>
      </a:accent1>
      <a:accent2>
        <a:srgbClr val="961B81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0563C1"/>
      </a:hlink>
      <a:folHlink>
        <a:srgbClr val="954F72"/>
      </a:folHlink>
    </a:clrScheme>
    <a:fontScheme name="JU-Font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8A0F6B8-6209-46FC-A571-220C51A56C38}" vid="{8257D268-A614-4A5E-A78D-20CA105431C7}"/>
    </a:ext>
  </a:extLst>
</a:theme>
</file>

<file path=ppt/theme/theme2.xml><?xml version="1.0" encoding="utf-8"?>
<a:theme xmlns:a="http://schemas.openxmlformats.org/drawingml/2006/main" name="Blue">
  <a:themeElements>
    <a:clrScheme name="JU Colors">
      <a:dk1>
        <a:sysClr val="windowText" lastClr="000000"/>
      </a:dk1>
      <a:lt1>
        <a:sysClr val="window" lastClr="FFFFFF"/>
      </a:lt1>
      <a:dk2>
        <a:srgbClr val="787878"/>
      </a:dk2>
      <a:lt2>
        <a:srgbClr val="E7E6E6"/>
      </a:lt2>
      <a:accent1>
        <a:srgbClr val="FFB500"/>
      </a:accent1>
      <a:accent2>
        <a:srgbClr val="961B81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0563C1"/>
      </a:hlink>
      <a:folHlink>
        <a:srgbClr val="954F72"/>
      </a:folHlink>
    </a:clrScheme>
    <a:fontScheme name="JU-Font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8A0F6B8-6209-46FC-A571-220C51A56C38}" vid="{749239CC-B088-4496-90B8-8BF5994E906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cab62c8b-8bd3-4939-ab17-5904d2ab33c9</Template>
  <TotalTime>6937</TotalTime>
  <Words>1141</Words>
  <Application>Microsoft Office PowerPoint</Application>
  <PresentationFormat>On-screen Show (4:3)</PresentationFormat>
  <Paragraphs>162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BentonSans Bold</vt:lpstr>
      <vt:lpstr>BentonSans Regular</vt:lpstr>
      <vt:lpstr>Calibri</vt:lpstr>
      <vt:lpstr>ScalaOT</vt:lpstr>
      <vt:lpstr>Times New Roman</vt:lpstr>
      <vt:lpstr>White</vt:lpstr>
      <vt:lpstr>Blue</vt:lpstr>
      <vt:lpstr>Learning PHP from scratch</vt:lpstr>
      <vt:lpstr>What do we learn today?</vt:lpstr>
      <vt:lpstr>PHP with HTML</vt:lpstr>
      <vt:lpstr>Include</vt:lpstr>
      <vt:lpstr>Include (2)</vt:lpstr>
      <vt:lpstr>Cookies vs Session</vt:lpstr>
      <vt:lpstr>Cookies</vt:lpstr>
      <vt:lpstr>Cookies (2)</vt:lpstr>
      <vt:lpstr>Cookies – General Law</vt:lpstr>
      <vt:lpstr>Sessions</vt:lpstr>
      <vt:lpstr>Sessions (2)</vt:lpstr>
      <vt:lpstr>Manipulating Arrays</vt:lpstr>
      <vt:lpstr>Config file</vt:lpstr>
      <vt:lpstr>Tips ‘n Tricks</vt:lpstr>
      <vt:lpstr>References</vt:lpstr>
      <vt:lpstr>Q’s?</vt:lpstr>
      <vt:lpstr>PowerPoint Presentation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a web-server PHP basics</dc:title>
  <dc:creator>Jasmin Jakupovic</dc:creator>
  <cp:lastModifiedBy>Jasmin Jakupovic</cp:lastModifiedBy>
  <cp:revision>79</cp:revision>
  <dcterms:created xsi:type="dcterms:W3CDTF">2017-08-28T08:22:37Z</dcterms:created>
  <dcterms:modified xsi:type="dcterms:W3CDTF">2017-09-08T10:40:58Z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