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17"/>
  </p:notesMasterIdLst>
  <p:sldIdLst>
    <p:sldId id="257" r:id="rId3"/>
    <p:sldId id="260" r:id="rId4"/>
    <p:sldId id="293" r:id="rId5"/>
    <p:sldId id="292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83" r:id="rId14"/>
    <p:sldId id="281" r:id="rId15"/>
    <p:sldId id="256" r:id="rId1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787878"/>
    <a:srgbClr val="FFDA7F"/>
    <a:srgbClr val="003865"/>
    <a:srgbClr val="BBBBBB"/>
    <a:srgbClr val="799BB2"/>
    <a:srgbClr val="C692C2"/>
    <a:srgbClr val="A84D97"/>
    <a:srgbClr val="961B8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4D5EB-F25B-4CD9-B071-040D57428B97}" type="datetimeFigureOut">
              <a:rPr lang="sv-SE" smtClean="0"/>
              <a:t>2017-09-28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5F86-B050-4F5E-91F6-82CD62AD2D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58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232418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rgbClr val="787878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rgbClr val="787878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rgbClr val="787878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54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29237" y="2300400"/>
            <a:ext cx="6608763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5649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08000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447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40325" y="2634936"/>
            <a:ext cx="3107275" cy="3265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89495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625420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40862" y="2631600"/>
            <a:ext cx="3106738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1357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none" baseline="0">
                <a:solidFill>
                  <a:srgbClr val="787878"/>
                </a:solidFill>
                <a:latin typeface="+mj-lt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29237" y="2300400"/>
            <a:ext cx="6608763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787878"/>
                </a:solidFill>
                <a:latin typeface="+mj-l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87471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08000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18649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316523" y="263769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/>
          <p:cNvSpPr/>
          <p:nvPr userDrawn="1"/>
        </p:nvSpPr>
        <p:spPr>
          <a:xfrm>
            <a:off x="501162" y="6150217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508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40862" y="2631918"/>
            <a:ext cx="3106738" cy="326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787878"/>
                </a:solidFill>
                <a:latin typeface="+mj-l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7468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418368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787878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78787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40862" y="2631600"/>
            <a:ext cx="3106738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787878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3069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title="pic_logoA_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00" y="2514600"/>
            <a:ext cx="4102100" cy="1823324"/>
          </a:xfrm>
          <a:prstGeom prst="rect">
            <a:avLst/>
          </a:prstGeom>
        </p:spPr>
      </p:pic>
      <p:sp>
        <p:nvSpPr>
          <p:cNvPr id="4" name="Rektangel 3"/>
          <p:cNvSpPr/>
          <p:nvPr userDrawn="1"/>
        </p:nvSpPr>
        <p:spPr>
          <a:xfrm>
            <a:off x="422031" y="298938"/>
            <a:ext cx="8255977" cy="369277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 userDrawn="1"/>
        </p:nvSpPr>
        <p:spPr>
          <a:xfrm>
            <a:off x="437661" y="6122376"/>
            <a:ext cx="8255977" cy="369277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0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288785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chemeClr val="bg1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4125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77482"/>
            <a:ext cx="5760000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_logoB" title="pic_logoB_gray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31106"/>
            <a:ext cx="2027526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14438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2" r:id="rId3"/>
    <p:sldLayoutId id="2147483674" r:id="rId4"/>
    <p:sldLayoutId id="2147483667" r:id="rId5"/>
    <p:sldLayoutId id="2147483687" r:id="rId6"/>
    <p:sldLayoutId id="2147483670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77482"/>
            <a:ext cx="5760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title="pic_logoB_white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31106"/>
            <a:ext cx="2027526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sv-SE"/>
              <a:t>Applied Web Architecture - TAWK17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2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6" r:id="rId3"/>
    <p:sldLayoutId id="2147483673" r:id="rId4"/>
    <p:sldLayoutId id="2147483669" r:id="rId5"/>
    <p:sldLayoutId id="2147483688" r:id="rId6"/>
    <p:sldLayoutId id="2147483668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Jasmin/LectureWorkshop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estful/index.htm" TargetMode="External"/><Relationship Id="rId7" Type="http://schemas.openxmlformats.org/officeDocument/2006/relationships/hyperlink" Target="https://www.youtube.com/watch?v=RTjd1nwvlj4&amp;t" TargetMode="External"/><Relationship Id="rId2" Type="http://schemas.openxmlformats.org/officeDocument/2006/relationships/hyperlink" Target="https://www.programmableweb.com/apis/direc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YcW25PHnAA" TargetMode="External"/><Relationship Id="rId5" Type="http://schemas.openxmlformats.org/officeDocument/2006/relationships/hyperlink" Target="https://apigee.com/" TargetMode="External"/><Relationship Id="rId4" Type="http://schemas.openxmlformats.org/officeDocument/2006/relationships/hyperlink" Target="https://www.w3schools.com/php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graph-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geocode/json?address=J%C3%B6nk%C3%B6ping" TargetMode="External"/><Relationship Id="rId2" Type="http://schemas.openxmlformats.org/officeDocument/2006/relationships/hyperlink" Target="https://developers.google.com/map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develop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instagram.com/v1/media/search" TargetMode="External"/><Relationship Id="rId4" Type="http://schemas.openxmlformats.org/officeDocument/2006/relationships/hyperlink" Target="https://apigee.com/console/instagra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instagram.com/v1/media/search?lat=57.78261370000001&amp;lng=14.1617876&amp;distance=5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28398" y="2576263"/>
            <a:ext cx="8633539" cy="999276"/>
          </a:xfrm>
        </p:spPr>
        <p:txBody>
          <a:bodyPr/>
          <a:lstStyle/>
          <a:p>
            <a:r>
              <a:rPr lang="sv-SE" sz="6600" dirty="0"/>
              <a:t>REST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>
          <a:xfrm>
            <a:off x="428399" y="5026662"/>
            <a:ext cx="3717925" cy="422275"/>
          </a:xfrm>
        </p:spPr>
        <p:txBody>
          <a:bodyPr/>
          <a:lstStyle/>
          <a:p>
            <a:r>
              <a:rPr lang="en-US" dirty="0"/>
              <a:t>2017-09-29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2"/>
          </p:nvPr>
        </p:nvSpPr>
        <p:spPr>
          <a:xfrm>
            <a:off x="428399" y="3942000"/>
            <a:ext cx="6499939" cy="928938"/>
          </a:xfrm>
        </p:spPr>
        <p:txBody>
          <a:bodyPr/>
          <a:lstStyle/>
          <a:p>
            <a:r>
              <a:rPr lang="en-US" dirty="0"/>
              <a:t>Applied Web Architecture – TAWK17</a:t>
            </a:r>
          </a:p>
          <a:p>
            <a:r>
              <a:rPr lang="en-US" dirty="0"/>
              <a:t>Lecture Workshop 5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7115908" y="620736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Jasmin Jakupovic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0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1180800"/>
            <a:ext cx="7349862" cy="756000"/>
          </a:xfrm>
        </p:spPr>
        <p:txBody>
          <a:bodyPr/>
          <a:lstStyle/>
          <a:p>
            <a:r>
              <a:rPr lang="en-US" dirty="0"/>
              <a:t>Characteristics of GIT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8400" y="2021539"/>
            <a:ext cx="8569062" cy="3268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Strong support for non-linear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Distributed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Compatibility with extant systems and protocols (HTTP, FTP…)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Efficient handling of large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 to github.com – search for a “</a:t>
            </a:r>
            <a:r>
              <a:rPr lang="en-US" dirty="0" err="1"/>
              <a:t>php</a:t>
            </a:r>
            <a:r>
              <a:rPr lang="en-US" dirty="0"/>
              <a:t> gallery”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it free to use? Check licensing!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have a repository? You can clone directly in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196108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1180800"/>
            <a:ext cx="7349862" cy="75600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How To?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8400" y="2021539"/>
            <a:ext cx="8569062" cy="3268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an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Upload files, share files, update files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Want to work in a team? Create an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it’s a non-paid organization, the repository will be public.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it as a user (or even non-user):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https://github.com/JUJasmin/LectureWorkshop5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inspect the code live, read the documentation, see the licensing.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Enjoy!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252491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1180800"/>
            <a:ext cx="7449508" cy="756000"/>
          </a:xfrm>
        </p:spPr>
        <p:txBody>
          <a:bodyPr/>
          <a:lstStyle/>
          <a:p>
            <a:r>
              <a:rPr lang="en-US" dirty="0"/>
              <a:t>References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1927754"/>
            <a:ext cx="7976209" cy="40559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https://www.programmableweb.com/apis/directory</a:t>
            </a:r>
            <a:endParaRPr lang="en-US" dirty="0"/>
          </a:p>
          <a:p>
            <a:r>
              <a:rPr lang="fr-FR" dirty="0">
                <a:hlinkClick r:id="rId3"/>
              </a:rPr>
              <a:t>https://www.tutorialspoint.com/restful/index.htm</a:t>
            </a:r>
            <a:endParaRPr lang="fr-FR" dirty="0"/>
          </a:p>
          <a:p>
            <a:r>
              <a:rPr lang="sv-SE" dirty="0">
                <a:hlinkClick r:id="rId4"/>
              </a:rPr>
              <a:t>https://www.w3schools.com/php/</a:t>
            </a:r>
            <a:endParaRPr lang="sv-SE" dirty="0"/>
          </a:p>
          <a:p>
            <a:r>
              <a:rPr lang="sv-SE" dirty="0">
                <a:hlinkClick r:id="rId5"/>
              </a:rPr>
              <a:t>https://apigee.com</a:t>
            </a:r>
            <a:endParaRPr lang="sv-SE" dirty="0"/>
          </a:p>
          <a:p>
            <a:endParaRPr lang="sv-SE" dirty="0"/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Tutorial with great examples back WHEN it was open for use (note: you can still do this if you authorize your account/app and get the permissions)</a:t>
            </a:r>
          </a:p>
          <a:p>
            <a:r>
              <a:rPr lang="sv-SE" dirty="0">
                <a:hlinkClick r:id="rId6"/>
              </a:rPr>
              <a:t>https://www.youtube.com/watch?v=7YcW25PHnAA</a:t>
            </a:r>
            <a:endParaRPr lang="sv-SE" dirty="0"/>
          </a:p>
          <a:p>
            <a:r>
              <a:rPr lang="sv-SE" dirty="0">
                <a:hlinkClick r:id="rId7"/>
              </a:rPr>
              <a:t>https://www.youtube.com/watch?v=RTjd1nwvlj4&amp;t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771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30" y="2637692"/>
            <a:ext cx="8288785" cy="1295953"/>
          </a:xfrm>
        </p:spPr>
        <p:txBody>
          <a:bodyPr/>
          <a:lstStyle/>
          <a:p>
            <a:r>
              <a:rPr lang="en-US" sz="5400" dirty="0"/>
              <a:t>GET /question/id=1</a:t>
            </a:r>
            <a:endParaRPr lang="sv-SE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48068" y="6284354"/>
            <a:ext cx="3717925" cy="422275"/>
          </a:xfrm>
        </p:spPr>
        <p:txBody>
          <a:bodyPr/>
          <a:lstStyle/>
          <a:p>
            <a:r>
              <a:rPr lang="en-US" dirty="0"/>
              <a:t>Jasmin Jakupovic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Have a great weekend!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373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learn today?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2300400"/>
            <a:ext cx="7349025" cy="3268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of REST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Facebook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Instagram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Connecting APIs with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of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video tutorial will be provided (not recorded by me) in the reference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proceed with your Lab project (Lab5)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6" name="Smiley Face 5"/>
          <p:cNvSpPr/>
          <p:nvPr/>
        </p:nvSpPr>
        <p:spPr>
          <a:xfrm>
            <a:off x="2902927" y="2351262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2558795" y="2726049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2268430" y="3165332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2581642" y="3552964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3895906" y="3960162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5989027" y="5836683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2581642" y="4364608"/>
            <a:ext cx="252046" cy="2520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06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REST API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9237" y="2300400"/>
            <a:ext cx="8146194" cy="3268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 resources from another source and present it in a desired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you can use the Facebook API to find out how many likes a certain page has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you can use the Google API 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you can use the Instagram API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integrate a couple of APIs to your own website (labs)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Maybe this inspires you to do it in your project as well!?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1834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API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1990" y="1987112"/>
            <a:ext cx="8333763" cy="31391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learn more visit: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https://developers.facebook.com/docs/graph-api/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Facebook changed their API so you have limited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also need to create an access 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helps them identify who is taking what info (analytics?)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you post “Hello, world” on your timeline: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7553" y="4261122"/>
            <a:ext cx="8593064" cy="1605527"/>
          </a:xfrm>
          <a:prstGeom prst="rect">
            <a:avLst/>
          </a:prstGeom>
          <a:solidFill>
            <a:srgbClr val="1D21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FB.login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(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F8963E"/>
                </a:solidFill>
                <a:effectLst/>
                <a:latin typeface="Menlo"/>
              </a:rPr>
              <a:t>function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{ 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// Note: The call 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will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 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only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 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work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 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if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 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you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 accept the permission 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4267B2"/>
                </a:solidFill>
                <a:effectLst/>
                <a:latin typeface="Menlo"/>
              </a:rPr>
              <a:t>request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FB.api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(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'/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me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/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feed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'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, 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'post'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, {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message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: 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'Hello, 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world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!'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});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, {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scope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: 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'</a:t>
            </a:r>
            <a:r>
              <a:rPr kumimoji="0" lang="sv-SE" altLang="sv-SE" sz="2400" b="0" i="0" u="none" strike="noStrike" cap="none" normalizeH="0" baseline="0" dirty="0" err="1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publish_actions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8FDC33"/>
                </a:solidFill>
                <a:effectLst/>
                <a:latin typeface="Menlo"/>
              </a:rPr>
              <a:t>'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});</a:t>
            </a:r>
            <a:r>
              <a:rPr kumimoji="0" lang="sv-SE" altLang="sv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6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1990" y="1987112"/>
            <a:ext cx="8509610" cy="449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learn more visit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https://developers.google.com/maps/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any address to get an machine readable GPS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http://maps.googleapis.com/maps/api/geocode/json?address=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London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server is ‘maps.googleapis.com’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resource are we accessing? Address? How do we get to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Resource: /maps/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/geocode/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json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selected to receive data in a JSON format (other formats supported as well)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Parameters: ?address=J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önköping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 is the output going to be?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18727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 (2)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  <p:sp>
        <p:nvSpPr>
          <p:cNvPr id="8" name="Rectangle 7"/>
          <p:cNvSpPr/>
          <p:nvPr/>
        </p:nvSpPr>
        <p:spPr>
          <a:xfrm>
            <a:off x="780492" y="1936800"/>
            <a:ext cx="72042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/>
              <a:t>{</a:t>
            </a:r>
          </a:p>
          <a:p>
            <a:r>
              <a:rPr lang="sv-SE" sz="1400" dirty="0"/>
              <a:t>   "</a:t>
            </a:r>
            <a:r>
              <a:rPr lang="sv-SE" sz="1400" dirty="0" err="1"/>
              <a:t>results</a:t>
            </a:r>
            <a:r>
              <a:rPr lang="sv-SE" sz="1400" dirty="0"/>
              <a:t>" : [</a:t>
            </a:r>
          </a:p>
          <a:p>
            <a:r>
              <a:rPr lang="sv-SE" sz="1400" dirty="0"/>
              <a:t>      {</a:t>
            </a:r>
          </a:p>
          <a:p>
            <a:r>
              <a:rPr lang="sv-SE" sz="1400" dirty="0"/>
              <a:t>         "</a:t>
            </a:r>
            <a:r>
              <a:rPr lang="sv-SE" sz="1400" dirty="0" err="1"/>
              <a:t>address_components</a:t>
            </a:r>
            <a:r>
              <a:rPr lang="sv-SE" sz="1400" dirty="0"/>
              <a:t>" : [</a:t>
            </a:r>
          </a:p>
          <a:p>
            <a:r>
              <a:rPr lang="sv-SE" sz="1400" dirty="0"/>
              <a:t>            {</a:t>
            </a:r>
          </a:p>
          <a:p>
            <a:r>
              <a:rPr lang="sv-SE" sz="1400" dirty="0"/>
              <a:t>               "</a:t>
            </a:r>
            <a:r>
              <a:rPr lang="sv-SE" sz="1400" dirty="0" err="1"/>
              <a:t>long_name</a:t>
            </a:r>
            <a:r>
              <a:rPr lang="sv-SE" sz="1400" dirty="0"/>
              <a:t>" : "Jönköping",</a:t>
            </a:r>
          </a:p>
          <a:p>
            <a:r>
              <a:rPr lang="sv-SE" sz="1400" dirty="0"/>
              <a:t>               "</a:t>
            </a:r>
            <a:r>
              <a:rPr lang="sv-SE" sz="1400" dirty="0" err="1"/>
              <a:t>short_name</a:t>
            </a:r>
            <a:r>
              <a:rPr lang="sv-SE" sz="1400" dirty="0"/>
              <a:t>" : "Jönköping",</a:t>
            </a:r>
          </a:p>
          <a:p>
            <a:r>
              <a:rPr lang="sv-SE" sz="1400" dirty="0"/>
              <a:t>               "</a:t>
            </a:r>
            <a:r>
              <a:rPr lang="sv-SE" sz="1400" dirty="0" err="1"/>
              <a:t>types</a:t>
            </a:r>
            <a:r>
              <a:rPr lang="sv-SE" sz="1400" dirty="0"/>
              <a:t>" : [ "</a:t>
            </a:r>
            <a:r>
              <a:rPr lang="sv-SE" sz="1400" dirty="0" err="1"/>
              <a:t>locality</a:t>
            </a:r>
            <a:r>
              <a:rPr lang="sv-SE" sz="1400" dirty="0"/>
              <a:t>", "</a:t>
            </a:r>
            <a:r>
              <a:rPr lang="sv-SE" sz="1400" dirty="0" err="1"/>
              <a:t>political</a:t>
            </a:r>
            <a:r>
              <a:rPr lang="sv-SE" sz="1400" dirty="0"/>
              <a:t>" ]</a:t>
            </a:r>
          </a:p>
          <a:p>
            <a:r>
              <a:rPr lang="sv-SE" sz="1400" dirty="0"/>
              <a:t>            },</a:t>
            </a:r>
          </a:p>
          <a:p>
            <a:r>
              <a:rPr lang="sv-SE" sz="1400" dirty="0"/>
              <a:t>            {</a:t>
            </a:r>
          </a:p>
          <a:p>
            <a:r>
              <a:rPr lang="sv-SE" sz="1400" dirty="0"/>
              <a:t>               "</a:t>
            </a:r>
            <a:r>
              <a:rPr lang="sv-SE" sz="1400" dirty="0" err="1"/>
              <a:t>long_name</a:t>
            </a:r>
            <a:r>
              <a:rPr lang="sv-SE" sz="1400" dirty="0"/>
              <a:t>" : "</a:t>
            </a:r>
            <a:r>
              <a:rPr lang="sv-SE" sz="1400" dirty="0" err="1"/>
              <a:t>Jonkoping</a:t>
            </a:r>
            <a:r>
              <a:rPr lang="sv-SE" sz="1400" dirty="0"/>
              <a:t> County",</a:t>
            </a:r>
          </a:p>
          <a:p>
            <a:r>
              <a:rPr lang="sv-SE" sz="1400" dirty="0"/>
              <a:t>               "</a:t>
            </a:r>
            <a:r>
              <a:rPr lang="sv-SE" sz="1400" dirty="0" err="1"/>
              <a:t>short_name</a:t>
            </a:r>
            <a:r>
              <a:rPr lang="sv-SE" sz="1400" dirty="0"/>
              <a:t>" : "</a:t>
            </a:r>
            <a:r>
              <a:rPr lang="sv-SE" sz="1400" dirty="0" err="1"/>
              <a:t>Jonkoping</a:t>
            </a:r>
            <a:r>
              <a:rPr lang="sv-SE" sz="1400" dirty="0"/>
              <a:t> County",</a:t>
            </a:r>
          </a:p>
          <a:p>
            <a:r>
              <a:rPr lang="sv-SE" sz="1400" dirty="0"/>
              <a:t>               "</a:t>
            </a:r>
            <a:r>
              <a:rPr lang="sv-SE" sz="1400" dirty="0" err="1"/>
              <a:t>types</a:t>
            </a:r>
            <a:r>
              <a:rPr lang="sv-SE" sz="1400" dirty="0"/>
              <a:t>" : [ "administrative_area_level_1", "</a:t>
            </a:r>
            <a:r>
              <a:rPr lang="sv-SE" sz="1400" dirty="0" err="1"/>
              <a:t>political</a:t>
            </a:r>
            <a:r>
              <a:rPr lang="sv-SE" sz="1400" dirty="0"/>
              <a:t>" ]</a:t>
            </a:r>
          </a:p>
          <a:p>
            <a:r>
              <a:rPr lang="sv-SE" sz="1400" dirty="0"/>
              <a:t>            },</a:t>
            </a:r>
          </a:p>
          <a:p>
            <a:r>
              <a:rPr lang="sv-SE" sz="1400" dirty="0"/>
              <a:t>            {</a:t>
            </a:r>
          </a:p>
          <a:p>
            <a:r>
              <a:rPr lang="sv-SE" sz="1400" dirty="0"/>
              <a:t>               "</a:t>
            </a:r>
            <a:r>
              <a:rPr lang="sv-SE" sz="1400" dirty="0" err="1"/>
              <a:t>long_name</a:t>
            </a:r>
            <a:r>
              <a:rPr lang="sv-SE" sz="1400" dirty="0"/>
              <a:t>" : "Sweden",</a:t>
            </a:r>
          </a:p>
          <a:p>
            <a:r>
              <a:rPr lang="sv-SE" sz="1400" dirty="0"/>
              <a:t>               "</a:t>
            </a:r>
            <a:r>
              <a:rPr lang="sv-SE" sz="1400" dirty="0" err="1"/>
              <a:t>short_name</a:t>
            </a:r>
            <a:r>
              <a:rPr lang="sv-SE" sz="1400" dirty="0"/>
              <a:t>" : "SE",</a:t>
            </a:r>
          </a:p>
          <a:p>
            <a:r>
              <a:rPr lang="sv-SE" sz="1400" dirty="0"/>
              <a:t>               "</a:t>
            </a:r>
            <a:r>
              <a:rPr lang="sv-SE" sz="1400" dirty="0" err="1"/>
              <a:t>types</a:t>
            </a:r>
            <a:r>
              <a:rPr lang="sv-SE" sz="1400" dirty="0"/>
              <a:t>" : [ "country", "</a:t>
            </a:r>
            <a:r>
              <a:rPr lang="sv-SE" sz="1400" dirty="0" err="1"/>
              <a:t>political</a:t>
            </a:r>
            <a:r>
              <a:rPr lang="sv-SE" sz="1400" dirty="0"/>
              <a:t>" ]</a:t>
            </a:r>
          </a:p>
          <a:p>
            <a:r>
              <a:rPr lang="sv-SE" sz="1400" dirty="0"/>
              <a:t>            }</a:t>
            </a:r>
          </a:p>
          <a:p>
            <a:r>
              <a:rPr lang="sv-SE" sz="1400" dirty="0"/>
              <a:t>         </a:t>
            </a:r>
            <a:r>
              <a:rPr lang="en-US" sz="1400" dirty="0"/>
              <a:t>] ... </a:t>
            </a:r>
            <a:r>
              <a:rPr lang="en-US" sz="1400" dirty="0">
                <a:solidFill>
                  <a:srgbClr val="FF0000"/>
                </a:solidFill>
              </a:rPr>
              <a:t>Continues</a:t>
            </a:r>
            <a:r>
              <a:rPr lang="en-US" sz="1400" dirty="0"/>
              <a:t>….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94922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70" y="4262677"/>
            <a:ext cx="4977549" cy="2276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Instagram API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1990" y="1987112"/>
            <a:ext cx="8509610" cy="449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learn more visit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https://www.instagram.com/developer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use apigee.com to work with the Instagram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https://apigee.com/console/instagram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we will search for media (pictures/posts) on 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API call should look like this: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https://api.instagram.com/v1/media/search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101359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Instagram API (2)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1990" y="1987112"/>
            <a:ext cx="8509610" cy="449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Insert LAT and LNG for your desired location *J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önköping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can select a distance from the given location, set 500m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https://api.instagram.com/v1/media/search?lat=57.78261370000001&amp;lng=14.1617876&amp;distance=500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Instagram is, like Facebook, limiting access to their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They want to know who’s accessing it and what app (for what)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Important to learn how it works – not necessarily test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392146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APIs with PHP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1990" y="1987112"/>
            <a:ext cx="8509610" cy="449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Unfortunately the idea of connecting multiple APIs would require a lot of authentication and permissions with private accounts.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Since Google API offers unprotected data we will use it to demonstrate how to pull results from the API and show them on your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maps_url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'https://maps.googleapis.com/maps/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/geocode/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' .'?address=' 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urlencode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($_GET['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locationFromForm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']);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get a bunch of information, what do you really need?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$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maps_array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json_decode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($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maps_json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true);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$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$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maps_array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['results'][0]['geometry']['location']['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'];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$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$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maps_array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['results'][0]['geometry']['location']['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'];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the document you received, search for geometry/location/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lan-lng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Assign to variables and use in your code – simple as that!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Applied Web Architecture - TAWK17</a:t>
            </a:r>
          </a:p>
        </p:txBody>
      </p:sp>
    </p:spTree>
    <p:extLst>
      <p:ext uri="{BB962C8B-B14F-4D97-AF65-F5344CB8AC3E}">
        <p14:creationId xmlns:p14="http://schemas.microsoft.com/office/powerpoint/2010/main" val="265955943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-Font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8A0F6B8-6209-46FC-A571-220C51A56C38}" vid="{8257D268-A614-4A5E-A78D-20CA105431C7}"/>
    </a:ext>
  </a:extLst>
</a:theme>
</file>

<file path=ppt/theme/theme2.xml><?xml version="1.0" encoding="utf-8"?>
<a:theme xmlns:a="http://schemas.openxmlformats.org/drawingml/2006/main" name="Blu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FFB500"/>
      </a:accent1>
      <a:accent2>
        <a:srgbClr val="961B81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0563C1"/>
      </a:hlink>
      <a:folHlink>
        <a:srgbClr val="954F72"/>
      </a:folHlink>
    </a:clrScheme>
    <a:fontScheme name="JU-Font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8A0F6B8-6209-46FC-A571-220C51A56C38}" vid="{749239CC-B088-4496-90B8-8BF5994E906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cab62c8b-8bd3-4939-ab17-5904d2ab33c9</Template>
  <TotalTime>9996</TotalTime>
  <Words>1159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BentonSans Bold</vt:lpstr>
      <vt:lpstr>BentonSans Regular</vt:lpstr>
      <vt:lpstr>Calibri</vt:lpstr>
      <vt:lpstr>Menlo</vt:lpstr>
      <vt:lpstr>ScalaOT</vt:lpstr>
      <vt:lpstr>Times New Roman</vt:lpstr>
      <vt:lpstr>White</vt:lpstr>
      <vt:lpstr>Blue</vt:lpstr>
      <vt:lpstr>REST</vt:lpstr>
      <vt:lpstr>What do we learn today?</vt:lpstr>
      <vt:lpstr>Use of REST API</vt:lpstr>
      <vt:lpstr>Facebook API</vt:lpstr>
      <vt:lpstr>Google API</vt:lpstr>
      <vt:lpstr>Google API (2)</vt:lpstr>
      <vt:lpstr>Instagram API</vt:lpstr>
      <vt:lpstr>Instagram API (2)</vt:lpstr>
      <vt:lpstr>Connecting APIs with PHP</vt:lpstr>
      <vt:lpstr>Characteristics of GIT</vt:lpstr>
      <vt:lpstr>GITHub – How To?</vt:lpstr>
      <vt:lpstr>References</vt:lpstr>
      <vt:lpstr>GET /question/id=1</vt:lpstr>
      <vt:lpstr>PowerPoint Presentation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web-server PHP basics</dc:title>
  <dc:creator>Jasmin Jakupovic</dc:creator>
  <cp:lastModifiedBy>Jasmin Jakupovic</cp:lastModifiedBy>
  <cp:revision>116</cp:revision>
  <dcterms:created xsi:type="dcterms:W3CDTF">2017-08-28T08:22:37Z</dcterms:created>
  <dcterms:modified xsi:type="dcterms:W3CDTF">2017-09-29T10:34:39Z</dcterms:modified>
  <cp:contentStatus/>
</cp:coreProperties>
</file>