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78" r:id="rId4"/>
    <p:sldId id="279" r:id="rId5"/>
    <p:sldId id="260" r:id="rId6"/>
    <p:sldId id="261" r:id="rId7"/>
    <p:sldId id="258" r:id="rId8"/>
    <p:sldId id="25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6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6" y="66"/>
      </p:cViewPr>
      <p:guideLst>
        <p:guide orient="horz" pos="2160"/>
        <p:guide pos="7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6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4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3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88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36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5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6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7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4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0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3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8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0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52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7.svg"/><Relationship Id="rId5" Type="http://schemas.openxmlformats.org/officeDocument/2006/relationships/image" Target="../media/image17.sv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apytaj.onet.pl/encyklopedia/89482,,,,system_pem,haslo.html" TargetMode="External"/><Relationship Id="rId2" Type="http://schemas.openxmlformats.org/officeDocument/2006/relationships/hyperlink" Target="http://edu.pjwstk.edu.pl/wyklady/bsi/scb/index97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oMoQ3o0vd_o" TargetMode="External"/><Relationship Id="rId5" Type="http://schemas.openxmlformats.org/officeDocument/2006/relationships/hyperlink" Target="https://www.slideshare.net/vishalkumar245/email-security-protocol-1-privacy-enhanced-mail-pem-protocol" TargetMode="External"/><Relationship Id="rId4" Type="http://schemas.openxmlformats.org/officeDocument/2006/relationships/hyperlink" Target="https://www.semanticscholar.org/paper/Internet-Privacy-Enhanced-Mail-Kent/06ff74906277b6ae330190419a55a2eeeaffab2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6A28E0-8031-4E6E-A503-3D60C7BCF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System PEM 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F8E101-CC1B-42C5-9912-CAD87B6ED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9531" y="6423026"/>
            <a:ext cx="2264503" cy="434974"/>
          </a:xfrm>
        </p:spPr>
        <p:txBody>
          <a:bodyPr/>
          <a:lstStyle/>
          <a:p>
            <a:r>
              <a:rPr lang="pl-PL" dirty="0"/>
              <a:t>Sylwia Miśkiewicz</a:t>
            </a:r>
          </a:p>
        </p:txBody>
      </p:sp>
    </p:spTree>
    <p:extLst>
      <p:ext uri="{BB962C8B-B14F-4D97-AF65-F5344CB8AC3E}">
        <p14:creationId xmlns:p14="http://schemas.microsoft.com/office/powerpoint/2010/main" val="263103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2">
            <a:extLst>
              <a:ext uri="{FF2B5EF4-FFF2-40B4-BE49-F238E27FC236}">
                <a16:creationId xmlns:a16="http://schemas.microsoft.com/office/drawing/2014/main" id="{2FF9C5CA-675D-49FC-A8C9-81012D527C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579619" y="1563679"/>
            <a:ext cx="4983261" cy="1502250"/>
          </a:xfrm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93C175-24B0-4FDD-A3A5-4443D86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93" y="1177188"/>
            <a:ext cx="4852988" cy="1865321"/>
          </a:xfrm>
        </p:spPr>
        <p:txBody>
          <a:bodyPr/>
          <a:lstStyle/>
          <a:p>
            <a:r>
              <a:rPr lang="pl-PL" dirty="0"/>
              <a:t>PEM pozwala na trzy opcje podczas wysyłania wiadomości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98D523-305E-4AE1-A7A5-C2ACD21BC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4246" y="1563679"/>
            <a:ext cx="5495437" cy="1865321"/>
          </a:xfrm>
        </p:spPr>
        <p:txBody>
          <a:bodyPr>
            <a:norm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2000" dirty="0"/>
              <a:t>Tylko podpis (etap 1 i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2000" dirty="0"/>
              <a:t>Podpis i kodowanie base-64 (etap 1, 2 i 4)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2000" dirty="0"/>
              <a:t>Podpis, szyfrowanie i kodowanie base-64 (wszystkie etapy)</a:t>
            </a:r>
          </a:p>
        </p:txBody>
      </p:sp>
    </p:spTree>
    <p:extLst>
      <p:ext uri="{BB962C8B-B14F-4D97-AF65-F5344CB8AC3E}">
        <p14:creationId xmlns:p14="http://schemas.microsoft.com/office/powerpoint/2010/main" val="222145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F9D065-730A-43D6-ACC4-7BE4DF0C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1. </a:t>
            </a:r>
            <a:r>
              <a:rPr lang="pl-PL" dirty="0" err="1"/>
              <a:t>Canonical</a:t>
            </a:r>
            <a:r>
              <a:rPr lang="pl-PL" dirty="0"/>
              <a:t> </a:t>
            </a:r>
            <a:r>
              <a:rPr lang="pl-PL" dirty="0" err="1"/>
              <a:t>conversion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40768B-D62E-4543-907C-2200A16A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524525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Istnieje możliwość, że nadawca i odbiorca wiadomości e-mail korzystają z komputerów, które mają różne architektury i systemy operacyjne. Dzieje się tak dlatego, że Internet działa na dowolnych komputerach ze stosem TCP / IP. Dlatego jest całkiem możliwe, że to samo jest reprezentowane inaczej na różnych komputerach. Może to powodować problemy podczas tworzenia treści wiadomości, a tym samym podpisu cyfrowego. Tak więc PEM przekształca każdą wiadomość e-mail w abstrakcyjną reprezentację kanoniczną. Oznacza to, że niezależnie od architektury i systemu operacyjnego komputerów wysyłających </a:t>
            </a:r>
            <a:br>
              <a:rPr lang="pl-PL" dirty="0"/>
            </a:br>
            <a:r>
              <a:rPr lang="pl-PL" dirty="0"/>
              <a:t>i otrzymujących, wiadomość e-mail zawsze przesyłana jest w otoczce, niezależnego formatu.</a:t>
            </a:r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D1F37964-3F6D-44F1-B8D1-4C5AB036A530}"/>
              </a:ext>
            </a:extLst>
          </p:cNvPr>
          <p:cNvSpPr/>
          <p:nvPr/>
        </p:nvSpPr>
        <p:spPr>
          <a:xfrm>
            <a:off x="3242329" y="5380868"/>
            <a:ext cx="1196788" cy="524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 descr="Canonical conversion ">
            <a:extLst>
              <a:ext uri="{FF2B5EF4-FFF2-40B4-BE49-F238E27FC236}">
                <a16:creationId xmlns:a16="http://schemas.microsoft.com/office/drawing/2014/main" id="{8A70BA41-C26C-42D1-A976-F02340192FD3}"/>
              </a:ext>
            </a:extLst>
          </p:cNvPr>
          <p:cNvSpPr/>
          <p:nvPr/>
        </p:nvSpPr>
        <p:spPr>
          <a:xfrm>
            <a:off x="810000" y="5325035"/>
            <a:ext cx="2027329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OS </a:t>
            </a:r>
            <a:r>
              <a:rPr lang="pl-PL" dirty="0" err="1"/>
              <a:t>supports</a:t>
            </a:r>
            <a:r>
              <a:rPr lang="pl-PL" dirty="0"/>
              <a:t> ASCII format</a:t>
            </a:r>
          </a:p>
        </p:txBody>
      </p:sp>
      <p:sp>
        <p:nvSpPr>
          <p:cNvPr id="6" name="Prostokąt 5" descr="Canonical conversion ">
            <a:extLst>
              <a:ext uri="{FF2B5EF4-FFF2-40B4-BE49-F238E27FC236}">
                <a16:creationId xmlns:a16="http://schemas.microsoft.com/office/drawing/2014/main" id="{45FDA0D1-1A54-4883-95C4-0A761A2F431F}"/>
              </a:ext>
            </a:extLst>
          </p:cNvPr>
          <p:cNvSpPr/>
          <p:nvPr/>
        </p:nvSpPr>
        <p:spPr>
          <a:xfrm>
            <a:off x="9345957" y="5325035"/>
            <a:ext cx="2027329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OS </a:t>
            </a:r>
            <a:r>
              <a:rPr lang="pl-PL" dirty="0" err="1"/>
              <a:t>supports</a:t>
            </a:r>
            <a:endParaRPr lang="pl-PL" dirty="0"/>
          </a:p>
          <a:p>
            <a:pPr algn="ctr"/>
            <a:r>
              <a:rPr lang="pl-PL" dirty="0"/>
              <a:t>UTF format</a:t>
            </a:r>
          </a:p>
        </p:txBody>
      </p:sp>
      <p:sp>
        <p:nvSpPr>
          <p:cNvPr id="7" name="Prostokąt 6" descr="Canonical conversion ">
            <a:extLst>
              <a:ext uri="{FF2B5EF4-FFF2-40B4-BE49-F238E27FC236}">
                <a16:creationId xmlns:a16="http://schemas.microsoft.com/office/drawing/2014/main" id="{6837F333-155A-43B6-9A53-B137584F7F70}"/>
              </a:ext>
            </a:extLst>
          </p:cNvPr>
          <p:cNvSpPr/>
          <p:nvPr/>
        </p:nvSpPr>
        <p:spPr>
          <a:xfrm>
            <a:off x="4844117" y="5246398"/>
            <a:ext cx="2121459" cy="79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Representation</a:t>
            </a:r>
            <a:r>
              <a:rPr lang="pl-PL" dirty="0"/>
              <a:t> in </a:t>
            </a:r>
            <a:r>
              <a:rPr lang="pl-PL" dirty="0" err="1"/>
              <a:t>Canonical</a:t>
            </a:r>
            <a:r>
              <a:rPr lang="pl-PL" dirty="0"/>
              <a:t> </a:t>
            </a:r>
            <a:r>
              <a:rPr lang="pl-PL" dirty="0" err="1"/>
              <a:t>conversion</a:t>
            </a:r>
            <a:r>
              <a:rPr lang="pl-PL" dirty="0"/>
              <a:t> </a:t>
            </a:r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CA52D00D-C5B9-4638-82C0-F52AEE46D612}"/>
              </a:ext>
            </a:extLst>
          </p:cNvPr>
          <p:cNvSpPr/>
          <p:nvPr/>
        </p:nvSpPr>
        <p:spPr>
          <a:xfrm>
            <a:off x="7557372" y="5380868"/>
            <a:ext cx="1196788" cy="524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362DC8E-4B6C-4D73-BC78-B4338FA30801}"/>
              </a:ext>
            </a:extLst>
          </p:cNvPr>
          <p:cNvSpPr/>
          <p:nvPr/>
        </p:nvSpPr>
        <p:spPr>
          <a:xfrm>
            <a:off x="711136" y="4953595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0E055199-CA83-4F5D-BC2F-ED428E7FFEEB}"/>
              </a:ext>
            </a:extLst>
          </p:cNvPr>
          <p:cNvSpPr/>
          <p:nvPr/>
        </p:nvSpPr>
        <p:spPr>
          <a:xfrm>
            <a:off x="9265274" y="4953595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9356E312-EE39-4071-9608-7762FA27AD2E}"/>
              </a:ext>
            </a:extLst>
          </p:cNvPr>
          <p:cNvSpPr/>
          <p:nvPr/>
        </p:nvSpPr>
        <p:spPr>
          <a:xfrm>
            <a:off x="4787756" y="4879174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PEM</a:t>
            </a:r>
          </a:p>
        </p:txBody>
      </p:sp>
    </p:spTree>
    <p:extLst>
      <p:ext uri="{BB962C8B-B14F-4D97-AF65-F5344CB8AC3E}">
        <p14:creationId xmlns:p14="http://schemas.microsoft.com/office/powerpoint/2010/main" val="228464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F9D065-730A-43D6-ACC4-7BE4DF0C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 Digital </a:t>
            </a:r>
            <a:r>
              <a:rPr lang="pl-PL" dirty="0" err="1"/>
              <a:t>signature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40768B-D62E-4543-907C-2200A16A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099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Podpis cyfrowy wykorzystuje znane algorytmy asymetryczne oraz funkcje skrótu. Opiera się na tajności klucza prywatnego.</a:t>
            </a:r>
          </a:p>
        </p:txBody>
      </p:sp>
      <p:pic>
        <p:nvPicPr>
          <p:cNvPr id="5" name="Grafika 4" descr="Mężczyzna">
            <a:extLst>
              <a:ext uri="{FF2B5EF4-FFF2-40B4-BE49-F238E27FC236}">
                <a16:creationId xmlns:a16="http://schemas.microsoft.com/office/drawing/2014/main" id="{830EB287-F4EC-40B7-B688-CC2F4B71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4278" y="4624028"/>
            <a:ext cx="1498870" cy="1498870"/>
          </a:xfrm>
          <a:prstGeom prst="rect">
            <a:avLst/>
          </a:prstGeom>
        </p:spPr>
      </p:pic>
      <p:pic>
        <p:nvPicPr>
          <p:cNvPr id="7" name="Grafika 6" descr="Kobieta">
            <a:extLst>
              <a:ext uri="{FF2B5EF4-FFF2-40B4-BE49-F238E27FC236}">
                <a16:creationId xmlns:a16="http://schemas.microsoft.com/office/drawing/2014/main" id="{0865E85A-5F32-4CF4-84BB-2AE23B3DC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8770" y="4571142"/>
            <a:ext cx="1498870" cy="1498870"/>
          </a:xfrm>
          <a:prstGeom prst="rect">
            <a:avLst/>
          </a:prstGeom>
        </p:spPr>
      </p:pic>
      <p:pic>
        <p:nvPicPr>
          <p:cNvPr id="11" name="Grafika 10" descr="Klucz">
            <a:extLst>
              <a:ext uri="{FF2B5EF4-FFF2-40B4-BE49-F238E27FC236}">
                <a16:creationId xmlns:a16="http://schemas.microsoft.com/office/drawing/2014/main" id="{6E39B6EE-402F-4359-8CAD-3DEBE06450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67294">
            <a:off x="6508811" y="3205868"/>
            <a:ext cx="914400" cy="914400"/>
          </a:xfrm>
          <a:prstGeom prst="rect">
            <a:avLst/>
          </a:prstGeom>
        </p:spPr>
      </p:pic>
      <p:pic>
        <p:nvPicPr>
          <p:cNvPr id="19" name="Grafika 18" descr="Klucz">
            <a:extLst>
              <a:ext uri="{FF2B5EF4-FFF2-40B4-BE49-F238E27FC236}">
                <a16:creationId xmlns:a16="http://schemas.microsoft.com/office/drawing/2014/main" id="{9BB6D515-72AB-4D99-91BE-9BEE42A5D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67294">
            <a:off x="5229937" y="5044387"/>
            <a:ext cx="914400" cy="914400"/>
          </a:xfrm>
          <a:prstGeom prst="rect">
            <a:avLst/>
          </a:prstGeom>
        </p:spPr>
      </p:pic>
      <p:pic>
        <p:nvPicPr>
          <p:cNvPr id="21" name="Grafika 20" descr="Dokument">
            <a:extLst>
              <a:ext uri="{FF2B5EF4-FFF2-40B4-BE49-F238E27FC236}">
                <a16:creationId xmlns:a16="http://schemas.microsoft.com/office/drawing/2014/main" id="{DDF8F2CA-FFC1-4C33-95D0-34BC2B60C4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7987" y="5003522"/>
            <a:ext cx="914400" cy="914400"/>
          </a:xfrm>
          <a:prstGeom prst="rect">
            <a:avLst/>
          </a:prstGeom>
        </p:spPr>
      </p:pic>
      <p:sp>
        <p:nvSpPr>
          <p:cNvPr id="22" name="Prostokąt 21">
            <a:extLst>
              <a:ext uri="{FF2B5EF4-FFF2-40B4-BE49-F238E27FC236}">
                <a16:creationId xmlns:a16="http://schemas.microsoft.com/office/drawing/2014/main" id="{A9B72FEB-C885-4450-A08F-6103FBE4A4D6}"/>
              </a:ext>
            </a:extLst>
          </p:cNvPr>
          <p:cNvSpPr/>
          <p:nvPr/>
        </p:nvSpPr>
        <p:spPr>
          <a:xfrm>
            <a:off x="1672681" y="4148924"/>
            <a:ext cx="2193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</a:t>
            </a:r>
            <a:r>
              <a:rPr lang="pl-PL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2AE7DD0D-5D2B-4C7E-9786-9DC2A57E0E58}"/>
              </a:ext>
            </a:extLst>
          </p:cNvPr>
          <p:cNvSpPr/>
          <p:nvPr/>
        </p:nvSpPr>
        <p:spPr>
          <a:xfrm>
            <a:off x="3927396" y="4176842"/>
            <a:ext cx="1498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</a:t>
            </a:r>
            <a:r>
              <a:rPr lang="pl-PL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22C8B37E-244A-496A-A682-FC6BDBB3E599}"/>
              </a:ext>
            </a:extLst>
          </p:cNvPr>
          <p:cNvSpPr/>
          <p:nvPr/>
        </p:nvSpPr>
        <p:spPr>
          <a:xfrm>
            <a:off x="5951524" y="3977697"/>
            <a:ext cx="1731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Sender</a:t>
            </a:r>
            <a:r>
              <a:rPr lang="pl-PL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</a:t>
            </a:r>
            <a:r>
              <a:rPr lang="pl-PL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863400C1-29AF-464A-9ACE-B4A7C7C0DECB}"/>
              </a:ext>
            </a:extLst>
          </p:cNvPr>
          <p:cNvSpPr/>
          <p:nvPr/>
        </p:nvSpPr>
        <p:spPr>
          <a:xfrm>
            <a:off x="7990469" y="4153027"/>
            <a:ext cx="2193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Signed</a:t>
            </a:r>
            <a:r>
              <a:rPr lang="pl-PL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259D668F-18BD-4523-9264-3F90DB863A97}"/>
              </a:ext>
            </a:extLst>
          </p:cNvPr>
          <p:cNvSpPr/>
          <p:nvPr/>
        </p:nvSpPr>
        <p:spPr>
          <a:xfrm>
            <a:off x="1539476" y="6014012"/>
            <a:ext cx="1057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Sender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9E1617FC-4604-4B67-867D-0F4DAACB020C}"/>
              </a:ext>
            </a:extLst>
          </p:cNvPr>
          <p:cNvSpPr/>
          <p:nvPr/>
        </p:nvSpPr>
        <p:spPr>
          <a:xfrm>
            <a:off x="2597747" y="5843231"/>
            <a:ext cx="2193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Signed</a:t>
            </a:r>
            <a:r>
              <a:rPr lang="pl-PL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DA895494-E2EB-4EC7-87DE-EA33CCA10DDC}"/>
              </a:ext>
            </a:extLst>
          </p:cNvPr>
          <p:cNvSpPr/>
          <p:nvPr/>
        </p:nvSpPr>
        <p:spPr>
          <a:xfrm>
            <a:off x="4718597" y="5843231"/>
            <a:ext cx="2193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Sender</a:t>
            </a:r>
            <a:r>
              <a:rPr lang="pl-PL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public </a:t>
            </a:r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5B12BE1A-5A55-4CD6-9F2B-0F911ADADF65}"/>
              </a:ext>
            </a:extLst>
          </p:cNvPr>
          <p:cNvSpPr/>
          <p:nvPr/>
        </p:nvSpPr>
        <p:spPr>
          <a:xfrm>
            <a:off x="9075851" y="6050588"/>
            <a:ext cx="132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Receiver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8C1D3388-A0C7-43EC-AFD8-0513A265D2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4489" y="3376059"/>
            <a:ext cx="659260" cy="840232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9EBE6CBE-EB46-474C-8629-E0ED9CAEBB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1348" y="5040606"/>
            <a:ext cx="659260" cy="840232"/>
          </a:xfrm>
          <a:prstGeom prst="rect">
            <a:avLst/>
          </a:prstGeom>
        </p:spPr>
      </p:pic>
      <p:pic>
        <p:nvPicPr>
          <p:cNvPr id="36" name="Obraz 35">
            <a:extLst>
              <a:ext uri="{FF2B5EF4-FFF2-40B4-BE49-F238E27FC236}">
                <a16:creationId xmlns:a16="http://schemas.microsoft.com/office/drawing/2014/main" id="{552F8B63-F9F9-4A80-99DA-7CAC005F4D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1030" y="3288647"/>
            <a:ext cx="883671" cy="951646"/>
          </a:xfrm>
          <a:prstGeom prst="rect">
            <a:avLst/>
          </a:prstGeom>
        </p:spPr>
      </p:pic>
      <p:sp>
        <p:nvSpPr>
          <p:cNvPr id="37" name="Prostokąt 36">
            <a:extLst>
              <a:ext uri="{FF2B5EF4-FFF2-40B4-BE49-F238E27FC236}">
                <a16:creationId xmlns:a16="http://schemas.microsoft.com/office/drawing/2014/main" id="{457E0FAC-D566-49C1-94C1-35F493F504D2}"/>
              </a:ext>
            </a:extLst>
          </p:cNvPr>
          <p:cNvSpPr/>
          <p:nvPr/>
        </p:nvSpPr>
        <p:spPr>
          <a:xfrm>
            <a:off x="7250862" y="5865922"/>
            <a:ext cx="1498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</a:t>
            </a:r>
            <a:r>
              <a:rPr lang="pl-PL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l-PL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  <a:endParaRPr lang="pl-P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Strzałka: w prawo 37">
            <a:extLst>
              <a:ext uri="{FF2B5EF4-FFF2-40B4-BE49-F238E27FC236}">
                <a16:creationId xmlns:a16="http://schemas.microsoft.com/office/drawing/2014/main" id="{FF82832B-C42E-4833-8BF1-3CA9231DCC10}"/>
              </a:ext>
            </a:extLst>
          </p:cNvPr>
          <p:cNvSpPr/>
          <p:nvPr/>
        </p:nvSpPr>
        <p:spPr>
          <a:xfrm>
            <a:off x="3023111" y="3724999"/>
            <a:ext cx="1196788" cy="18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Strzałka: w prawo 38">
            <a:extLst>
              <a:ext uri="{FF2B5EF4-FFF2-40B4-BE49-F238E27FC236}">
                <a16:creationId xmlns:a16="http://schemas.microsoft.com/office/drawing/2014/main" id="{686E2E8D-C2D4-4E43-AC7E-D4B2D888942C}"/>
              </a:ext>
            </a:extLst>
          </p:cNvPr>
          <p:cNvSpPr/>
          <p:nvPr/>
        </p:nvSpPr>
        <p:spPr>
          <a:xfrm>
            <a:off x="5198145" y="3762269"/>
            <a:ext cx="1196788" cy="18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Strzałka: w prawo 39">
            <a:extLst>
              <a:ext uri="{FF2B5EF4-FFF2-40B4-BE49-F238E27FC236}">
                <a16:creationId xmlns:a16="http://schemas.microsoft.com/office/drawing/2014/main" id="{A48187BF-EDE2-4B7B-B1C3-1A5CC75EC626}"/>
              </a:ext>
            </a:extLst>
          </p:cNvPr>
          <p:cNvSpPr/>
          <p:nvPr/>
        </p:nvSpPr>
        <p:spPr>
          <a:xfrm>
            <a:off x="3977048" y="5388098"/>
            <a:ext cx="1196788" cy="18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Strzałka: w prawo 40">
            <a:extLst>
              <a:ext uri="{FF2B5EF4-FFF2-40B4-BE49-F238E27FC236}">
                <a16:creationId xmlns:a16="http://schemas.microsoft.com/office/drawing/2014/main" id="{9E36A913-8E97-492D-8DC4-D22711F337B2}"/>
              </a:ext>
            </a:extLst>
          </p:cNvPr>
          <p:cNvSpPr/>
          <p:nvPr/>
        </p:nvSpPr>
        <p:spPr>
          <a:xfrm>
            <a:off x="6261199" y="5399024"/>
            <a:ext cx="1196788" cy="18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Równa się 41">
            <a:extLst>
              <a:ext uri="{FF2B5EF4-FFF2-40B4-BE49-F238E27FC236}">
                <a16:creationId xmlns:a16="http://schemas.microsoft.com/office/drawing/2014/main" id="{90E641B5-8743-4E32-8EB5-68FC63103A22}"/>
              </a:ext>
            </a:extLst>
          </p:cNvPr>
          <p:cNvSpPr/>
          <p:nvPr/>
        </p:nvSpPr>
        <p:spPr>
          <a:xfrm>
            <a:off x="7564340" y="3598203"/>
            <a:ext cx="740285" cy="54859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cxnSp>
        <p:nvCxnSpPr>
          <p:cNvPr id="46" name="Łącznik: łamany 45">
            <a:extLst>
              <a:ext uri="{FF2B5EF4-FFF2-40B4-BE49-F238E27FC236}">
                <a16:creationId xmlns:a16="http://schemas.microsoft.com/office/drawing/2014/main" id="{BE295A1F-2EF4-435F-AB05-04489D69D4A8}"/>
              </a:ext>
            </a:extLst>
          </p:cNvPr>
          <p:cNvCxnSpPr>
            <a:cxnSpLocks/>
          </p:cNvCxnSpPr>
          <p:nvPr/>
        </p:nvCxnSpPr>
        <p:spPr>
          <a:xfrm rot="5400000">
            <a:off x="5852051" y="2001262"/>
            <a:ext cx="518247" cy="55862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fika 47" descr="Pojedyncze koło zębate">
            <a:extLst>
              <a:ext uri="{FF2B5EF4-FFF2-40B4-BE49-F238E27FC236}">
                <a16:creationId xmlns:a16="http://schemas.microsoft.com/office/drawing/2014/main" id="{CB0D7DBD-488A-4A8F-AB7C-BA120C575F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88779" y="3344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9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a 16" descr="Koperta">
            <a:extLst>
              <a:ext uri="{FF2B5EF4-FFF2-40B4-BE49-F238E27FC236}">
                <a16:creationId xmlns:a16="http://schemas.microsoft.com/office/drawing/2014/main" id="{DB5A3F27-E77D-423F-B627-AF76E509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2838" y="4068063"/>
            <a:ext cx="2086926" cy="155778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8F9D065-730A-43D6-ACC4-7BE4DF0C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3. </a:t>
            </a:r>
            <a:r>
              <a:rPr lang="pl-PL" dirty="0" err="1"/>
              <a:t>Encryption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40768B-D62E-4543-907C-2200A16A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33176"/>
            <a:ext cx="10554574" cy="1689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000" dirty="0"/>
              <a:t>Oryginalny e-mail i podpis cyfrowy są szyfrowane razem z kluczem symetrycznym. W tym celu wykorzystywane są algorytmy DES lub DES-3 w trybie CBC (</a:t>
            </a:r>
            <a:r>
              <a:rPr lang="pl-PL" sz="2000" dirty="0" err="1"/>
              <a:t>Cipher</a:t>
            </a:r>
            <a:r>
              <a:rPr lang="pl-PL" sz="2000" dirty="0"/>
              <a:t> Block </a:t>
            </a:r>
            <a:r>
              <a:rPr lang="pl-PL" sz="2000" dirty="0" err="1"/>
              <a:t>Chaining</a:t>
            </a:r>
            <a:r>
              <a:rPr lang="pl-PL" sz="2000" dirty="0"/>
              <a:t>)</a:t>
            </a:r>
          </a:p>
        </p:txBody>
      </p:sp>
      <p:pic>
        <p:nvPicPr>
          <p:cNvPr id="5" name="Grafika 4" descr="Tablet">
            <a:extLst>
              <a:ext uri="{FF2B5EF4-FFF2-40B4-BE49-F238E27FC236}">
                <a16:creationId xmlns:a16="http://schemas.microsoft.com/office/drawing/2014/main" id="{EE39B1CE-DE1F-4573-AAF2-91973E3E4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2023" y="4887811"/>
            <a:ext cx="914400" cy="914400"/>
          </a:xfrm>
          <a:prstGeom prst="rect">
            <a:avLst/>
          </a:prstGeom>
        </p:spPr>
      </p:pic>
      <p:pic>
        <p:nvPicPr>
          <p:cNvPr id="7" name="Grafika 6" descr="Koperta">
            <a:extLst>
              <a:ext uri="{FF2B5EF4-FFF2-40B4-BE49-F238E27FC236}">
                <a16:creationId xmlns:a16="http://schemas.microsoft.com/office/drawing/2014/main" id="{F7D34A26-43AE-490C-9F02-84081E16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023" y="3880827"/>
            <a:ext cx="914400" cy="914400"/>
          </a:xfrm>
          <a:prstGeom prst="rect">
            <a:avLst/>
          </a:prstGeom>
        </p:spPr>
      </p:pic>
      <p:pic>
        <p:nvPicPr>
          <p:cNvPr id="11" name="Grafika 10" descr="Koła zębate">
            <a:extLst>
              <a:ext uri="{FF2B5EF4-FFF2-40B4-BE49-F238E27FC236}">
                <a16:creationId xmlns:a16="http://schemas.microsoft.com/office/drawing/2014/main" id="{DD8E29AF-A2D2-4A3E-B9EB-C8D92F1A4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21366">
            <a:off x="5081117" y="4642896"/>
            <a:ext cx="914400" cy="914400"/>
          </a:xfrm>
          <a:prstGeom prst="rect">
            <a:avLst/>
          </a:prstGeom>
        </p:spPr>
      </p:pic>
      <p:pic>
        <p:nvPicPr>
          <p:cNvPr id="13" name="Grafika 12" descr="Kłódka">
            <a:extLst>
              <a:ext uri="{FF2B5EF4-FFF2-40B4-BE49-F238E27FC236}">
                <a16:creationId xmlns:a16="http://schemas.microsoft.com/office/drawing/2014/main" id="{C2EDB117-1DBC-4CE1-9899-64DE057F49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5898" y="4983983"/>
            <a:ext cx="914400" cy="914400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016EE022-AE6E-4518-940D-C5DD5F7BC081}"/>
              </a:ext>
            </a:extLst>
          </p:cNvPr>
          <p:cNvSpPr/>
          <p:nvPr/>
        </p:nvSpPr>
        <p:spPr>
          <a:xfrm>
            <a:off x="775835" y="5617545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>
                <a:solidFill>
                  <a:schemeClr val="accent1"/>
                </a:solidFill>
              </a:rPr>
              <a:t>Digital </a:t>
            </a:r>
            <a:r>
              <a:rPr lang="pl-PL" dirty="0" err="1">
                <a:solidFill>
                  <a:schemeClr val="accent1"/>
                </a:solidFill>
              </a:rPr>
              <a:t>signature</a:t>
            </a:r>
            <a:r>
              <a:rPr lang="pl-PL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15" name="Grafika 14" descr="Klucz">
            <a:extLst>
              <a:ext uri="{FF2B5EF4-FFF2-40B4-BE49-F238E27FC236}">
                <a16:creationId xmlns:a16="http://schemas.microsoft.com/office/drawing/2014/main" id="{1B07B35C-B8D8-4E8D-8C56-50D08FA7AA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467294">
            <a:off x="5098356" y="3282120"/>
            <a:ext cx="914400" cy="914400"/>
          </a:xfrm>
          <a:prstGeom prst="rect">
            <a:avLst/>
          </a:prstGeom>
        </p:spPr>
      </p:pic>
      <p:sp>
        <p:nvSpPr>
          <p:cNvPr id="16" name="Prostokąt 15">
            <a:extLst>
              <a:ext uri="{FF2B5EF4-FFF2-40B4-BE49-F238E27FC236}">
                <a16:creationId xmlns:a16="http://schemas.microsoft.com/office/drawing/2014/main" id="{9C10AD61-BD98-4D33-8118-77379158A110}"/>
              </a:ext>
            </a:extLst>
          </p:cNvPr>
          <p:cNvSpPr/>
          <p:nvPr/>
        </p:nvSpPr>
        <p:spPr>
          <a:xfrm>
            <a:off x="4757794" y="3101525"/>
            <a:ext cx="1803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 err="1">
                <a:solidFill>
                  <a:schemeClr val="accent1"/>
                </a:solidFill>
              </a:rPr>
              <a:t>Symmetric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 err="1">
                <a:solidFill>
                  <a:schemeClr val="accent1"/>
                </a:solidFill>
              </a:rPr>
              <a:t>key</a:t>
            </a:r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18" name="Strzałka: w prawo 17">
            <a:extLst>
              <a:ext uri="{FF2B5EF4-FFF2-40B4-BE49-F238E27FC236}">
                <a16:creationId xmlns:a16="http://schemas.microsoft.com/office/drawing/2014/main" id="{5E65865A-26DD-4174-A542-D8A35E1A5A63}"/>
              </a:ext>
            </a:extLst>
          </p:cNvPr>
          <p:cNvSpPr/>
          <p:nvPr/>
        </p:nvSpPr>
        <p:spPr>
          <a:xfrm>
            <a:off x="3081070" y="4887730"/>
            <a:ext cx="1196788" cy="18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w prawo 18">
            <a:extLst>
              <a:ext uri="{FF2B5EF4-FFF2-40B4-BE49-F238E27FC236}">
                <a16:creationId xmlns:a16="http://schemas.microsoft.com/office/drawing/2014/main" id="{F4076F02-9C6D-41D9-A2F5-6D187FAC46CA}"/>
              </a:ext>
            </a:extLst>
          </p:cNvPr>
          <p:cNvSpPr/>
          <p:nvPr/>
        </p:nvSpPr>
        <p:spPr>
          <a:xfrm>
            <a:off x="6417406" y="4927256"/>
            <a:ext cx="1196788" cy="18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67A722E3-A4CB-4D56-91FC-991B8DAD38E8}"/>
              </a:ext>
            </a:extLst>
          </p:cNvPr>
          <p:cNvSpPr/>
          <p:nvPr/>
        </p:nvSpPr>
        <p:spPr>
          <a:xfrm rot="5400000">
            <a:off x="5175664" y="4318279"/>
            <a:ext cx="475188" cy="181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Znak plus 20">
            <a:extLst>
              <a:ext uri="{FF2B5EF4-FFF2-40B4-BE49-F238E27FC236}">
                <a16:creationId xmlns:a16="http://schemas.microsoft.com/office/drawing/2014/main" id="{CD384508-E05B-450B-901A-C4D4C173AE9D}"/>
              </a:ext>
            </a:extLst>
          </p:cNvPr>
          <p:cNvSpPr/>
          <p:nvPr/>
        </p:nvSpPr>
        <p:spPr>
          <a:xfrm>
            <a:off x="1491423" y="4651000"/>
            <a:ext cx="355600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80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Obraz 30">
            <a:extLst>
              <a:ext uri="{FF2B5EF4-FFF2-40B4-BE49-F238E27FC236}">
                <a16:creationId xmlns:a16="http://schemas.microsoft.com/office/drawing/2014/main" id="{796DC21A-37A6-4BEF-8DBE-32D5DEA3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00" y="4958015"/>
            <a:ext cx="7358622" cy="29220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8F9D065-730A-43D6-ACC4-7BE4DF0C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4. Base-64 </a:t>
            </a:r>
            <a:r>
              <a:rPr lang="pl-PL" dirty="0" err="1"/>
              <a:t>encoding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40768B-D62E-4543-907C-2200A16A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8036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Kodowanie base-64 (zwane także kodowaniem Radix-64 lub ASCII </a:t>
            </a:r>
            <a:r>
              <a:rPr lang="pl-PL" dirty="0" err="1"/>
              <a:t>armour</a:t>
            </a:r>
            <a:r>
              <a:rPr lang="pl-PL" dirty="0"/>
              <a:t>) przetwarza dowolne dane wejściowe w drukowalny znak wyjściowe. W tej technice wejściowe dane binarne są w blokach o 3 oktetach lub 24 bitach. Te 24 bity są przygotowane do </a:t>
            </a:r>
            <a:r>
              <a:rPr lang="pl-PL" dirty="0" err="1"/>
              <a:t>złożonia</a:t>
            </a:r>
            <a:r>
              <a:rPr lang="pl-PL" dirty="0"/>
              <a:t> w 4 zestawy, każdy z 6 bitów. Każdy taki zestaw 6 bitów jest odwzorowany w 8-bitowy znak wyjściowy.</a:t>
            </a: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DAD29D01-05DE-4832-A471-D9849DFFF7FB}"/>
              </a:ext>
            </a:extLst>
          </p:cNvPr>
          <p:cNvSpPr/>
          <p:nvPr/>
        </p:nvSpPr>
        <p:spPr>
          <a:xfrm rot="5400000">
            <a:off x="6266017" y="5616559"/>
            <a:ext cx="516193" cy="333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 descr="Canonical conversion ">
            <a:extLst>
              <a:ext uri="{FF2B5EF4-FFF2-40B4-BE49-F238E27FC236}">
                <a16:creationId xmlns:a16="http://schemas.microsoft.com/office/drawing/2014/main" id="{85495295-3A50-481A-B18F-69801C180D69}"/>
              </a:ext>
            </a:extLst>
          </p:cNvPr>
          <p:cNvSpPr/>
          <p:nvPr/>
        </p:nvSpPr>
        <p:spPr>
          <a:xfrm>
            <a:off x="931117" y="4025901"/>
            <a:ext cx="6359339" cy="292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10100010010010110111011001101001010001110001…</a:t>
            </a:r>
          </a:p>
        </p:txBody>
      </p:sp>
      <p:sp>
        <p:nvSpPr>
          <p:cNvPr id="8" name="Prostokąt 7" descr="Canonical conversion ">
            <a:extLst>
              <a:ext uri="{FF2B5EF4-FFF2-40B4-BE49-F238E27FC236}">
                <a16:creationId xmlns:a16="http://schemas.microsoft.com/office/drawing/2014/main" id="{9AA6C9D7-5223-4D54-921C-5347F0F7C64F}"/>
              </a:ext>
            </a:extLst>
          </p:cNvPr>
          <p:cNvSpPr/>
          <p:nvPr/>
        </p:nvSpPr>
        <p:spPr>
          <a:xfrm>
            <a:off x="944800" y="4711156"/>
            <a:ext cx="1951784" cy="285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9" name="Prostokąt 8" descr="Canonical conversion ">
            <a:extLst>
              <a:ext uri="{FF2B5EF4-FFF2-40B4-BE49-F238E27FC236}">
                <a16:creationId xmlns:a16="http://schemas.microsoft.com/office/drawing/2014/main" id="{0D8C1213-94C8-4513-820A-B3157F155152}"/>
              </a:ext>
            </a:extLst>
          </p:cNvPr>
          <p:cNvSpPr/>
          <p:nvPr/>
        </p:nvSpPr>
        <p:spPr>
          <a:xfrm>
            <a:off x="2977127" y="4709737"/>
            <a:ext cx="2076917" cy="285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1010010111</a:t>
            </a:r>
          </a:p>
        </p:txBody>
      </p:sp>
      <p:sp>
        <p:nvSpPr>
          <p:cNvPr id="10" name="Prostokąt 9" descr="Canonical conversion ">
            <a:extLst>
              <a:ext uri="{FF2B5EF4-FFF2-40B4-BE49-F238E27FC236}">
                <a16:creationId xmlns:a16="http://schemas.microsoft.com/office/drawing/2014/main" id="{6BEC6FB1-880F-4AFA-AB8D-DD4F4B748956}"/>
              </a:ext>
            </a:extLst>
          </p:cNvPr>
          <p:cNvSpPr/>
          <p:nvPr/>
        </p:nvSpPr>
        <p:spPr>
          <a:xfrm>
            <a:off x="5134587" y="4708979"/>
            <a:ext cx="2155869" cy="2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11" name="Prostokąt 10" descr="Canonical conversion ">
            <a:extLst>
              <a:ext uri="{FF2B5EF4-FFF2-40B4-BE49-F238E27FC236}">
                <a16:creationId xmlns:a16="http://schemas.microsoft.com/office/drawing/2014/main" id="{C32072A2-5CF4-4E94-8241-0D94D47BE7F1}"/>
              </a:ext>
            </a:extLst>
          </p:cNvPr>
          <p:cNvSpPr/>
          <p:nvPr/>
        </p:nvSpPr>
        <p:spPr>
          <a:xfrm>
            <a:off x="917434" y="5225173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14" name="Prostokąt 13" descr="Canonical conversion ">
            <a:extLst>
              <a:ext uri="{FF2B5EF4-FFF2-40B4-BE49-F238E27FC236}">
                <a16:creationId xmlns:a16="http://schemas.microsoft.com/office/drawing/2014/main" id="{F2BE51E1-96FA-4D8D-9D60-0D0170CE105E}"/>
              </a:ext>
            </a:extLst>
          </p:cNvPr>
          <p:cNvSpPr/>
          <p:nvPr/>
        </p:nvSpPr>
        <p:spPr>
          <a:xfrm>
            <a:off x="2526319" y="5225173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15" name="Prostokąt 14" descr="Canonical conversion ">
            <a:extLst>
              <a:ext uri="{FF2B5EF4-FFF2-40B4-BE49-F238E27FC236}">
                <a16:creationId xmlns:a16="http://schemas.microsoft.com/office/drawing/2014/main" id="{6BA4710F-0606-4F4C-9088-A96BB55FE23D}"/>
              </a:ext>
            </a:extLst>
          </p:cNvPr>
          <p:cNvSpPr/>
          <p:nvPr/>
        </p:nvSpPr>
        <p:spPr>
          <a:xfrm>
            <a:off x="4135204" y="5225173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16" name="Prostokąt 15" descr="Canonical conversion ">
            <a:extLst>
              <a:ext uri="{FF2B5EF4-FFF2-40B4-BE49-F238E27FC236}">
                <a16:creationId xmlns:a16="http://schemas.microsoft.com/office/drawing/2014/main" id="{1A6EE446-409C-4412-8AAB-E9AFB8E63DA6}"/>
              </a:ext>
            </a:extLst>
          </p:cNvPr>
          <p:cNvSpPr/>
          <p:nvPr/>
        </p:nvSpPr>
        <p:spPr>
          <a:xfrm>
            <a:off x="5744089" y="5225173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17" name="Prostokąt 16" descr="Canonical conversion ">
            <a:extLst>
              <a:ext uri="{FF2B5EF4-FFF2-40B4-BE49-F238E27FC236}">
                <a16:creationId xmlns:a16="http://schemas.microsoft.com/office/drawing/2014/main" id="{9FA68402-EFE8-4FC0-AC3A-DF111E8CD184}"/>
              </a:ext>
            </a:extLst>
          </p:cNvPr>
          <p:cNvSpPr/>
          <p:nvPr/>
        </p:nvSpPr>
        <p:spPr>
          <a:xfrm>
            <a:off x="931117" y="6041202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18" name="Prostokąt 17" descr="Canonical conversion ">
            <a:extLst>
              <a:ext uri="{FF2B5EF4-FFF2-40B4-BE49-F238E27FC236}">
                <a16:creationId xmlns:a16="http://schemas.microsoft.com/office/drawing/2014/main" id="{860A6C04-6A7C-441E-8D61-8FE7736D5F3C}"/>
              </a:ext>
            </a:extLst>
          </p:cNvPr>
          <p:cNvSpPr/>
          <p:nvPr/>
        </p:nvSpPr>
        <p:spPr>
          <a:xfrm>
            <a:off x="2540002" y="6041202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19" name="Prostokąt 18" descr="Canonical conversion ">
            <a:extLst>
              <a:ext uri="{FF2B5EF4-FFF2-40B4-BE49-F238E27FC236}">
                <a16:creationId xmlns:a16="http://schemas.microsoft.com/office/drawing/2014/main" id="{39866FA0-0C6B-47C2-90CF-9BF8B69D761C}"/>
              </a:ext>
            </a:extLst>
          </p:cNvPr>
          <p:cNvSpPr/>
          <p:nvPr/>
        </p:nvSpPr>
        <p:spPr>
          <a:xfrm>
            <a:off x="4148887" y="6041202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20" name="Prostokąt 19" descr="Canonical conversion ">
            <a:extLst>
              <a:ext uri="{FF2B5EF4-FFF2-40B4-BE49-F238E27FC236}">
                <a16:creationId xmlns:a16="http://schemas.microsoft.com/office/drawing/2014/main" id="{78199856-0D4D-4414-9912-0F049C6FEF34}"/>
              </a:ext>
            </a:extLst>
          </p:cNvPr>
          <p:cNvSpPr/>
          <p:nvPr/>
        </p:nvSpPr>
        <p:spPr>
          <a:xfrm>
            <a:off x="5757772" y="6041202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10100101</a:t>
            </a:r>
          </a:p>
        </p:txBody>
      </p:sp>
      <p:sp>
        <p:nvSpPr>
          <p:cNvPr id="21" name="Strzałka: w prawo 20">
            <a:extLst>
              <a:ext uri="{FF2B5EF4-FFF2-40B4-BE49-F238E27FC236}">
                <a16:creationId xmlns:a16="http://schemas.microsoft.com/office/drawing/2014/main" id="{3B049B96-5E60-45E6-994E-F04F8B786B75}"/>
              </a:ext>
            </a:extLst>
          </p:cNvPr>
          <p:cNvSpPr/>
          <p:nvPr/>
        </p:nvSpPr>
        <p:spPr>
          <a:xfrm rot="5400000">
            <a:off x="1774590" y="4400894"/>
            <a:ext cx="292203" cy="258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Strzałka: w prawo 21">
            <a:extLst>
              <a:ext uri="{FF2B5EF4-FFF2-40B4-BE49-F238E27FC236}">
                <a16:creationId xmlns:a16="http://schemas.microsoft.com/office/drawing/2014/main" id="{915C256C-BB80-4894-8379-F3BBEC5756DB}"/>
              </a:ext>
            </a:extLst>
          </p:cNvPr>
          <p:cNvSpPr/>
          <p:nvPr/>
        </p:nvSpPr>
        <p:spPr>
          <a:xfrm rot="5400000">
            <a:off x="3964685" y="4400894"/>
            <a:ext cx="292203" cy="258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Strzałka: w prawo 22">
            <a:extLst>
              <a:ext uri="{FF2B5EF4-FFF2-40B4-BE49-F238E27FC236}">
                <a16:creationId xmlns:a16="http://schemas.microsoft.com/office/drawing/2014/main" id="{4506BC10-BB0B-4D5A-829B-EB65A9CE0245}"/>
              </a:ext>
            </a:extLst>
          </p:cNvPr>
          <p:cNvSpPr/>
          <p:nvPr/>
        </p:nvSpPr>
        <p:spPr>
          <a:xfrm rot="5400000">
            <a:off x="6066420" y="4400894"/>
            <a:ext cx="292203" cy="258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trzałka: w prawo 23">
            <a:extLst>
              <a:ext uri="{FF2B5EF4-FFF2-40B4-BE49-F238E27FC236}">
                <a16:creationId xmlns:a16="http://schemas.microsoft.com/office/drawing/2014/main" id="{659F261A-22C4-47CF-B525-6B0691E34E43}"/>
              </a:ext>
            </a:extLst>
          </p:cNvPr>
          <p:cNvSpPr/>
          <p:nvPr/>
        </p:nvSpPr>
        <p:spPr>
          <a:xfrm rot="5400000">
            <a:off x="4657132" y="5600268"/>
            <a:ext cx="516193" cy="333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trzałka: w prawo 24">
            <a:extLst>
              <a:ext uri="{FF2B5EF4-FFF2-40B4-BE49-F238E27FC236}">
                <a16:creationId xmlns:a16="http://schemas.microsoft.com/office/drawing/2014/main" id="{66A4C65D-B05B-4646-8E25-F20E9773E673}"/>
              </a:ext>
            </a:extLst>
          </p:cNvPr>
          <p:cNvSpPr/>
          <p:nvPr/>
        </p:nvSpPr>
        <p:spPr>
          <a:xfrm rot="5400000">
            <a:off x="2995206" y="5600269"/>
            <a:ext cx="516193" cy="333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Strzałka: w prawo 25">
            <a:extLst>
              <a:ext uri="{FF2B5EF4-FFF2-40B4-BE49-F238E27FC236}">
                <a16:creationId xmlns:a16="http://schemas.microsoft.com/office/drawing/2014/main" id="{67E23DE2-9D20-4761-9380-D4625D855126}"/>
              </a:ext>
            </a:extLst>
          </p:cNvPr>
          <p:cNvSpPr/>
          <p:nvPr/>
        </p:nvSpPr>
        <p:spPr>
          <a:xfrm rot="5400000">
            <a:off x="1496047" y="5600269"/>
            <a:ext cx="516193" cy="333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4" name="Prostokąt 1023">
            <a:extLst>
              <a:ext uri="{FF2B5EF4-FFF2-40B4-BE49-F238E27FC236}">
                <a16:creationId xmlns:a16="http://schemas.microsoft.com/office/drawing/2014/main" id="{EA995245-B5A0-4934-956D-28DDC6123279}"/>
              </a:ext>
            </a:extLst>
          </p:cNvPr>
          <p:cNvSpPr/>
          <p:nvPr/>
        </p:nvSpPr>
        <p:spPr>
          <a:xfrm>
            <a:off x="7402861" y="3948773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Input bit </a:t>
            </a:r>
            <a:r>
              <a:rPr lang="pl-PL" dirty="0" err="1"/>
              <a:t>stream</a:t>
            </a:r>
            <a:endParaRPr lang="pl-PL" dirty="0"/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F7C00CE1-27E4-4D2D-87A5-6F96935CB5A0}"/>
              </a:ext>
            </a:extLst>
          </p:cNvPr>
          <p:cNvSpPr/>
          <p:nvPr/>
        </p:nvSpPr>
        <p:spPr>
          <a:xfrm>
            <a:off x="7402861" y="4606902"/>
            <a:ext cx="288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Divided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24-bit </a:t>
            </a:r>
            <a:r>
              <a:rPr lang="pl-PL" dirty="0" err="1"/>
              <a:t>block</a:t>
            </a:r>
            <a:endParaRPr lang="pl-PL" dirty="0"/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05250107-F329-4A7D-83DC-AD7B7F15F7C7}"/>
              </a:ext>
            </a:extLst>
          </p:cNvPr>
          <p:cNvSpPr/>
          <p:nvPr/>
        </p:nvSpPr>
        <p:spPr>
          <a:xfrm>
            <a:off x="7402861" y="5124978"/>
            <a:ext cx="4649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Each</a:t>
            </a:r>
            <a:r>
              <a:rPr lang="pl-PL" dirty="0"/>
              <a:t> 24-bit </a:t>
            </a:r>
            <a:r>
              <a:rPr lang="pl-PL" dirty="0" err="1"/>
              <a:t>divided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four</a:t>
            </a:r>
            <a:r>
              <a:rPr lang="pl-PL" dirty="0"/>
              <a:t> 6-bit </a:t>
            </a:r>
            <a:r>
              <a:rPr lang="pl-PL" dirty="0" err="1"/>
              <a:t>blocks</a:t>
            </a:r>
            <a:endParaRPr lang="pl-PL" dirty="0"/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3267C908-A968-4B90-B398-43551FE76362}"/>
              </a:ext>
            </a:extLst>
          </p:cNvPr>
          <p:cNvSpPr/>
          <p:nvPr/>
        </p:nvSpPr>
        <p:spPr>
          <a:xfrm>
            <a:off x="7416823" y="5990163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6-bit </a:t>
            </a:r>
            <a:r>
              <a:rPr lang="pl-PL" dirty="0" err="1"/>
              <a:t>blocks</a:t>
            </a:r>
            <a:r>
              <a:rPr lang="pl-PL" dirty="0"/>
              <a:t> </a:t>
            </a:r>
            <a:r>
              <a:rPr lang="pl-PL" dirty="0" err="1"/>
              <a:t>mapped</a:t>
            </a:r>
            <a:r>
              <a:rPr lang="pl-PL" dirty="0"/>
              <a:t> to 8-bit </a:t>
            </a:r>
            <a:r>
              <a:rPr lang="pl-PL" dirty="0" err="1"/>
              <a:t>blocks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572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F9D065-730A-43D6-ACC4-7BE4DF0C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4. Base-64 </a:t>
            </a:r>
            <a:r>
              <a:rPr lang="pl-PL" dirty="0" err="1"/>
              <a:t>encoding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40768B-D62E-4543-907C-2200A16A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5877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dirty="0"/>
              <a:t>Wydaje się to być dość prostym procesem. Jednak jedno kluczowe pytanie brzmi: jaka jest logika używana do mapowania 6-bitowego bloku wejściowego na wyjściowy 8-bitowy? W tym celu wykorzystuje się tablicę odwzorowania.</a:t>
            </a:r>
          </a:p>
          <a:p>
            <a:pPr marL="0" indent="0" algn="just">
              <a:buNone/>
            </a:pPr>
            <a:r>
              <a:rPr lang="pl-PL" dirty="0"/>
              <a:t>W tym przykładzie kodowania Base-64, rozważana jest 24-bitowa nieprzetworzoną strumień binarny  011001 110100 101000 100110</a:t>
            </a:r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0C9491B0-8508-495C-8B57-74D3B4C54783}"/>
              </a:ext>
            </a:extLst>
          </p:cNvPr>
          <p:cNvSpPr/>
          <p:nvPr/>
        </p:nvSpPr>
        <p:spPr>
          <a:xfrm rot="5400000">
            <a:off x="6378298" y="5485181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 descr="Canonical conversion ">
            <a:extLst>
              <a:ext uri="{FF2B5EF4-FFF2-40B4-BE49-F238E27FC236}">
                <a16:creationId xmlns:a16="http://schemas.microsoft.com/office/drawing/2014/main" id="{F6827318-EBDD-42C9-BECF-32C28829D2B5}"/>
              </a:ext>
            </a:extLst>
          </p:cNvPr>
          <p:cNvSpPr/>
          <p:nvPr/>
        </p:nvSpPr>
        <p:spPr>
          <a:xfrm>
            <a:off x="931117" y="3850004"/>
            <a:ext cx="6359339" cy="292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011001 110100 101000 100110</a:t>
            </a:r>
          </a:p>
        </p:txBody>
      </p:sp>
      <p:sp>
        <p:nvSpPr>
          <p:cNvPr id="7" name="Prostokąt 6" descr="Canonical conversion ">
            <a:extLst>
              <a:ext uri="{FF2B5EF4-FFF2-40B4-BE49-F238E27FC236}">
                <a16:creationId xmlns:a16="http://schemas.microsoft.com/office/drawing/2014/main" id="{1FFB3C21-B7CC-486F-AAEB-18CBF7F4C449}"/>
              </a:ext>
            </a:extLst>
          </p:cNvPr>
          <p:cNvSpPr/>
          <p:nvPr/>
        </p:nvSpPr>
        <p:spPr>
          <a:xfrm>
            <a:off x="931117" y="5797542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Z</a:t>
            </a:r>
          </a:p>
        </p:txBody>
      </p:sp>
      <p:sp>
        <p:nvSpPr>
          <p:cNvPr id="8" name="Prostokąt 7" descr="Canonical conversion ">
            <a:extLst>
              <a:ext uri="{FF2B5EF4-FFF2-40B4-BE49-F238E27FC236}">
                <a16:creationId xmlns:a16="http://schemas.microsoft.com/office/drawing/2014/main" id="{845DF9A7-8221-4E84-AB83-E964E0E34DB8}"/>
              </a:ext>
            </a:extLst>
          </p:cNvPr>
          <p:cNvSpPr/>
          <p:nvPr/>
        </p:nvSpPr>
        <p:spPr>
          <a:xfrm>
            <a:off x="2540002" y="5797542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</a:t>
            </a:r>
          </a:p>
        </p:txBody>
      </p:sp>
      <p:sp>
        <p:nvSpPr>
          <p:cNvPr id="9" name="Prostokąt 8" descr="Canonical conversion ">
            <a:extLst>
              <a:ext uri="{FF2B5EF4-FFF2-40B4-BE49-F238E27FC236}">
                <a16:creationId xmlns:a16="http://schemas.microsoft.com/office/drawing/2014/main" id="{63FB19E7-BFAF-48D8-A898-E8DFC2E219A8}"/>
              </a:ext>
            </a:extLst>
          </p:cNvPr>
          <p:cNvSpPr/>
          <p:nvPr/>
        </p:nvSpPr>
        <p:spPr>
          <a:xfrm>
            <a:off x="4148887" y="5797542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</a:t>
            </a:r>
          </a:p>
        </p:txBody>
      </p:sp>
      <p:sp>
        <p:nvSpPr>
          <p:cNvPr id="10" name="Prostokąt 9" descr="Canonical conversion ">
            <a:extLst>
              <a:ext uri="{FF2B5EF4-FFF2-40B4-BE49-F238E27FC236}">
                <a16:creationId xmlns:a16="http://schemas.microsoft.com/office/drawing/2014/main" id="{F9FA8852-3C17-4D2E-B610-47033EB63C98}"/>
              </a:ext>
            </a:extLst>
          </p:cNvPr>
          <p:cNvSpPr/>
          <p:nvPr/>
        </p:nvSpPr>
        <p:spPr>
          <a:xfrm>
            <a:off x="5757772" y="5797542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</a:t>
            </a:r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65F84B39-C971-450E-A1E9-BEC28090099D}"/>
              </a:ext>
            </a:extLst>
          </p:cNvPr>
          <p:cNvSpPr/>
          <p:nvPr/>
        </p:nvSpPr>
        <p:spPr>
          <a:xfrm rot="5400000">
            <a:off x="4769413" y="5468890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3C18154D-117B-406F-A2AD-B9DCB19EED7A}"/>
              </a:ext>
            </a:extLst>
          </p:cNvPr>
          <p:cNvSpPr/>
          <p:nvPr/>
        </p:nvSpPr>
        <p:spPr>
          <a:xfrm rot="5400000">
            <a:off x="3107487" y="5468891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73F2CB6E-C8FC-4ADC-A202-8BBBE48340EA}"/>
              </a:ext>
            </a:extLst>
          </p:cNvPr>
          <p:cNvSpPr/>
          <p:nvPr/>
        </p:nvSpPr>
        <p:spPr>
          <a:xfrm rot="5400000">
            <a:off x="1608328" y="5468891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686D35AB-C33F-4AAE-BAA3-573CDBEA6ECF}"/>
              </a:ext>
            </a:extLst>
          </p:cNvPr>
          <p:cNvSpPr/>
          <p:nvPr/>
        </p:nvSpPr>
        <p:spPr>
          <a:xfrm rot="5400000">
            <a:off x="6378298" y="6132300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 descr="Canonical conversion ">
            <a:extLst>
              <a:ext uri="{FF2B5EF4-FFF2-40B4-BE49-F238E27FC236}">
                <a16:creationId xmlns:a16="http://schemas.microsoft.com/office/drawing/2014/main" id="{5B25993F-31D6-4B87-A810-24C4C94A51C7}"/>
              </a:ext>
            </a:extLst>
          </p:cNvPr>
          <p:cNvSpPr/>
          <p:nvPr/>
        </p:nvSpPr>
        <p:spPr>
          <a:xfrm>
            <a:off x="931117" y="6444661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01011010</a:t>
            </a:r>
          </a:p>
        </p:txBody>
      </p:sp>
      <p:sp>
        <p:nvSpPr>
          <p:cNvPr id="16" name="Prostokąt 15" descr="Canonical conversion ">
            <a:extLst>
              <a:ext uri="{FF2B5EF4-FFF2-40B4-BE49-F238E27FC236}">
                <a16:creationId xmlns:a16="http://schemas.microsoft.com/office/drawing/2014/main" id="{2A251D68-A068-4A78-A0C0-1531C205FE24}"/>
              </a:ext>
            </a:extLst>
          </p:cNvPr>
          <p:cNvSpPr/>
          <p:nvPr/>
        </p:nvSpPr>
        <p:spPr>
          <a:xfrm>
            <a:off x="2540002" y="6444661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00110000</a:t>
            </a:r>
          </a:p>
        </p:txBody>
      </p:sp>
      <p:sp>
        <p:nvSpPr>
          <p:cNvPr id="17" name="Prostokąt 16" descr="Canonical conversion ">
            <a:extLst>
              <a:ext uri="{FF2B5EF4-FFF2-40B4-BE49-F238E27FC236}">
                <a16:creationId xmlns:a16="http://schemas.microsoft.com/office/drawing/2014/main" id="{C200DBB8-8C58-4043-B054-071A0A8851F6}"/>
              </a:ext>
            </a:extLst>
          </p:cNvPr>
          <p:cNvSpPr/>
          <p:nvPr/>
        </p:nvSpPr>
        <p:spPr>
          <a:xfrm>
            <a:off x="4148887" y="6444661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01101111</a:t>
            </a:r>
          </a:p>
        </p:txBody>
      </p:sp>
      <p:sp>
        <p:nvSpPr>
          <p:cNvPr id="18" name="Prostokąt 17" descr="Canonical conversion ">
            <a:extLst>
              <a:ext uri="{FF2B5EF4-FFF2-40B4-BE49-F238E27FC236}">
                <a16:creationId xmlns:a16="http://schemas.microsoft.com/office/drawing/2014/main" id="{35E74872-73E4-45D4-B95C-93F1F320D2B9}"/>
              </a:ext>
            </a:extLst>
          </p:cNvPr>
          <p:cNvSpPr/>
          <p:nvPr/>
        </p:nvSpPr>
        <p:spPr>
          <a:xfrm>
            <a:off x="5757772" y="6444661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01101101</a:t>
            </a:r>
          </a:p>
        </p:txBody>
      </p:sp>
      <p:sp>
        <p:nvSpPr>
          <p:cNvPr id="19" name="Strzałka: w prawo 18">
            <a:extLst>
              <a:ext uri="{FF2B5EF4-FFF2-40B4-BE49-F238E27FC236}">
                <a16:creationId xmlns:a16="http://schemas.microsoft.com/office/drawing/2014/main" id="{02F5E0EB-DE66-4EC7-9603-7D0A6C272118}"/>
              </a:ext>
            </a:extLst>
          </p:cNvPr>
          <p:cNvSpPr/>
          <p:nvPr/>
        </p:nvSpPr>
        <p:spPr>
          <a:xfrm rot="5400000">
            <a:off x="4769413" y="6116009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7EB6F480-5D29-4272-AE1F-84476426F3D5}"/>
              </a:ext>
            </a:extLst>
          </p:cNvPr>
          <p:cNvSpPr/>
          <p:nvPr/>
        </p:nvSpPr>
        <p:spPr>
          <a:xfrm rot="5400000">
            <a:off x="3107487" y="6116010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: w prawo 20">
            <a:extLst>
              <a:ext uri="{FF2B5EF4-FFF2-40B4-BE49-F238E27FC236}">
                <a16:creationId xmlns:a16="http://schemas.microsoft.com/office/drawing/2014/main" id="{2814F14A-D4E6-4064-A354-EA1DD1D6668B}"/>
              </a:ext>
            </a:extLst>
          </p:cNvPr>
          <p:cNvSpPr/>
          <p:nvPr/>
        </p:nvSpPr>
        <p:spPr>
          <a:xfrm rot="5400000">
            <a:off x="1608328" y="6116010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Strzałka: w prawo 21">
            <a:extLst>
              <a:ext uri="{FF2B5EF4-FFF2-40B4-BE49-F238E27FC236}">
                <a16:creationId xmlns:a16="http://schemas.microsoft.com/office/drawing/2014/main" id="{12E19381-2EFF-4901-96A0-F82A5B701EA3}"/>
              </a:ext>
            </a:extLst>
          </p:cNvPr>
          <p:cNvSpPr/>
          <p:nvPr/>
        </p:nvSpPr>
        <p:spPr>
          <a:xfrm rot="5400000">
            <a:off x="6378298" y="4838062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 descr="Canonical conversion ">
            <a:extLst>
              <a:ext uri="{FF2B5EF4-FFF2-40B4-BE49-F238E27FC236}">
                <a16:creationId xmlns:a16="http://schemas.microsoft.com/office/drawing/2014/main" id="{08A65D67-6602-40DF-B80A-B93514913E42}"/>
              </a:ext>
            </a:extLst>
          </p:cNvPr>
          <p:cNvSpPr/>
          <p:nvPr/>
        </p:nvSpPr>
        <p:spPr>
          <a:xfrm>
            <a:off x="931117" y="5150423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25</a:t>
            </a:r>
          </a:p>
        </p:txBody>
      </p:sp>
      <p:sp>
        <p:nvSpPr>
          <p:cNvPr id="24" name="Prostokąt 23" descr="Canonical conversion ">
            <a:extLst>
              <a:ext uri="{FF2B5EF4-FFF2-40B4-BE49-F238E27FC236}">
                <a16:creationId xmlns:a16="http://schemas.microsoft.com/office/drawing/2014/main" id="{A52E29C6-1E35-45D4-9E45-00876AE0A06D}"/>
              </a:ext>
            </a:extLst>
          </p:cNvPr>
          <p:cNvSpPr/>
          <p:nvPr/>
        </p:nvSpPr>
        <p:spPr>
          <a:xfrm>
            <a:off x="2540002" y="5150423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52</a:t>
            </a:r>
          </a:p>
        </p:txBody>
      </p:sp>
      <p:sp>
        <p:nvSpPr>
          <p:cNvPr id="25" name="Prostokąt 24" descr="Canonical conversion ">
            <a:extLst>
              <a:ext uri="{FF2B5EF4-FFF2-40B4-BE49-F238E27FC236}">
                <a16:creationId xmlns:a16="http://schemas.microsoft.com/office/drawing/2014/main" id="{6F8B9C06-9055-40F1-B0AB-81161698E680}"/>
              </a:ext>
            </a:extLst>
          </p:cNvPr>
          <p:cNvSpPr/>
          <p:nvPr/>
        </p:nvSpPr>
        <p:spPr>
          <a:xfrm>
            <a:off x="4148887" y="5150423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40</a:t>
            </a:r>
          </a:p>
        </p:txBody>
      </p:sp>
      <p:sp>
        <p:nvSpPr>
          <p:cNvPr id="26" name="Prostokąt 25" descr="Canonical conversion ">
            <a:extLst>
              <a:ext uri="{FF2B5EF4-FFF2-40B4-BE49-F238E27FC236}">
                <a16:creationId xmlns:a16="http://schemas.microsoft.com/office/drawing/2014/main" id="{F8458D6C-7D32-42A8-AFA3-89DB4964BC15}"/>
              </a:ext>
            </a:extLst>
          </p:cNvPr>
          <p:cNvSpPr/>
          <p:nvPr/>
        </p:nvSpPr>
        <p:spPr>
          <a:xfrm>
            <a:off x="5757772" y="5150423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38</a:t>
            </a:r>
          </a:p>
        </p:txBody>
      </p:sp>
      <p:sp>
        <p:nvSpPr>
          <p:cNvPr id="27" name="Strzałka: w prawo 26">
            <a:extLst>
              <a:ext uri="{FF2B5EF4-FFF2-40B4-BE49-F238E27FC236}">
                <a16:creationId xmlns:a16="http://schemas.microsoft.com/office/drawing/2014/main" id="{365206C4-CE2E-4827-AFCA-A64EBD1E2622}"/>
              </a:ext>
            </a:extLst>
          </p:cNvPr>
          <p:cNvSpPr/>
          <p:nvPr/>
        </p:nvSpPr>
        <p:spPr>
          <a:xfrm rot="5400000">
            <a:off x="4769413" y="4821771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Strzałka: w prawo 27">
            <a:extLst>
              <a:ext uri="{FF2B5EF4-FFF2-40B4-BE49-F238E27FC236}">
                <a16:creationId xmlns:a16="http://schemas.microsoft.com/office/drawing/2014/main" id="{8766D467-4626-4E7C-A0AA-D642A25749BE}"/>
              </a:ext>
            </a:extLst>
          </p:cNvPr>
          <p:cNvSpPr/>
          <p:nvPr/>
        </p:nvSpPr>
        <p:spPr>
          <a:xfrm rot="5400000">
            <a:off x="3107487" y="4821772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Strzałka: w prawo 28">
            <a:extLst>
              <a:ext uri="{FF2B5EF4-FFF2-40B4-BE49-F238E27FC236}">
                <a16:creationId xmlns:a16="http://schemas.microsoft.com/office/drawing/2014/main" id="{5A7FA46C-950A-42E9-9011-11AA8D633E05}"/>
              </a:ext>
            </a:extLst>
          </p:cNvPr>
          <p:cNvSpPr/>
          <p:nvPr/>
        </p:nvSpPr>
        <p:spPr>
          <a:xfrm rot="5400000">
            <a:off x="1608328" y="4821771"/>
            <a:ext cx="292202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 descr="Canonical conversion ">
            <a:extLst>
              <a:ext uri="{FF2B5EF4-FFF2-40B4-BE49-F238E27FC236}">
                <a16:creationId xmlns:a16="http://schemas.microsoft.com/office/drawing/2014/main" id="{FD512BF4-6F62-4396-87E3-8CA0E3446FAE}"/>
              </a:ext>
            </a:extLst>
          </p:cNvPr>
          <p:cNvSpPr/>
          <p:nvPr/>
        </p:nvSpPr>
        <p:spPr>
          <a:xfrm>
            <a:off x="931117" y="4534006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011001</a:t>
            </a:r>
          </a:p>
        </p:txBody>
      </p:sp>
      <p:sp>
        <p:nvSpPr>
          <p:cNvPr id="31" name="Prostokąt 30" descr="Canonical conversion ">
            <a:extLst>
              <a:ext uri="{FF2B5EF4-FFF2-40B4-BE49-F238E27FC236}">
                <a16:creationId xmlns:a16="http://schemas.microsoft.com/office/drawing/2014/main" id="{BF0955F2-73CB-4B6B-A33C-BE5C84B13D4A}"/>
              </a:ext>
            </a:extLst>
          </p:cNvPr>
          <p:cNvSpPr/>
          <p:nvPr/>
        </p:nvSpPr>
        <p:spPr>
          <a:xfrm>
            <a:off x="2540002" y="4534006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110100</a:t>
            </a:r>
          </a:p>
        </p:txBody>
      </p:sp>
      <p:sp>
        <p:nvSpPr>
          <p:cNvPr id="32" name="Prostokąt 31" descr="Canonical conversion ">
            <a:extLst>
              <a:ext uri="{FF2B5EF4-FFF2-40B4-BE49-F238E27FC236}">
                <a16:creationId xmlns:a16="http://schemas.microsoft.com/office/drawing/2014/main" id="{2A0CCD8A-6DC0-460E-B45C-8093D8051B13}"/>
              </a:ext>
            </a:extLst>
          </p:cNvPr>
          <p:cNvSpPr/>
          <p:nvPr/>
        </p:nvSpPr>
        <p:spPr>
          <a:xfrm>
            <a:off x="4148887" y="4534006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101000</a:t>
            </a:r>
          </a:p>
        </p:txBody>
      </p:sp>
      <p:sp>
        <p:nvSpPr>
          <p:cNvPr id="33" name="Prostokąt 32" descr="Canonical conversion ">
            <a:extLst>
              <a:ext uri="{FF2B5EF4-FFF2-40B4-BE49-F238E27FC236}">
                <a16:creationId xmlns:a16="http://schemas.microsoft.com/office/drawing/2014/main" id="{D636D8D1-B490-4171-87C3-56B78E19379A}"/>
              </a:ext>
            </a:extLst>
          </p:cNvPr>
          <p:cNvSpPr/>
          <p:nvPr/>
        </p:nvSpPr>
        <p:spPr>
          <a:xfrm>
            <a:off x="5757772" y="4534006"/>
            <a:ext cx="1532684" cy="26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100110</a:t>
            </a:r>
          </a:p>
        </p:txBody>
      </p:sp>
      <p:sp>
        <p:nvSpPr>
          <p:cNvPr id="34" name="Strzałka: w prawo 33">
            <a:extLst>
              <a:ext uri="{FF2B5EF4-FFF2-40B4-BE49-F238E27FC236}">
                <a16:creationId xmlns:a16="http://schemas.microsoft.com/office/drawing/2014/main" id="{3561ABE4-5624-4557-B579-887BE7877645}"/>
              </a:ext>
            </a:extLst>
          </p:cNvPr>
          <p:cNvSpPr/>
          <p:nvPr/>
        </p:nvSpPr>
        <p:spPr>
          <a:xfrm rot="5400000">
            <a:off x="4002786" y="4171300"/>
            <a:ext cx="292201" cy="33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C6BF8D90-FDDD-4581-BDAC-7A47954FD6E1}"/>
              </a:ext>
            </a:extLst>
          </p:cNvPr>
          <p:cNvSpPr/>
          <p:nvPr/>
        </p:nvSpPr>
        <p:spPr>
          <a:xfrm>
            <a:off x="7366657" y="5781252"/>
            <a:ext cx="2585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Map to Base-24 </a:t>
            </a:r>
            <a:r>
              <a:rPr lang="pl-PL" dirty="0" err="1"/>
              <a:t>table</a:t>
            </a:r>
            <a:endParaRPr lang="pl-PL" dirty="0"/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CB5F0959-3694-4278-A097-E256B8784CBB}"/>
              </a:ext>
            </a:extLst>
          </p:cNvPr>
          <p:cNvSpPr/>
          <p:nvPr/>
        </p:nvSpPr>
        <p:spPr>
          <a:xfrm>
            <a:off x="7359543" y="6393622"/>
            <a:ext cx="350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Write ASCII </a:t>
            </a:r>
            <a:r>
              <a:rPr lang="pl-PL" dirty="0" err="1"/>
              <a:t>equivalents</a:t>
            </a:r>
            <a:r>
              <a:rPr lang="pl-PL" dirty="0"/>
              <a:t> </a:t>
            </a:r>
            <a:r>
              <a:rPr lang="pl-PL" dirty="0" err="1"/>
              <a:t>binary</a:t>
            </a:r>
            <a:endParaRPr lang="pl-PL" dirty="0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CF72C451-A047-4A53-9E0F-5ABB237948AE}"/>
              </a:ext>
            </a:extLst>
          </p:cNvPr>
          <p:cNvSpPr/>
          <p:nvPr/>
        </p:nvSpPr>
        <p:spPr>
          <a:xfrm>
            <a:off x="7374032" y="4483662"/>
            <a:ext cx="3257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Divided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four</a:t>
            </a:r>
            <a:r>
              <a:rPr lang="pl-PL" dirty="0"/>
              <a:t> 6-bit </a:t>
            </a:r>
            <a:r>
              <a:rPr lang="pl-PL" dirty="0" err="1"/>
              <a:t>block</a:t>
            </a:r>
            <a:endParaRPr lang="pl-PL" dirty="0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7D8B79F0-1490-47C5-AB66-419F20A7011E}"/>
              </a:ext>
            </a:extLst>
          </p:cNvPr>
          <p:cNvSpPr/>
          <p:nvPr/>
        </p:nvSpPr>
        <p:spPr>
          <a:xfrm>
            <a:off x="7359543" y="5122607"/>
            <a:ext cx="374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Write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decimal</a:t>
            </a:r>
            <a:r>
              <a:rPr lang="pl-PL" dirty="0"/>
              <a:t> </a:t>
            </a:r>
            <a:r>
              <a:rPr lang="pl-PL" dirty="0" err="1"/>
              <a:t>equivalents</a:t>
            </a:r>
            <a:endParaRPr lang="pl-PL" dirty="0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A402B4FF-93BA-4093-8322-9B8086399D2D}"/>
              </a:ext>
            </a:extLst>
          </p:cNvPr>
          <p:cNvSpPr/>
          <p:nvPr/>
        </p:nvSpPr>
        <p:spPr>
          <a:xfrm>
            <a:off x="7359543" y="3844717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24-bit </a:t>
            </a:r>
            <a:r>
              <a:rPr lang="pl-PL" dirty="0" err="1"/>
              <a:t>input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5467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base64 decode table">
            <a:extLst>
              <a:ext uri="{FF2B5EF4-FFF2-40B4-BE49-F238E27FC236}">
                <a16:creationId xmlns:a16="http://schemas.microsoft.com/office/drawing/2014/main" id="{B8349FFD-9056-4379-8045-5E8469365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02" y="151194"/>
            <a:ext cx="8864974" cy="655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3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DC3478-2E89-4F8D-894F-90B60136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err="1"/>
              <a:t>Pretty</a:t>
            </a:r>
            <a:r>
              <a:rPr lang="pl-PL" b="0" dirty="0"/>
              <a:t> Good </a:t>
            </a:r>
            <a:r>
              <a:rPr lang="pl-PL" b="0" dirty="0" err="1"/>
              <a:t>Privacy</a:t>
            </a:r>
            <a:r>
              <a:rPr lang="pl-PL" b="0" dirty="0"/>
              <a:t> (PGP)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2C2DEC-51D5-4335-A3E8-093DDD42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000" dirty="0"/>
              <a:t>Program ten został napisany w celu zapewnienia kompleksowej ochrony przesyłek pocztowych, i jest to de facto standard w tej dziedzinie. Zasługuje na szczególną uwagę dzięki swojej ogromnej funkcjonalności i popularności. Jest to program autorstwa Phila Zimmermanna dostępny zarówno na systemy operacyjne serii Windows jak i na systemy typu Unix. Zadaniem jego jest dostarczenie użytkownikowi jak najwięcej użytecznych usług związanych z szyfrowaniem. Część z tych usług jest związana bezpośrednio z ochroną poczty elektronicznej.</a:t>
            </a:r>
          </a:p>
          <a:p>
            <a:pPr marL="0" indent="0" algn="just">
              <a:buNone/>
            </a:pPr>
            <a:r>
              <a:rPr lang="pl-PL" sz="2000" dirty="0"/>
              <a:t>Ponieważ program ten z czasem podlegał komercjalizacji, więc opracowany został program, o nazwie </a:t>
            </a:r>
            <a:r>
              <a:rPr lang="pl-PL" sz="2000" b="1" i="1" dirty="0"/>
              <a:t>GNU </a:t>
            </a:r>
            <a:r>
              <a:rPr lang="pl-PL" sz="2000" b="1" i="1" dirty="0" err="1"/>
              <a:t>Privacy</a:t>
            </a:r>
            <a:r>
              <a:rPr lang="pl-PL" sz="2000" b="1" i="1" dirty="0"/>
              <a:t> </a:t>
            </a:r>
            <a:r>
              <a:rPr lang="pl-PL" sz="2000" b="1" i="1" dirty="0" err="1"/>
              <a:t>Guard</a:t>
            </a:r>
            <a:r>
              <a:rPr lang="pl-PL" sz="2000" dirty="0"/>
              <a:t> (GPG), oferujący podstawową ochronę poczty</a:t>
            </a:r>
          </a:p>
        </p:txBody>
      </p:sp>
    </p:spTree>
    <p:extLst>
      <p:ext uri="{BB962C8B-B14F-4D97-AF65-F5344CB8AC3E}">
        <p14:creationId xmlns:p14="http://schemas.microsoft.com/office/powerpoint/2010/main" val="193287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E8BAE6-8E45-465C-8EB1-D45CE705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7D388BF-97DC-4478-9580-24EA8D5899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6942" y="4876800"/>
            <a:ext cx="5175075" cy="1828799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Kurs autorstwa Zbigniewa Suski:  </a:t>
            </a:r>
            <a:r>
              <a:rPr lang="pl-PL" dirty="0">
                <a:hlinkClick r:id="rId2"/>
              </a:rPr>
              <a:t>link</a:t>
            </a:r>
            <a:endParaRPr lang="pl-PL" dirty="0"/>
          </a:p>
          <a:p>
            <a:r>
              <a:rPr lang="pl-PL" dirty="0"/>
              <a:t>Słownik Encyklopedyczny – Informatyka: </a:t>
            </a:r>
            <a:r>
              <a:rPr lang="pl-PL" dirty="0">
                <a:hlinkClick r:id="rId3"/>
              </a:rPr>
              <a:t>link</a:t>
            </a:r>
            <a:endParaRPr lang="pl-PL" dirty="0"/>
          </a:p>
          <a:p>
            <a:r>
              <a:rPr lang="pl-PL" dirty="0" err="1"/>
              <a:t>Semantic</a:t>
            </a:r>
            <a:r>
              <a:rPr lang="pl-PL" dirty="0"/>
              <a:t> Scholar: </a:t>
            </a:r>
            <a:r>
              <a:rPr lang="pl-PL" dirty="0">
                <a:hlinkClick r:id="rId4"/>
              </a:rPr>
              <a:t>link</a:t>
            </a:r>
            <a:endParaRPr lang="pl-PL" dirty="0"/>
          </a:p>
          <a:p>
            <a:r>
              <a:rPr lang="pl-PL" dirty="0"/>
              <a:t>Prohackers.in: </a:t>
            </a:r>
            <a:r>
              <a:rPr lang="pl-PL" dirty="0">
                <a:hlinkClick r:id="rId5"/>
              </a:rPr>
              <a:t>link</a:t>
            </a:r>
            <a:endParaRPr lang="pl-PL" dirty="0"/>
          </a:p>
          <a:p>
            <a:r>
              <a:rPr lang="pl-PL" dirty="0"/>
              <a:t>Kurs </a:t>
            </a:r>
            <a:r>
              <a:rPr lang="pl-PL" dirty="0" err="1"/>
              <a:t>Devendra</a:t>
            </a:r>
            <a:r>
              <a:rPr lang="pl-PL" dirty="0"/>
              <a:t> </a:t>
            </a:r>
            <a:r>
              <a:rPr lang="pl-PL" dirty="0" err="1"/>
              <a:t>Ahirwar</a:t>
            </a:r>
            <a:r>
              <a:rPr lang="pl-PL" dirty="0"/>
              <a:t>: </a:t>
            </a:r>
            <a:r>
              <a:rPr lang="pl-PL" dirty="0">
                <a:hlinkClick r:id="rId6"/>
              </a:rPr>
              <a:t>link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612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9F6A71-250C-44C9-BC61-64E4CAFE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Privacy</a:t>
            </a:r>
            <a:r>
              <a:rPr lang="pl-PL" dirty="0"/>
              <a:t> </a:t>
            </a:r>
            <a:r>
              <a:rPr lang="pl-PL" dirty="0" err="1"/>
              <a:t>Enhanced</a:t>
            </a:r>
            <a:r>
              <a:rPr lang="pl-PL" dirty="0"/>
              <a:t> Mail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96534E-0914-420A-B2F4-18E4B875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000" dirty="0"/>
              <a:t>Standard </a:t>
            </a:r>
            <a:r>
              <a:rPr lang="pl-PL" sz="2000" b="1" dirty="0"/>
              <a:t>PEM</a:t>
            </a:r>
            <a:r>
              <a:rPr lang="pl-PL" sz="2000" dirty="0"/>
              <a:t> został opracowany w celu zwiększenia ochrony przesyłanych wiadomości tekstowych. Prace rozpoczęto w roku 1985, a zakończono w 1993 r. Raport RFC</a:t>
            </a:r>
          </a:p>
          <a:p>
            <a:pPr algn="just"/>
            <a:r>
              <a:rPr lang="pl-PL" sz="2000" dirty="0"/>
              <a:t>Zwiększa prywatność korespondencji w sieci Internet</a:t>
            </a:r>
          </a:p>
          <a:p>
            <a:pPr algn="just"/>
            <a:r>
              <a:rPr lang="pl-PL" sz="2000" dirty="0"/>
              <a:t>W PEM korzysta się zarówno z szyfrowania z kluczem jawnym, jak i tajnym. </a:t>
            </a:r>
          </a:p>
        </p:txBody>
      </p:sp>
    </p:spTree>
    <p:extLst>
      <p:ext uri="{BB962C8B-B14F-4D97-AF65-F5344CB8AC3E}">
        <p14:creationId xmlns:p14="http://schemas.microsoft.com/office/powerpoint/2010/main" val="23488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BC7A77-D93B-4662-970D-B52ED58E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FC3939-F543-43BD-A9A7-B56E1989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l-PL" sz="2000" dirty="0"/>
              <a:t>Obejmuje rozszerzenia istniejącego oprogramowania do przetwarzania komunikatów oraz infrastrukturę zarządzania kluczami.</a:t>
            </a:r>
          </a:p>
          <a:p>
            <a:pPr algn="just"/>
            <a:r>
              <a:rPr lang="pl-PL" sz="2000" dirty="0"/>
              <a:t>Łączą się one w celu zapewnienia użytkownikom możliwości poufności, autentyczności i integralności wiadomości.</a:t>
            </a:r>
          </a:p>
          <a:p>
            <a:pPr algn="just"/>
            <a:r>
              <a:rPr lang="pl-PL" sz="2000" dirty="0"/>
              <a:t>Chociaż RFC zezwalają na użycie kryptografii symetrycznej lub asymetrycznej (np. RSA) w celu dystrybucji kluczy symetrycznych, RFC zdecydowanie zalecają stosowanie w tym celu kryptografii asymetrycznej, generowanie </a:t>
            </a:r>
            <a:br>
              <a:rPr lang="pl-PL" sz="2000" dirty="0"/>
            </a:br>
            <a:r>
              <a:rPr lang="pl-PL" sz="2000" dirty="0"/>
              <a:t>i weryfikowanie podpisów cyfrowych dla wiadomości oraz certyfikaty.</a:t>
            </a:r>
          </a:p>
        </p:txBody>
      </p:sp>
    </p:spTree>
    <p:extLst>
      <p:ext uri="{BB962C8B-B14F-4D97-AF65-F5344CB8AC3E}">
        <p14:creationId xmlns:p14="http://schemas.microsoft.com/office/powerpoint/2010/main" val="366960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E9AFC8-E58C-4DB5-BCAA-2E4998E4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52412A-A0B4-4D76-B918-8D7E8E12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l-PL" sz="2000" dirty="0"/>
              <a:t>Zarządzanie kluczami publicznymi w PEM opiera się na wykorzystaniu certyfikatów zdefiniowanych przez CCITT Directory </a:t>
            </a:r>
            <a:r>
              <a:rPr lang="pl-PL" sz="2000" dirty="0" err="1"/>
              <a:t>Authentication</a:t>
            </a:r>
            <a:r>
              <a:rPr lang="pl-PL" sz="2000" dirty="0"/>
              <a:t> Framework [CCIT88c].</a:t>
            </a:r>
          </a:p>
          <a:p>
            <a:pPr algn="just"/>
            <a:r>
              <a:rPr lang="pl-PL" sz="2000" dirty="0"/>
              <a:t>Hierarchia certyfikacji klucza publicznego dla PEM jest tworzona przez Internet </a:t>
            </a:r>
            <a:r>
              <a:rPr lang="pl-PL" sz="2000" dirty="0" err="1"/>
              <a:t>Society</a:t>
            </a:r>
            <a:r>
              <a:rPr lang="pl-PL" sz="2000" dirty="0"/>
              <a:t>. Ta hierarchia obsługuje uniwersalne uwierzytelnianie użytkowników PEM, w ramach różnych polityk, bez potrzeby wcześniejszych umów dwustronnych między użytkownikami lub organizacjami, z którymi użytkownicy mogą być powiązani.</a:t>
            </a:r>
          </a:p>
          <a:p>
            <a:pPr algn="just"/>
            <a:r>
              <a:rPr lang="pl-PL" sz="2000" b="1" dirty="0"/>
              <a:t>Internet </a:t>
            </a:r>
            <a:r>
              <a:rPr lang="pl-PL" sz="2000" b="1" dirty="0" err="1"/>
              <a:t>Society</a:t>
            </a:r>
            <a:r>
              <a:rPr lang="pl-PL" sz="2000" dirty="0"/>
              <a:t> (ISOC) - międzynarodowe stowarzyszenie mające na celu dbanie o harmonijny rozwój Internetu oraz w pewnym sensie reprezentujące użytkowników Internetu przed rządowymi agencjami odpowiedzialnymi za nadzór nad Internetem w poszczególnych krajach.</a:t>
            </a:r>
          </a:p>
        </p:txBody>
      </p:sp>
    </p:spTree>
    <p:extLst>
      <p:ext uri="{BB962C8B-B14F-4D97-AF65-F5344CB8AC3E}">
        <p14:creationId xmlns:p14="http://schemas.microsoft.com/office/powerpoint/2010/main" val="336774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C20CDB-85B8-4D3B-B223-AC081172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PEM </a:t>
            </a:r>
            <a:r>
              <a:rPr lang="pl-PL" b="0" dirty="0"/>
              <a:t>zapewnia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4BA07F-D048-4F6C-8C96-01787234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b="1" dirty="0"/>
              <a:t>poufność</a:t>
            </a:r>
            <a:r>
              <a:rPr lang="pl-PL" sz="2000" dirty="0"/>
              <a:t> - uzyskano przez szyfrowanie (DES),</a:t>
            </a:r>
          </a:p>
          <a:p>
            <a:r>
              <a:rPr lang="pl-PL" sz="2000" b="1" dirty="0"/>
              <a:t>uwierzytelnienie źródła </a:t>
            </a:r>
            <a:r>
              <a:rPr lang="pl-PL" sz="2000" dirty="0"/>
              <a:t>- uzyskano przez zastosowanie podpisu cyfrowego (RSA-MD2, RSA-MD5),</a:t>
            </a:r>
          </a:p>
          <a:p>
            <a:r>
              <a:rPr lang="pl-PL" sz="2000" b="1" dirty="0"/>
              <a:t>integralność (spójność) wiadomości - </a:t>
            </a:r>
            <a:r>
              <a:rPr lang="pl-PL" sz="2000" dirty="0"/>
              <a:t>uzyskano przez zastosowanie podpisu cyfrowego (RSA-MD2, RSA-MD5),</a:t>
            </a:r>
          </a:p>
          <a:p>
            <a:r>
              <a:rPr lang="pl-PL" sz="2000" b="1" dirty="0"/>
              <a:t>niezaprzeczalność nadania</a:t>
            </a:r>
            <a:r>
              <a:rPr lang="pl-PL" sz="2000" dirty="0"/>
              <a:t>,</a:t>
            </a:r>
          </a:p>
          <a:p>
            <a:r>
              <a:rPr lang="pl-PL" sz="2000" b="1" dirty="0"/>
              <a:t>mechanizm zarządzania kluczami </a:t>
            </a:r>
            <a:r>
              <a:rPr lang="pl-PL" sz="2000" dirty="0"/>
              <a:t>(DES, RSA).</a:t>
            </a:r>
          </a:p>
        </p:txBody>
      </p:sp>
    </p:spTree>
    <p:extLst>
      <p:ext uri="{BB962C8B-B14F-4D97-AF65-F5344CB8AC3E}">
        <p14:creationId xmlns:p14="http://schemas.microsoft.com/office/powerpoint/2010/main" val="317090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49CEA2-4BD1-4BDF-BD26-7FC61D24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PEM</a:t>
            </a:r>
            <a:r>
              <a:rPr lang="pl-PL" b="0" dirty="0"/>
              <a:t> jest opisany w raportach </a:t>
            </a:r>
            <a:r>
              <a:rPr lang="pl-PL" dirty="0"/>
              <a:t>RFC</a:t>
            </a:r>
            <a:r>
              <a:rPr lang="pl-PL" b="0" dirty="0"/>
              <a:t>: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F15DE1-D693-4503-9CD1-B59AB0AC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01242"/>
          </a:xfrm>
        </p:spPr>
        <p:txBody>
          <a:bodyPr>
            <a:normAutofit/>
          </a:bodyPr>
          <a:lstStyle/>
          <a:p>
            <a:r>
              <a:rPr lang="pl-PL" sz="2000" dirty="0"/>
              <a:t>RFC 1421 (procedury szyfrowania i uwierzytelnienia),</a:t>
            </a:r>
          </a:p>
          <a:p>
            <a:r>
              <a:rPr lang="pl-PL" sz="2000" dirty="0"/>
              <a:t>RFC 1422 (zarządzanie kluczami),</a:t>
            </a:r>
          </a:p>
          <a:p>
            <a:r>
              <a:rPr lang="pl-PL" sz="2000" dirty="0"/>
              <a:t>RFC 1423 (algorytmy szyfrowania i sprawdzania spójności wiadomości),</a:t>
            </a:r>
          </a:p>
          <a:p>
            <a:r>
              <a:rPr lang="pl-PL" sz="2000" dirty="0"/>
              <a:t>RFC 1424 (trzy typy usług wspierających PEM - poświadczanie kluczy, przechowywanie </a:t>
            </a:r>
            <a:r>
              <a:rPr lang="pl-PL" sz="2000" b="1" i="1" dirty="0"/>
              <a:t>list unieważnień certyfikatów</a:t>
            </a:r>
            <a:r>
              <a:rPr lang="pl-PL" sz="2000" i="1" dirty="0"/>
              <a:t> CRL </a:t>
            </a:r>
            <a:r>
              <a:rPr lang="pl-PL" sz="2000" dirty="0"/>
              <a:t>(</a:t>
            </a:r>
            <a:r>
              <a:rPr lang="pl-PL" sz="2000" i="1" dirty="0" err="1"/>
              <a:t>certificate</a:t>
            </a:r>
            <a:r>
              <a:rPr lang="pl-PL" sz="2000" i="1" dirty="0"/>
              <a:t> </a:t>
            </a:r>
            <a:r>
              <a:rPr lang="pl-PL" sz="2000" i="1" dirty="0" err="1"/>
              <a:t>revocation</a:t>
            </a:r>
            <a:r>
              <a:rPr lang="pl-PL" sz="2000" i="1" dirty="0"/>
              <a:t> list</a:t>
            </a:r>
            <a:r>
              <a:rPr lang="pl-PL" sz="2000" dirty="0"/>
              <a:t>), wyszukiwanie i odzyskiwanie list CRL.</a:t>
            </a:r>
          </a:p>
        </p:txBody>
      </p:sp>
    </p:spTree>
    <p:extLst>
      <p:ext uri="{BB962C8B-B14F-4D97-AF65-F5344CB8AC3E}">
        <p14:creationId xmlns:p14="http://schemas.microsoft.com/office/powerpoint/2010/main" val="277187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F1D114-BD2B-4491-951E-E079B599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działa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2A47E4-1490-4A23-85AA-3F8C12CB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0061"/>
          </a:xfrm>
        </p:spPr>
        <p:txBody>
          <a:bodyPr>
            <a:normAutofit/>
          </a:bodyPr>
          <a:lstStyle/>
          <a:p>
            <a:pPr algn="just"/>
            <a:r>
              <a:rPr lang="pl-PL" dirty="0"/>
              <a:t>Użytkownicy poczty otrzymują parę: klucz jawny i prywatny od lokalnego programu PEM </a:t>
            </a:r>
            <a:br>
              <a:rPr lang="pl-PL" dirty="0"/>
            </a:br>
            <a:r>
              <a:rPr lang="pl-PL" dirty="0"/>
              <a:t>i publikują klucz jawny za pomocą własnych adresów pocztowych. </a:t>
            </a:r>
          </a:p>
          <a:p>
            <a:pPr algn="just"/>
            <a:r>
              <a:rPr lang="pl-PL" dirty="0"/>
              <a:t>Wysyłając komunikat, program PEM generuje jednorazowy klucz tajny i za jego pomocą szyfruje komunikat według algorytmu DES (symetryczny).</a:t>
            </a:r>
          </a:p>
          <a:p>
            <a:pPr algn="just"/>
            <a:r>
              <a:rPr lang="pl-PL" dirty="0"/>
              <a:t>Klucz tajny jest szyfrowany za pomocą jawnego klucza odbiorcy i dodawany do zaszyfrowanego komunikatu. </a:t>
            </a:r>
          </a:p>
          <a:p>
            <a:pPr algn="just"/>
            <a:r>
              <a:rPr lang="pl-PL" dirty="0"/>
              <a:t>PEM jest dostępny w postaci programu RIPEM z biblioteka RSAREF szyfrowania z kluczem jawnym produkcji RSA Data Security Inc. na licencji PKP. </a:t>
            </a:r>
          </a:p>
          <a:p>
            <a:pPr algn="just"/>
            <a:r>
              <a:rPr lang="pl-PL" dirty="0"/>
              <a:t>Licencje dotyczące oprogramowania RIPEM i RSAREF zezwalają na bezpłatne jego używanie w celach niekomercyjnych. </a:t>
            </a:r>
          </a:p>
        </p:txBody>
      </p:sp>
    </p:spTree>
    <p:extLst>
      <p:ext uri="{BB962C8B-B14F-4D97-AF65-F5344CB8AC3E}">
        <p14:creationId xmlns:p14="http://schemas.microsoft.com/office/powerpoint/2010/main" val="211518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CE1740-5CA7-4AA0-965A-1FE67FCA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Klucz publiczny i klucz prywatny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CE7E28-BCE7-4681-BE6C-01666157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Klucz jawny (</a:t>
            </a:r>
            <a:r>
              <a:rPr lang="pl-PL" sz="2000" i="1" dirty="0"/>
              <a:t>public </a:t>
            </a:r>
            <a:r>
              <a:rPr lang="pl-PL" sz="2000" i="1" dirty="0" err="1"/>
              <a:t>key</a:t>
            </a:r>
            <a:r>
              <a:rPr lang="pl-PL" sz="2000" dirty="0"/>
              <a:t>), jeden z dwu kluczy stosowanych w systemie szyfrowania z kluczem jawnym; rozpowszechniany w powiązaniu z kluczem tajnym.</a:t>
            </a:r>
          </a:p>
          <a:p>
            <a:r>
              <a:rPr lang="pl-PL" sz="2000" dirty="0"/>
              <a:t>Klucz prywatny (</a:t>
            </a:r>
            <a:r>
              <a:rPr lang="pl-PL" sz="2000" i="1" dirty="0" err="1"/>
              <a:t>private</a:t>
            </a:r>
            <a:r>
              <a:rPr lang="pl-PL" sz="2000" i="1" dirty="0"/>
              <a:t> </a:t>
            </a:r>
            <a:r>
              <a:rPr lang="pl-PL" sz="2000" i="1" dirty="0" err="1"/>
              <a:t>key</a:t>
            </a:r>
            <a:r>
              <a:rPr lang="pl-PL" sz="2000" dirty="0"/>
              <a:t>) jest kluczem tajnym, powinien go znać tylko jego właściciel.</a:t>
            </a:r>
          </a:p>
        </p:txBody>
      </p:sp>
    </p:spTree>
    <p:extLst>
      <p:ext uri="{BB962C8B-B14F-4D97-AF65-F5344CB8AC3E}">
        <p14:creationId xmlns:p14="http://schemas.microsoft.com/office/powerpoint/2010/main" val="343755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AF54B0-FC10-4115-8509-018EB8D4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 pracy PEM</a:t>
            </a:r>
          </a:p>
        </p:txBody>
      </p:sp>
      <p:sp>
        <p:nvSpPr>
          <p:cNvPr id="6" name="Prostokąt 5" descr="Canonical conversion ">
            <a:extLst>
              <a:ext uri="{FF2B5EF4-FFF2-40B4-BE49-F238E27FC236}">
                <a16:creationId xmlns:a16="http://schemas.microsoft.com/office/drawing/2014/main" id="{57228FF9-1757-45AE-831A-3511AB80F971}"/>
              </a:ext>
            </a:extLst>
          </p:cNvPr>
          <p:cNvSpPr/>
          <p:nvPr/>
        </p:nvSpPr>
        <p:spPr>
          <a:xfrm>
            <a:off x="810000" y="2965174"/>
            <a:ext cx="33262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Canonical</a:t>
            </a:r>
            <a:r>
              <a:rPr lang="pl-PL" dirty="0"/>
              <a:t> </a:t>
            </a:r>
            <a:r>
              <a:rPr lang="pl-PL" dirty="0" err="1"/>
              <a:t>conversion</a:t>
            </a:r>
            <a:r>
              <a:rPr lang="pl-PL" dirty="0"/>
              <a:t> </a:t>
            </a:r>
          </a:p>
        </p:txBody>
      </p:sp>
      <p:sp>
        <p:nvSpPr>
          <p:cNvPr id="7" name="Prostokąt 6" descr="Digital signature ">
            <a:extLst>
              <a:ext uri="{FF2B5EF4-FFF2-40B4-BE49-F238E27FC236}">
                <a16:creationId xmlns:a16="http://schemas.microsoft.com/office/drawing/2014/main" id="{C7EB3EA3-8A52-4340-8A57-99E30C599E5A}"/>
              </a:ext>
            </a:extLst>
          </p:cNvPr>
          <p:cNvSpPr/>
          <p:nvPr/>
        </p:nvSpPr>
        <p:spPr>
          <a:xfrm>
            <a:off x="810000" y="3733801"/>
            <a:ext cx="33262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Digital </a:t>
            </a:r>
            <a:r>
              <a:rPr lang="pl-PL" dirty="0" err="1"/>
              <a:t>signature</a:t>
            </a:r>
            <a:r>
              <a:rPr lang="pl-PL" dirty="0"/>
              <a:t> </a:t>
            </a:r>
          </a:p>
        </p:txBody>
      </p:sp>
      <p:sp>
        <p:nvSpPr>
          <p:cNvPr id="9" name="Prostokąt 8" descr="Encryption">
            <a:extLst>
              <a:ext uri="{FF2B5EF4-FFF2-40B4-BE49-F238E27FC236}">
                <a16:creationId xmlns:a16="http://schemas.microsoft.com/office/drawing/2014/main" id="{11EE1F7B-D8F5-4175-9604-9C0949DD8008}"/>
              </a:ext>
            </a:extLst>
          </p:cNvPr>
          <p:cNvSpPr/>
          <p:nvPr/>
        </p:nvSpPr>
        <p:spPr>
          <a:xfrm>
            <a:off x="810000" y="4502428"/>
            <a:ext cx="33262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Encryption</a:t>
            </a:r>
            <a:endParaRPr lang="pl-PL" dirty="0"/>
          </a:p>
        </p:txBody>
      </p:sp>
      <p:sp>
        <p:nvSpPr>
          <p:cNvPr id="10" name="Prostokąt 9" descr="Base-64 encoding">
            <a:extLst>
              <a:ext uri="{FF2B5EF4-FFF2-40B4-BE49-F238E27FC236}">
                <a16:creationId xmlns:a16="http://schemas.microsoft.com/office/drawing/2014/main" id="{6D9BB706-E02C-4022-880D-855B980CFDEE}"/>
              </a:ext>
            </a:extLst>
          </p:cNvPr>
          <p:cNvSpPr/>
          <p:nvPr/>
        </p:nvSpPr>
        <p:spPr>
          <a:xfrm>
            <a:off x="810000" y="5271055"/>
            <a:ext cx="33262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Base-64 </a:t>
            </a:r>
            <a:r>
              <a:rPr lang="pl-PL" dirty="0" err="1"/>
              <a:t>encoding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4467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TM04033929[[fn=Ciemny błękit]]</Template>
  <TotalTime>345</TotalTime>
  <Words>753</Words>
  <Application>Microsoft Office PowerPoint</Application>
  <PresentationFormat>Panoramiczny</PresentationFormat>
  <Paragraphs>119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Century Gothic</vt:lpstr>
      <vt:lpstr>Courier New</vt:lpstr>
      <vt:lpstr>Wingdings 2</vt:lpstr>
      <vt:lpstr>Cytat</vt:lpstr>
      <vt:lpstr>System PEM </vt:lpstr>
      <vt:lpstr>Privacy Enhanced Mail</vt:lpstr>
      <vt:lpstr>PEM</vt:lpstr>
      <vt:lpstr>PEM</vt:lpstr>
      <vt:lpstr>PEM zapewnia</vt:lpstr>
      <vt:lpstr>PEM jest opisany w raportach RFC:</vt:lpstr>
      <vt:lpstr>Jak działa</vt:lpstr>
      <vt:lpstr>Klucz publiczny i klucz prywatny</vt:lpstr>
      <vt:lpstr>Etapy pracy PEM</vt:lpstr>
      <vt:lpstr>PEM pozwala na trzy opcje podczas wysyłania wiadomości</vt:lpstr>
      <vt:lpstr>1. Canonical conversion </vt:lpstr>
      <vt:lpstr>2. Digital signature </vt:lpstr>
      <vt:lpstr>3. Encryption</vt:lpstr>
      <vt:lpstr>4. Base-64 encoding</vt:lpstr>
      <vt:lpstr>4. Base-64 encoding</vt:lpstr>
      <vt:lpstr>Prezentacja programu PowerPoint</vt:lpstr>
      <vt:lpstr>Pretty Good Privacy (PGP)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PEM </dc:title>
  <dc:creator>Miśkiewicz Sylwia</dc:creator>
  <cp:lastModifiedBy>Miśkiewicz Sylwia</cp:lastModifiedBy>
  <cp:revision>52</cp:revision>
  <dcterms:created xsi:type="dcterms:W3CDTF">2019-01-30T12:37:15Z</dcterms:created>
  <dcterms:modified xsi:type="dcterms:W3CDTF">2019-01-30T20:39:44Z</dcterms:modified>
</cp:coreProperties>
</file>