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19" r:id="rId2"/>
  </p:sldMasterIdLst>
  <p:notesMasterIdLst>
    <p:notesMasterId r:id="rId24"/>
  </p:notesMasterIdLst>
  <p:sldIdLst>
    <p:sldId id="256" r:id="rId3"/>
    <p:sldId id="258" r:id="rId4"/>
    <p:sldId id="257" r:id="rId5"/>
    <p:sldId id="259" r:id="rId6"/>
    <p:sldId id="260" r:id="rId7"/>
    <p:sldId id="261" r:id="rId8"/>
    <p:sldId id="263" r:id="rId9"/>
    <p:sldId id="264" r:id="rId10"/>
    <p:sldId id="262" r:id="rId11"/>
    <p:sldId id="265" r:id="rId12"/>
    <p:sldId id="277" r:id="rId13"/>
    <p:sldId id="267" r:id="rId14"/>
    <p:sldId id="268" r:id="rId15"/>
    <p:sldId id="269" r:id="rId16"/>
    <p:sldId id="270" r:id="rId17"/>
    <p:sldId id="272" r:id="rId18"/>
    <p:sldId id="273" r:id="rId19"/>
    <p:sldId id="274" r:id="rId20"/>
    <p:sldId id="275" r:id="rId21"/>
    <p:sldId id="276"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015044-017F-4B6E-A4A5-F2E43314F92B}">
          <p14:sldIdLst>
            <p14:sldId id="256"/>
          </p14:sldIdLst>
        </p14:section>
        <p14:section name="2" id="{23599B99-2038-4FD4-B280-AC239E362FAD}">
          <p14:sldIdLst>
            <p14:sldId id="258"/>
            <p14:sldId id="257"/>
            <p14:sldId id="259"/>
            <p14:sldId id="260"/>
            <p14:sldId id="261"/>
            <p14:sldId id="263"/>
            <p14:sldId id="264"/>
            <p14:sldId id="262"/>
            <p14:sldId id="265"/>
            <p14:sldId id="277"/>
            <p14:sldId id="267"/>
            <p14:sldId id="268"/>
            <p14:sldId id="269"/>
            <p14:sldId id="270"/>
            <p14:sldId id="272"/>
            <p14:sldId id="273"/>
            <p14:sldId id="274"/>
            <p14:sldId id="275"/>
            <p14:sldId id="276"/>
          </p14:sldIdLst>
        </p14:section>
        <p14:section name="3" id="{5D6B497E-0890-425B-8F78-34F2DA7A45E5}">
          <p14:sldIdLst>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ế Trần" initials="TT" lastIdx="2" clrIdx="0">
    <p:extLst>
      <p:ext uri="{19B8F6BF-5375-455C-9EA6-DF929625EA0E}">
        <p15:presenceInfo xmlns:p15="http://schemas.microsoft.com/office/powerpoint/2012/main" userId="c7a85b7555fc2c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533" autoAdjust="0"/>
  </p:normalViewPr>
  <p:slideViewPr>
    <p:cSldViewPr snapToGrid="0">
      <p:cViewPr>
        <p:scale>
          <a:sx n="66" d="100"/>
          <a:sy n="66" d="100"/>
        </p:scale>
        <p:origin x="900" y="-12"/>
      </p:cViewPr>
      <p:guideLst/>
    </p:cSldViewPr>
  </p:slideViewPr>
  <p:outlineViewPr>
    <p:cViewPr>
      <p:scale>
        <a:sx n="33" d="100"/>
        <a:sy n="33" d="100"/>
      </p:scale>
      <p:origin x="0" y="-31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165B1-7A40-43AE-86E7-53CCD7C6E6FE}"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E139E-FE76-4FA9-84E8-42871B2C91B9}" type="slidenum">
              <a:rPr lang="en-US" smtClean="0"/>
              <a:t>‹#›</a:t>
            </a:fld>
            <a:endParaRPr lang="en-US"/>
          </a:p>
        </p:txBody>
      </p:sp>
    </p:spTree>
    <p:extLst>
      <p:ext uri="{BB962C8B-B14F-4D97-AF65-F5344CB8AC3E}">
        <p14:creationId xmlns:p14="http://schemas.microsoft.com/office/powerpoint/2010/main" val="374933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a:solidFill>
                  <a:srgbClr val="1F2328"/>
                </a:solidFill>
                <a:effectLst/>
                <a:latin typeface="-apple-system"/>
              </a:rPr>
              <a:t>Nginx hoạt động theo kiến trúc bất đồng bộ(asynchronous) và hướng sự kiện(event driven)</a:t>
            </a:r>
          </a:p>
          <a:p>
            <a:pPr algn="l"/>
            <a:r>
              <a:rPr lang="vi-VN" b="0" i="0">
                <a:solidFill>
                  <a:srgbClr val="1F2328"/>
                </a:solidFill>
                <a:effectLst/>
                <a:latin typeface="-apple-system"/>
              </a:rPr>
              <a:t>Khi khởi chạy service, Nginx khởi tạo 1 process được gọi là master process - tiến trình cha, đây cũng là process duy nhất tồn tại trong bộ nhớ.</a:t>
            </a:r>
          </a:p>
          <a:p>
            <a:pPr algn="l">
              <a:buFont typeface="Arial" panose="020B0604020202020204" pitchFamily="34" charset="0"/>
              <a:buNone/>
            </a:pPr>
            <a:r>
              <a:rPr lang="vi-VN" b="0" i="0">
                <a:solidFill>
                  <a:srgbClr val="1F2328"/>
                </a:solidFill>
                <a:effectLst/>
                <a:latin typeface="-apple-system"/>
              </a:rPr>
              <a:t>Master process sẽ không trực tiếp xử lý các request từ client mà nó sẽ tạo ra các worker process - tiến trình công nhân để trực tiếp xử lý các request đến từ phía client.</a:t>
            </a:r>
          </a:p>
          <a:p>
            <a:endParaRPr lang="en-US"/>
          </a:p>
          <a:p>
            <a:br>
              <a:rPr lang="vi-VN"/>
            </a:br>
            <a:endParaRPr lang="en-US"/>
          </a:p>
        </p:txBody>
      </p:sp>
      <p:sp>
        <p:nvSpPr>
          <p:cNvPr id="4" name="Slide Number Placeholder 3"/>
          <p:cNvSpPr>
            <a:spLocks noGrp="1"/>
          </p:cNvSpPr>
          <p:nvPr>
            <p:ph type="sldNum" sz="quarter" idx="5"/>
          </p:nvPr>
        </p:nvSpPr>
        <p:spPr/>
        <p:txBody>
          <a:bodyPr/>
          <a:lstStyle/>
          <a:p>
            <a:fld id="{AAEE139E-FE76-4FA9-84E8-42871B2C91B9}" type="slidenum">
              <a:rPr lang="en-US" smtClean="0"/>
              <a:t>4</a:t>
            </a:fld>
            <a:endParaRPr lang="en-US"/>
          </a:p>
        </p:txBody>
      </p:sp>
    </p:spTree>
    <p:extLst>
      <p:ext uri="{BB962C8B-B14F-4D97-AF65-F5344CB8AC3E}">
        <p14:creationId xmlns:p14="http://schemas.microsoft.com/office/powerpoint/2010/main" val="135417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EE139E-FE76-4FA9-84E8-42871B2C91B9}" type="slidenum">
              <a:rPr lang="en-US" smtClean="0"/>
              <a:t>7</a:t>
            </a:fld>
            <a:endParaRPr lang="en-US"/>
          </a:p>
        </p:txBody>
      </p:sp>
    </p:spTree>
    <p:extLst>
      <p:ext uri="{BB962C8B-B14F-4D97-AF65-F5344CB8AC3E}">
        <p14:creationId xmlns:p14="http://schemas.microsoft.com/office/powerpoint/2010/main" val="234298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quá trình quản lý kết nối, Nginx thực hiện các hoạt động sau:</a:t>
            </a:r>
          </a:p>
          <a:p>
            <a:endParaRPr lang="vi-VN"/>
          </a:p>
          <a:p>
            <a:r>
              <a:rPr lang="vi-VN"/>
              <a:t>1. Tiếp nhận kết nối: Nginx lắng nghe và tiếp nhận kết nối từ client thông qua các cổng mạng đã được cấu hình.</a:t>
            </a:r>
          </a:p>
          <a:p>
            <a:endParaRPr lang="vi-VN"/>
          </a:p>
          <a:p>
            <a:r>
              <a:rPr lang="vi-VN"/>
              <a:t>2. Xử lý yêu cầu: Nginx tiếp nhận yêu cầu từ client và xác định cách xử lý yêu cầu dựa trên cấu hình.</a:t>
            </a:r>
          </a:p>
          <a:p>
            <a:endParaRPr lang="vi-VN"/>
          </a:p>
          <a:p>
            <a:r>
              <a:rPr lang="vi-VN"/>
              <a:t>3. Gửi yêu cầu đến các module: Nginx chuyển tiếp yêu cầu tới các module phù hợp để xử lý. Các module có thể thực hiện các nhiệm vụ như xác thực, ghi nhật ký, load balancing, cache, và nhiều chức năng khác.</a:t>
            </a:r>
          </a:p>
          <a:p>
            <a:endParaRPr lang="vi-VN"/>
          </a:p>
          <a:p>
            <a:r>
              <a:rPr lang="vi-VN"/>
              <a:t>4. Xử lý song song: Nginx có khả năng xử lý nhiều yêu cầu đồng thời bằng cách sử dụng kiến trúc bất đồng bộ và hướng sự kiện. Điều này cho phép Nginx xử lý nhiều yêu cầu mà không chờ đợi hoàn thành của yêu cầu trước đó.</a:t>
            </a:r>
          </a:p>
          <a:p>
            <a:endParaRPr lang="vi-VN"/>
          </a:p>
          <a:p>
            <a:r>
              <a:rPr lang="vi-VN"/>
              <a:t>5. Gửi phản hồi: Nginx tạo và gửi phản hồi từ server tới client, bao gồm các header và nội dung tương ứng với yêu cầu.</a:t>
            </a:r>
          </a:p>
          <a:p>
            <a:endParaRPr lang="vi-VN"/>
          </a:p>
          <a:p>
            <a:r>
              <a:rPr lang="vi-VN"/>
              <a:t>6. Quản lý kết nối: Nginx sử dụng keep-alive connections và connection pooling để quản lý kết nối. Điều này giúp tái sử dụng kết nối hiện có, giảm tài nguyên và tăng hiệu suất. Nginx cũng có thể áp dụng các giới hạn kết nối để đảm bảo hệ thống không quá tải.</a:t>
            </a:r>
          </a:p>
          <a:p>
            <a:endParaRPr lang="en-US"/>
          </a:p>
          <a:p>
            <a:r>
              <a:rPr lang="vi-VN"/>
              <a:t>Chiến lược keep-alive và connection pooling là các kỹ thuật mà Nginx sử dụng để quản lý kết nối hiệu quả và tăng cường hiệu suất:</a:t>
            </a:r>
          </a:p>
          <a:p>
            <a:endParaRPr lang="vi-VN"/>
          </a:p>
          <a:p>
            <a:r>
              <a:rPr lang="vi-VN"/>
              <a:t>1. Keep-Alive: Keep-Alive là một tính năng cho phép client và server duy trì kết nối TCP sau khi giao tiếp với nhau, thay vì mở và đóng kết nối cho mỗi yêu cầu. Khi tính năng Keep-Alive được kích hoạt, Nginx giữ kết nối mở trong một khoảng thời gian nhất định, cho phép client gửi nhiều yêu cầu thông qua cùng một kết nối. Điều này giúp giảm độ trễ và tăng tốc độ truyền dữ liệu.</a:t>
            </a:r>
          </a:p>
          <a:p>
            <a:endParaRPr lang="vi-VN"/>
          </a:p>
          <a:p>
            <a:r>
              <a:rPr lang="vi-VN"/>
              <a:t>2. Connection Pooling: Connection pooling là một cơ chế trong đó Nginx tạo ra một nhóm các kết nối sẵn sàng và được tái sử dụng để kết nối tới các backend server. Thay vì mở một kết nối mới cho mỗi yêu cầu, Nginx sử dụng các kết nối đã tồn tại trong pool để gửi yêu cầu tới server. Điều này giúp giảm thời gian và tài nguyên cần thiết cho việc mở và đóng kết nối mới, đồng thời tăng khả năng xử lý và hiệu suất của hệ thống.</a:t>
            </a:r>
          </a:p>
          <a:p>
            <a:endParaRPr lang="vi-VN"/>
          </a:p>
        </p:txBody>
      </p:sp>
      <p:sp>
        <p:nvSpPr>
          <p:cNvPr id="4" name="Slide Number Placeholder 3"/>
          <p:cNvSpPr>
            <a:spLocks noGrp="1"/>
          </p:cNvSpPr>
          <p:nvPr>
            <p:ph type="sldNum" sz="quarter" idx="5"/>
          </p:nvPr>
        </p:nvSpPr>
        <p:spPr/>
        <p:txBody>
          <a:bodyPr/>
          <a:lstStyle/>
          <a:p>
            <a:fld id="{AAEE139E-FE76-4FA9-84E8-42871B2C91B9}" type="slidenum">
              <a:rPr lang="en-US" smtClean="0"/>
              <a:t>9</a:t>
            </a:fld>
            <a:endParaRPr lang="en-US"/>
          </a:p>
        </p:txBody>
      </p:sp>
    </p:spTree>
    <p:extLst>
      <p:ext uri="{BB962C8B-B14F-4D97-AF65-F5344CB8AC3E}">
        <p14:creationId xmlns:p14="http://schemas.microsoft.com/office/powerpoint/2010/main" val="182323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F2328"/>
                </a:solidFill>
                <a:effectLst/>
                <a:latin typeface="-apple-system"/>
              </a:rPr>
              <a:t>- Main  context: </a:t>
            </a:r>
            <a:r>
              <a:rPr lang="vi-VN" b="0" i="0">
                <a:solidFill>
                  <a:srgbClr val="1F2328"/>
                </a:solidFill>
                <a:effectLst/>
                <a:latin typeface="-apple-system"/>
              </a:rPr>
              <a:t>Đây là context chung nhất bao gồm tất cả các directive đơn giản, block directive và các context khác.</a:t>
            </a:r>
            <a:endParaRPr lang="en-US"/>
          </a:p>
        </p:txBody>
      </p:sp>
      <p:sp>
        <p:nvSpPr>
          <p:cNvPr id="4" name="Slide Number Placeholder 3"/>
          <p:cNvSpPr>
            <a:spLocks noGrp="1"/>
          </p:cNvSpPr>
          <p:nvPr>
            <p:ph type="sldNum" sz="quarter" idx="5"/>
          </p:nvPr>
        </p:nvSpPr>
        <p:spPr/>
        <p:txBody>
          <a:bodyPr/>
          <a:lstStyle/>
          <a:p>
            <a:fld id="{AAEE139E-FE76-4FA9-84E8-42871B2C91B9}" type="slidenum">
              <a:rPr lang="en-US" smtClean="0"/>
              <a:t>14</a:t>
            </a:fld>
            <a:endParaRPr lang="en-US"/>
          </a:p>
        </p:txBody>
      </p:sp>
    </p:spTree>
    <p:extLst>
      <p:ext uri="{BB962C8B-B14F-4D97-AF65-F5344CB8AC3E}">
        <p14:creationId xmlns:p14="http://schemas.microsoft.com/office/powerpoint/2010/main" val="1472914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68019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256479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724697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526224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251887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F05969-80BA-4C27-B5AC-C5D8589867D8}"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946528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F05969-80BA-4C27-B5AC-C5D8589867D8}"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1585142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755952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16282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430645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253122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241864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2393167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701644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F05969-80BA-4C27-B5AC-C5D8589867D8}"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179947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F05969-80BA-4C27-B5AC-C5D8589867D8}"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302625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05969-80BA-4C27-B5AC-C5D8589867D8}"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7792534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14595281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2856076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25279949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5468813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8387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1841498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0564568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1497572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798370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5492576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5969-80BA-4C27-B5AC-C5D8589867D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188720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06829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F05969-80BA-4C27-B5AC-C5D8589867D8}"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84322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F05969-80BA-4C27-B5AC-C5D8589867D8}"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528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05969-80BA-4C27-B5AC-C5D8589867D8}"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198396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397304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5969-80BA-4C27-B5AC-C5D8589867D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7685-14EC-41E7-9A78-4BBE937E0CB1}" type="slidenum">
              <a:rPr lang="en-US" smtClean="0"/>
              <a:t>‹#›</a:t>
            </a:fld>
            <a:endParaRPr lang="en-US"/>
          </a:p>
        </p:txBody>
      </p:sp>
    </p:spTree>
    <p:extLst>
      <p:ext uri="{BB962C8B-B14F-4D97-AF65-F5344CB8AC3E}">
        <p14:creationId xmlns:p14="http://schemas.microsoft.com/office/powerpoint/2010/main" val="229599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F05969-80BA-4C27-B5AC-C5D8589867D8}" type="datetimeFigureOut">
              <a:rPr lang="en-US" smtClean="0"/>
              <a:t>7/3/2023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DD7685-14EC-41E7-9A78-4BBE937E0CB1}" type="slidenum">
              <a:rPr lang="en-US" smtClean="0"/>
              <a:t>‹#›</a:t>
            </a:fld>
            <a:endParaRPr lang="en-US"/>
          </a:p>
        </p:txBody>
      </p:sp>
    </p:spTree>
    <p:extLst>
      <p:ext uri="{BB962C8B-B14F-4D97-AF65-F5344CB8AC3E}">
        <p14:creationId xmlns:p14="http://schemas.microsoft.com/office/powerpoint/2010/main" val="2969526104"/>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F05969-80BA-4C27-B5AC-C5D8589867D8}" type="datetimeFigureOut">
              <a:rPr lang="en-US" smtClean="0"/>
              <a:t>7/3/2023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DD7685-14EC-41E7-9A78-4BBE937E0CB1}" type="slidenum">
              <a:rPr lang="en-US" smtClean="0"/>
              <a:t>‹#›</a:t>
            </a:fld>
            <a:endParaRPr lang="en-US"/>
          </a:p>
        </p:txBody>
      </p:sp>
    </p:spTree>
    <p:extLst>
      <p:ext uri="{BB962C8B-B14F-4D97-AF65-F5344CB8AC3E}">
        <p14:creationId xmlns:p14="http://schemas.microsoft.com/office/powerpoint/2010/main" val="176504421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nginx.org/download/nginx-x.x.x.tar.gz" TargetMode="Externa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34E1-7FED-0784-AD59-F0FCFAD9BFE6}"/>
              </a:ext>
            </a:extLst>
          </p:cNvPr>
          <p:cNvSpPr>
            <a:spLocks noGrp="1"/>
          </p:cNvSpPr>
          <p:nvPr>
            <p:ph type="ctrTitle"/>
          </p:nvPr>
        </p:nvSpPr>
        <p:spPr>
          <a:xfrm>
            <a:off x="2823774" y="2841732"/>
            <a:ext cx="6896873" cy="1174536"/>
          </a:xfrm>
        </p:spPr>
        <p:txBody>
          <a:bodyPr>
            <a:noAutofit/>
          </a:bodyPr>
          <a:lstStyle/>
          <a:p>
            <a:r>
              <a:rPr lang="en-US" sz="6000" b="1" err="1"/>
              <a:t>Tìm</a:t>
            </a:r>
            <a:r>
              <a:rPr lang="en-US" sz="6000" b="1"/>
              <a:t> </a:t>
            </a:r>
            <a:r>
              <a:rPr lang="en-US" sz="6000" b="1" err="1"/>
              <a:t>hiểu</a:t>
            </a:r>
            <a:r>
              <a:rPr lang="en-US" sz="6000" b="1"/>
              <a:t> </a:t>
            </a:r>
            <a:r>
              <a:rPr lang="en-US" sz="6000" b="1" err="1"/>
              <a:t>về</a:t>
            </a:r>
            <a:r>
              <a:rPr lang="en-US" sz="6000" b="1"/>
              <a:t> Nginx</a:t>
            </a:r>
          </a:p>
        </p:txBody>
      </p:sp>
      <p:sp>
        <p:nvSpPr>
          <p:cNvPr id="6" name="Subtitle 5">
            <a:extLst>
              <a:ext uri="{FF2B5EF4-FFF2-40B4-BE49-F238E27FC236}">
                <a16:creationId xmlns:a16="http://schemas.microsoft.com/office/drawing/2014/main" id="{4BFD9CC4-8DFB-5036-F549-C246920362D4}"/>
              </a:ext>
            </a:extLst>
          </p:cNvPr>
          <p:cNvSpPr>
            <a:spLocks noGrp="1"/>
          </p:cNvSpPr>
          <p:nvPr>
            <p:ph type="subTitle" idx="1"/>
          </p:nvPr>
        </p:nvSpPr>
        <p:spPr>
          <a:xfrm>
            <a:off x="7076302" y="4028625"/>
            <a:ext cx="2644345" cy="556054"/>
          </a:xfrm>
        </p:spPr>
        <p:txBody>
          <a:bodyPr/>
          <a:lstStyle/>
          <a:p>
            <a:r>
              <a:rPr lang="en-US">
                <a:solidFill>
                  <a:schemeClr val="tx1"/>
                </a:solidFill>
                <a:latin typeface="Times New Roman" panose="02020603050405020304" pitchFamily="18" charset="0"/>
                <a:cs typeface="Times New Roman" panose="02020603050405020304" pitchFamily="18" charset="0"/>
              </a:rPr>
              <a:t>Trần </a:t>
            </a:r>
            <a:r>
              <a:rPr lang="en-US" err="1">
                <a:solidFill>
                  <a:schemeClr val="tx1"/>
                </a:solidFill>
                <a:latin typeface="Times New Roman" panose="02020603050405020304" pitchFamily="18" charset="0"/>
                <a:cs typeface="Times New Roman" panose="02020603050405020304" pitchFamily="18" charset="0"/>
              </a:rPr>
              <a:t>đức</a:t>
            </a:r>
            <a:r>
              <a:rPr lang="en-US">
                <a:solidFill>
                  <a:schemeClr val="tx1"/>
                </a:solidFill>
                <a:latin typeface="Times New Roman" panose="02020603050405020304" pitchFamily="18" charset="0"/>
                <a:cs typeface="Times New Roman" panose="02020603050405020304" pitchFamily="18" charset="0"/>
              </a:rPr>
              <a:t> Thế</a:t>
            </a:r>
          </a:p>
        </p:txBody>
      </p:sp>
      <p:pic>
        <p:nvPicPr>
          <p:cNvPr id="4" name="Picture 3">
            <a:extLst>
              <a:ext uri="{FF2B5EF4-FFF2-40B4-BE49-F238E27FC236}">
                <a16:creationId xmlns:a16="http://schemas.microsoft.com/office/drawing/2014/main" id="{8AFDB0F7-E901-34CE-0D19-E357A1986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4" y="602411"/>
            <a:ext cx="2767201" cy="1039904"/>
          </a:xfrm>
          <a:prstGeom prst="rect">
            <a:avLst/>
          </a:prstGeom>
        </p:spPr>
      </p:pic>
    </p:spTree>
    <p:extLst>
      <p:ext uri="{BB962C8B-B14F-4D97-AF65-F5344CB8AC3E}">
        <p14:creationId xmlns:p14="http://schemas.microsoft.com/office/powerpoint/2010/main" val="317120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8668218" cy="981635"/>
          </a:xfrm>
        </p:spPr>
        <p:txBody>
          <a:bodyPr>
            <a:normAutofit fontScale="90000"/>
          </a:bodyPr>
          <a:lstStyle/>
          <a:p>
            <a:pPr algn="just"/>
            <a:r>
              <a:rPr lang="en-US" b="1"/>
              <a:t>4. Các loại Module và cài đặt trong NGINX</a:t>
            </a:r>
          </a:p>
        </p:txBody>
      </p:sp>
      <p:sp>
        <p:nvSpPr>
          <p:cNvPr id="3" name="Content Placeholder 2">
            <a:extLst>
              <a:ext uri="{FF2B5EF4-FFF2-40B4-BE49-F238E27FC236}">
                <a16:creationId xmlns:a16="http://schemas.microsoft.com/office/drawing/2014/main" id="{F77AD688-EC59-7CD8-32B9-EE1D19CA0BA4}"/>
              </a:ext>
            </a:extLst>
          </p:cNvPr>
          <p:cNvSpPr>
            <a:spLocks noGrp="1"/>
          </p:cNvSpPr>
          <p:nvPr>
            <p:ph idx="1"/>
          </p:nvPr>
        </p:nvSpPr>
        <p:spPr>
          <a:xfrm>
            <a:off x="1484311" y="1667435"/>
            <a:ext cx="9515385" cy="4054543"/>
          </a:xfrm>
        </p:spPr>
        <p:txBody>
          <a:bodyPr>
            <a:normAutofit fontScale="92500" lnSpcReduction="10000"/>
          </a:bodyPr>
          <a:lstStyle/>
          <a:p>
            <a:pPr algn="just"/>
            <a:r>
              <a:rPr lang="en-US">
                <a:latin typeface="-apple-system"/>
              </a:rPr>
              <a:t>M</a:t>
            </a:r>
            <a:r>
              <a:rPr lang="en-US" i="0">
                <a:effectLst/>
                <a:latin typeface="-apple-system"/>
              </a:rPr>
              <a:t>odule là một phần mở rộng mà bạn có thể cài đặt vào máy chủ Nginx để thêm các chức năng và tính năng mới</a:t>
            </a:r>
          </a:p>
          <a:p>
            <a:pPr algn="just"/>
            <a:r>
              <a:rPr lang="en-US" b="0" i="0">
                <a:effectLst/>
                <a:latin typeface="-apple-system"/>
              </a:rPr>
              <a:t>Có ba loại chính của module trong Nginx:</a:t>
            </a:r>
            <a:endParaRPr lang="vi-VN" b="0" i="0">
              <a:effectLst/>
              <a:latin typeface="-apple-system"/>
            </a:endParaRPr>
          </a:p>
          <a:p>
            <a:pPr lvl="1" algn="just"/>
            <a:r>
              <a:rPr lang="vi-VN" b="1" i="1">
                <a:effectLst/>
                <a:latin typeface="-apple-system"/>
              </a:rPr>
              <a:t>1.</a:t>
            </a:r>
            <a:r>
              <a:rPr lang="vi-VN" b="0" i="0">
                <a:effectLst/>
                <a:latin typeface="-apple-system"/>
              </a:rPr>
              <a:t> </a:t>
            </a:r>
            <a:r>
              <a:rPr lang="vi-VN" b="1" i="1">
                <a:effectLst/>
                <a:latin typeface="-apple-system"/>
              </a:rPr>
              <a:t>Core Modules</a:t>
            </a:r>
            <a:r>
              <a:rPr lang="vi-VN" b="0" i="0">
                <a:effectLst/>
                <a:latin typeface="-apple-system"/>
              </a:rPr>
              <a:t>: Đây là các module cốt lõi của Nginx, cung cấp các chức năng cơ bản như xử lý yêu cầu HTTP, quản lý phiên bản, ghi log và xử lý error. Các core modules được biên dịch mặc định vào Nginx và không yêu cầu cài đặt bổ sung</a:t>
            </a:r>
          </a:p>
          <a:p>
            <a:pPr lvl="1" algn="just"/>
            <a:r>
              <a:rPr lang="vi-VN" b="1" i="1">
                <a:effectLst/>
                <a:latin typeface="-apple-system"/>
              </a:rPr>
              <a:t>2.</a:t>
            </a:r>
            <a:r>
              <a:rPr lang="vi-VN" b="0" i="0">
                <a:effectLst/>
                <a:latin typeface="-apple-system"/>
              </a:rPr>
              <a:t> </a:t>
            </a:r>
            <a:r>
              <a:rPr lang="vi-VN" b="1" i="1">
                <a:effectLst/>
                <a:latin typeface="-apple-system"/>
              </a:rPr>
              <a:t>HTTP Modules</a:t>
            </a:r>
            <a:r>
              <a:rPr lang="vi-VN" b="0" i="0">
                <a:effectLst/>
                <a:latin typeface="-apple-system"/>
              </a:rPr>
              <a:t>: Đây là các module liên quan đến xử lý giao thức HTTP và các tính năng liên quan như proxy, load balancing, rewrite URL, SSL/TLS, gzip compression, và cache. Các HTTP modules mở rộng khả năng xử lý HTTP của Nginx.</a:t>
            </a:r>
          </a:p>
          <a:p>
            <a:pPr lvl="1" algn="just"/>
            <a:r>
              <a:rPr lang="vi-VN" b="1" i="1">
                <a:effectLst/>
                <a:latin typeface="-apple-system"/>
              </a:rPr>
              <a:t>3. Other Modules</a:t>
            </a:r>
            <a:r>
              <a:rPr lang="vi-VN" b="0" i="0">
                <a:effectLst/>
                <a:latin typeface="-apple-system"/>
              </a:rPr>
              <a:t>: Đây là các module khác không thuộc nhóm core hoặc HTTP, bao gồm các module liên quan đến hệ thống như TCP/UDP proxy, gửi email, xử lý WebSocket, xử lý FastCGI, hỗ trợ ngôn ngữ lập trình và nhiều chức năng kh</a:t>
            </a:r>
            <a:r>
              <a:rPr lang="en-US" b="0" i="0">
                <a:effectLst/>
                <a:latin typeface="-apple-system"/>
              </a:rPr>
              <a:t>ác</a:t>
            </a:r>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spTree>
    <p:extLst>
      <p:ext uri="{BB962C8B-B14F-4D97-AF65-F5344CB8AC3E}">
        <p14:creationId xmlns:p14="http://schemas.microsoft.com/office/powerpoint/2010/main" val="259362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8668218" cy="981635"/>
          </a:xfrm>
        </p:spPr>
        <p:txBody>
          <a:bodyPr>
            <a:normAutofit fontScale="90000"/>
          </a:bodyPr>
          <a:lstStyle/>
          <a:p>
            <a:pPr algn="just"/>
            <a:r>
              <a:rPr lang="en-US" b="1"/>
              <a:t>4. Các loại Module và cài đặt trong NGINX</a:t>
            </a:r>
          </a:p>
        </p:txBody>
      </p:sp>
      <p:sp>
        <p:nvSpPr>
          <p:cNvPr id="3" name="Content Placeholder 2">
            <a:extLst>
              <a:ext uri="{FF2B5EF4-FFF2-40B4-BE49-F238E27FC236}">
                <a16:creationId xmlns:a16="http://schemas.microsoft.com/office/drawing/2014/main" id="{F77AD688-EC59-7CD8-32B9-EE1D19CA0BA4}"/>
              </a:ext>
            </a:extLst>
          </p:cNvPr>
          <p:cNvSpPr>
            <a:spLocks noGrp="1"/>
          </p:cNvSpPr>
          <p:nvPr>
            <p:ph idx="1"/>
          </p:nvPr>
        </p:nvSpPr>
        <p:spPr>
          <a:xfrm>
            <a:off x="1484309" y="1586243"/>
            <a:ext cx="7821055" cy="3090688"/>
          </a:xfrm>
        </p:spPr>
        <p:txBody>
          <a:bodyPr>
            <a:normAutofit fontScale="92500" lnSpcReduction="10000"/>
          </a:bodyPr>
          <a:lstStyle/>
          <a:p>
            <a:pPr marL="0" indent="0" algn="just">
              <a:buNone/>
            </a:pPr>
            <a:r>
              <a:rPr lang="en-US" b="1" i="1"/>
              <a:t>Cài đặt Module mới cùng với NGINX</a:t>
            </a:r>
          </a:p>
          <a:p>
            <a:pPr marL="0" indent="0" algn="just">
              <a:buNone/>
            </a:pPr>
            <a:r>
              <a:rPr lang="en-US" sz="1900"/>
              <a:t># </a:t>
            </a:r>
            <a:r>
              <a:rPr lang="da-DK" sz="1900"/>
              <a:t>wget </a:t>
            </a:r>
            <a:r>
              <a:rPr lang="da-DK" sz="1900">
                <a:hlinkClick r:id="rId2">
                  <a:extLst>
                    <a:ext uri="{A12FA001-AC4F-418D-AE19-62706E023703}">
                      <ahyp:hlinkClr xmlns:ahyp="http://schemas.microsoft.com/office/drawing/2018/hyperlinkcolor" val="tx"/>
                    </a:ext>
                  </a:extLst>
                </a:hlinkClick>
              </a:rPr>
              <a:t>http://nginx.org/download/nginx-x.x.x.tar.gz</a:t>
            </a:r>
            <a:endParaRPr lang="da-DK" sz="1900"/>
          </a:p>
          <a:p>
            <a:pPr marL="0" indent="0" algn="just">
              <a:buNone/>
            </a:pPr>
            <a:r>
              <a:rPr lang="da-DK" sz="1900"/>
              <a:t># tar -zxvf nginx-x.x.x.tar.gz</a:t>
            </a:r>
          </a:p>
          <a:p>
            <a:pPr marL="0" indent="0" algn="just">
              <a:buNone/>
            </a:pPr>
            <a:r>
              <a:rPr lang="da-DK" sz="1900"/>
              <a:t># cd nginx-x.x.x</a:t>
            </a:r>
          </a:p>
          <a:p>
            <a:pPr marL="0" indent="0" algn="just">
              <a:buNone/>
            </a:pPr>
            <a:r>
              <a:rPr lang="da-DK" sz="1900"/>
              <a:t>#</a:t>
            </a:r>
            <a:r>
              <a:rPr lang="en-US" sz="1900"/>
              <a:t>./configure --with-name_module</a:t>
            </a:r>
          </a:p>
          <a:p>
            <a:pPr marL="0" indent="0" algn="just">
              <a:buNone/>
            </a:pPr>
            <a:r>
              <a:rPr lang="en-US" sz="1900"/>
              <a:t># </a:t>
            </a:r>
            <a:r>
              <a:rPr lang="en-US" sz="1900" i="0">
                <a:effectLst/>
              </a:rPr>
              <a:t>make </a:t>
            </a:r>
          </a:p>
          <a:p>
            <a:pPr marL="0" indent="0" algn="just">
              <a:buNone/>
            </a:pPr>
            <a:r>
              <a:rPr lang="en-US" sz="1900"/>
              <a:t># </a:t>
            </a:r>
            <a:r>
              <a:rPr lang="en-US" sz="1900" i="0">
                <a:effectLst/>
              </a:rPr>
              <a:t>sudo make install</a:t>
            </a:r>
            <a:r>
              <a:rPr lang="en-US" sz="1900"/>
              <a:t> </a:t>
            </a:r>
          </a:p>
          <a:p>
            <a:pPr marL="0" indent="0" algn="just">
              <a:buNone/>
            </a:pPr>
            <a:r>
              <a:rPr lang="en-US" sz="1900" b="1"/>
              <a:t>Thêm module mới vào NGINX</a:t>
            </a:r>
            <a:endParaRPr lang="da-DK" sz="1900"/>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pic>
        <p:nvPicPr>
          <p:cNvPr id="8" name="Picture 7">
            <a:extLst>
              <a:ext uri="{FF2B5EF4-FFF2-40B4-BE49-F238E27FC236}">
                <a16:creationId xmlns:a16="http://schemas.microsoft.com/office/drawing/2014/main" id="{E4D15054-755C-39A0-3909-19CC720B06CF}"/>
              </a:ext>
            </a:extLst>
          </p:cNvPr>
          <p:cNvPicPr>
            <a:picLocks noChangeAspect="1"/>
          </p:cNvPicPr>
          <p:nvPr/>
        </p:nvPicPr>
        <p:blipFill>
          <a:blip r:embed="rId4"/>
          <a:stretch>
            <a:fillRect/>
          </a:stretch>
        </p:blipFill>
        <p:spPr>
          <a:xfrm>
            <a:off x="1484309" y="4950759"/>
            <a:ext cx="7676716" cy="506505"/>
          </a:xfrm>
          <a:prstGeom prst="rect">
            <a:avLst/>
          </a:prstGeom>
        </p:spPr>
      </p:pic>
    </p:spTree>
    <p:extLst>
      <p:ext uri="{BB962C8B-B14F-4D97-AF65-F5344CB8AC3E}">
        <p14:creationId xmlns:p14="http://schemas.microsoft.com/office/powerpoint/2010/main" val="56440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8668218" cy="981635"/>
          </a:xfrm>
        </p:spPr>
        <p:txBody>
          <a:bodyPr>
            <a:normAutofit/>
          </a:bodyPr>
          <a:lstStyle/>
          <a:p>
            <a:pPr algn="just"/>
            <a:r>
              <a:rPr lang="en-US" b="1"/>
              <a:t>5. Cấu trúc Folder, File trong Nginx</a:t>
            </a:r>
          </a:p>
        </p:txBody>
      </p:sp>
      <p:sp>
        <p:nvSpPr>
          <p:cNvPr id="3" name="Content Placeholder 2">
            <a:extLst>
              <a:ext uri="{FF2B5EF4-FFF2-40B4-BE49-F238E27FC236}">
                <a16:creationId xmlns:a16="http://schemas.microsoft.com/office/drawing/2014/main" id="{F77AD688-EC59-7CD8-32B9-EE1D19CA0BA4}"/>
              </a:ext>
            </a:extLst>
          </p:cNvPr>
          <p:cNvSpPr>
            <a:spLocks noGrp="1"/>
          </p:cNvSpPr>
          <p:nvPr>
            <p:ph idx="1"/>
          </p:nvPr>
        </p:nvSpPr>
        <p:spPr>
          <a:xfrm>
            <a:off x="1484311" y="1593156"/>
            <a:ext cx="10217147" cy="4579044"/>
          </a:xfrm>
        </p:spPr>
        <p:txBody>
          <a:bodyPr>
            <a:normAutofit fontScale="40000" lnSpcReduction="20000"/>
          </a:bodyPr>
          <a:lstStyle/>
          <a:p>
            <a:pPr marL="0" indent="0" algn="just">
              <a:buNone/>
            </a:pPr>
            <a:endParaRPr lang="vi-VN" sz="2900" b="1"/>
          </a:p>
          <a:p>
            <a:pPr marL="0" indent="0" algn="just">
              <a:buNone/>
            </a:pPr>
            <a:r>
              <a:rPr lang="vi-VN" sz="2900" b="1"/>
              <a:t>1. Thư mục chính (đường dẫn gốc):</a:t>
            </a:r>
            <a:r>
              <a:rPr lang="en-US" sz="2900" b="1"/>
              <a:t> </a:t>
            </a:r>
          </a:p>
          <a:p>
            <a:pPr lvl="1" algn="just"/>
            <a:r>
              <a:rPr lang="vi-VN" sz="2900" b="1"/>
              <a:t>/etc/nginx: </a:t>
            </a:r>
            <a:r>
              <a:rPr lang="vi-VN" sz="2900"/>
              <a:t>Chứa các tệp cấu hình của Nginx.</a:t>
            </a:r>
          </a:p>
          <a:p>
            <a:pPr marL="0" indent="0" algn="just">
              <a:buNone/>
            </a:pPr>
            <a:r>
              <a:rPr lang="vi-VN" sz="2900" b="1"/>
              <a:t>2. Thư mục cấu hình:</a:t>
            </a:r>
          </a:p>
          <a:p>
            <a:pPr lvl="1" algn="just"/>
            <a:r>
              <a:rPr lang="vi-VN" sz="3000" b="1"/>
              <a:t>/etc/nginx/nginx.conf: </a:t>
            </a:r>
            <a:r>
              <a:rPr lang="vi-VN" sz="3000"/>
              <a:t>Tệp cấu hình chính của Nginx</a:t>
            </a:r>
            <a:r>
              <a:rPr lang="vi-VN" sz="2500"/>
              <a:t>.</a:t>
            </a:r>
            <a:endParaRPr lang="en-US" sz="2500"/>
          </a:p>
          <a:p>
            <a:pPr lvl="1" algn="just"/>
            <a:r>
              <a:rPr lang="en-US" sz="2500" b="1"/>
              <a:t>/</a:t>
            </a:r>
            <a:r>
              <a:rPr lang="vi-VN" sz="2900" b="1"/>
              <a:t>etc/nginx/conf.d</a:t>
            </a:r>
            <a:r>
              <a:rPr lang="vi-VN" sz="2900"/>
              <a:t>: Thư mục chứa các tệp cấu hình cho các ứng dụng cụ thể hoặc các virtual host.</a:t>
            </a:r>
          </a:p>
          <a:p>
            <a:pPr marL="0" indent="0" algn="just">
              <a:buNone/>
            </a:pPr>
            <a:r>
              <a:rPr lang="vi-VN" sz="2900" b="1"/>
              <a:t>3. Thư mục nhật ký:</a:t>
            </a:r>
            <a:endParaRPr lang="en-US" sz="2900" b="1"/>
          </a:p>
          <a:p>
            <a:pPr lvl="1" algn="just"/>
            <a:r>
              <a:rPr lang="vi-VN" sz="3000" b="1"/>
              <a:t>/var/log/nginx: </a:t>
            </a:r>
            <a:r>
              <a:rPr lang="vi-VN" sz="3000"/>
              <a:t>Thư mục chứa các tệp nhật ký của Nginx</a:t>
            </a:r>
            <a:r>
              <a:rPr lang="vi-VN" sz="2500" b="1"/>
              <a:t>.</a:t>
            </a:r>
          </a:p>
          <a:p>
            <a:pPr marL="0" indent="0" algn="just">
              <a:buNone/>
            </a:pPr>
            <a:r>
              <a:rPr lang="vi-VN" sz="2900" b="1"/>
              <a:t>4. Thư mục document root:</a:t>
            </a:r>
          </a:p>
          <a:p>
            <a:pPr lvl="1" algn="just"/>
            <a:r>
              <a:rPr lang="vi-VN" sz="3000" b="1"/>
              <a:t>/usr/share/nginx/html: </a:t>
            </a:r>
            <a:r>
              <a:rPr lang="vi-VN" sz="3000"/>
              <a:t>Thư mục gốc của các tệp tĩnh (HTML, CSS, JavaScript, vv.) được phục vụ bởi Nginx</a:t>
            </a:r>
            <a:r>
              <a:rPr lang="vi-VN" sz="3000" b="1"/>
              <a:t>.</a:t>
            </a:r>
          </a:p>
          <a:p>
            <a:pPr marL="0" indent="0" algn="just">
              <a:buNone/>
            </a:pPr>
            <a:r>
              <a:rPr lang="vi-VN" sz="2900" b="1"/>
              <a:t>5. Thư mục các module:</a:t>
            </a:r>
          </a:p>
          <a:p>
            <a:pPr lvl="1" algn="just"/>
            <a:r>
              <a:rPr lang="vi-VN" sz="3000" b="1"/>
              <a:t>/etc/nginx/modules: </a:t>
            </a:r>
            <a:r>
              <a:rPr lang="vi-VN" sz="3000"/>
              <a:t>Thư mục chứa các tệp cấu hình cho các module bổ sung</a:t>
            </a:r>
            <a:endParaRPr lang="en-US" sz="3000"/>
          </a:p>
          <a:p>
            <a:pPr lvl="1" algn="just"/>
            <a:r>
              <a:rPr lang="vi-VN" sz="3000" b="1"/>
              <a:t>/usr/lib64/nginx/modules: </a:t>
            </a:r>
            <a:r>
              <a:rPr lang="vi-VN" sz="3000"/>
              <a:t>Thư mục chứa các module Nginx đã được biên dịch.</a:t>
            </a:r>
          </a:p>
          <a:p>
            <a:pPr marL="0" indent="0" algn="just">
              <a:buNone/>
            </a:pPr>
            <a:r>
              <a:rPr lang="vi-VN" sz="3000" b="1"/>
              <a:t>6. Tệp thực thi:</a:t>
            </a:r>
            <a:endParaRPr lang="en-US" sz="3000" b="1"/>
          </a:p>
          <a:p>
            <a:pPr lvl="1" algn="just"/>
            <a:r>
              <a:rPr lang="vi-VN" sz="3000" b="1"/>
              <a:t>/usr/sbin/nginx: </a:t>
            </a:r>
            <a:r>
              <a:rPr lang="vi-VN" sz="3000"/>
              <a:t>Tệp thực thi chính của Nginx.</a:t>
            </a:r>
          </a:p>
          <a:p>
            <a:pPr algn="just"/>
            <a:endParaRPr lang="vi-VN" sz="3000" b="1"/>
          </a:p>
          <a:p>
            <a:pPr algn="just"/>
            <a:r>
              <a:rPr lang="vi-VN" sz="3000" b="1"/>
              <a:t>Cấu trúc thư mục và tệp cụ thể có thể thay đổi tùy thuộc vào cách cài đặt và cấu hình</a:t>
            </a:r>
            <a:endParaRPr lang="en-US"/>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spTree>
    <p:extLst>
      <p:ext uri="{BB962C8B-B14F-4D97-AF65-F5344CB8AC3E}">
        <p14:creationId xmlns:p14="http://schemas.microsoft.com/office/powerpoint/2010/main" val="215607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8668218" cy="981635"/>
          </a:xfrm>
        </p:spPr>
        <p:txBody>
          <a:bodyPr>
            <a:normAutofit/>
          </a:bodyPr>
          <a:lstStyle/>
          <a:p>
            <a:pPr algn="just"/>
            <a:r>
              <a:rPr lang="en-US" b="1"/>
              <a:t>6. Các chỉ thị (dòng cấu hình)</a:t>
            </a:r>
          </a:p>
        </p:txBody>
      </p:sp>
      <p:sp>
        <p:nvSpPr>
          <p:cNvPr id="3" name="Content Placeholder 2">
            <a:extLst>
              <a:ext uri="{FF2B5EF4-FFF2-40B4-BE49-F238E27FC236}">
                <a16:creationId xmlns:a16="http://schemas.microsoft.com/office/drawing/2014/main" id="{F77AD688-EC59-7CD8-32B9-EE1D19CA0BA4}"/>
              </a:ext>
            </a:extLst>
          </p:cNvPr>
          <p:cNvSpPr>
            <a:spLocks noGrp="1"/>
          </p:cNvSpPr>
          <p:nvPr>
            <p:ph idx="1"/>
          </p:nvPr>
        </p:nvSpPr>
        <p:spPr>
          <a:xfrm>
            <a:off x="1484310" y="1667435"/>
            <a:ext cx="9555726" cy="900444"/>
          </a:xfrm>
        </p:spPr>
        <p:txBody>
          <a:bodyPr>
            <a:normAutofit/>
          </a:bodyPr>
          <a:lstStyle/>
          <a:p>
            <a:pPr marL="0" indent="0" algn="just">
              <a:buNone/>
            </a:pPr>
            <a:r>
              <a:rPr lang="vi-VN" i="0">
                <a:effectLst/>
                <a:latin typeface="Corbel" panose="020B0503020204020204" pitchFamily="34" charset="0"/>
              </a:rPr>
              <a:t>NGINX sử dụng các chỉ thị (directives) để cấu hình hoạt động của nó. Dưới đây là</a:t>
            </a:r>
            <a:r>
              <a:rPr lang="en-US" i="0">
                <a:effectLst/>
                <a:latin typeface="Corbel" panose="020B0503020204020204" pitchFamily="34" charset="0"/>
              </a:rPr>
              <a:t> </a:t>
            </a:r>
            <a:r>
              <a:rPr lang="vi-VN" i="0">
                <a:effectLst/>
                <a:latin typeface="Corbel" panose="020B0503020204020204" pitchFamily="34" charset="0"/>
              </a:rPr>
              <a:t>chỉ thị phổ biến trong NGINX</a:t>
            </a:r>
            <a:r>
              <a:rPr lang="vi-VN" b="1" i="0">
                <a:effectLst/>
                <a:latin typeface="Corbel" panose="020B0503020204020204" pitchFamily="34" charset="0"/>
              </a:rPr>
              <a:t>:</a:t>
            </a:r>
            <a:endParaRPr lang="en-US" b="1">
              <a:latin typeface="Corbel" panose="020B0503020204020204" pitchFamily="34" charset="0"/>
            </a:endParaRPr>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pic>
        <p:nvPicPr>
          <p:cNvPr id="6" name="Picture 5">
            <a:extLst>
              <a:ext uri="{FF2B5EF4-FFF2-40B4-BE49-F238E27FC236}">
                <a16:creationId xmlns:a16="http://schemas.microsoft.com/office/drawing/2014/main" id="{F48ED85D-FAE1-ACAC-C404-F2222B74399B}"/>
              </a:ext>
            </a:extLst>
          </p:cNvPr>
          <p:cNvPicPr>
            <a:picLocks noChangeAspect="1"/>
          </p:cNvPicPr>
          <p:nvPr/>
        </p:nvPicPr>
        <p:blipFill>
          <a:blip r:embed="rId3"/>
          <a:stretch>
            <a:fillRect/>
          </a:stretch>
        </p:blipFill>
        <p:spPr>
          <a:xfrm>
            <a:off x="3126089" y="2866422"/>
            <a:ext cx="5384661" cy="2847400"/>
          </a:xfrm>
          <a:prstGeom prst="rect">
            <a:avLst/>
          </a:prstGeom>
        </p:spPr>
      </p:pic>
    </p:spTree>
    <p:extLst>
      <p:ext uri="{BB962C8B-B14F-4D97-AF65-F5344CB8AC3E}">
        <p14:creationId xmlns:p14="http://schemas.microsoft.com/office/powerpoint/2010/main" val="98350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8668218" cy="981635"/>
          </a:xfrm>
        </p:spPr>
        <p:txBody>
          <a:bodyPr>
            <a:normAutofit/>
          </a:bodyPr>
          <a:lstStyle/>
          <a:p>
            <a:pPr algn="just"/>
            <a:r>
              <a:rPr lang="en-US" b="1"/>
              <a:t>6. Các chỉ thị (dòng cấu hình)</a:t>
            </a:r>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sp>
        <p:nvSpPr>
          <p:cNvPr id="5" name="Content Placeholder 2">
            <a:extLst>
              <a:ext uri="{FF2B5EF4-FFF2-40B4-BE49-F238E27FC236}">
                <a16:creationId xmlns:a16="http://schemas.microsoft.com/office/drawing/2014/main" id="{C080926D-4930-E6D8-ED6E-D79C98540D81}"/>
              </a:ext>
            </a:extLst>
          </p:cNvPr>
          <p:cNvSpPr txBox="1">
            <a:spLocks/>
          </p:cNvSpPr>
          <p:nvPr/>
        </p:nvSpPr>
        <p:spPr>
          <a:xfrm>
            <a:off x="1318137" y="1667435"/>
            <a:ext cx="10383321" cy="2662518"/>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None/>
            </a:pPr>
            <a:r>
              <a:rPr lang="en-US" sz="2600" b="1" i="0">
                <a:solidFill>
                  <a:srgbClr val="1F2328"/>
                </a:solidFill>
                <a:effectLst/>
                <a:latin typeface="-apple-system"/>
              </a:rPr>
              <a:t>Main Context</a:t>
            </a:r>
          </a:p>
          <a:p>
            <a:pPr algn="just"/>
            <a:r>
              <a:rPr lang="en-US" b="1">
                <a:latin typeface="Corbel" panose="020B0503020204020204" pitchFamily="34" charset="0"/>
              </a:rPr>
              <a:t>User</a:t>
            </a:r>
            <a:r>
              <a:rPr lang="en-US">
                <a:latin typeface="Corbel" panose="020B0503020204020204" pitchFamily="34" charset="0"/>
              </a:rPr>
              <a:t>: </a:t>
            </a:r>
            <a:r>
              <a:rPr lang="vi-VN" i="0">
                <a:effectLst/>
                <a:latin typeface="Söhne"/>
              </a:rPr>
              <a:t>Xác định người dùng hệ thống mà quy trình worker của NGINX sẽ chạy dưới quyền của</a:t>
            </a:r>
            <a:endParaRPr lang="en-US" i="0">
              <a:effectLst/>
              <a:latin typeface="Söhne"/>
            </a:endParaRPr>
          </a:p>
          <a:p>
            <a:pPr algn="just"/>
            <a:r>
              <a:rPr lang="en-US" b="1">
                <a:latin typeface="Corbel" panose="020B0503020204020204" pitchFamily="34" charset="0"/>
              </a:rPr>
              <a:t>Worker_processes</a:t>
            </a:r>
            <a:r>
              <a:rPr lang="en-US">
                <a:latin typeface="Corbel" panose="020B0503020204020204" pitchFamily="34" charset="0"/>
              </a:rPr>
              <a:t>: </a:t>
            </a:r>
            <a:r>
              <a:rPr lang="vi-VN" i="0">
                <a:effectLst/>
                <a:latin typeface="Söhne"/>
              </a:rPr>
              <a:t>Xác định số lượng </a:t>
            </a:r>
            <a:r>
              <a:rPr lang="en-US" i="0">
                <a:effectLst/>
                <a:latin typeface="Söhne"/>
              </a:rPr>
              <a:t>tiến </a:t>
            </a:r>
            <a:r>
              <a:rPr lang="vi-VN" i="0">
                <a:effectLst/>
                <a:latin typeface="Söhne"/>
              </a:rPr>
              <a:t>trình worker mà NGINX sẽ sử dụng để xử lý các yêu cầu</a:t>
            </a:r>
            <a:endParaRPr lang="en-US" i="0">
              <a:effectLst/>
              <a:latin typeface="Söhne"/>
            </a:endParaRPr>
          </a:p>
          <a:p>
            <a:pPr algn="just"/>
            <a:r>
              <a:rPr lang="en-US" b="1">
                <a:latin typeface="Corbel" panose="020B0503020204020204" pitchFamily="34" charset="0"/>
              </a:rPr>
              <a:t>Error_log</a:t>
            </a:r>
            <a:r>
              <a:rPr lang="en-US">
                <a:latin typeface="Corbel" panose="020B0503020204020204" pitchFamily="34" charset="0"/>
              </a:rPr>
              <a:t>: </a:t>
            </a:r>
            <a:r>
              <a:rPr lang="vi-VN" i="0">
                <a:effectLst/>
                <a:latin typeface="Söhne"/>
              </a:rPr>
              <a:t>Định nghĩa đường dẫn đến tệp tin log lỗi của NGINX</a:t>
            </a:r>
            <a:endParaRPr lang="en-US" i="0">
              <a:effectLst/>
              <a:latin typeface="Söhne"/>
            </a:endParaRPr>
          </a:p>
          <a:p>
            <a:pPr algn="just"/>
            <a:r>
              <a:rPr lang="en-US" b="1">
                <a:latin typeface="Söhne"/>
              </a:rPr>
              <a:t>PID</a:t>
            </a:r>
            <a:r>
              <a:rPr lang="en-US">
                <a:latin typeface="Söhne"/>
              </a:rPr>
              <a:t>: </a:t>
            </a:r>
            <a:r>
              <a:rPr lang="vi-VN" i="0">
                <a:effectLst/>
                <a:latin typeface="Söhne"/>
              </a:rPr>
              <a:t>Xác định đường dẫn đến tệp tin PID (Process ID) của quy trình chính của NGINX</a:t>
            </a:r>
            <a:endParaRPr lang="en-US">
              <a:latin typeface="Corbel" panose="020B0503020204020204" pitchFamily="34" charset="0"/>
            </a:endParaRPr>
          </a:p>
        </p:txBody>
      </p:sp>
      <p:pic>
        <p:nvPicPr>
          <p:cNvPr id="10" name="Picture 9">
            <a:extLst>
              <a:ext uri="{FF2B5EF4-FFF2-40B4-BE49-F238E27FC236}">
                <a16:creationId xmlns:a16="http://schemas.microsoft.com/office/drawing/2014/main" id="{F11D9343-83DA-3788-4A98-C8F0A71AB24A}"/>
              </a:ext>
            </a:extLst>
          </p:cNvPr>
          <p:cNvPicPr>
            <a:picLocks noChangeAspect="1"/>
          </p:cNvPicPr>
          <p:nvPr/>
        </p:nvPicPr>
        <p:blipFill>
          <a:blip r:embed="rId4"/>
          <a:stretch>
            <a:fillRect/>
          </a:stretch>
        </p:blipFill>
        <p:spPr>
          <a:xfrm>
            <a:off x="4132869" y="4329953"/>
            <a:ext cx="4753855" cy="1169894"/>
          </a:xfrm>
          <a:prstGeom prst="rect">
            <a:avLst/>
          </a:prstGeom>
        </p:spPr>
      </p:pic>
    </p:spTree>
    <p:extLst>
      <p:ext uri="{BB962C8B-B14F-4D97-AF65-F5344CB8AC3E}">
        <p14:creationId xmlns:p14="http://schemas.microsoft.com/office/powerpoint/2010/main" val="318144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8668218" cy="981635"/>
          </a:xfrm>
        </p:spPr>
        <p:txBody>
          <a:bodyPr>
            <a:normAutofit/>
          </a:bodyPr>
          <a:lstStyle/>
          <a:p>
            <a:pPr algn="just"/>
            <a:r>
              <a:rPr lang="en-US" b="1"/>
              <a:t>6. Các chỉ thị (dòng cấu hình)</a:t>
            </a:r>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sp>
        <p:nvSpPr>
          <p:cNvPr id="5" name="Content Placeholder 2">
            <a:extLst>
              <a:ext uri="{FF2B5EF4-FFF2-40B4-BE49-F238E27FC236}">
                <a16:creationId xmlns:a16="http://schemas.microsoft.com/office/drawing/2014/main" id="{C080926D-4930-E6D8-ED6E-D79C98540D81}"/>
              </a:ext>
            </a:extLst>
          </p:cNvPr>
          <p:cNvSpPr txBox="1">
            <a:spLocks/>
          </p:cNvSpPr>
          <p:nvPr/>
        </p:nvSpPr>
        <p:spPr>
          <a:xfrm>
            <a:off x="1318138" y="1667434"/>
            <a:ext cx="10232886" cy="45047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r>
              <a:rPr lang="en-US" sz="2600" b="1"/>
              <a:t>Các block trong NGINX</a:t>
            </a:r>
          </a:p>
          <a:p>
            <a:pPr algn="just"/>
            <a:r>
              <a:rPr lang="en-US" b="1"/>
              <a:t>Events</a:t>
            </a:r>
            <a:r>
              <a:rPr lang="en-US"/>
              <a:t>: </a:t>
            </a:r>
            <a:r>
              <a:rPr lang="en-US" i="0">
                <a:effectLst/>
              </a:rPr>
              <a:t>Cấu hình các sự kiện hệ thống và các tùy chọn liên quan đến cách NGINX xử lý các sự kiện</a:t>
            </a:r>
          </a:p>
          <a:p>
            <a:pPr algn="just"/>
            <a:r>
              <a:rPr lang="en-US" b="1"/>
              <a:t>Http</a:t>
            </a:r>
            <a:r>
              <a:rPr lang="en-US"/>
              <a:t>: </a:t>
            </a:r>
            <a:r>
              <a:rPr lang="en-US" i="0">
                <a:effectLst/>
              </a:rPr>
              <a:t>Định nghĩa các cấu hình cấp cao cho giao thức HTTP, bao gồm các tùy chọn chung và các khối cấu hình khác</a:t>
            </a:r>
            <a:endParaRPr lang="en-US"/>
          </a:p>
          <a:p>
            <a:pPr algn="just"/>
            <a:r>
              <a:rPr lang="en-US" b="1"/>
              <a:t>Server</a:t>
            </a:r>
            <a:r>
              <a:rPr lang="en-US"/>
              <a:t>: </a:t>
            </a:r>
            <a:r>
              <a:rPr lang="vi-VN" i="0">
                <a:effectLst/>
                <a:latin typeface="Corbel" panose="020B0503020204020204" pitchFamily="34" charset="0"/>
              </a:rPr>
              <a:t>Xác định cấu hình cho một máy chủ (server) trong NGINX, bao gồm các tùy chọn như cổng lắng nghe, tên miền, và các khối cấu hình khác</a:t>
            </a:r>
            <a:endParaRPr lang="en-US" i="0">
              <a:effectLst/>
              <a:latin typeface="Corbel" panose="020B0503020204020204" pitchFamily="34" charset="0"/>
            </a:endParaRPr>
          </a:p>
          <a:p>
            <a:r>
              <a:rPr lang="en-US" b="1">
                <a:latin typeface="Corbel" panose="020B0503020204020204" pitchFamily="34" charset="0"/>
              </a:rPr>
              <a:t>Location</a:t>
            </a:r>
            <a:r>
              <a:rPr lang="en-US">
                <a:latin typeface="Corbel" panose="020B0503020204020204" pitchFamily="34" charset="0"/>
              </a:rPr>
              <a:t>: </a:t>
            </a:r>
            <a:r>
              <a:rPr lang="vi-VN" i="0">
                <a:effectLst/>
                <a:latin typeface="Corbel" panose="020B0503020204020204" pitchFamily="34" charset="0"/>
              </a:rPr>
              <a:t>Định nghĩa cấu hình cho một vị trí cụ thể trên máy chủ (server), dựa trên URL được yêu cầu</a:t>
            </a:r>
            <a:endParaRPr lang="en-US" i="0">
              <a:effectLst/>
              <a:latin typeface="Corbel" panose="020B0503020204020204" pitchFamily="34" charset="0"/>
            </a:endParaRPr>
          </a:p>
        </p:txBody>
      </p:sp>
    </p:spTree>
    <p:extLst>
      <p:ext uri="{BB962C8B-B14F-4D97-AF65-F5344CB8AC3E}">
        <p14:creationId xmlns:p14="http://schemas.microsoft.com/office/powerpoint/2010/main" val="37601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8668218" cy="981635"/>
          </a:xfrm>
        </p:spPr>
        <p:txBody>
          <a:bodyPr>
            <a:normAutofit fontScale="90000"/>
          </a:bodyPr>
          <a:lstStyle/>
          <a:p>
            <a:pPr algn="just"/>
            <a:r>
              <a:rPr lang="en-US" b="1"/>
              <a:t>7. </a:t>
            </a:r>
            <a:r>
              <a:rPr lang="en-US" b="1">
                <a:latin typeface="-apple-system"/>
              </a:rPr>
              <a:t>Demo tính năng </a:t>
            </a:r>
            <a:r>
              <a:rPr lang="en-US" b="1" i="0">
                <a:solidFill>
                  <a:srgbClr val="1F2328"/>
                </a:solidFill>
                <a:effectLst/>
                <a:latin typeface="-apple-system"/>
              </a:rPr>
              <a:t>NGINX làm load balancer cho Web Server Apache trên CentOS 7</a:t>
            </a:r>
            <a:endParaRPr lang="en-US" b="1"/>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642" y="0"/>
            <a:ext cx="2396093" cy="900443"/>
          </a:xfrm>
          <a:prstGeom prst="rect">
            <a:avLst/>
          </a:prstGeom>
        </p:spPr>
      </p:pic>
      <p:sp>
        <p:nvSpPr>
          <p:cNvPr id="5" name="Content Placeholder 2">
            <a:extLst>
              <a:ext uri="{FF2B5EF4-FFF2-40B4-BE49-F238E27FC236}">
                <a16:creationId xmlns:a16="http://schemas.microsoft.com/office/drawing/2014/main" id="{C080926D-4930-E6D8-ED6E-D79C98540D81}"/>
              </a:ext>
            </a:extLst>
          </p:cNvPr>
          <p:cNvSpPr txBox="1">
            <a:spLocks/>
          </p:cNvSpPr>
          <p:nvPr/>
        </p:nvSpPr>
        <p:spPr>
          <a:xfrm>
            <a:off x="1318138" y="1667434"/>
            <a:ext cx="10232886" cy="45047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endParaRPr lang="en-US"/>
          </a:p>
        </p:txBody>
      </p:sp>
      <p:sp>
        <p:nvSpPr>
          <p:cNvPr id="3" name="Content Placeholder 2">
            <a:extLst>
              <a:ext uri="{FF2B5EF4-FFF2-40B4-BE49-F238E27FC236}">
                <a16:creationId xmlns:a16="http://schemas.microsoft.com/office/drawing/2014/main" id="{F72E7C6B-90EA-2CB1-379F-2461175A8870}"/>
              </a:ext>
            </a:extLst>
          </p:cNvPr>
          <p:cNvSpPr txBox="1">
            <a:spLocks/>
          </p:cNvSpPr>
          <p:nvPr/>
        </p:nvSpPr>
        <p:spPr>
          <a:xfrm>
            <a:off x="1385968" y="1991897"/>
            <a:ext cx="5176790" cy="450476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b="1" i="1">
                <a:solidFill>
                  <a:srgbClr val="1F2328"/>
                </a:solidFill>
                <a:effectLst/>
                <a:latin typeface="-apple-system"/>
              </a:rPr>
              <a:t>Load Balacing </a:t>
            </a:r>
            <a:r>
              <a:rPr lang="en-US" i="0">
                <a:solidFill>
                  <a:srgbClr val="1F2328"/>
                </a:solidFill>
                <a:effectLst/>
                <a:latin typeface="-apple-system"/>
              </a:rPr>
              <a:t>hay còn gọi là cân bằng tải là một kỹ thuật thường được sử dụng để tối ưu hóa việc sử dụng tài nguyên, băng thông, giảm độ trễ và tăng cường khả năng chịu lỗi</a:t>
            </a:r>
          </a:p>
          <a:p>
            <a:pPr algn="just"/>
            <a:r>
              <a:rPr lang="en-US">
                <a:solidFill>
                  <a:srgbClr val="1F2328"/>
                </a:solidFill>
                <a:latin typeface="-apple-system"/>
              </a:rPr>
              <a:t>Khi chúng ta có nhiều hơn một </a:t>
            </a:r>
            <a:r>
              <a:rPr lang="en-US" b="1" i="1">
                <a:solidFill>
                  <a:srgbClr val="1F2328"/>
                </a:solidFill>
                <a:latin typeface="-apple-system"/>
              </a:rPr>
              <a:t>web server</a:t>
            </a:r>
            <a:r>
              <a:rPr lang="en-US">
                <a:solidFill>
                  <a:srgbClr val="1F2328"/>
                </a:solidFill>
                <a:latin typeface="-apple-system"/>
              </a:rPr>
              <a:t>, cùng với đó là sự gia tăng lưu lượng truy cập thì việc bổ sung them một máy chủ để phân phối lưu lượng này một cách hợp lý là cần thiết. Máy chủ được bổ sung này được gọi là </a:t>
            </a:r>
            <a:r>
              <a:rPr lang="en-US" b="1" i="1">
                <a:solidFill>
                  <a:srgbClr val="1F2328"/>
                </a:solidFill>
                <a:latin typeface="-apple-system"/>
              </a:rPr>
              <a:t>Load Balancer</a:t>
            </a:r>
            <a:endParaRPr lang="en-US" b="1" i="1">
              <a:solidFill>
                <a:srgbClr val="1F2328"/>
              </a:solidFill>
              <a:effectLst/>
              <a:latin typeface="-apple-system"/>
            </a:endParaRPr>
          </a:p>
        </p:txBody>
      </p:sp>
      <p:sp>
        <p:nvSpPr>
          <p:cNvPr id="6" name="Content Placeholder 2">
            <a:extLst>
              <a:ext uri="{FF2B5EF4-FFF2-40B4-BE49-F238E27FC236}">
                <a16:creationId xmlns:a16="http://schemas.microsoft.com/office/drawing/2014/main" id="{A42AA264-3870-6021-242A-039F259367D8}"/>
              </a:ext>
            </a:extLst>
          </p:cNvPr>
          <p:cNvSpPr txBox="1">
            <a:spLocks/>
          </p:cNvSpPr>
          <p:nvPr/>
        </p:nvSpPr>
        <p:spPr>
          <a:xfrm>
            <a:off x="7211273" y="1791693"/>
            <a:ext cx="1702177" cy="98163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b="1" i="0">
                <a:solidFill>
                  <a:srgbClr val="1F2328"/>
                </a:solidFill>
                <a:effectLst/>
                <a:latin typeface="-apple-system"/>
              </a:rPr>
              <a:t>Mô hình:</a:t>
            </a:r>
          </a:p>
        </p:txBody>
      </p:sp>
      <p:pic>
        <p:nvPicPr>
          <p:cNvPr id="8" name="Picture 7">
            <a:extLst>
              <a:ext uri="{FF2B5EF4-FFF2-40B4-BE49-F238E27FC236}">
                <a16:creationId xmlns:a16="http://schemas.microsoft.com/office/drawing/2014/main" id="{DE59D568-3A40-6C5C-17E4-5081DE7147C3}"/>
              </a:ext>
            </a:extLst>
          </p:cNvPr>
          <p:cNvPicPr>
            <a:picLocks noChangeAspect="1"/>
          </p:cNvPicPr>
          <p:nvPr/>
        </p:nvPicPr>
        <p:blipFill>
          <a:blip r:embed="rId3"/>
          <a:stretch>
            <a:fillRect/>
          </a:stretch>
        </p:blipFill>
        <p:spPr>
          <a:xfrm>
            <a:off x="7113529" y="2538692"/>
            <a:ext cx="4505325" cy="2762250"/>
          </a:xfrm>
          <a:prstGeom prst="rect">
            <a:avLst/>
          </a:prstGeom>
        </p:spPr>
      </p:pic>
    </p:spTree>
    <p:extLst>
      <p:ext uri="{BB962C8B-B14F-4D97-AF65-F5344CB8AC3E}">
        <p14:creationId xmlns:p14="http://schemas.microsoft.com/office/powerpoint/2010/main" val="244041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8668218" cy="981635"/>
          </a:xfrm>
        </p:spPr>
        <p:txBody>
          <a:bodyPr>
            <a:normAutofit/>
          </a:bodyPr>
          <a:lstStyle/>
          <a:p>
            <a:pPr algn="just"/>
            <a:r>
              <a:rPr lang="en-US" b="1"/>
              <a:t>7. Demo tính năng</a:t>
            </a:r>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sp>
        <p:nvSpPr>
          <p:cNvPr id="5" name="Content Placeholder 2">
            <a:extLst>
              <a:ext uri="{FF2B5EF4-FFF2-40B4-BE49-F238E27FC236}">
                <a16:creationId xmlns:a16="http://schemas.microsoft.com/office/drawing/2014/main" id="{C080926D-4930-E6D8-ED6E-D79C98540D81}"/>
              </a:ext>
            </a:extLst>
          </p:cNvPr>
          <p:cNvSpPr txBox="1">
            <a:spLocks/>
          </p:cNvSpPr>
          <p:nvPr/>
        </p:nvSpPr>
        <p:spPr>
          <a:xfrm>
            <a:off x="1318138" y="1667434"/>
            <a:ext cx="10232886" cy="45047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endParaRPr lang="en-US"/>
          </a:p>
        </p:txBody>
      </p:sp>
      <p:sp>
        <p:nvSpPr>
          <p:cNvPr id="3" name="Content Placeholder 2">
            <a:extLst>
              <a:ext uri="{FF2B5EF4-FFF2-40B4-BE49-F238E27FC236}">
                <a16:creationId xmlns:a16="http://schemas.microsoft.com/office/drawing/2014/main" id="{F72E7C6B-90EA-2CB1-379F-2461175A8870}"/>
              </a:ext>
            </a:extLst>
          </p:cNvPr>
          <p:cNvSpPr txBox="1">
            <a:spLocks/>
          </p:cNvSpPr>
          <p:nvPr/>
        </p:nvSpPr>
        <p:spPr>
          <a:xfrm>
            <a:off x="1470538" y="1438836"/>
            <a:ext cx="10389768" cy="6788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b="1" i="0">
                <a:solidFill>
                  <a:srgbClr val="1F2328"/>
                </a:solidFill>
                <a:effectLst/>
                <a:latin typeface="-apple-system"/>
              </a:rPr>
              <a:t>NGINX làm load balancer cho Web Server Apache trên CentOS 7</a:t>
            </a:r>
          </a:p>
        </p:txBody>
      </p:sp>
      <p:sp>
        <p:nvSpPr>
          <p:cNvPr id="6" name="Content Placeholder 2">
            <a:extLst>
              <a:ext uri="{FF2B5EF4-FFF2-40B4-BE49-F238E27FC236}">
                <a16:creationId xmlns:a16="http://schemas.microsoft.com/office/drawing/2014/main" id="{A42AA264-3870-6021-242A-039F259367D8}"/>
              </a:ext>
            </a:extLst>
          </p:cNvPr>
          <p:cNvSpPr txBox="1">
            <a:spLocks/>
          </p:cNvSpPr>
          <p:nvPr/>
        </p:nvSpPr>
        <p:spPr>
          <a:xfrm>
            <a:off x="1470538" y="2117657"/>
            <a:ext cx="10230920" cy="4054542"/>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b="1" i="0">
                <a:solidFill>
                  <a:srgbClr val="1F2328"/>
                </a:solidFill>
                <a:effectLst/>
                <a:latin typeface="-apple-system"/>
              </a:rPr>
              <a:t>Tại node Load Balancer:</a:t>
            </a:r>
          </a:p>
          <a:p>
            <a:pPr lvl="1" algn="just"/>
            <a:r>
              <a:rPr lang="en-US" b="1" i="0">
                <a:solidFill>
                  <a:srgbClr val="1F2328"/>
                </a:solidFill>
                <a:effectLst/>
                <a:latin typeface="-apple-system"/>
              </a:rPr>
              <a:t>Thiết lập hostname, cập nhật hệ thống</a:t>
            </a:r>
          </a:p>
          <a:p>
            <a:pPr marL="457200" lvl="1" indent="0" algn="just">
              <a:buNone/>
            </a:pPr>
            <a:r>
              <a:rPr lang="en-US" b="1" i="0">
                <a:solidFill>
                  <a:srgbClr val="1F2328"/>
                </a:solidFill>
                <a:effectLst/>
                <a:latin typeface="-apple-system"/>
              </a:rPr>
              <a:t> </a:t>
            </a:r>
            <a:r>
              <a:rPr lang="en-US" i="0">
                <a:solidFill>
                  <a:srgbClr val="1F2328"/>
                </a:solidFill>
                <a:effectLst/>
                <a:latin typeface="-apple-system"/>
              </a:rPr>
              <a:t>#</a:t>
            </a:r>
            <a:r>
              <a:rPr lang="en-US" b="1" i="0">
                <a:solidFill>
                  <a:srgbClr val="1F2328"/>
                </a:solidFill>
                <a:effectLst/>
                <a:latin typeface="-apple-system"/>
              </a:rPr>
              <a:t> </a:t>
            </a:r>
            <a:r>
              <a:rPr lang="en-US" i="0">
                <a:solidFill>
                  <a:srgbClr val="1F2328"/>
                </a:solidFill>
                <a:effectLst/>
                <a:latin typeface="-apple-system"/>
              </a:rPr>
              <a:t>hostnamectl set-hostname load-balancer</a:t>
            </a:r>
          </a:p>
          <a:p>
            <a:pPr marL="457200" lvl="1" indent="0" algn="just">
              <a:buNone/>
            </a:pPr>
            <a:r>
              <a:rPr lang="en-US" i="0">
                <a:solidFill>
                  <a:srgbClr val="1F2328"/>
                </a:solidFill>
                <a:effectLst/>
                <a:latin typeface="-apple-system"/>
              </a:rPr>
              <a:t> # yum update –y</a:t>
            </a:r>
          </a:p>
          <a:p>
            <a:pPr lvl="1" algn="just"/>
            <a:r>
              <a:rPr lang="en-US" b="1" i="0">
                <a:solidFill>
                  <a:srgbClr val="1F2328"/>
                </a:solidFill>
                <a:effectLst/>
                <a:latin typeface="-apple-system"/>
              </a:rPr>
              <a:t>Cấu hình host file</a:t>
            </a:r>
            <a:endParaRPr lang="en-US" b="1">
              <a:solidFill>
                <a:srgbClr val="1F2328"/>
              </a:solidFill>
              <a:latin typeface="-apple-system"/>
            </a:endParaRPr>
          </a:p>
          <a:p>
            <a:pPr marL="457200" lvl="1" indent="0" algn="just">
              <a:buNone/>
            </a:pPr>
            <a:r>
              <a:rPr lang="en-US" i="0">
                <a:solidFill>
                  <a:srgbClr val="1F2328"/>
                </a:solidFill>
                <a:effectLst/>
                <a:latin typeface="-apple-system"/>
              </a:rPr>
              <a:t># echo "192.168.126.145 loadbalancer" &gt;&gt; /etc/hosts</a:t>
            </a:r>
          </a:p>
          <a:p>
            <a:pPr marL="457200" lvl="1" indent="0" algn="just">
              <a:buNone/>
            </a:pPr>
            <a:r>
              <a:rPr lang="en-US" i="0">
                <a:solidFill>
                  <a:srgbClr val="1F2328"/>
                </a:solidFill>
                <a:effectLst/>
                <a:latin typeface="-apple-system"/>
              </a:rPr>
              <a:t># echo "192.168.126.149 web1" &gt;&gt; /etc/hosts</a:t>
            </a:r>
          </a:p>
          <a:p>
            <a:pPr marL="457200" lvl="1" indent="0" algn="just">
              <a:buNone/>
            </a:pPr>
            <a:r>
              <a:rPr lang="en-US" i="0">
                <a:solidFill>
                  <a:srgbClr val="1F2328"/>
                </a:solidFill>
                <a:effectLst/>
                <a:latin typeface="-apple-system"/>
              </a:rPr>
              <a:t># echo "192.168.126.150 web2" &gt;&gt; /etc/hosts</a:t>
            </a:r>
          </a:p>
          <a:p>
            <a:pPr lvl="1" algn="just"/>
            <a:r>
              <a:rPr lang="en-US" b="1">
                <a:solidFill>
                  <a:srgbClr val="1F2328"/>
                </a:solidFill>
                <a:latin typeface="-apple-system"/>
              </a:rPr>
              <a:t>Khởi động lại hệ thống</a:t>
            </a:r>
          </a:p>
          <a:p>
            <a:pPr marL="457200" lvl="1" indent="0" algn="just">
              <a:buNone/>
            </a:pPr>
            <a:r>
              <a:rPr lang="en-US" i="0">
                <a:solidFill>
                  <a:srgbClr val="1F2328"/>
                </a:solidFill>
                <a:effectLst/>
                <a:latin typeface="-apple-system"/>
              </a:rPr>
              <a:t># init 6</a:t>
            </a:r>
          </a:p>
        </p:txBody>
      </p:sp>
    </p:spTree>
    <p:extLst>
      <p:ext uri="{BB962C8B-B14F-4D97-AF65-F5344CB8AC3E}">
        <p14:creationId xmlns:p14="http://schemas.microsoft.com/office/powerpoint/2010/main" val="2250560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8668218" cy="981635"/>
          </a:xfrm>
        </p:spPr>
        <p:txBody>
          <a:bodyPr>
            <a:normAutofit/>
          </a:bodyPr>
          <a:lstStyle/>
          <a:p>
            <a:pPr algn="just"/>
            <a:r>
              <a:rPr lang="en-US" b="1"/>
              <a:t>7. Demo tính năng</a:t>
            </a:r>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sp>
        <p:nvSpPr>
          <p:cNvPr id="5" name="Content Placeholder 2">
            <a:extLst>
              <a:ext uri="{FF2B5EF4-FFF2-40B4-BE49-F238E27FC236}">
                <a16:creationId xmlns:a16="http://schemas.microsoft.com/office/drawing/2014/main" id="{C080926D-4930-E6D8-ED6E-D79C98540D81}"/>
              </a:ext>
            </a:extLst>
          </p:cNvPr>
          <p:cNvSpPr txBox="1">
            <a:spLocks/>
          </p:cNvSpPr>
          <p:nvPr/>
        </p:nvSpPr>
        <p:spPr>
          <a:xfrm>
            <a:off x="1318138" y="1667434"/>
            <a:ext cx="10232886" cy="45047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endParaRPr lang="en-US"/>
          </a:p>
        </p:txBody>
      </p:sp>
      <p:sp>
        <p:nvSpPr>
          <p:cNvPr id="3" name="Content Placeholder 2">
            <a:extLst>
              <a:ext uri="{FF2B5EF4-FFF2-40B4-BE49-F238E27FC236}">
                <a16:creationId xmlns:a16="http://schemas.microsoft.com/office/drawing/2014/main" id="{F72E7C6B-90EA-2CB1-379F-2461175A8870}"/>
              </a:ext>
            </a:extLst>
          </p:cNvPr>
          <p:cNvSpPr txBox="1">
            <a:spLocks/>
          </p:cNvSpPr>
          <p:nvPr/>
        </p:nvSpPr>
        <p:spPr>
          <a:xfrm>
            <a:off x="1470538" y="1438836"/>
            <a:ext cx="10389768" cy="6788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b="1" i="0">
                <a:solidFill>
                  <a:srgbClr val="1F2328"/>
                </a:solidFill>
                <a:effectLst/>
                <a:latin typeface="-apple-system"/>
              </a:rPr>
              <a:t>NGINX làm load balancer cho Web Server Apache trên CentOS 7</a:t>
            </a:r>
          </a:p>
        </p:txBody>
      </p:sp>
      <p:sp>
        <p:nvSpPr>
          <p:cNvPr id="6" name="Content Placeholder 2">
            <a:extLst>
              <a:ext uri="{FF2B5EF4-FFF2-40B4-BE49-F238E27FC236}">
                <a16:creationId xmlns:a16="http://schemas.microsoft.com/office/drawing/2014/main" id="{A42AA264-3870-6021-242A-039F259367D8}"/>
              </a:ext>
            </a:extLst>
          </p:cNvPr>
          <p:cNvSpPr txBox="1">
            <a:spLocks/>
          </p:cNvSpPr>
          <p:nvPr/>
        </p:nvSpPr>
        <p:spPr>
          <a:xfrm>
            <a:off x="1470538" y="2117657"/>
            <a:ext cx="10230920" cy="4054542"/>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b="1" i="0">
                <a:solidFill>
                  <a:srgbClr val="1F2328"/>
                </a:solidFill>
                <a:effectLst/>
                <a:latin typeface="-apple-system"/>
              </a:rPr>
              <a:t>Tại node node web:</a:t>
            </a:r>
          </a:p>
          <a:p>
            <a:pPr lvl="1" algn="just"/>
            <a:r>
              <a:rPr lang="en-US" b="1" i="0">
                <a:solidFill>
                  <a:srgbClr val="1F2328"/>
                </a:solidFill>
                <a:effectLst/>
                <a:latin typeface="-apple-system"/>
              </a:rPr>
              <a:t>Thiết lập hostname, cập nhật hệ thống</a:t>
            </a:r>
          </a:p>
          <a:p>
            <a:pPr marL="457200" lvl="1" indent="0" algn="just">
              <a:buNone/>
            </a:pPr>
            <a:r>
              <a:rPr lang="en-US" b="1" i="0">
                <a:solidFill>
                  <a:srgbClr val="1F2328"/>
                </a:solidFill>
                <a:effectLst/>
                <a:latin typeface="-apple-system"/>
              </a:rPr>
              <a:t> </a:t>
            </a:r>
            <a:r>
              <a:rPr lang="en-US" i="0">
                <a:solidFill>
                  <a:srgbClr val="1F2328"/>
                </a:solidFill>
                <a:effectLst/>
                <a:latin typeface="-apple-system"/>
              </a:rPr>
              <a:t>#</a:t>
            </a:r>
            <a:r>
              <a:rPr lang="en-US" b="1" i="0">
                <a:solidFill>
                  <a:srgbClr val="1F2328"/>
                </a:solidFill>
                <a:effectLst/>
                <a:latin typeface="-apple-system"/>
              </a:rPr>
              <a:t> </a:t>
            </a:r>
            <a:r>
              <a:rPr lang="en-US" i="0">
                <a:solidFill>
                  <a:srgbClr val="1F2328"/>
                </a:solidFill>
                <a:effectLst/>
                <a:latin typeface="-apple-system"/>
              </a:rPr>
              <a:t>hostnamectl set-hostname </a:t>
            </a:r>
            <a:r>
              <a:rPr lang="en-US">
                <a:solidFill>
                  <a:srgbClr val="1F2328"/>
                </a:solidFill>
                <a:latin typeface="-apple-system"/>
              </a:rPr>
              <a:t>web-server-1(hoặc 2)</a:t>
            </a:r>
            <a:endParaRPr lang="en-US" i="0">
              <a:solidFill>
                <a:srgbClr val="1F2328"/>
              </a:solidFill>
              <a:effectLst/>
              <a:latin typeface="-apple-system"/>
            </a:endParaRPr>
          </a:p>
          <a:p>
            <a:pPr marL="457200" lvl="1" indent="0" algn="just">
              <a:buNone/>
            </a:pPr>
            <a:r>
              <a:rPr lang="en-US" i="0">
                <a:solidFill>
                  <a:srgbClr val="1F2328"/>
                </a:solidFill>
                <a:effectLst/>
                <a:latin typeface="-apple-system"/>
              </a:rPr>
              <a:t> # yum update –y</a:t>
            </a:r>
          </a:p>
          <a:p>
            <a:pPr lvl="1" algn="just"/>
            <a:r>
              <a:rPr lang="en-US" b="1" i="0">
                <a:solidFill>
                  <a:srgbClr val="1F2328"/>
                </a:solidFill>
                <a:effectLst/>
                <a:latin typeface="-apple-system"/>
              </a:rPr>
              <a:t>Cấu hình host file</a:t>
            </a:r>
            <a:endParaRPr lang="en-US" b="1">
              <a:solidFill>
                <a:srgbClr val="1F2328"/>
              </a:solidFill>
              <a:latin typeface="-apple-system"/>
            </a:endParaRPr>
          </a:p>
          <a:p>
            <a:pPr marL="457200" lvl="1" indent="0" algn="just">
              <a:buNone/>
            </a:pPr>
            <a:r>
              <a:rPr lang="en-US" i="0">
                <a:solidFill>
                  <a:srgbClr val="1F2328"/>
                </a:solidFill>
                <a:effectLst/>
                <a:latin typeface="-apple-system"/>
              </a:rPr>
              <a:t># echo "192.168.126.145 loadbalancer" &gt;&gt; /etc/hosts</a:t>
            </a:r>
          </a:p>
          <a:p>
            <a:pPr marL="457200" lvl="1" indent="0" algn="just">
              <a:buNone/>
            </a:pPr>
            <a:r>
              <a:rPr lang="en-US" i="0">
                <a:solidFill>
                  <a:srgbClr val="1F2328"/>
                </a:solidFill>
                <a:effectLst/>
                <a:latin typeface="-apple-system"/>
              </a:rPr>
              <a:t># echo "192.168.126.149 web1" &gt;&gt; /etc/hosts</a:t>
            </a:r>
          </a:p>
          <a:p>
            <a:pPr marL="457200" lvl="1" indent="0" algn="just">
              <a:buNone/>
            </a:pPr>
            <a:r>
              <a:rPr lang="en-US" i="0">
                <a:solidFill>
                  <a:srgbClr val="1F2328"/>
                </a:solidFill>
                <a:effectLst/>
                <a:latin typeface="-apple-system"/>
              </a:rPr>
              <a:t># echo "192.168.126.150 web2" &gt;&gt; /etc/hosts</a:t>
            </a:r>
          </a:p>
          <a:p>
            <a:pPr lvl="1" algn="just"/>
            <a:r>
              <a:rPr lang="en-US" b="1">
                <a:solidFill>
                  <a:srgbClr val="1F2328"/>
                </a:solidFill>
                <a:latin typeface="-apple-system"/>
              </a:rPr>
              <a:t>Khởi động lại hệ thống</a:t>
            </a:r>
          </a:p>
          <a:p>
            <a:pPr marL="457200" lvl="1" indent="0" algn="just">
              <a:buNone/>
            </a:pPr>
            <a:r>
              <a:rPr lang="en-US" i="0">
                <a:solidFill>
                  <a:srgbClr val="1F2328"/>
                </a:solidFill>
                <a:effectLst/>
                <a:latin typeface="-apple-system"/>
              </a:rPr>
              <a:t># init 6</a:t>
            </a:r>
          </a:p>
        </p:txBody>
      </p:sp>
    </p:spTree>
    <p:extLst>
      <p:ext uri="{BB962C8B-B14F-4D97-AF65-F5344CB8AC3E}">
        <p14:creationId xmlns:p14="http://schemas.microsoft.com/office/powerpoint/2010/main" val="278868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2" y="685800"/>
            <a:ext cx="8964054" cy="645713"/>
          </a:xfrm>
        </p:spPr>
        <p:txBody>
          <a:bodyPr>
            <a:normAutofit fontScale="90000"/>
          </a:bodyPr>
          <a:lstStyle/>
          <a:p>
            <a:pPr algn="l"/>
            <a:r>
              <a:rPr lang="en-US" b="1"/>
              <a:t>7. Demo tính năng </a:t>
            </a:r>
            <a:r>
              <a:rPr lang="en-US" b="1" i="0">
                <a:solidFill>
                  <a:srgbClr val="1F2328"/>
                </a:solidFill>
                <a:effectLst/>
                <a:latin typeface="-apple-system"/>
              </a:rPr>
              <a:t>NGINX làm load balancer cho Web Server Apache trên CentOS 7</a:t>
            </a:r>
            <a:endParaRPr lang="en-US" b="1"/>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0319" y="5721977"/>
            <a:ext cx="2396093" cy="900443"/>
          </a:xfrm>
          <a:prstGeom prst="rect">
            <a:avLst/>
          </a:prstGeom>
        </p:spPr>
      </p:pic>
      <p:sp>
        <p:nvSpPr>
          <p:cNvPr id="5" name="Content Placeholder 2">
            <a:extLst>
              <a:ext uri="{FF2B5EF4-FFF2-40B4-BE49-F238E27FC236}">
                <a16:creationId xmlns:a16="http://schemas.microsoft.com/office/drawing/2014/main" id="{C080926D-4930-E6D8-ED6E-D79C98540D81}"/>
              </a:ext>
            </a:extLst>
          </p:cNvPr>
          <p:cNvSpPr txBox="1">
            <a:spLocks/>
          </p:cNvSpPr>
          <p:nvPr/>
        </p:nvSpPr>
        <p:spPr>
          <a:xfrm>
            <a:off x="1318138" y="1667434"/>
            <a:ext cx="10232886" cy="45047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endParaRPr lang="en-US"/>
          </a:p>
        </p:txBody>
      </p:sp>
      <p:sp>
        <p:nvSpPr>
          <p:cNvPr id="3" name="Content Placeholder 2">
            <a:extLst>
              <a:ext uri="{FF2B5EF4-FFF2-40B4-BE49-F238E27FC236}">
                <a16:creationId xmlns:a16="http://schemas.microsoft.com/office/drawing/2014/main" id="{F72E7C6B-90EA-2CB1-379F-2461175A8870}"/>
              </a:ext>
            </a:extLst>
          </p:cNvPr>
          <p:cNvSpPr txBox="1">
            <a:spLocks/>
          </p:cNvSpPr>
          <p:nvPr/>
        </p:nvSpPr>
        <p:spPr>
          <a:xfrm>
            <a:off x="1470538" y="1553136"/>
            <a:ext cx="1743310" cy="56452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sz="2600" b="1">
                <a:solidFill>
                  <a:srgbClr val="1F2328"/>
                </a:solidFill>
                <a:latin typeface="-apple-system"/>
              </a:rPr>
              <a:t>Cấu hình</a:t>
            </a:r>
            <a:endParaRPr lang="en-US" sz="2600" b="1" i="0">
              <a:solidFill>
                <a:srgbClr val="1F2328"/>
              </a:solidFill>
              <a:effectLst/>
              <a:latin typeface="-apple-system"/>
            </a:endParaRPr>
          </a:p>
        </p:txBody>
      </p:sp>
      <p:sp>
        <p:nvSpPr>
          <p:cNvPr id="6" name="Content Placeholder 2">
            <a:extLst>
              <a:ext uri="{FF2B5EF4-FFF2-40B4-BE49-F238E27FC236}">
                <a16:creationId xmlns:a16="http://schemas.microsoft.com/office/drawing/2014/main" id="{A42AA264-3870-6021-242A-039F259367D8}"/>
              </a:ext>
            </a:extLst>
          </p:cNvPr>
          <p:cNvSpPr txBox="1">
            <a:spLocks/>
          </p:cNvSpPr>
          <p:nvPr/>
        </p:nvSpPr>
        <p:spPr>
          <a:xfrm>
            <a:off x="1470538" y="2117657"/>
            <a:ext cx="4795791" cy="40545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b="1" i="0">
                <a:solidFill>
                  <a:srgbClr val="1F2328"/>
                </a:solidFill>
                <a:effectLst/>
                <a:latin typeface="-apple-system"/>
              </a:rPr>
              <a:t>Tại node node load - balancer:</a:t>
            </a:r>
          </a:p>
          <a:p>
            <a:pPr lvl="1" algn="just"/>
            <a:r>
              <a:rPr lang="en-US" b="0" i="0">
                <a:solidFill>
                  <a:srgbClr val="1F2328"/>
                </a:solidFill>
                <a:effectLst/>
                <a:latin typeface="-apple-system"/>
              </a:rPr>
              <a:t>Sửa file config của Nginx</a:t>
            </a:r>
          </a:p>
          <a:p>
            <a:pPr marL="457200" lvl="1" indent="0" algn="just">
              <a:buNone/>
            </a:pPr>
            <a:r>
              <a:rPr lang="en-US" b="1" i="0">
                <a:solidFill>
                  <a:srgbClr val="1F2328"/>
                </a:solidFill>
                <a:effectLst/>
                <a:latin typeface="-apple-system"/>
              </a:rPr>
              <a:t> </a:t>
            </a:r>
            <a:r>
              <a:rPr lang="en-US" i="0">
                <a:solidFill>
                  <a:srgbClr val="1F2328"/>
                </a:solidFill>
                <a:effectLst/>
                <a:latin typeface="-apple-system"/>
              </a:rPr>
              <a:t>#</a:t>
            </a:r>
            <a:r>
              <a:rPr lang="en-US" b="1" i="0">
                <a:solidFill>
                  <a:srgbClr val="1F2328"/>
                </a:solidFill>
                <a:effectLst/>
                <a:latin typeface="-apple-system"/>
              </a:rPr>
              <a:t>  </a:t>
            </a:r>
            <a:r>
              <a:rPr lang="en-US" i="0">
                <a:solidFill>
                  <a:srgbClr val="1F2328"/>
                </a:solidFill>
                <a:effectLst/>
                <a:latin typeface="-apple-system"/>
              </a:rPr>
              <a:t>vim /etc/nginx/nginx.conf</a:t>
            </a:r>
          </a:p>
          <a:p>
            <a:pPr marL="457200" lvl="1" indent="0" algn="just">
              <a:buNone/>
            </a:pPr>
            <a:r>
              <a:rPr lang="en-US" b="1" i="0">
                <a:solidFill>
                  <a:srgbClr val="1F2328"/>
                </a:solidFill>
                <a:effectLst/>
                <a:latin typeface="-apple-system"/>
              </a:rPr>
              <a:t>Thêm vào http block cấu hình sau:</a:t>
            </a:r>
          </a:p>
          <a:p>
            <a:pPr marL="457200" lvl="1" indent="0" algn="just">
              <a:buNone/>
            </a:pPr>
            <a:r>
              <a:rPr lang="en-US" i="0">
                <a:solidFill>
                  <a:srgbClr val="1F2328"/>
                </a:solidFill>
                <a:effectLst/>
                <a:latin typeface="-apple-system"/>
              </a:rPr>
              <a:t>upstream backends {</a:t>
            </a:r>
          </a:p>
          <a:p>
            <a:pPr marL="457200" lvl="1" indent="0" algn="just">
              <a:buNone/>
            </a:pPr>
            <a:r>
              <a:rPr lang="en-US" i="0">
                <a:solidFill>
                  <a:srgbClr val="1F2328"/>
                </a:solidFill>
                <a:effectLst/>
                <a:latin typeface="-apple-system"/>
              </a:rPr>
              <a:t>    server 192.168.126.149:80 weight=3;</a:t>
            </a:r>
          </a:p>
          <a:p>
            <a:pPr marL="457200" lvl="1" indent="0" algn="just">
              <a:buNone/>
            </a:pPr>
            <a:r>
              <a:rPr lang="en-US" i="0">
                <a:solidFill>
                  <a:srgbClr val="1F2328"/>
                </a:solidFill>
                <a:effectLst/>
                <a:latin typeface="-apple-system"/>
              </a:rPr>
              <a:t>    server 192.168.126.150:80 weight=2;</a:t>
            </a:r>
          </a:p>
          <a:p>
            <a:pPr marL="457200" lvl="1" indent="0" algn="just">
              <a:buNone/>
            </a:pPr>
            <a:r>
              <a:rPr lang="en-US" i="0">
                <a:solidFill>
                  <a:srgbClr val="1F2328"/>
                </a:solidFill>
                <a:effectLst/>
                <a:latin typeface="-apple-system"/>
              </a:rPr>
              <a:t>}</a:t>
            </a:r>
          </a:p>
        </p:txBody>
      </p:sp>
      <p:sp>
        <p:nvSpPr>
          <p:cNvPr id="9" name="Content Placeholder 2">
            <a:extLst>
              <a:ext uri="{FF2B5EF4-FFF2-40B4-BE49-F238E27FC236}">
                <a16:creationId xmlns:a16="http://schemas.microsoft.com/office/drawing/2014/main" id="{374F092C-9823-3032-ECFA-5AC3605FDF28}"/>
              </a:ext>
            </a:extLst>
          </p:cNvPr>
          <p:cNvSpPr txBox="1">
            <a:spLocks/>
          </p:cNvSpPr>
          <p:nvPr/>
        </p:nvSpPr>
        <p:spPr>
          <a:xfrm>
            <a:off x="6096000" y="2117657"/>
            <a:ext cx="5455024" cy="18088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vi-VN" sz="2200" b="1" i="0">
                <a:solidFill>
                  <a:srgbClr val="1F2328"/>
                </a:solidFill>
                <a:effectLst/>
                <a:latin typeface="-apple-system"/>
              </a:rPr>
              <a:t>Tại block server thêm hoặc sửa các cấu hình thành như sau</a:t>
            </a:r>
            <a:r>
              <a:rPr lang="en-US" sz="2200" b="1" i="0">
                <a:solidFill>
                  <a:srgbClr val="1F2328"/>
                </a:solidFill>
                <a:effectLst/>
                <a:latin typeface="-apple-system"/>
              </a:rPr>
              <a:t>:</a:t>
            </a:r>
          </a:p>
          <a:p>
            <a:pPr marL="0" indent="0" algn="just">
              <a:buNone/>
            </a:pPr>
            <a:endParaRPr lang="en-US" sz="2200" b="1" i="0">
              <a:solidFill>
                <a:srgbClr val="1F2328"/>
              </a:solidFill>
              <a:effectLst/>
              <a:latin typeface="-apple-system"/>
            </a:endParaRPr>
          </a:p>
        </p:txBody>
      </p:sp>
      <p:pic>
        <p:nvPicPr>
          <p:cNvPr id="11" name="Picture 10">
            <a:extLst>
              <a:ext uri="{FF2B5EF4-FFF2-40B4-BE49-F238E27FC236}">
                <a16:creationId xmlns:a16="http://schemas.microsoft.com/office/drawing/2014/main" id="{D634DDB4-DE6B-84DB-F477-02BDD833D99D}"/>
              </a:ext>
            </a:extLst>
          </p:cNvPr>
          <p:cNvPicPr>
            <a:picLocks noChangeAspect="1"/>
          </p:cNvPicPr>
          <p:nvPr/>
        </p:nvPicPr>
        <p:blipFill>
          <a:blip r:embed="rId3"/>
          <a:stretch>
            <a:fillRect/>
          </a:stretch>
        </p:blipFill>
        <p:spPr>
          <a:xfrm>
            <a:off x="6266329" y="3155014"/>
            <a:ext cx="5437095" cy="1731678"/>
          </a:xfrm>
          <a:prstGeom prst="rect">
            <a:avLst/>
          </a:prstGeom>
        </p:spPr>
      </p:pic>
      <p:sp>
        <p:nvSpPr>
          <p:cNvPr id="12" name="Content Placeholder 2">
            <a:extLst>
              <a:ext uri="{FF2B5EF4-FFF2-40B4-BE49-F238E27FC236}">
                <a16:creationId xmlns:a16="http://schemas.microsoft.com/office/drawing/2014/main" id="{16273AD0-A82A-DECC-B9AD-BDE40A0E649A}"/>
              </a:ext>
            </a:extLst>
          </p:cNvPr>
          <p:cNvSpPr txBox="1">
            <a:spLocks/>
          </p:cNvSpPr>
          <p:nvPr/>
        </p:nvSpPr>
        <p:spPr>
          <a:xfrm>
            <a:off x="6096000" y="4761826"/>
            <a:ext cx="5455024" cy="14103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sz="2200">
                <a:solidFill>
                  <a:srgbClr val="1F2328"/>
                </a:solidFill>
                <a:latin typeface="-apple-system"/>
              </a:rPr>
              <a:t>Restart lại nginx</a:t>
            </a:r>
            <a:endParaRPr lang="en-US" sz="2200" i="0">
              <a:solidFill>
                <a:srgbClr val="1F2328"/>
              </a:solidFill>
              <a:effectLst/>
              <a:latin typeface="-apple-system"/>
            </a:endParaRPr>
          </a:p>
          <a:p>
            <a:pPr marL="0" indent="0" algn="just">
              <a:buNone/>
            </a:pPr>
            <a:endParaRPr lang="en-US" sz="2200" b="1" i="0">
              <a:solidFill>
                <a:srgbClr val="1F2328"/>
              </a:solidFill>
              <a:effectLst/>
              <a:latin typeface="-apple-system"/>
            </a:endParaRPr>
          </a:p>
        </p:txBody>
      </p:sp>
    </p:spTree>
    <p:extLst>
      <p:ext uri="{BB962C8B-B14F-4D97-AF65-F5344CB8AC3E}">
        <p14:creationId xmlns:p14="http://schemas.microsoft.com/office/powerpoint/2010/main" val="305756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B61A-1A2E-197E-E3AE-F33C93067968}"/>
              </a:ext>
            </a:extLst>
          </p:cNvPr>
          <p:cNvSpPr>
            <a:spLocks noGrp="1"/>
          </p:cNvSpPr>
          <p:nvPr>
            <p:ph type="title"/>
          </p:nvPr>
        </p:nvSpPr>
        <p:spPr>
          <a:xfrm>
            <a:off x="1484311" y="685801"/>
            <a:ext cx="4611689" cy="821724"/>
          </a:xfrm>
        </p:spPr>
        <p:txBody>
          <a:bodyPr/>
          <a:lstStyle/>
          <a:p>
            <a:pPr algn="l"/>
            <a:r>
              <a:rPr lang="en-US" b="1"/>
              <a:t>Nội dung tìm hiểu</a:t>
            </a:r>
          </a:p>
        </p:txBody>
      </p:sp>
      <p:sp>
        <p:nvSpPr>
          <p:cNvPr id="3" name="Content Placeholder 2">
            <a:extLst>
              <a:ext uri="{FF2B5EF4-FFF2-40B4-BE49-F238E27FC236}">
                <a16:creationId xmlns:a16="http://schemas.microsoft.com/office/drawing/2014/main" id="{B4634E92-3C72-72DD-3D80-7DB55C39CCA7}"/>
              </a:ext>
            </a:extLst>
          </p:cNvPr>
          <p:cNvSpPr>
            <a:spLocks noGrp="1"/>
          </p:cNvSpPr>
          <p:nvPr>
            <p:ph idx="1"/>
          </p:nvPr>
        </p:nvSpPr>
        <p:spPr>
          <a:xfrm>
            <a:off x="1484311" y="1507525"/>
            <a:ext cx="10018712" cy="4283675"/>
          </a:xfrm>
        </p:spPr>
        <p:txBody>
          <a:bodyPr/>
          <a:lstStyle/>
          <a:p>
            <a:pPr marL="457200" indent="-457200" algn="just">
              <a:buFont typeface="+mj-lt"/>
              <a:buAutoNum type="arabicPeriod"/>
            </a:pPr>
            <a:r>
              <a:rPr lang="en-US"/>
              <a:t>Tổng quan về NGINX</a:t>
            </a:r>
          </a:p>
          <a:p>
            <a:pPr marL="457200" indent="-457200" algn="just">
              <a:buFont typeface="+mj-lt"/>
              <a:buAutoNum type="arabicPeriod"/>
            </a:pPr>
            <a:r>
              <a:rPr lang="en-US"/>
              <a:t>Các cách cài đặt NGINX trên Centos 7</a:t>
            </a:r>
          </a:p>
          <a:p>
            <a:pPr marL="457200" indent="-457200" algn="just">
              <a:buFont typeface="+mj-lt"/>
              <a:buAutoNum type="arabicPeriod"/>
            </a:pPr>
            <a:r>
              <a:rPr lang="en-US"/>
              <a:t>Nguyên lý hoạt động</a:t>
            </a:r>
          </a:p>
          <a:p>
            <a:pPr marL="457200" indent="-457200" algn="just">
              <a:buFont typeface="+mj-lt"/>
              <a:buAutoNum type="arabicPeriod"/>
            </a:pPr>
            <a:r>
              <a:rPr lang="en-US"/>
              <a:t>Các loại module và cài đặt trong NGINX</a:t>
            </a:r>
          </a:p>
          <a:p>
            <a:pPr marL="457200" indent="-457200" algn="just">
              <a:buFont typeface="+mj-lt"/>
              <a:buAutoNum type="arabicPeriod"/>
            </a:pPr>
            <a:r>
              <a:rPr lang="en-US"/>
              <a:t>Cấu trúc Folder, File của NGINX</a:t>
            </a:r>
          </a:p>
          <a:p>
            <a:pPr marL="457200" indent="-457200" algn="just">
              <a:buFont typeface="+mj-lt"/>
              <a:buAutoNum type="arabicPeriod"/>
            </a:pPr>
            <a:r>
              <a:rPr lang="en-US"/>
              <a:t>Các chỉ thị (Dòng cấu hình)</a:t>
            </a:r>
          </a:p>
          <a:p>
            <a:pPr marL="457200" indent="-457200" algn="just">
              <a:buFont typeface="+mj-lt"/>
              <a:buAutoNum type="arabicPeriod"/>
            </a:pPr>
            <a:r>
              <a:rPr lang="en-US"/>
              <a:t>Demo tính năng</a:t>
            </a:r>
          </a:p>
        </p:txBody>
      </p:sp>
      <p:pic>
        <p:nvPicPr>
          <p:cNvPr id="4" name="Picture 3">
            <a:extLst>
              <a:ext uri="{FF2B5EF4-FFF2-40B4-BE49-F238E27FC236}">
                <a16:creationId xmlns:a16="http://schemas.microsoft.com/office/drawing/2014/main" id="{E2C2118C-F3A4-A7DE-52B5-F28765FE1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930" y="235579"/>
            <a:ext cx="2396093" cy="900443"/>
          </a:xfrm>
          <a:prstGeom prst="rect">
            <a:avLst/>
          </a:prstGeom>
        </p:spPr>
      </p:pic>
    </p:spTree>
    <p:extLst>
      <p:ext uri="{BB962C8B-B14F-4D97-AF65-F5344CB8AC3E}">
        <p14:creationId xmlns:p14="http://schemas.microsoft.com/office/powerpoint/2010/main" val="336978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2" y="685800"/>
            <a:ext cx="8964054" cy="645713"/>
          </a:xfrm>
        </p:spPr>
        <p:txBody>
          <a:bodyPr>
            <a:normAutofit fontScale="90000"/>
          </a:bodyPr>
          <a:lstStyle/>
          <a:p>
            <a:pPr algn="l"/>
            <a:r>
              <a:rPr lang="en-US" b="1">
                <a:latin typeface="-apple-system"/>
              </a:rPr>
              <a:t>7. Demo tính năng </a:t>
            </a:r>
            <a:r>
              <a:rPr lang="en-US" b="1" i="0">
                <a:solidFill>
                  <a:srgbClr val="1F2328"/>
                </a:solidFill>
                <a:effectLst/>
                <a:latin typeface="-apple-system"/>
              </a:rPr>
              <a:t>NGINX làm load balancer cho Web Server Apache trên CentOS 7</a:t>
            </a:r>
            <a:endParaRPr lang="en-US" b="1"/>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1552" y="5721977"/>
            <a:ext cx="2396093" cy="900443"/>
          </a:xfrm>
          <a:prstGeom prst="rect">
            <a:avLst/>
          </a:prstGeom>
        </p:spPr>
      </p:pic>
      <p:sp>
        <p:nvSpPr>
          <p:cNvPr id="5" name="Content Placeholder 2">
            <a:extLst>
              <a:ext uri="{FF2B5EF4-FFF2-40B4-BE49-F238E27FC236}">
                <a16:creationId xmlns:a16="http://schemas.microsoft.com/office/drawing/2014/main" id="{C080926D-4930-E6D8-ED6E-D79C98540D81}"/>
              </a:ext>
            </a:extLst>
          </p:cNvPr>
          <p:cNvSpPr txBox="1">
            <a:spLocks/>
          </p:cNvSpPr>
          <p:nvPr/>
        </p:nvSpPr>
        <p:spPr>
          <a:xfrm>
            <a:off x="1318138" y="1667434"/>
            <a:ext cx="10232886" cy="45047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endParaRPr lang="en-US"/>
          </a:p>
        </p:txBody>
      </p:sp>
      <p:sp>
        <p:nvSpPr>
          <p:cNvPr id="3" name="Content Placeholder 2">
            <a:extLst>
              <a:ext uri="{FF2B5EF4-FFF2-40B4-BE49-F238E27FC236}">
                <a16:creationId xmlns:a16="http://schemas.microsoft.com/office/drawing/2014/main" id="{F72E7C6B-90EA-2CB1-379F-2461175A8870}"/>
              </a:ext>
            </a:extLst>
          </p:cNvPr>
          <p:cNvSpPr txBox="1">
            <a:spLocks/>
          </p:cNvSpPr>
          <p:nvPr/>
        </p:nvSpPr>
        <p:spPr>
          <a:xfrm>
            <a:off x="1470538" y="1553136"/>
            <a:ext cx="1743310" cy="56452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sz="2600" b="1">
                <a:solidFill>
                  <a:srgbClr val="1F2328"/>
                </a:solidFill>
                <a:latin typeface="-apple-system"/>
              </a:rPr>
              <a:t>Cấu hình</a:t>
            </a:r>
            <a:endParaRPr lang="en-US" sz="2600" b="1" i="0">
              <a:solidFill>
                <a:srgbClr val="1F2328"/>
              </a:solidFill>
              <a:effectLst/>
              <a:latin typeface="-apple-system"/>
            </a:endParaRPr>
          </a:p>
        </p:txBody>
      </p:sp>
      <p:sp>
        <p:nvSpPr>
          <p:cNvPr id="6" name="Content Placeholder 2">
            <a:extLst>
              <a:ext uri="{FF2B5EF4-FFF2-40B4-BE49-F238E27FC236}">
                <a16:creationId xmlns:a16="http://schemas.microsoft.com/office/drawing/2014/main" id="{A42AA264-3870-6021-242A-039F259367D8}"/>
              </a:ext>
            </a:extLst>
          </p:cNvPr>
          <p:cNvSpPr txBox="1">
            <a:spLocks/>
          </p:cNvSpPr>
          <p:nvPr/>
        </p:nvSpPr>
        <p:spPr>
          <a:xfrm>
            <a:off x="6434581" y="2235493"/>
            <a:ext cx="4285130" cy="1247597"/>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pt-BR" b="1" i="0">
                <a:solidFill>
                  <a:srgbClr val="1F2328"/>
                </a:solidFill>
                <a:effectLst/>
                <a:latin typeface="-apple-system"/>
              </a:rPr>
              <a:t>Tạo file index.html và thêm nội dung vào file</a:t>
            </a:r>
          </a:p>
          <a:p>
            <a:pPr marL="0" indent="0">
              <a:buNone/>
            </a:pPr>
            <a:r>
              <a:rPr lang="pt-BR">
                <a:solidFill>
                  <a:srgbClr val="1F2328"/>
                </a:solidFill>
                <a:latin typeface="-apple-system"/>
              </a:rPr>
              <a:t># vim index.html</a:t>
            </a:r>
            <a:endParaRPr lang="pt-BR" i="0">
              <a:solidFill>
                <a:srgbClr val="1F2328"/>
              </a:solidFill>
              <a:effectLst/>
              <a:latin typeface="-apple-system"/>
            </a:endParaRPr>
          </a:p>
        </p:txBody>
      </p:sp>
      <p:sp>
        <p:nvSpPr>
          <p:cNvPr id="10" name="Content Placeholder 2">
            <a:extLst>
              <a:ext uri="{FF2B5EF4-FFF2-40B4-BE49-F238E27FC236}">
                <a16:creationId xmlns:a16="http://schemas.microsoft.com/office/drawing/2014/main" id="{7DA84D0F-1664-05F5-7AA4-18A94D1CBDCE}"/>
              </a:ext>
            </a:extLst>
          </p:cNvPr>
          <p:cNvSpPr txBox="1">
            <a:spLocks/>
          </p:cNvSpPr>
          <p:nvPr/>
        </p:nvSpPr>
        <p:spPr>
          <a:xfrm>
            <a:off x="1456053" y="1888678"/>
            <a:ext cx="4768897" cy="40545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l"/>
            <a:r>
              <a:rPr lang="pt-BR" b="1" i="0">
                <a:solidFill>
                  <a:srgbClr val="1F2328"/>
                </a:solidFill>
                <a:effectLst/>
                <a:latin typeface="-apple-system"/>
              </a:rPr>
              <a:t>Trên các node Apache Web server</a:t>
            </a:r>
          </a:p>
          <a:p>
            <a:pPr lvl="1"/>
            <a:r>
              <a:rPr lang="en-US" b="1" i="0">
                <a:solidFill>
                  <a:srgbClr val="1F2328"/>
                </a:solidFill>
                <a:effectLst/>
                <a:latin typeface="-apple-system"/>
              </a:rPr>
              <a:t>Cài đặt Apache</a:t>
            </a:r>
          </a:p>
          <a:p>
            <a:pPr marL="457200" lvl="1" indent="0">
              <a:buNone/>
            </a:pPr>
            <a:r>
              <a:rPr lang="en-US">
                <a:solidFill>
                  <a:srgbClr val="1F2328"/>
                </a:solidFill>
                <a:latin typeface="-apple-system"/>
              </a:rPr>
              <a:t># yum install -y httpd</a:t>
            </a:r>
          </a:p>
          <a:p>
            <a:pPr lvl="1"/>
            <a:r>
              <a:rPr lang="en-US" b="1">
                <a:solidFill>
                  <a:srgbClr val="1F2328"/>
                </a:solidFill>
                <a:latin typeface="-apple-system"/>
              </a:rPr>
              <a:t>Khởi động apache</a:t>
            </a:r>
          </a:p>
          <a:p>
            <a:pPr marL="457200" lvl="1" indent="0">
              <a:buNone/>
            </a:pPr>
            <a:r>
              <a:rPr lang="en-US" i="0">
                <a:solidFill>
                  <a:srgbClr val="1F2328"/>
                </a:solidFill>
                <a:effectLst/>
                <a:latin typeface="-apple-system"/>
              </a:rPr>
              <a:t>#  systemctl enable httpd</a:t>
            </a:r>
          </a:p>
          <a:p>
            <a:pPr marL="457200" lvl="1" indent="0">
              <a:buNone/>
            </a:pPr>
            <a:r>
              <a:rPr lang="en-US" i="0">
                <a:solidFill>
                  <a:srgbClr val="1F2328"/>
                </a:solidFill>
                <a:effectLst/>
                <a:latin typeface="-apple-system"/>
              </a:rPr>
              <a:t>#  systemctl start httpd</a:t>
            </a:r>
          </a:p>
          <a:p>
            <a:pPr lvl="1"/>
            <a:r>
              <a:rPr lang="pt-BR" b="1" i="0">
                <a:solidFill>
                  <a:srgbClr val="1F2328"/>
                </a:solidFill>
                <a:effectLst/>
                <a:latin typeface="-apple-system"/>
              </a:rPr>
              <a:t>Truy cập thư mục /var/www/html</a:t>
            </a:r>
          </a:p>
          <a:p>
            <a:pPr marL="457200" lvl="1" indent="0">
              <a:buNone/>
            </a:pPr>
            <a:r>
              <a:rPr lang="pt-BR" b="1" i="0">
                <a:solidFill>
                  <a:srgbClr val="1F2328"/>
                </a:solidFill>
                <a:effectLst/>
                <a:latin typeface="-apple-system"/>
              </a:rPr>
              <a:t> # </a:t>
            </a:r>
            <a:r>
              <a:rPr lang="pt-BR" i="0">
                <a:solidFill>
                  <a:srgbClr val="1F2328"/>
                </a:solidFill>
                <a:effectLst/>
                <a:latin typeface="-apple-system"/>
              </a:rPr>
              <a:t>cd /var/www/html</a:t>
            </a:r>
          </a:p>
        </p:txBody>
      </p:sp>
      <p:pic>
        <p:nvPicPr>
          <p:cNvPr id="14" name="Picture 13">
            <a:extLst>
              <a:ext uri="{FF2B5EF4-FFF2-40B4-BE49-F238E27FC236}">
                <a16:creationId xmlns:a16="http://schemas.microsoft.com/office/drawing/2014/main" id="{53612FCB-B52D-C019-8D60-1C94233E04B9}"/>
              </a:ext>
            </a:extLst>
          </p:cNvPr>
          <p:cNvPicPr>
            <a:picLocks noChangeAspect="1"/>
          </p:cNvPicPr>
          <p:nvPr/>
        </p:nvPicPr>
        <p:blipFill>
          <a:blip r:embed="rId3"/>
          <a:stretch>
            <a:fillRect/>
          </a:stretch>
        </p:blipFill>
        <p:spPr>
          <a:xfrm>
            <a:off x="6573533" y="3479115"/>
            <a:ext cx="2435996" cy="531490"/>
          </a:xfrm>
          <a:prstGeom prst="rect">
            <a:avLst/>
          </a:prstGeom>
        </p:spPr>
      </p:pic>
      <p:sp>
        <p:nvSpPr>
          <p:cNvPr id="15" name="Content Placeholder 2">
            <a:extLst>
              <a:ext uri="{FF2B5EF4-FFF2-40B4-BE49-F238E27FC236}">
                <a16:creationId xmlns:a16="http://schemas.microsoft.com/office/drawing/2014/main" id="{EBCA7F4D-2E31-2925-7887-B75EEE708D7E}"/>
              </a:ext>
            </a:extLst>
          </p:cNvPr>
          <p:cNvSpPr txBox="1">
            <a:spLocks/>
          </p:cNvSpPr>
          <p:nvPr/>
        </p:nvSpPr>
        <p:spPr>
          <a:xfrm>
            <a:off x="6434581" y="4048610"/>
            <a:ext cx="1660547" cy="5314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pt-BR" b="1">
                <a:solidFill>
                  <a:srgbClr val="1F2328"/>
                </a:solidFill>
                <a:latin typeface="-apple-system"/>
              </a:rPr>
              <a:t>Kết quả</a:t>
            </a:r>
            <a:endParaRPr lang="pt-BR" b="1" i="0">
              <a:solidFill>
                <a:srgbClr val="1F2328"/>
              </a:solidFill>
              <a:effectLst/>
              <a:latin typeface="-apple-system"/>
            </a:endParaRPr>
          </a:p>
        </p:txBody>
      </p:sp>
      <p:pic>
        <p:nvPicPr>
          <p:cNvPr id="17" name="Picture 16">
            <a:extLst>
              <a:ext uri="{FF2B5EF4-FFF2-40B4-BE49-F238E27FC236}">
                <a16:creationId xmlns:a16="http://schemas.microsoft.com/office/drawing/2014/main" id="{1A70D8BC-3F86-1515-C931-4DC6E7864D93}"/>
              </a:ext>
            </a:extLst>
          </p:cNvPr>
          <p:cNvPicPr>
            <a:picLocks noChangeAspect="1"/>
          </p:cNvPicPr>
          <p:nvPr/>
        </p:nvPicPr>
        <p:blipFill>
          <a:blip r:embed="rId4"/>
          <a:stretch>
            <a:fillRect/>
          </a:stretch>
        </p:blipFill>
        <p:spPr>
          <a:xfrm>
            <a:off x="6408014" y="4503257"/>
            <a:ext cx="3324225" cy="742950"/>
          </a:xfrm>
          <a:prstGeom prst="rect">
            <a:avLst/>
          </a:prstGeom>
        </p:spPr>
      </p:pic>
      <p:pic>
        <p:nvPicPr>
          <p:cNvPr id="19" name="Picture 18">
            <a:extLst>
              <a:ext uri="{FF2B5EF4-FFF2-40B4-BE49-F238E27FC236}">
                <a16:creationId xmlns:a16="http://schemas.microsoft.com/office/drawing/2014/main" id="{662A79B7-9EE9-0766-B6C3-3891463D78F4}"/>
              </a:ext>
            </a:extLst>
          </p:cNvPr>
          <p:cNvPicPr>
            <a:picLocks noChangeAspect="1"/>
          </p:cNvPicPr>
          <p:nvPr/>
        </p:nvPicPr>
        <p:blipFill>
          <a:blip r:embed="rId5"/>
          <a:stretch>
            <a:fillRect/>
          </a:stretch>
        </p:blipFill>
        <p:spPr>
          <a:xfrm>
            <a:off x="6408013" y="5246065"/>
            <a:ext cx="3324225" cy="742950"/>
          </a:xfrm>
          <a:prstGeom prst="rect">
            <a:avLst/>
          </a:prstGeom>
        </p:spPr>
      </p:pic>
    </p:spTree>
    <p:extLst>
      <p:ext uri="{BB962C8B-B14F-4D97-AF65-F5344CB8AC3E}">
        <p14:creationId xmlns:p14="http://schemas.microsoft.com/office/powerpoint/2010/main" val="161411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6EABEE-3FFE-18AA-0D76-3D36B0D9AFA8}"/>
              </a:ext>
            </a:extLst>
          </p:cNvPr>
          <p:cNvSpPr>
            <a:spLocks noGrp="1"/>
          </p:cNvSpPr>
          <p:nvPr>
            <p:ph type="title"/>
          </p:nvPr>
        </p:nvSpPr>
        <p:spPr>
          <a:xfrm>
            <a:off x="1143000" y="2731854"/>
            <a:ext cx="9906000" cy="1394292"/>
          </a:xfrm>
        </p:spPr>
        <p:txBody>
          <a:bodyPr>
            <a:normAutofit/>
          </a:bodyPr>
          <a:lstStyle/>
          <a:p>
            <a:pPr algn="ctr"/>
            <a:r>
              <a:rPr lang="en-US" sz="8000">
                <a:latin typeface=".VnCooper" panose="020B7200000000000000" pitchFamily="34" charset="0"/>
              </a:rPr>
              <a:t>Thank you</a:t>
            </a:r>
          </a:p>
        </p:txBody>
      </p:sp>
      <p:pic>
        <p:nvPicPr>
          <p:cNvPr id="6" name="Picture 5">
            <a:extLst>
              <a:ext uri="{FF2B5EF4-FFF2-40B4-BE49-F238E27FC236}">
                <a16:creationId xmlns:a16="http://schemas.microsoft.com/office/drawing/2014/main" id="{A22E149C-02D9-ABE4-1304-8C889ABC5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spTree>
    <p:extLst>
      <p:ext uri="{BB962C8B-B14F-4D97-AF65-F5344CB8AC3E}">
        <p14:creationId xmlns:p14="http://schemas.microsoft.com/office/powerpoint/2010/main" val="142805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5458-97B8-01B9-01B8-66965458CC80}"/>
              </a:ext>
            </a:extLst>
          </p:cNvPr>
          <p:cNvSpPr>
            <a:spLocks noGrp="1"/>
          </p:cNvSpPr>
          <p:nvPr>
            <p:ph type="title"/>
          </p:nvPr>
        </p:nvSpPr>
        <p:spPr>
          <a:xfrm>
            <a:off x="1484312" y="685800"/>
            <a:ext cx="5348974" cy="698157"/>
          </a:xfrm>
        </p:spPr>
        <p:txBody>
          <a:bodyPr>
            <a:normAutofit fontScale="90000"/>
          </a:bodyPr>
          <a:lstStyle/>
          <a:p>
            <a:pPr algn="l"/>
            <a:r>
              <a:rPr lang="en-US" b="1"/>
              <a:t> 1. </a:t>
            </a:r>
            <a:r>
              <a:rPr lang="en-US" sz="4400" b="1"/>
              <a:t>Tổng quan về NGINX</a:t>
            </a:r>
          </a:p>
        </p:txBody>
      </p:sp>
      <p:sp>
        <p:nvSpPr>
          <p:cNvPr id="9" name="Content Placeholder 8">
            <a:extLst>
              <a:ext uri="{FF2B5EF4-FFF2-40B4-BE49-F238E27FC236}">
                <a16:creationId xmlns:a16="http://schemas.microsoft.com/office/drawing/2014/main" id="{E8CA2DC2-70FB-3506-A37B-8ABAF3A1B5E3}"/>
              </a:ext>
            </a:extLst>
          </p:cNvPr>
          <p:cNvSpPr>
            <a:spLocks noGrp="1"/>
          </p:cNvSpPr>
          <p:nvPr>
            <p:ph idx="1"/>
          </p:nvPr>
        </p:nvSpPr>
        <p:spPr>
          <a:xfrm>
            <a:off x="1484310" y="1383957"/>
            <a:ext cx="10199001" cy="1865871"/>
          </a:xfrm>
        </p:spPr>
        <p:txBody>
          <a:bodyPr>
            <a:normAutofit/>
          </a:bodyPr>
          <a:lstStyle/>
          <a:p>
            <a:pPr algn="just">
              <a:buFont typeface="Wingdings" panose="05000000000000000000" pitchFamily="2" charset="2"/>
              <a:buChar char="q"/>
            </a:pPr>
            <a:r>
              <a:rPr lang="vi-VN" sz="2000" b="0" i="0">
                <a:effectLst/>
                <a:latin typeface="-apple-system"/>
              </a:rPr>
              <a:t>Nginx (phát âm là "engine-x") là một máy chủ web và máy chủ proxy nguồn mở. Nó được phát triển bởi Igor Sysoev vào năm 2004</a:t>
            </a:r>
            <a:r>
              <a:rPr lang="en-US" sz="2000">
                <a:latin typeface="-apple-system"/>
              </a:rPr>
              <a:t>.</a:t>
            </a:r>
            <a:r>
              <a:rPr lang="en-US" sz="2000" b="0" i="0">
                <a:effectLst/>
                <a:latin typeface="-apple-system"/>
              </a:rPr>
              <a:t> </a:t>
            </a:r>
            <a:r>
              <a:rPr lang="vi-VN" sz="2000">
                <a:latin typeface="-apple-system"/>
              </a:rPr>
              <a:t>Ngoài </a:t>
            </a:r>
            <a:r>
              <a:rPr lang="en-US" sz="2000">
                <a:latin typeface="-apple-system"/>
              </a:rPr>
              <a:t>ra</a:t>
            </a:r>
            <a:r>
              <a:rPr lang="vi-VN" sz="2000">
                <a:latin typeface="-apple-system"/>
              </a:rPr>
              <a:t>, Nginx còn có thể hoạt động như một máy chủ proxy ngược (reverse proxy server), giúp chia sẻ tải cho các máy chủ ứng dụng, cân bằng tải (load balancing) lưu lượng truy cập, và bảo vệ khỏi các cuộc tấn công mạng</a:t>
            </a:r>
            <a:endParaRPr lang="en-US" sz="2000">
              <a:latin typeface="-apple-system"/>
            </a:endParaRPr>
          </a:p>
        </p:txBody>
      </p:sp>
      <p:pic>
        <p:nvPicPr>
          <p:cNvPr id="11" name="Picture 10">
            <a:extLst>
              <a:ext uri="{FF2B5EF4-FFF2-40B4-BE49-F238E27FC236}">
                <a16:creationId xmlns:a16="http://schemas.microsoft.com/office/drawing/2014/main" id="{EC908A08-E87B-6A21-A298-60C0813F5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241" y="3332362"/>
            <a:ext cx="6841514" cy="2839837"/>
          </a:xfrm>
          <a:prstGeom prst="rect">
            <a:avLst/>
          </a:prstGeom>
        </p:spPr>
      </p:pic>
      <p:pic>
        <p:nvPicPr>
          <p:cNvPr id="12" name="Picture 11">
            <a:extLst>
              <a:ext uri="{FF2B5EF4-FFF2-40B4-BE49-F238E27FC236}">
                <a16:creationId xmlns:a16="http://schemas.microsoft.com/office/drawing/2014/main" id="{A6906529-B3B5-CE5D-785C-9B5AE2CA2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7218" y="235578"/>
            <a:ext cx="2396093" cy="900443"/>
          </a:xfrm>
          <a:prstGeom prst="rect">
            <a:avLst/>
          </a:prstGeom>
        </p:spPr>
      </p:pic>
    </p:spTree>
    <p:extLst>
      <p:ext uri="{BB962C8B-B14F-4D97-AF65-F5344CB8AC3E}">
        <p14:creationId xmlns:p14="http://schemas.microsoft.com/office/powerpoint/2010/main" val="308073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FEC6-1933-E562-1EB1-50C9B9998996}"/>
              </a:ext>
            </a:extLst>
          </p:cNvPr>
          <p:cNvSpPr>
            <a:spLocks noGrp="1"/>
          </p:cNvSpPr>
          <p:nvPr>
            <p:ph type="title"/>
          </p:nvPr>
        </p:nvSpPr>
        <p:spPr>
          <a:xfrm>
            <a:off x="1484311" y="717505"/>
            <a:ext cx="4611688" cy="790832"/>
          </a:xfrm>
        </p:spPr>
        <p:txBody>
          <a:bodyPr>
            <a:noAutofit/>
          </a:bodyPr>
          <a:lstStyle/>
          <a:p>
            <a:pPr algn="l"/>
            <a:r>
              <a:rPr lang="en-US" sz="4000" b="1"/>
              <a:t>Kiến trúc NGINX</a:t>
            </a:r>
          </a:p>
        </p:txBody>
      </p:sp>
      <p:pic>
        <p:nvPicPr>
          <p:cNvPr id="7" name="Content Placeholder 6">
            <a:extLst>
              <a:ext uri="{FF2B5EF4-FFF2-40B4-BE49-F238E27FC236}">
                <a16:creationId xmlns:a16="http://schemas.microsoft.com/office/drawing/2014/main" id="{A2B52C32-33ED-D3DA-70C0-DC77427C07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977081"/>
            <a:ext cx="5407024" cy="3571102"/>
          </a:xfrm>
        </p:spPr>
      </p:pic>
      <p:sp>
        <p:nvSpPr>
          <p:cNvPr id="9" name="Text Placeholder 8">
            <a:extLst>
              <a:ext uri="{FF2B5EF4-FFF2-40B4-BE49-F238E27FC236}">
                <a16:creationId xmlns:a16="http://schemas.microsoft.com/office/drawing/2014/main" id="{8BBEF59D-1A23-B8BF-300D-FC3B7751441E}"/>
              </a:ext>
            </a:extLst>
          </p:cNvPr>
          <p:cNvSpPr>
            <a:spLocks noGrp="1"/>
          </p:cNvSpPr>
          <p:nvPr>
            <p:ph type="body" sz="half" idx="2"/>
          </p:nvPr>
        </p:nvSpPr>
        <p:spPr>
          <a:xfrm>
            <a:off x="1484311" y="1508337"/>
            <a:ext cx="4224511" cy="4051391"/>
          </a:xfrm>
        </p:spPr>
        <p:txBody>
          <a:bodyPr>
            <a:normAutofit/>
          </a:bodyPr>
          <a:lstStyle/>
          <a:p>
            <a:pPr marL="285750" indent="-285750" algn="just">
              <a:buFont typeface="Arial" panose="020B0604020202020204" pitchFamily="34" charset="0"/>
              <a:buChar char="•"/>
            </a:pPr>
            <a:r>
              <a:rPr lang="vi-VN" b="1" i="1">
                <a:solidFill>
                  <a:srgbClr val="1F2328"/>
                </a:solidFill>
                <a:effectLst/>
                <a:latin typeface="-apple-system"/>
              </a:rPr>
              <a:t>Master process:</a:t>
            </a:r>
            <a:r>
              <a:rPr lang="vi-VN" b="0" i="0">
                <a:solidFill>
                  <a:srgbClr val="1F2328"/>
                </a:solidFill>
                <a:effectLst/>
                <a:latin typeface="-apple-system"/>
              </a:rPr>
              <a:t> thực thi những tác vụ như đọc config, binding ports, tạo một số lượng các process con</a:t>
            </a:r>
            <a:endParaRPr lang="en-US" b="0" i="0">
              <a:solidFill>
                <a:srgbClr val="1F2328"/>
              </a:solidFill>
              <a:effectLst/>
              <a:latin typeface="-apple-system"/>
            </a:endParaRPr>
          </a:p>
          <a:p>
            <a:pPr marL="285750" indent="-285750" algn="just">
              <a:buFont typeface="Arial" panose="020B0604020202020204" pitchFamily="34" charset="0"/>
              <a:buChar char="•"/>
            </a:pPr>
            <a:r>
              <a:rPr lang="en-US" b="1" i="1">
                <a:solidFill>
                  <a:srgbClr val="1F2328"/>
                </a:solidFill>
                <a:effectLst/>
                <a:latin typeface="-apple-system"/>
              </a:rPr>
              <a:t>Cache loader process</a:t>
            </a:r>
            <a:r>
              <a:rPr lang="en-US" b="0" i="0">
                <a:solidFill>
                  <a:srgbClr val="1F2328"/>
                </a:solidFill>
                <a:effectLst/>
                <a:latin typeface="-apple-system"/>
              </a:rPr>
              <a:t>: process này chạy lúc khởi động để nạp bộ nhớ disk cache vào memory sau đó nó sẽ exit</a:t>
            </a:r>
            <a:endParaRPr lang="en-US">
              <a:solidFill>
                <a:srgbClr val="1F2328"/>
              </a:solidFill>
              <a:latin typeface="-apple-system"/>
            </a:endParaRPr>
          </a:p>
          <a:p>
            <a:pPr marL="285750" indent="-285750" algn="just">
              <a:buFont typeface="Arial" panose="020B0604020202020204" pitchFamily="34" charset="0"/>
              <a:buChar char="•"/>
            </a:pPr>
            <a:r>
              <a:rPr lang="vi-VN" b="1" i="1">
                <a:solidFill>
                  <a:srgbClr val="1F2328"/>
                </a:solidFill>
                <a:effectLst/>
                <a:latin typeface="-apple-system"/>
              </a:rPr>
              <a:t>Cache manager process:</a:t>
            </a:r>
            <a:r>
              <a:rPr lang="vi-VN" b="0" i="0">
                <a:solidFill>
                  <a:srgbClr val="1F2328"/>
                </a:solidFill>
                <a:effectLst/>
                <a:latin typeface="-apple-system"/>
              </a:rPr>
              <a:t> process chạy định kỳ, để giữ cho bộ nhớ disk cache luôn đúng kích thước như trong config</a:t>
            </a:r>
            <a:endParaRPr lang="en-US" b="0" i="0">
              <a:solidFill>
                <a:srgbClr val="1F2328"/>
              </a:solidFill>
              <a:effectLst/>
              <a:latin typeface="-apple-system"/>
            </a:endParaRPr>
          </a:p>
          <a:p>
            <a:pPr marL="285750" indent="-285750" algn="just">
              <a:buFont typeface="Arial" panose="020B0604020202020204" pitchFamily="34" charset="0"/>
              <a:buChar char="•"/>
            </a:pPr>
            <a:r>
              <a:rPr lang="en-US" b="1" i="1">
                <a:solidFill>
                  <a:srgbClr val="1F2328"/>
                </a:solidFill>
                <a:effectLst/>
                <a:latin typeface="-apple-system"/>
              </a:rPr>
              <a:t>Worker process:</a:t>
            </a:r>
            <a:r>
              <a:rPr lang="en-US" b="0" i="0">
                <a:solidFill>
                  <a:srgbClr val="1F2328"/>
                </a:solidFill>
                <a:effectLst/>
                <a:latin typeface="-apple-system"/>
              </a:rPr>
              <a:t> là những process làm việc với connections, nó đọc và ghi nội dung vào disk, giao tiếp với app server, handle request từ clients</a:t>
            </a:r>
            <a:endParaRPr lang="en-US"/>
          </a:p>
        </p:txBody>
      </p:sp>
      <p:pic>
        <p:nvPicPr>
          <p:cNvPr id="10" name="Picture 9">
            <a:extLst>
              <a:ext uri="{FF2B5EF4-FFF2-40B4-BE49-F238E27FC236}">
                <a16:creationId xmlns:a16="http://schemas.microsoft.com/office/drawing/2014/main" id="{56C94243-3C4F-F603-9509-1046BE19C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7218" y="235578"/>
            <a:ext cx="2396093" cy="900443"/>
          </a:xfrm>
          <a:prstGeom prst="rect">
            <a:avLst/>
          </a:prstGeom>
        </p:spPr>
      </p:pic>
    </p:spTree>
    <p:extLst>
      <p:ext uri="{BB962C8B-B14F-4D97-AF65-F5344CB8AC3E}">
        <p14:creationId xmlns:p14="http://schemas.microsoft.com/office/powerpoint/2010/main" val="162011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8DAF7A-49C2-5519-EEBA-034F7147C422}"/>
              </a:ext>
            </a:extLst>
          </p:cNvPr>
          <p:cNvSpPr>
            <a:spLocks noGrp="1"/>
          </p:cNvSpPr>
          <p:nvPr>
            <p:ph type="title"/>
          </p:nvPr>
        </p:nvSpPr>
        <p:spPr>
          <a:xfrm>
            <a:off x="1484311" y="685801"/>
            <a:ext cx="9448148" cy="860611"/>
          </a:xfrm>
        </p:spPr>
        <p:txBody>
          <a:bodyPr>
            <a:noAutofit/>
          </a:bodyPr>
          <a:lstStyle/>
          <a:p>
            <a:pPr algn="just"/>
            <a:r>
              <a:rPr lang="en-US" b="1"/>
              <a:t>2. Các cách cài đặt NGINX trên CentOS 7</a:t>
            </a:r>
          </a:p>
        </p:txBody>
      </p:sp>
      <p:sp>
        <p:nvSpPr>
          <p:cNvPr id="6" name="Content Placeholder 5">
            <a:extLst>
              <a:ext uri="{FF2B5EF4-FFF2-40B4-BE49-F238E27FC236}">
                <a16:creationId xmlns:a16="http://schemas.microsoft.com/office/drawing/2014/main" id="{452A1B16-FD3D-A2E2-1569-10B01D63087B}"/>
              </a:ext>
            </a:extLst>
          </p:cNvPr>
          <p:cNvSpPr>
            <a:spLocks noGrp="1"/>
          </p:cNvSpPr>
          <p:nvPr>
            <p:ph idx="1"/>
          </p:nvPr>
        </p:nvSpPr>
        <p:spPr>
          <a:xfrm>
            <a:off x="1484312" y="1866899"/>
            <a:ext cx="9649854" cy="4305300"/>
          </a:xfrm>
        </p:spPr>
        <p:txBody>
          <a:bodyPr>
            <a:normAutofit fontScale="92500" lnSpcReduction="10000"/>
          </a:bodyPr>
          <a:lstStyle/>
          <a:p>
            <a:pPr marL="0" indent="0" algn="just">
              <a:buNone/>
            </a:pPr>
            <a:r>
              <a:rPr lang="vi-VN" b="0" i="0">
                <a:solidFill>
                  <a:srgbClr val="1F2328"/>
                </a:solidFill>
                <a:effectLst/>
                <a:latin typeface="-apple-system"/>
              </a:rPr>
              <a:t>Nginx Open Source có sẵn trong hai phiên bản:</a:t>
            </a:r>
          </a:p>
          <a:p>
            <a:pPr algn="just">
              <a:buFont typeface="Arial" panose="020B0604020202020204" pitchFamily="34" charset="0"/>
              <a:buChar char="•"/>
            </a:pPr>
            <a:r>
              <a:rPr lang="vi-VN" b="1" i="1">
                <a:solidFill>
                  <a:srgbClr val="1F2328"/>
                </a:solidFill>
                <a:effectLst/>
                <a:latin typeface="-apple-system"/>
              </a:rPr>
              <a:t>Mainline</a:t>
            </a:r>
            <a:r>
              <a:rPr lang="vi-VN" b="0" i="0">
                <a:solidFill>
                  <a:srgbClr val="1F2328"/>
                </a:solidFill>
                <a:effectLst/>
                <a:latin typeface="-apple-system"/>
              </a:rPr>
              <a:t> – Bao gồm các tính năng mới nhất và sửa lỗi và luôn cập nhật. Nó đáng tin cậy, nhưng nó có thể bao gồm một số mô-đun thử nghiệm và nó cũng có thể có một số lỗi mới.</a:t>
            </a:r>
          </a:p>
          <a:p>
            <a:pPr algn="just">
              <a:buFont typeface="Arial" panose="020B0604020202020204" pitchFamily="34" charset="0"/>
              <a:buChar char="•"/>
            </a:pPr>
            <a:r>
              <a:rPr lang="vi-VN" b="1" i="1">
                <a:solidFill>
                  <a:srgbClr val="1F2328"/>
                </a:solidFill>
                <a:effectLst/>
                <a:latin typeface="-apple-system"/>
              </a:rPr>
              <a:t>Ổn định(Stable) </a:t>
            </a:r>
            <a:r>
              <a:rPr lang="vi-VN" b="0" i="0">
                <a:solidFill>
                  <a:srgbClr val="1F2328"/>
                </a:solidFill>
                <a:effectLst/>
                <a:latin typeface="-apple-system"/>
              </a:rPr>
              <a:t>– Không bao gồm tất cả các tính năng mới nhất, nhưng có các sửa lỗi nghiêm trọng luôn được đưa vào phiên bản chính.</a:t>
            </a:r>
          </a:p>
          <a:p>
            <a:pPr marL="0" indent="0" algn="just">
              <a:buNone/>
            </a:pPr>
            <a:r>
              <a:rPr lang="en-US" b="1">
                <a:latin typeface="-apple-system"/>
              </a:rPr>
              <a:t>Các cách cài NGINX</a:t>
            </a:r>
          </a:p>
          <a:p>
            <a:pPr algn="just">
              <a:buFont typeface="Arial" panose="020B0604020202020204" pitchFamily="34" charset="0"/>
              <a:buChar char="•"/>
            </a:pPr>
            <a:r>
              <a:rPr lang="vi-VN" b="0" i="0">
                <a:solidFill>
                  <a:srgbClr val="1F2328"/>
                </a:solidFill>
                <a:effectLst/>
                <a:latin typeface="-apple-system"/>
              </a:rPr>
              <a:t>Cài bằng package từ OS Repository</a:t>
            </a:r>
          </a:p>
          <a:p>
            <a:pPr algn="just">
              <a:buFont typeface="Arial" panose="020B0604020202020204" pitchFamily="34" charset="0"/>
              <a:buChar char="•"/>
            </a:pPr>
            <a:r>
              <a:rPr lang="vi-VN" b="0" i="0">
                <a:solidFill>
                  <a:srgbClr val="1F2328"/>
                </a:solidFill>
                <a:effectLst/>
                <a:latin typeface="-apple-system"/>
              </a:rPr>
              <a:t>Cài bằng package từ kho lưu trữ của NGINX Inc.’s.</a:t>
            </a:r>
          </a:p>
          <a:p>
            <a:pPr algn="just">
              <a:buFont typeface="Arial" panose="020B0604020202020204" pitchFamily="34" charset="0"/>
              <a:buChar char="•"/>
            </a:pPr>
            <a:r>
              <a:rPr lang="vi-VN" b="0" i="0">
                <a:solidFill>
                  <a:srgbClr val="1F2328"/>
                </a:solidFill>
                <a:effectLst/>
                <a:latin typeface="-apple-system"/>
              </a:rPr>
              <a:t>Cài bằng source</a:t>
            </a:r>
          </a:p>
          <a:p>
            <a:pPr marL="0" indent="0">
              <a:buNone/>
            </a:pPr>
            <a:endParaRPr lang="en-US"/>
          </a:p>
        </p:txBody>
      </p:sp>
      <p:pic>
        <p:nvPicPr>
          <p:cNvPr id="7" name="Picture 6">
            <a:extLst>
              <a:ext uri="{FF2B5EF4-FFF2-40B4-BE49-F238E27FC236}">
                <a16:creationId xmlns:a16="http://schemas.microsoft.com/office/drawing/2014/main" id="{8842F1F7-CF28-5C70-5E12-DF491F320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218" y="235578"/>
            <a:ext cx="2396093" cy="900443"/>
          </a:xfrm>
          <a:prstGeom prst="rect">
            <a:avLst/>
          </a:prstGeom>
        </p:spPr>
      </p:pic>
    </p:spTree>
    <p:extLst>
      <p:ext uri="{BB962C8B-B14F-4D97-AF65-F5344CB8AC3E}">
        <p14:creationId xmlns:p14="http://schemas.microsoft.com/office/powerpoint/2010/main" val="47003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87FF-181C-6517-01D7-DD1EA27E0746}"/>
              </a:ext>
            </a:extLst>
          </p:cNvPr>
          <p:cNvSpPr>
            <a:spLocks noGrp="1"/>
          </p:cNvSpPr>
          <p:nvPr>
            <p:ph type="title"/>
          </p:nvPr>
        </p:nvSpPr>
        <p:spPr>
          <a:xfrm>
            <a:off x="1484312" y="685800"/>
            <a:ext cx="8869924" cy="820271"/>
          </a:xfrm>
        </p:spPr>
        <p:txBody>
          <a:bodyPr/>
          <a:lstStyle/>
          <a:p>
            <a:pPr algn="just"/>
            <a:r>
              <a:rPr lang="en-US" b="1"/>
              <a:t>Cài NGINX trên Centos 7</a:t>
            </a:r>
          </a:p>
        </p:txBody>
      </p:sp>
      <p:pic>
        <p:nvPicPr>
          <p:cNvPr id="4" name="Picture 3">
            <a:extLst>
              <a:ext uri="{FF2B5EF4-FFF2-40B4-BE49-F238E27FC236}">
                <a16:creationId xmlns:a16="http://schemas.microsoft.com/office/drawing/2014/main" id="{0F334C58-3F7F-3DA9-69C7-EB5E669A0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218" y="235578"/>
            <a:ext cx="2396093" cy="900443"/>
          </a:xfrm>
          <a:prstGeom prst="rect">
            <a:avLst/>
          </a:prstGeom>
        </p:spPr>
      </p:pic>
      <p:sp>
        <p:nvSpPr>
          <p:cNvPr id="5" name="Content Placeholder 2">
            <a:extLst>
              <a:ext uri="{FF2B5EF4-FFF2-40B4-BE49-F238E27FC236}">
                <a16:creationId xmlns:a16="http://schemas.microsoft.com/office/drawing/2014/main" id="{9BDD5BC0-5F01-6DAA-64DB-EB7FAFDAC04D}"/>
              </a:ext>
            </a:extLst>
          </p:cNvPr>
          <p:cNvSpPr txBox="1">
            <a:spLocks/>
          </p:cNvSpPr>
          <p:nvPr/>
        </p:nvSpPr>
        <p:spPr>
          <a:xfrm>
            <a:off x="1585757" y="2296645"/>
            <a:ext cx="3470337" cy="2264710"/>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a:t>Cài đặt qua yum</a:t>
            </a:r>
          </a:p>
          <a:p>
            <a:pPr marL="0" indent="0">
              <a:buNone/>
            </a:pPr>
            <a:r>
              <a:rPr lang="en-US"/>
              <a:t># yum install epel-release</a:t>
            </a:r>
          </a:p>
          <a:p>
            <a:pPr marL="0" indent="0">
              <a:buFont typeface="Arial"/>
              <a:buNone/>
            </a:pPr>
            <a:r>
              <a:rPr lang="en-US"/>
              <a:t># yum update</a:t>
            </a:r>
          </a:p>
          <a:p>
            <a:pPr marL="0" indent="0">
              <a:buFont typeface="Arial"/>
              <a:buNone/>
            </a:pPr>
            <a:r>
              <a:rPr lang="en-US"/>
              <a:t># yum install nginx</a:t>
            </a:r>
          </a:p>
          <a:p>
            <a:pPr marL="0" indent="0">
              <a:buFont typeface="Arial"/>
              <a:buNone/>
            </a:pPr>
            <a:r>
              <a:rPr lang="en-US"/>
              <a:t># nginx –v</a:t>
            </a:r>
          </a:p>
        </p:txBody>
      </p:sp>
      <p:pic>
        <p:nvPicPr>
          <p:cNvPr id="14" name="Picture 13">
            <a:extLst>
              <a:ext uri="{FF2B5EF4-FFF2-40B4-BE49-F238E27FC236}">
                <a16:creationId xmlns:a16="http://schemas.microsoft.com/office/drawing/2014/main" id="{7BCE6E74-92CB-8144-71E2-74B943C806AA}"/>
              </a:ext>
            </a:extLst>
          </p:cNvPr>
          <p:cNvPicPr>
            <a:picLocks noChangeAspect="1"/>
          </p:cNvPicPr>
          <p:nvPr/>
        </p:nvPicPr>
        <p:blipFill>
          <a:blip r:embed="rId3"/>
          <a:stretch>
            <a:fillRect/>
          </a:stretch>
        </p:blipFill>
        <p:spPr>
          <a:xfrm>
            <a:off x="5047128" y="2296645"/>
            <a:ext cx="5811331" cy="2264710"/>
          </a:xfrm>
          <a:prstGeom prst="rect">
            <a:avLst/>
          </a:prstGeom>
        </p:spPr>
      </p:pic>
    </p:spTree>
    <p:extLst>
      <p:ext uri="{BB962C8B-B14F-4D97-AF65-F5344CB8AC3E}">
        <p14:creationId xmlns:p14="http://schemas.microsoft.com/office/powerpoint/2010/main" val="180265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87FF-181C-6517-01D7-DD1EA27E0746}"/>
              </a:ext>
            </a:extLst>
          </p:cNvPr>
          <p:cNvSpPr>
            <a:spLocks noGrp="1"/>
          </p:cNvSpPr>
          <p:nvPr>
            <p:ph type="title"/>
          </p:nvPr>
        </p:nvSpPr>
        <p:spPr>
          <a:xfrm>
            <a:off x="1484312" y="685800"/>
            <a:ext cx="8869924" cy="820271"/>
          </a:xfrm>
        </p:spPr>
        <p:txBody>
          <a:bodyPr/>
          <a:lstStyle/>
          <a:p>
            <a:pPr algn="just"/>
            <a:r>
              <a:rPr lang="en-US" b="1"/>
              <a:t>Cài NGINX trên Centos 7</a:t>
            </a:r>
          </a:p>
        </p:txBody>
      </p:sp>
      <p:pic>
        <p:nvPicPr>
          <p:cNvPr id="4" name="Picture 3">
            <a:extLst>
              <a:ext uri="{FF2B5EF4-FFF2-40B4-BE49-F238E27FC236}">
                <a16:creationId xmlns:a16="http://schemas.microsoft.com/office/drawing/2014/main" id="{0F334C58-3F7F-3DA9-69C7-EB5E669A0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7218" y="235578"/>
            <a:ext cx="2396093" cy="900443"/>
          </a:xfrm>
          <a:prstGeom prst="rect">
            <a:avLst/>
          </a:prstGeom>
        </p:spPr>
      </p:pic>
      <p:sp>
        <p:nvSpPr>
          <p:cNvPr id="5" name="Content Placeholder 2">
            <a:extLst>
              <a:ext uri="{FF2B5EF4-FFF2-40B4-BE49-F238E27FC236}">
                <a16:creationId xmlns:a16="http://schemas.microsoft.com/office/drawing/2014/main" id="{9BDD5BC0-5F01-6DAA-64DB-EB7FAFDAC04D}"/>
              </a:ext>
            </a:extLst>
          </p:cNvPr>
          <p:cNvSpPr txBox="1">
            <a:spLocks/>
          </p:cNvSpPr>
          <p:nvPr/>
        </p:nvSpPr>
        <p:spPr>
          <a:xfrm>
            <a:off x="1570566" y="1586243"/>
            <a:ext cx="7815481" cy="82027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a:t>C</a:t>
            </a:r>
            <a:r>
              <a:rPr lang="vi-VN" b="1"/>
              <a:t>ài đặt Nginx từ kho lưu trữ của NGINX Inc.</a:t>
            </a:r>
            <a:endParaRPr lang="en-US" b="1"/>
          </a:p>
        </p:txBody>
      </p:sp>
      <p:sp>
        <p:nvSpPr>
          <p:cNvPr id="6" name="TextBox 5">
            <a:extLst>
              <a:ext uri="{FF2B5EF4-FFF2-40B4-BE49-F238E27FC236}">
                <a16:creationId xmlns:a16="http://schemas.microsoft.com/office/drawing/2014/main" id="{5340AE81-EE1F-B20D-B084-F01A20A05251}"/>
              </a:ext>
            </a:extLst>
          </p:cNvPr>
          <p:cNvSpPr txBox="1"/>
          <p:nvPr/>
        </p:nvSpPr>
        <p:spPr>
          <a:xfrm>
            <a:off x="1580356" y="2486686"/>
            <a:ext cx="9031288" cy="3447098"/>
          </a:xfrm>
          <a:prstGeom prst="rect">
            <a:avLst/>
          </a:prstGeom>
          <a:noFill/>
        </p:spPr>
        <p:txBody>
          <a:bodyPr wrap="square">
            <a:spAutoFit/>
          </a:bodyPr>
          <a:lstStyle/>
          <a:p>
            <a:r>
              <a:rPr lang="vi-VN" sz="2000" b="1" i="0">
                <a:effectLst/>
                <a:latin typeface="-apple-system"/>
              </a:rPr>
              <a:t>Thêm kho lưu trữ của NGINX Inc</a:t>
            </a:r>
            <a:r>
              <a:rPr lang="en-US" sz="2000" b="1" i="0">
                <a:effectLst/>
                <a:latin typeface="-apple-system"/>
              </a:rPr>
              <a:t> vào hệ thống</a:t>
            </a:r>
          </a:p>
          <a:p>
            <a:r>
              <a:rPr lang="en-US" sz="2000">
                <a:latin typeface="-apple-system"/>
              </a:rPr>
              <a:t># vim </a:t>
            </a:r>
            <a:r>
              <a:rPr lang="en-US" sz="2000" b="0" i="0">
                <a:effectLst/>
                <a:latin typeface="-apple-system"/>
              </a:rPr>
              <a:t>/etc/yum.repos.d/nginx.repo</a:t>
            </a:r>
          </a:p>
          <a:p>
            <a:r>
              <a:rPr lang="en-US" sz="2000">
                <a:latin typeface="-apple-system"/>
              </a:rPr>
              <a:t>[nginx]</a:t>
            </a:r>
          </a:p>
          <a:p>
            <a:r>
              <a:rPr lang="en-US" sz="2000">
                <a:latin typeface="-apple-system"/>
              </a:rPr>
              <a:t>name=nginx repo</a:t>
            </a:r>
          </a:p>
          <a:p>
            <a:r>
              <a:rPr lang="en-US" sz="2000">
                <a:latin typeface="-apple-system"/>
              </a:rPr>
              <a:t>baseurl=http://nginx.org/packages/mainline/centos/7/$basearch/</a:t>
            </a:r>
          </a:p>
          <a:p>
            <a:r>
              <a:rPr lang="en-US" sz="2000">
                <a:latin typeface="-apple-system"/>
              </a:rPr>
              <a:t>gpgcheck=0</a:t>
            </a:r>
          </a:p>
          <a:p>
            <a:r>
              <a:rPr lang="en-US" sz="2000">
                <a:latin typeface="-apple-system"/>
              </a:rPr>
              <a:t>enabled=1</a:t>
            </a:r>
          </a:p>
          <a:p>
            <a:endParaRPr lang="en-US" sz="2000">
              <a:latin typeface="-apple-system"/>
            </a:endParaRPr>
          </a:p>
          <a:p>
            <a:r>
              <a:rPr lang="en-US" sz="2000">
                <a:latin typeface="-apple-system"/>
              </a:rPr>
              <a:t># yum update</a:t>
            </a:r>
          </a:p>
          <a:p>
            <a:r>
              <a:rPr lang="en-US" sz="2000">
                <a:latin typeface="-apple-system"/>
              </a:rPr>
              <a:t># yum install nginx</a:t>
            </a:r>
          </a:p>
          <a:p>
            <a:endParaRPr lang="en-US"/>
          </a:p>
        </p:txBody>
      </p:sp>
    </p:spTree>
    <p:extLst>
      <p:ext uri="{BB962C8B-B14F-4D97-AF65-F5344CB8AC3E}">
        <p14:creationId xmlns:p14="http://schemas.microsoft.com/office/powerpoint/2010/main" val="262587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87FF-181C-6517-01D7-DD1EA27E0746}"/>
              </a:ext>
            </a:extLst>
          </p:cNvPr>
          <p:cNvSpPr>
            <a:spLocks noGrp="1"/>
          </p:cNvSpPr>
          <p:nvPr>
            <p:ph type="title"/>
          </p:nvPr>
        </p:nvSpPr>
        <p:spPr>
          <a:xfrm>
            <a:off x="1484312" y="685800"/>
            <a:ext cx="8869924" cy="820271"/>
          </a:xfrm>
        </p:spPr>
        <p:txBody>
          <a:bodyPr/>
          <a:lstStyle/>
          <a:p>
            <a:pPr algn="just"/>
            <a:r>
              <a:rPr lang="en-US" b="1"/>
              <a:t>Cài NGINX trên Centos 7</a:t>
            </a:r>
          </a:p>
        </p:txBody>
      </p:sp>
      <p:pic>
        <p:nvPicPr>
          <p:cNvPr id="4" name="Picture 3">
            <a:extLst>
              <a:ext uri="{FF2B5EF4-FFF2-40B4-BE49-F238E27FC236}">
                <a16:creationId xmlns:a16="http://schemas.microsoft.com/office/drawing/2014/main" id="{0F334C58-3F7F-3DA9-69C7-EB5E669A0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sp>
        <p:nvSpPr>
          <p:cNvPr id="5" name="Content Placeholder 2">
            <a:extLst>
              <a:ext uri="{FF2B5EF4-FFF2-40B4-BE49-F238E27FC236}">
                <a16:creationId xmlns:a16="http://schemas.microsoft.com/office/drawing/2014/main" id="{9BDD5BC0-5F01-6DAA-64DB-EB7FAFDAC04D}"/>
              </a:ext>
            </a:extLst>
          </p:cNvPr>
          <p:cNvSpPr txBox="1">
            <a:spLocks/>
          </p:cNvSpPr>
          <p:nvPr/>
        </p:nvSpPr>
        <p:spPr>
          <a:xfrm>
            <a:off x="1570566" y="1586243"/>
            <a:ext cx="7815481" cy="82027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a:t>C</a:t>
            </a:r>
            <a:r>
              <a:rPr lang="vi-VN" b="1">
                <a:latin typeface="Corbel" panose="020B0503020204020204" pitchFamily="34" charset="0"/>
              </a:rPr>
              <a:t>ài đặt Nginx từ </a:t>
            </a:r>
            <a:r>
              <a:rPr lang="en-US" b="1"/>
              <a:t>Source code</a:t>
            </a:r>
          </a:p>
        </p:txBody>
      </p:sp>
      <p:sp>
        <p:nvSpPr>
          <p:cNvPr id="6" name="TextBox 5">
            <a:extLst>
              <a:ext uri="{FF2B5EF4-FFF2-40B4-BE49-F238E27FC236}">
                <a16:creationId xmlns:a16="http://schemas.microsoft.com/office/drawing/2014/main" id="{5340AE81-EE1F-B20D-B084-F01A20A05251}"/>
              </a:ext>
            </a:extLst>
          </p:cNvPr>
          <p:cNvSpPr txBox="1"/>
          <p:nvPr/>
        </p:nvSpPr>
        <p:spPr>
          <a:xfrm>
            <a:off x="1580356" y="2483485"/>
            <a:ext cx="9031288" cy="2862322"/>
          </a:xfrm>
          <a:prstGeom prst="rect">
            <a:avLst/>
          </a:prstGeom>
          <a:noFill/>
        </p:spPr>
        <p:txBody>
          <a:bodyPr wrap="square">
            <a:spAutoFit/>
          </a:bodyPr>
          <a:lstStyle/>
          <a:p>
            <a:r>
              <a:rPr lang="en-US" sz="2000" b="1" i="0">
                <a:effectLst/>
                <a:latin typeface="-apple-system"/>
              </a:rPr>
              <a:t>Cài đặt các gói phụ thuộc</a:t>
            </a:r>
          </a:p>
          <a:p>
            <a:r>
              <a:rPr lang="en-US" sz="2000">
                <a:latin typeface="-apple-system"/>
              </a:rPr>
              <a:t># wget http://nginx.org /download/nginx-1.23.4.tar.gz</a:t>
            </a:r>
            <a:endParaRPr lang="en-US" sz="2000" b="0" i="0">
              <a:effectLst/>
              <a:latin typeface="-apple-system"/>
            </a:endParaRPr>
          </a:p>
          <a:p>
            <a:endParaRPr lang="en-US" sz="2000">
              <a:latin typeface="-apple-system"/>
            </a:endParaRPr>
          </a:p>
          <a:p>
            <a:r>
              <a:rPr lang="en-US" sz="2000">
                <a:latin typeface="-apple-system"/>
              </a:rPr>
              <a:t># tar –zxvf nginx-1.23.4.tar.gz</a:t>
            </a:r>
          </a:p>
          <a:p>
            <a:r>
              <a:rPr lang="en-US" sz="2000">
                <a:latin typeface="-apple-system"/>
              </a:rPr>
              <a:t># cd nginx-1.23.4</a:t>
            </a:r>
          </a:p>
          <a:p>
            <a:r>
              <a:rPr lang="en-US" sz="2000">
                <a:latin typeface="-apple-system"/>
              </a:rPr>
              <a:t># ./configure</a:t>
            </a:r>
          </a:p>
          <a:p>
            <a:r>
              <a:rPr lang="en-US" sz="2000">
                <a:latin typeface="-apple-system"/>
              </a:rPr>
              <a:t># make</a:t>
            </a:r>
          </a:p>
          <a:p>
            <a:r>
              <a:rPr lang="en-US" sz="2000">
                <a:latin typeface="-apple-system"/>
              </a:rPr>
              <a:t># make install</a:t>
            </a:r>
          </a:p>
          <a:p>
            <a:r>
              <a:rPr lang="en-US" sz="2000">
                <a:latin typeface="-apple-system"/>
              </a:rPr>
              <a:t># nginx -v</a:t>
            </a:r>
            <a:endParaRPr lang="en-US"/>
          </a:p>
        </p:txBody>
      </p:sp>
    </p:spTree>
    <p:extLst>
      <p:ext uri="{BB962C8B-B14F-4D97-AF65-F5344CB8AC3E}">
        <p14:creationId xmlns:p14="http://schemas.microsoft.com/office/powerpoint/2010/main" val="379025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B1B3-C93A-0971-014B-E2E69FFCB781}"/>
              </a:ext>
            </a:extLst>
          </p:cNvPr>
          <p:cNvSpPr>
            <a:spLocks noGrp="1"/>
          </p:cNvSpPr>
          <p:nvPr>
            <p:ph type="title"/>
          </p:nvPr>
        </p:nvSpPr>
        <p:spPr>
          <a:xfrm>
            <a:off x="1484311" y="685800"/>
            <a:ext cx="5602289" cy="981635"/>
          </a:xfrm>
        </p:spPr>
        <p:txBody>
          <a:bodyPr/>
          <a:lstStyle/>
          <a:p>
            <a:pPr algn="just"/>
            <a:r>
              <a:rPr lang="en-US" b="1"/>
              <a:t>3. Nguyên lý hoạt động</a:t>
            </a:r>
          </a:p>
        </p:txBody>
      </p:sp>
      <p:sp>
        <p:nvSpPr>
          <p:cNvPr id="3" name="Content Placeholder 2">
            <a:extLst>
              <a:ext uri="{FF2B5EF4-FFF2-40B4-BE49-F238E27FC236}">
                <a16:creationId xmlns:a16="http://schemas.microsoft.com/office/drawing/2014/main" id="{F77AD688-EC59-7CD8-32B9-EE1D19CA0BA4}"/>
              </a:ext>
            </a:extLst>
          </p:cNvPr>
          <p:cNvSpPr>
            <a:spLocks noGrp="1"/>
          </p:cNvSpPr>
          <p:nvPr>
            <p:ph idx="1"/>
          </p:nvPr>
        </p:nvSpPr>
        <p:spPr>
          <a:xfrm>
            <a:off x="1484311" y="1866899"/>
            <a:ext cx="10018713" cy="3124201"/>
          </a:xfrm>
        </p:spPr>
        <p:txBody>
          <a:bodyPr/>
          <a:lstStyle/>
          <a:p>
            <a:r>
              <a:rPr lang="en-US">
                <a:latin typeface="-apple-system"/>
              </a:rPr>
              <a:t>Nguyên lý hoạt động của NGINX được xây dựng dựa trên kiến trúc Event-driven và bất đồng bộ. Điều này cho phép NGINX xử lý hang  nghìn kết nối đồng thời mà không tốn quá nhiều tài nguyên hệ thống</a:t>
            </a:r>
          </a:p>
          <a:p>
            <a:r>
              <a:rPr lang="en-US">
                <a:latin typeface="-apple-system"/>
              </a:rPr>
              <a:t>Quy trình hoạt động của NGINX</a:t>
            </a:r>
          </a:p>
          <a:p>
            <a:pPr marL="457200" lvl="1" indent="0">
              <a:buNone/>
            </a:pPr>
            <a:r>
              <a:rPr lang="en-US" sz="1800" i="1">
                <a:latin typeface="-apple-system"/>
              </a:rPr>
              <a:t>Tiếp nhận kết nối -&gt; Xử lý yêu cầu -&gt; Gửi yêu cầu đến các module -&gt; Xử lý song song -&gt; Gửi phản hồi  -&gt; Quản lý kết nối</a:t>
            </a:r>
          </a:p>
        </p:txBody>
      </p:sp>
      <p:pic>
        <p:nvPicPr>
          <p:cNvPr id="4" name="Picture 3">
            <a:extLst>
              <a:ext uri="{FF2B5EF4-FFF2-40B4-BE49-F238E27FC236}">
                <a16:creationId xmlns:a16="http://schemas.microsoft.com/office/drawing/2014/main" id="{6F8B51B7-BE25-65B7-3A4A-E3E2F4C86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5365" y="235578"/>
            <a:ext cx="2396093" cy="900443"/>
          </a:xfrm>
          <a:prstGeom prst="rect">
            <a:avLst/>
          </a:prstGeom>
        </p:spPr>
      </p:pic>
    </p:spTree>
    <p:extLst>
      <p:ext uri="{BB962C8B-B14F-4D97-AF65-F5344CB8AC3E}">
        <p14:creationId xmlns:p14="http://schemas.microsoft.com/office/powerpoint/2010/main" val="3582584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1738</TotalTime>
  <Words>2424</Words>
  <Application>Microsoft Office PowerPoint</Application>
  <PresentationFormat>Widescreen</PresentationFormat>
  <Paragraphs>188</Paragraphs>
  <Slides>21</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.VnCooper</vt:lpstr>
      <vt:lpstr>-apple-system</vt:lpstr>
      <vt:lpstr>Arial</vt:lpstr>
      <vt:lpstr>Calibri</vt:lpstr>
      <vt:lpstr>Corbel</vt:lpstr>
      <vt:lpstr>Söhne</vt:lpstr>
      <vt:lpstr>Times New Roman</vt:lpstr>
      <vt:lpstr>Tw Cen MT</vt:lpstr>
      <vt:lpstr>Wingdings</vt:lpstr>
      <vt:lpstr>Circuit</vt:lpstr>
      <vt:lpstr>Parallax</vt:lpstr>
      <vt:lpstr>Tìm hiểu về Nginx</vt:lpstr>
      <vt:lpstr>Nội dung tìm hiểu</vt:lpstr>
      <vt:lpstr> 1. Tổng quan về NGINX</vt:lpstr>
      <vt:lpstr>Kiến trúc NGINX</vt:lpstr>
      <vt:lpstr>2. Các cách cài đặt NGINX trên CentOS 7</vt:lpstr>
      <vt:lpstr>Cài NGINX trên Centos 7</vt:lpstr>
      <vt:lpstr>Cài NGINX trên Centos 7</vt:lpstr>
      <vt:lpstr>Cài NGINX trên Centos 7</vt:lpstr>
      <vt:lpstr>3. Nguyên lý hoạt động</vt:lpstr>
      <vt:lpstr>4. Các loại Module và cài đặt trong NGINX</vt:lpstr>
      <vt:lpstr>4. Các loại Module và cài đặt trong NGINX</vt:lpstr>
      <vt:lpstr>5. Cấu trúc Folder, File trong Nginx</vt:lpstr>
      <vt:lpstr>6. Các chỉ thị (dòng cấu hình)</vt:lpstr>
      <vt:lpstr>6. Các chỉ thị (dòng cấu hình)</vt:lpstr>
      <vt:lpstr>6. Các chỉ thị (dòng cấu hình)</vt:lpstr>
      <vt:lpstr>7. Demo tính năng NGINX làm load balancer cho Web Server Apache trên CentOS 7</vt:lpstr>
      <vt:lpstr>7. Demo tính năng</vt:lpstr>
      <vt:lpstr>7. Demo tính năng</vt:lpstr>
      <vt:lpstr>7. Demo tính năng NGINX làm load balancer cho Web Server Apache trên CentOS 7</vt:lpstr>
      <vt:lpstr>7. Demo tính năng NGINX làm load balancer cho Web Server Apache trên CentOS 7</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Nginx</dc:title>
  <dc:creator>Thế Trần</dc:creator>
  <cp:lastModifiedBy>Thế Trần</cp:lastModifiedBy>
  <cp:revision>13</cp:revision>
  <dcterms:created xsi:type="dcterms:W3CDTF">2023-06-22T02:29:12Z</dcterms:created>
  <dcterms:modified xsi:type="dcterms:W3CDTF">2023-07-02T19:49:05Z</dcterms:modified>
</cp:coreProperties>
</file>