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sldIdLst>
    <p:sldId id="256" r:id="rId2"/>
    <p:sldId id="258" r:id="rId3"/>
    <p:sldId id="259" r:id="rId4"/>
    <p:sldId id="264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0" r:id="rId14"/>
    <p:sldId id="272" r:id="rId15"/>
    <p:sldId id="271" r:id="rId16"/>
    <p:sldId id="273" r:id="rId17"/>
    <p:sldId id="274" r:id="rId18"/>
  </p:sldIdLst>
  <p:sldSz cx="10752138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Intro" panose="02000000000000000000" pitchFamily="2" charset="0"/>
      <p:regular r:id="rId25"/>
    </p:embeddedFont>
    <p:embeddedFont>
      <p:font typeface="Intro Bold Caps" panose="02000000000000000000" pitchFamily="2" charset="0"/>
      <p:bold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4017" y="1122363"/>
            <a:ext cx="8064104" cy="2387600"/>
          </a:xfrm>
        </p:spPr>
        <p:txBody>
          <a:bodyPr anchor="b"/>
          <a:lstStyle>
            <a:lvl1pPr algn="ctr">
              <a:defRPr sz="5291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017" y="3602038"/>
            <a:ext cx="8064104" cy="1655762"/>
          </a:xfrm>
        </p:spPr>
        <p:txBody>
          <a:bodyPr/>
          <a:lstStyle>
            <a:lvl1pPr marL="0" indent="0" algn="ctr">
              <a:buNone/>
              <a:defRPr sz="2117"/>
            </a:lvl1pPr>
            <a:lvl2pPr marL="403205" indent="0" algn="ctr">
              <a:buNone/>
              <a:defRPr sz="1764"/>
            </a:lvl2pPr>
            <a:lvl3pPr marL="806409" indent="0" algn="ctr">
              <a:buNone/>
              <a:defRPr sz="1587"/>
            </a:lvl3pPr>
            <a:lvl4pPr marL="1209614" indent="0" algn="ctr">
              <a:buNone/>
              <a:defRPr sz="1411"/>
            </a:lvl4pPr>
            <a:lvl5pPr marL="1612819" indent="0" algn="ctr">
              <a:buNone/>
              <a:defRPr sz="1411"/>
            </a:lvl5pPr>
            <a:lvl6pPr marL="2016023" indent="0" algn="ctr">
              <a:buNone/>
              <a:defRPr sz="1411"/>
            </a:lvl6pPr>
            <a:lvl7pPr marL="2419228" indent="0" algn="ctr">
              <a:buNone/>
              <a:defRPr sz="1411"/>
            </a:lvl7pPr>
            <a:lvl8pPr marL="2822433" indent="0" algn="ctr">
              <a:buNone/>
              <a:defRPr sz="1411"/>
            </a:lvl8pPr>
            <a:lvl9pPr marL="3225637" indent="0" algn="ctr">
              <a:buNone/>
              <a:defRPr sz="1411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36CB09-68EC-4A05-8CD0-4B15DE41965B}" type="datetimeFigureOut">
              <a:rPr lang="ru-RU" smtClean="0"/>
              <a:pPr/>
              <a:t>13.06.2021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A56FC-78BD-4DC8-B69D-C938F22A768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619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36CB09-68EC-4A05-8CD0-4B15DE41965B}" type="datetimeFigureOut">
              <a:rPr lang="ru-RU" smtClean="0"/>
              <a:pPr/>
              <a:t>13.06.2021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A56FC-78BD-4DC8-B69D-C938F22A768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5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4499" y="365125"/>
            <a:ext cx="231843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209" y="365125"/>
            <a:ext cx="6820888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36CB09-68EC-4A05-8CD0-4B15DE41965B}" type="datetimeFigureOut">
              <a:rPr lang="ru-RU" smtClean="0"/>
              <a:pPr/>
              <a:t>13.06.2021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A56FC-78BD-4DC8-B69D-C938F22A768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474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36CB09-68EC-4A05-8CD0-4B15DE41965B}" type="datetimeFigureOut">
              <a:rPr lang="ru-RU" smtClean="0"/>
              <a:pPr/>
              <a:t>13.06.2021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A56FC-78BD-4DC8-B69D-C938F22A768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882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09" y="1709739"/>
            <a:ext cx="9273719" cy="2852737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609" y="4589464"/>
            <a:ext cx="9273719" cy="1500187"/>
          </a:xfrm>
        </p:spPr>
        <p:txBody>
          <a:bodyPr/>
          <a:lstStyle>
            <a:lvl1pPr marL="0" indent="0">
              <a:buNone/>
              <a:defRPr sz="2117">
                <a:solidFill>
                  <a:schemeClr val="tx1">
                    <a:tint val="75000"/>
                  </a:schemeClr>
                </a:solidFill>
              </a:defRPr>
            </a:lvl1pPr>
            <a:lvl2pPr marL="40320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806409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3pPr>
            <a:lvl4pPr marL="1209614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4pPr>
            <a:lvl5pPr marL="1612819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5pPr>
            <a:lvl6pPr marL="2016023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6pPr>
            <a:lvl7pPr marL="2419228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7pPr>
            <a:lvl8pPr marL="2822433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8pPr>
            <a:lvl9pPr marL="3225637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36CB09-68EC-4A05-8CD0-4B15DE41965B}" type="datetimeFigureOut">
              <a:rPr lang="ru-RU" smtClean="0"/>
              <a:pPr/>
              <a:t>13.06.2021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A56FC-78BD-4DC8-B69D-C938F22A768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58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209" y="1825625"/>
            <a:ext cx="4569659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3270" y="1825625"/>
            <a:ext cx="4569659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36CB09-68EC-4A05-8CD0-4B15DE41965B}" type="datetimeFigureOut">
              <a:rPr lang="ru-RU" smtClean="0"/>
              <a:pPr/>
              <a:t>13.06.2021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A56FC-78BD-4DC8-B69D-C938F22A768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97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10" y="365126"/>
            <a:ext cx="927371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10" y="1681163"/>
            <a:ext cx="4548658" cy="823912"/>
          </a:xfrm>
        </p:spPr>
        <p:txBody>
          <a:bodyPr anchor="b"/>
          <a:lstStyle>
            <a:lvl1pPr marL="0" indent="0">
              <a:buNone/>
              <a:defRPr sz="2117" b="1"/>
            </a:lvl1pPr>
            <a:lvl2pPr marL="403205" indent="0">
              <a:buNone/>
              <a:defRPr sz="1764" b="1"/>
            </a:lvl2pPr>
            <a:lvl3pPr marL="806409" indent="0">
              <a:buNone/>
              <a:defRPr sz="1587" b="1"/>
            </a:lvl3pPr>
            <a:lvl4pPr marL="1209614" indent="0">
              <a:buNone/>
              <a:defRPr sz="1411" b="1"/>
            </a:lvl4pPr>
            <a:lvl5pPr marL="1612819" indent="0">
              <a:buNone/>
              <a:defRPr sz="1411" b="1"/>
            </a:lvl5pPr>
            <a:lvl6pPr marL="2016023" indent="0">
              <a:buNone/>
              <a:defRPr sz="1411" b="1"/>
            </a:lvl6pPr>
            <a:lvl7pPr marL="2419228" indent="0">
              <a:buNone/>
              <a:defRPr sz="1411" b="1"/>
            </a:lvl7pPr>
            <a:lvl8pPr marL="2822433" indent="0">
              <a:buNone/>
              <a:defRPr sz="1411" b="1"/>
            </a:lvl8pPr>
            <a:lvl9pPr marL="3225637" indent="0">
              <a:buNone/>
              <a:defRPr sz="1411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10" y="2505075"/>
            <a:ext cx="454865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3270" y="1681163"/>
            <a:ext cx="4571059" cy="823912"/>
          </a:xfrm>
        </p:spPr>
        <p:txBody>
          <a:bodyPr anchor="b"/>
          <a:lstStyle>
            <a:lvl1pPr marL="0" indent="0">
              <a:buNone/>
              <a:defRPr sz="2117" b="1"/>
            </a:lvl1pPr>
            <a:lvl2pPr marL="403205" indent="0">
              <a:buNone/>
              <a:defRPr sz="1764" b="1"/>
            </a:lvl2pPr>
            <a:lvl3pPr marL="806409" indent="0">
              <a:buNone/>
              <a:defRPr sz="1587" b="1"/>
            </a:lvl3pPr>
            <a:lvl4pPr marL="1209614" indent="0">
              <a:buNone/>
              <a:defRPr sz="1411" b="1"/>
            </a:lvl4pPr>
            <a:lvl5pPr marL="1612819" indent="0">
              <a:buNone/>
              <a:defRPr sz="1411" b="1"/>
            </a:lvl5pPr>
            <a:lvl6pPr marL="2016023" indent="0">
              <a:buNone/>
              <a:defRPr sz="1411" b="1"/>
            </a:lvl6pPr>
            <a:lvl7pPr marL="2419228" indent="0">
              <a:buNone/>
              <a:defRPr sz="1411" b="1"/>
            </a:lvl7pPr>
            <a:lvl8pPr marL="2822433" indent="0">
              <a:buNone/>
              <a:defRPr sz="1411" b="1"/>
            </a:lvl8pPr>
            <a:lvl9pPr marL="3225637" indent="0">
              <a:buNone/>
              <a:defRPr sz="1411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43270" y="2505075"/>
            <a:ext cx="4571059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36CB09-68EC-4A05-8CD0-4B15DE41965B}" type="datetimeFigureOut">
              <a:rPr lang="ru-RU" smtClean="0"/>
              <a:pPr/>
              <a:t>13.06.2021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A56FC-78BD-4DC8-B69D-C938F22A768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88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36CB09-68EC-4A05-8CD0-4B15DE41965B}" type="datetimeFigureOut">
              <a:rPr lang="ru-RU" smtClean="0"/>
              <a:pPr/>
              <a:t>13.06.2021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A56FC-78BD-4DC8-B69D-C938F22A768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74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36CB09-68EC-4A05-8CD0-4B15DE41965B}" type="datetimeFigureOut">
              <a:rPr lang="ru-RU" smtClean="0"/>
              <a:pPr/>
              <a:t>13.06.2021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A56FC-78BD-4DC8-B69D-C938F22A768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542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10" y="457200"/>
            <a:ext cx="3467844" cy="1600200"/>
          </a:xfrm>
        </p:spPr>
        <p:txBody>
          <a:bodyPr anchor="b"/>
          <a:lstStyle>
            <a:lvl1pPr>
              <a:defRPr sz="282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059" y="987426"/>
            <a:ext cx="5443270" cy="4873625"/>
          </a:xfrm>
        </p:spPr>
        <p:txBody>
          <a:bodyPr/>
          <a:lstStyle>
            <a:lvl1pPr>
              <a:defRPr sz="2822"/>
            </a:lvl1pPr>
            <a:lvl2pPr>
              <a:defRPr sz="2469"/>
            </a:lvl2pPr>
            <a:lvl3pPr>
              <a:defRPr sz="2117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610" y="2057400"/>
            <a:ext cx="3467844" cy="3811588"/>
          </a:xfrm>
        </p:spPr>
        <p:txBody>
          <a:bodyPr/>
          <a:lstStyle>
            <a:lvl1pPr marL="0" indent="0">
              <a:buNone/>
              <a:defRPr sz="1411"/>
            </a:lvl1pPr>
            <a:lvl2pPr marL="403205" indent="0">
              <a:buNone/>
              <a:defRPr sz="1235"/>
            </a:lvl2pPr>
            <a:lvl3pPr marL="806409" indent="0">
              <a:buNone/>
              <a:defRPr sz="1058"/>
            </a:lvl3pPr>
            <a:lvl4pPr marL="1209614" indent="0">
              <a:buNone/>
              <a:defRPr sz="882"/>
            </a:lvl4pPr>
            <a:lvl5pPr marL="1612819" indent="0">
              <a:buNone/>
              <a:defRPr sz="882"/>
            </a:lvl5pPr>
            <a:lvl6pPr marL="2016023" indent="0">
              <a:buNone/>
              <a:defRPr sz="882"/>
            </a:lvl6pPr>
            <a:lvl7pPr marL="2419228" indent="0">
              <a:buNone/>
              <a:defRPr sz="882"/>
            </a:lvl7pPr>
            <a:lvl8pPr marL="2822433" indent="0">
              <a:buNone/>
              <a:defRPr sz="882"/>
            </a:lvl8pPr>
            <a:lvl9pPr marL="3225637" indent="0">
              <a:buNone/>
              <a:defRPr sz="882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36CB09-68EC-4A05-8CD0-4B15DE41965B}" type="datetimeFigureOut">
              <a:rPr lang="ru-RU" smtClean="0"/>
              <a:pPr/>
              <a:t>13.06.2021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A56FC-78BD-4DC8-B69D-C938F22A768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653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10" y="457200"/>
            <a:ext cx="3467844" cy="1600200"/>
          </a:xfrm>
        </p:spPr>
        <p:txBody>
          <a:bodyPr anchor="b"/>
          <a:lstStyle>
            <a:lvl1pPr>
              <a:defRPr sz="282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1059" y="987426"/>
            <a:ext cx="5443270" cy="4873625"/>
          </a:xfrm>
        </p:spPr>
        <p:txBody>
          <a:bodyPr anchor="t"/>
          <a:lstStyle>
            <a:lvl1pPr marL="0" indent="0">
              <a:buNone/>
              <a:defRPr sz="2822"/>
            </a:lvl1pPr>
            <a:lvl2pPr marL="403205" indent="0">
              <a:buNone/>
              <a:defRPr sz="2469"/>
            </a:lvl2pPr>
            <a:lvl3pPr marL="806409" indent="0">
              <a:buNone/>
              <a:defRPr sz="2117"/>
            </a:lvl3pPr>
            <a:lvl4pPr marL="1209614" indent="0">
              <a:buNone/>
              <a:defRPr sz="1764"/>
            </a:lvl4pPr>
            <a:lvl5pPr marL="1612819" indent="0">
              <a:buNone/>
              <a:defRPr sz="1764"/>
            </a:lvl5pPr>
            <a:lvl6pPr marL="2016023" indent="0">
              <a:buNone/>
              <a:defRPr sz="1764"/>
            </a:lvl6pPr>
            <a:lvl7pPr marL="2419228" indent="0">
              <a:buNone/>
              <a:defRPr sz="1764"/>
            </a:lvl7pPr>
            <a:lvl8pPr marL="2822433" indent="0">
              <a:buNone/>
              <a:defRPr sz="1764"/>
            </a:lvl8pPr>
            <a:lvl9pPr marL="3225637" indent="0">
              <a:buNone/>
              <a:defRPr sz="1764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610" y="2057400"/>
            <a:ext cx="3467844" cy="3811588"/>
          </a:xfrm>
        </p:spPr>
        <p:txBody>
          <a:bodyPr/>
          <a:lstStyle>
            <a:lvl1pPr marL="0" indent="0">
              <a:buNone/>
              <a:defRPr sz="1411"/>
            </a:lvl1pPr>
            <a:lvl2pPr marL="403205" indent="0">
              <a:buNone/>
              <a:defRPr sz="1235"/>
            </a:lvl2pPr>
            <a:lvl3pPr marL="806409" indent="0">
              <a:buNone/>
              <a:defRPr sz="1058"/>
            </a:lvl3pPr>
            <a:lvl4pPr marL="1209614" indent="0">
              <a:buNone/>
              <a:defRPr sz="882"/>
            </a:lvl4pPr>
            <a:lvl5pPr marL="1612819" indent="0">
              <a:buNone/>
              <a:defRPr sz="882"/>
            </a:lvl5pPr>
            <a:lvl6pPr marL="2016023" indent="0">
              <a:buNone/>
              <a:defRPr sz="882"/>
            </a:lvl6pPr>
            <a:lvl7pPr marL="2419228" indent="0">
              <a:buNone/>
              <a:defRPr sz="882"/>
            </a:lvl7pPr>
            <a:lvl8pPr marL="2822433" indent="0">
              <a:buNone/>
              <a:defRPr sz="882"/>
            </a:lvl8pPr>
            <a:lvl9pPr marL="3225637" indent="0">
              <a:buNone/>
              <a:defRPr sz="882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36CB09-68EC-4A05-8CD0-4B15DE41965B}" type="datetimeFigureOut">
              <a:rPr lang="ru-RU" smtClean="0"/>
              <a:pPr/>
              <a:t>13.06.2021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A56FC-78BD-4DC8-B69D-C938F22A768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108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9210" y="365126"/>
            <a:ext cx="92737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210" y="1825625"/>
            <a:ext cx="92737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210" y="6356351"/>
            <a:ext cx="2419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6CB09-68EC-4A05-8CD0-4B15DE41965B}" type="datetimeFigureOut">
              <a:rPr lang="ru-RU" smtClean="0"/>
              <a:pPr/>
              <a:t>13.06.2021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646" y="6356351"/>
            <a:ext cx="36288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3697" y="6356351"/>
            <a:ext cx="2419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A56FC-78BD-4DC8-B69D-C938F22A768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03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06409" rtl="0" eaLnBrk="1" latinLnBrk="0" hangingPunct="1">
        <a:lnSpc>
          <a:spcPct val="90000"/>
        </a:lnSpc>
        <a:spcBef>
          <a:spcPct val="0"/>
        </a:spcBef>
        <a:buNone/>
        <a:defRPr sz="3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602" indent="-201602" algn="l" defTabSz="806409" rtl="0" eaLnBrk="1" latinLnBrk="0" hangingPunct="1">
        <a:lnSpc>
          <a:spcPct val="90000"/>
        </a:lnSpc>
        <a:spcBef>
          <a:spcPts val="882"/>
        </a:spcBef>
        <a:buFont typeface="Arial" panose="020B0604020202020204" pitchFamily="34" charset="0"/>
        <a:buChar char="•"/>
        <a:defRPr sz="2469" kern="1200">
          <a:solidFill>
            <a:schemeClr val="tx1"/>
          </a:solidFill>
          <a:latin typeface="+mn-lt"/>
          <a:ea typeface="+mn-ea"/>
          <a:cs typeface="+mn-cs"/>
        </a:defRPr>
      </a:lvl1pPr>
      <a:lvl2pPr marL="604807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2pPr>
      <a:lvl3pPr marL="1008012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411216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4pPr>
      <a:lvl5pPr marL="1814421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5pPr>
      <a:lvl6pPr marL="2217626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620830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3024035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427240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1pPr>
      <a:lvl2pPr marL="403205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2pPr>
      <a:lvl3pPr marL="806409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3pPr>
      <a:lvl4pPr marL="1209614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4pPr>
      <a:lvl5pPr marL="1612819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5pPr>
      <a:lvl6pPr marL="2016023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419228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2822433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225637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gif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hub.com/jingwood/d2dlib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TheTMGaming" TargetMode="External"/><Relationship Id="rId5" Type="http://schemas.openxmlformats.org/officeDocument/2006/relationships/hyperlink" Target="https://vk.com/iury.perov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6C5D80C-E1FC-45D1-B6A3-C711E4951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070" y="0"/>
            <a:ext cx="11134277" cy="6892258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игрушка, кукла&#10;&#10;Автоматически созданное описание">
            <a:extLst>
              <a:ext uri="{FF2B5EF4-FFF2-40B4-BE49-F238E27FC236}">
                <a16:creationId xmlns:a16="http://schemas.microsoft.com/office/drawing/2014/main" id="{6DC97668-77A6-42FF-BEA9-AF1BBC01F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78" y="2308607"/>
            <a:ext cx="7223804" cy="3767396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EE7691F-21C7-4135-884A-4CC8F83EB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370" y="246362"/>
            <a:ext cx="7796712" cy="254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54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6C5D80C-E1FC-45D1-B6A3-C711E4951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070" y="0"/>
            <a:ext cx="11134277" cy="6892258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игрушка, кукла&#10;&#10;Автоматически созданное описание">
            <a:extLst>
              <a:ext uri="{FF2B5EF4-FFF2-40B4-BE49-F238E27FC236}">
                <a16:creationId xmlns:a16="http://schemas.microsoft.com/office/drawing/2014/main" id="{6DC97668-77A6-42FF-BEA9-AF1BBC01F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78" y="2308607"/>
            <a:ext cx="7223804" cy="37673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DF0E42-A4F1-4DC3-91EE-6B0BBCD1E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5" y="512852"/>
            <a:ext cx="9560789" cy="5918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EB36B-CC26-4123-8A9C-318F2FB1E719}"/>
              </a:ext>
            </a:extLst>
          </p:cNvPr>
          <p:cNvSpPr txBox="1"/>
          <p:nvPr/>
        </p:nvSpPr>
        <p:spPr>
          <a:xfrm>
            <a:off x="754145" y="856732"/>
            <a:ext cx="9068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bg1"/>
                </a:solidFill>
                <a:latin typeface="Intro" panose="02000000000000000000" pitchFamily="50" charset="0"/>
              </a:rPr>
              <a:t>Powerups</a:t>
            </a:r>
            <a:endParaRPr lang="en-US" dirty="0">
              <a:solidFill>
                <a:schemeClr val="bg1"/>
              </a:solidFill>
              <a:latin typeface="Intro Bold Caps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D7FF8-9F34-4DA9-9FF1-3B53D3F5CA7B}"/>
              </a:ext>
            </a:extLst>
          </p:cNvPr>
          <p:cNvSpPr txBox="1"/>
          <p:nvPr/>
        </p:nvSpPr>
        <p:spPr>
          <a:xfrm>
            <a:off x="994451" y="2964239"/>
            <a:ext cx="2282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u="sng" dirty="0">
                <a:solidFill>
                  <a:schemeClr val="bg1"/>
                </a:solidFill>
                <a:latin typeface="Intro Bold Caps" panose="02000000000000000000" pitchFamily="2" charset="0"/>
              </a:rPr>
              <a:t>Небольшой </a:t>
            </a:r>
            <a:r>
              <a:rPr lang="ru-RU" sz="1600" u="sng" dirty="0" err="1">
                <a:solidFill>
                  <a:schemeClr val="bg1"/>
                </a:solidFill>
                <a:latin typeface="Intro Bold Caps" panose="02000000000000000000" pitchFamily="2" charset="0"/>
              </a:rPr>
              <a:t>лут</a:t>
            </a:r>
            <a:endParaRPr lang="ru-RU" sz="1600" u="sng" dirty="0">
              <a:solidFill>
                <a:schemeClr val="bg1"/>
              </a:solidFill>
              <a:latin typeface="Intro Bold Caps" panose="02000000000000000000" pitchFamily="2" charset="0"/>
            </a:endParaRPr>
          </a:p>
          <a:p>
            <a:endParaRPr lang="ru-RU" sz="1600" dirty="0">
              <a:solidFill>
                <a:schemeClr val="bg1"/>
              </a:solidFill>
              <a:latin typeface="Intro Bold Caps" panose="02000000000000000000" pitchFamily="2" charset="0"/>
            </a:endParaRP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Увеличивает количество пуль у игрока на 15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C5382BE-BA30-4D28-9637-9E8AE5ECFC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136" y="3292650"/>
            <a:ext cx="1285191" cy="10641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3BC56C1-ABAA-44AC-96AE-775EF8C83A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33" y="2047754"/>
            <a:ext cx="1429849" cy="80630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13AFCDD-339B-43D8-A994-846C250956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32" y="1953568"/>
            <a:ext cx="821690" cy="9946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994233-7AA1-4257-B4AA-BC4F8D3E863E}"/>
              </a:ext>
            </a:extLst>
          </p:cNvPr>
          <p:cNvSpPr txBox="1"/>
          <p:nvPr/>
        </p:nvSpPr>
        <p:spPr>
          <a:xfrm>
            <a:off x="3120773" y="4443978"/>
            <a:ext cx="45284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u="sng" dirty="0">
                <a:solidFill>
                  <a:schemeClr val="bg1"/>
                </a:solidFill>
                <a:latin typeface="Intro Bold Caps" panose="02000000000000000000" pitchFamily="2" charset="0"/>
              </a:rPr>
              <a:t>сердечко</a:t>
            </a:r>
          </a:p>
          <a:p>
            <a:pPr algn="ctr"/>
            <a:endParaRPr lang="ru-RU" sz="1600" u="sng" dirty="0">
              <a:solidFill>
                <a:schemeClr val="bg1"/>
              </a:solidFill>
              <a:latin typeface="Intro Bold Caps" panose="02000000000000000000" pitchFamily="2" charset="0"/>
            </a:endParaRP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восстанавливает здоровье игрока на 150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72107D-9A15-4981-9A3F-544295596FB1}"/>
              </a:ext>
            </a:extLst>
          </p:cNvPr>
          <p:cNvSpPr txBox="1"/>
          <p:nvPr/>
        </p:nvSpPr>
        <p:spPr>
          <a:xfrm>
            <a:off x="2924350" y="4892878"/>
            <a:ext cx="4528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ru-RU" dirty="0">
              <a:solidFill>
                <a:schemeClr val="bg1"/>
              </a:solidFill>
              <a:latin typeface="Intro Bold Caps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648CB1-A829-435E-B457-8D62DE830F9B}"/>
              </a:ext>
            </a:extLst>
          </p:cNvPr>
          <p:cNvSpPr txBox="1"/>
          <p:nvPr/>
        </p:nvSpPr>
        <p:spPr>
          <a:xfrm>
            <a:off x="7502507" y="2964239"/>
            <a:ext cx="2282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u="sng" dirty="0">
                <a:solidFill>
                  <a:schemeClr val="bg1"/>
                </a:solidFill>
                <a:latin typeface="Intro Bold Caps" panose="02000000000000000000" pitchFamily="2" charset="0"/>
              </a:rPr>
              <a:t>большой </a:t>
            </a:r>
            <a:r>
              <a:rPr lang="ru-RU" sz="1600" u="sng" dirty="0" err="1">
                <a:solidFill>
                  <a:schemeClr val="bg1"/>
                </a:solidFill>
                <a:latin typeface="Intro Bold Caps" panose="02000000000000000000" pitchFamily="2" charset="0"/>
              </a:rPr>
              <a:t>лут</a:t>
            </a:r>
            <a:endParaRPr lang="ru-RU" sz="1600" u="sng" dirty="0">
              <a:solidFill>
                <a:schemeClr val="bg1"/>
              </a:solidFill>
              <a:latin typeface="Intro Bold Caps" panose="02000000000000000000" pitchFamily="2" charset="0"/>
            </a:endParaRPr>
          </a:p>
          <a:p>
            <a:endParaRPr lang="ru-RU" sz="1600" dirty="0">
              <a:solidFill>
                <a:schemeClr val="bg1"/>
              </a:solidFill>
              <a:latin typeface="Intro Bold Caps" panose="02000000000000000000" pitchFamily="2" charset="0"/>
            </a:endParaRP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Увеличивает количество пуль у игрока на 30</a:t>
            </a:r>
          </a:p>
        </p:txBody>
      </p:sp>
    </p:spTree>
    <p:extLst>
      <p:ext uri="{BB962C8B-B14F-4D97-AF65-F5344CB8AC3E}">
        <p14:creationId xmlns:p14="http://schemas.microsoft.com/office/powerpoint/2010/main" val="310332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6C5D80C-E1FC-45D1-B6A3-C711E4951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070" y="0"/>
            <a:ext cx="11134277" cy="6892258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игрушка, кукла&#10;&#10;Автоматически созданное описание">
            <a:extLst>
              <a:ext uri="{FF2B5EF4-FFF2-40B4-BE49-F238E27FC236}">
                <a16:creationId xmlns:a16="http://schemas.microsoft.com/office/drawing/2014/main" id="{6DC97668-77A6-42FF-BEA9-AF1BBC01F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78" y="2308607"/>
            <a:ext cx="7223804" cy="37673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DF0E42-A4F1-4DC3-91EE-6B0BBCD1E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5" y="512852"/>
            <a:ext cx="9560789" cy="5918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EB36B-CC26-4123-8A9C-318F2FB1E719}"/>
              </a:ext>
            </a:extLst>
          </p:cNvPr>
          <p:cNvSpPr txBox="1"/>
          <p:nvPr/>
        </p:nvSpPr>
        <p:spPr>
          <a:xfrm>
            <a:off x="754145" y="856732"/>
            <a:ext cx="9068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>
                <a:solidFill>
                  <a:schemeClr val="bg1"/>
                </a:solidFill>
                <a:latin typeface="Intro" panose="02000000000000000000" pitchFamily="50" charset="0"/>
              </a:rPr>
              <a:t>Статичные объекты</a:t>
            </a:r>
            <a:endParaRPr lang="en-US" dirty="0">
              <a:solidFill>
                <a:schemeClr val="bg1"/>
              </a:solidFill>
              <a:latin typeface="Intro Bold Caps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D7FF8-9F34-4DA9-9FF1-3B53D3F5CA7B}"/>
              </a:ext>
            </a:extLst>
          </p:cNvPr>
          <p:cNvSpPr txBox="1"/>
          <p:nvPr/>
        </p:nvSpPr>
        <p:spPr>
          <a:xfrm>
            <a:off x="994450" y="2964239"/>
            <a:ext cx="294595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u="sng" dirty="0">
                <a:solidFill>
                  <a:schemeClr val="bg1"/>
                </a:solidFill>
                <a:latin typeface="Intro Bold Caps" panose="02000000000000000000" pitchFamily="2" charset="0"/>
              </a:rPr>
              <a:t>Коробка</a:t>
            </a:r>
          </a:p>
          <a:p>
            <a:pPr algn="ctr"/>
            <a:endParaRPr lang="ru-RU" sz="1600" dirty="0">
              <a:solidFill>
                <a:schemeClr val="bg1"/>
              </a:solidFill>
              <a:latin typeface="Intro Bold Caps" panose="02000000000000000000" pitchFamily="2" charset="0"/>
            </a:endParaRP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Очки прочности: 40</a:t>
            </a:r>
          </a:p>
          <a:p>
            <a:pPr algn="ctr"/>
            <a:endParaRPr lang="ru-RU" sz="1600" dirty="0">
              <a:solidFill>
                <a:schemeClr val="bg1"/>
              </a:solidFill>
              <a:latin typeface="Intro Bold Caps" panose="02000000000000000000" pitchFamily="2" charset="0"/>
            </a:endParaRP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Особенность: способна защитить игрока от одной пули </a:t>
            </a:r>
            <a:r>
              <a:rPr lang="ru-RU" sz="1600" dirty="0" err="1">
                <a:solidFill>
                  <a:schemeClr val="bg1"/>
                </a:solidFill>
                <a:latin typeface="Intro Bold Caps" panose="02000000000000000000" pitchFamily="2" charset="0"/>
              </a:rPr>
              <a:t>горжика</a:t>
            </a:r>
            <a:endParaRPr lang="ru-RU" sz="1600" dirty="0">
              <a:solidFill>
                <a:schemeClr val="bg1"/>
              </a:solidFill>
              <a:latin typeface="Intro Bold Caps" panose="02000000000000000000" pitchFamily="2" charset="0"/>
            </a:endParaRPr>
          </a:p>
          <a:p>
            <a:endParaRPr lang="ru-RU" dirty="0">
              <a:solidFill>
                <a:schemeClr val="bg1"/>
              </a:solidFill>
              <a:latin typeface="Intro Bold Caps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72107D-9A15-4981-9A3F-544295596FB1}"/>
              </a:ext>
            </a:extLst>
          </p:cNvPr>
          <p:cNvSpPr txBox="1"/>
          <p:nvPr/>
        </p:nvSpPr>
        <p:spPr>
          <a:xfrm>
            <a:off x="2924350" y="4892878"/>
            <a:ext cx="4528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ru-RU" dirty="0">
              <a:solidFill>
                <a:schemeClr val="bg1"/>
              </a:solidFill>
              <a:latin typeface="Intro Bold Caps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648CB1-A829-435E-B457-8D62DE830F9B}"/>
              </a:ext>
            </a:extLst>
          </p:cNvPr>
          <p:cNvSpPr txBox="1"/>
          <p:nvPr/>
        </p:nvSpPr>
        <p:spPr>
          <a:xfrm>
            <a:off x="5470669" y="3044674"/>
            <a:ext cx="41949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u="sng" dirty="0">
                <a:solidFill>
                  <a:schemeClr val="bg1"/>
                </a:solidFill>
                <a:latin typeface="Intro Bold Caps" panose="02000000000000000000" pitchFamily="2" charset="0"/>
              </a:rPr>
              <a:t>огонь</a:t>
            </a:r>
          </a:p>
          <a:p>
            <a:endParaRPr lang="ru-RU" sz="1600" dirty="0">
              <a:solidFill>
                <a:schemeClr val="bg1"/>
              </a:solidFill>
              <a:latin typeface="Intro Bold Caps" panose="02000000000000000000" pitchFamily="2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Урон: 130</a:t>
            </a:r>
          </a:p>
          <a:p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Перезарядка: 1.5 сек</a:t>
            </a:r>
          </a:p>
          <a:p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Время </a:t>
            </a:r>
            <a:r>
              <a:rPr lang="ru-RU" sz="1600" dirty="0" err="1">
                <a:solidFill>
                  <a:schemeClr val="bg1"/>
                </a:solidFill>
                <a:latin typeface="Intro Bold Caps" panose="02000000000000000000" pitchFamily="2" charset="0"/>
              </a:rPr>
              <a:t>спавна</a:t>
            </a: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Intro Bold Caps" panose="02000000000000000000" pitchFamily="2" charset="0"/>
              </a:rPr>
              <a:t>горжика</a:t>
            </a: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: 12 сек</a:t>
            </a:r>
          </a:p>
          <a:p>
            <a:endParaRPr lang="ru-RU" sz="1600" dirty="0">
              <a:solidFill>
                <a:schemeClr val="bg1"/>
              </a:solidFill>
              <a:latin typeface="Intro Bold Caps" panose="02000000000000000000" pitchFamily="2" charset="0"/>
            </a:endParaRP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Особенности: 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Огнём бросается босс</a:t>
            </a:r>
            <a:r>
              <a:rPr lang="en-US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;</a:t>
            </a:r>
            <a:endParaRPr lang="ru-RU" sz="1600" dirty="0">
              <a:solidFill>
                <a:schemeClr val="bg1"/>
              </a:solidFill>
              <a:latin typeface="Intro Bold Caps" panose="02000000000000000000" pitchFamily="2" charset="0"/>
            </a:endParaRPr>
          </a:p>
          <a:p>
            <a:pPr algn="ctr"/>
            <a:r>
              <a:rPr lang="ru-RU" sz="1600" dirty="0" err="1">
                <a:solidFill>
                  <a:schemeClr val="bg1"/>
                </a:solidFill>
                <a:latin typeface="Intro Bold Caps" panose="02000000000000000000" pitchFamily="2" charset="0"/>
              </a:rPr>
              <a:t>спавн</a:t>
            </a: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Intro Bold Caps" panose="02000000000000000000" pitchFamily="2" charset="0"/>
              </a:rPr>
              <a:t>горжика</a:t>
            </a:r>
            <a:r>
              <a:rPr lang="en-US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;</a:t>
            </a: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 нанесение большого урона игроку и </a:t>
            </a:r>
            <a:r>
              <a:rPr lang="ru-RU" sz="1600" dirty="0" err="1">
                <a:solidFill>
                  <a:schemeClr val="bg1"/>
                </a:solidFill>
                <a:latin typeface="Intro Bold Caps" panose="02000000000000000000" pitchFamily="2" charset="0"/>
              </a:rPr>
              <a:t>зумбе</a:t>
            </a:r>
            <a:endParaRPr lang="ru-RU" sz="1600" dirty="0">
              <a:solidFill>
                <a:schemeClr val="bg1"/>
              </a:solidFill>
              <a:latin typeface="Intro Bold Caps" panose="02000000000000000000" pitchFamily="2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DC6DF6F-B182-4C62-9CCD-79B7167B6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686" y="1022806"/>
            <a:ext cx="583491" cy="2021868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B6C3315-EC58-41D2-B8E0-8C6104E3A9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91" y="1996227"/>
            <a:ext cx="885072" cy="88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41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6C5D80C-E1FC-45D1-B6A3-C711E4951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070" y="0"/>
            <a:ext cx="11134277" cy="6892258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игрушка, кукла&#10;&#10;Автоматически созданное описание">
            <a:extLst>
              <a:ext uri="{FF2B5EF4-FFF2-40B4-BE49-F238E27FC236}">
                <a16:creationId xmlns:a16="http://schemas.microsoft.com/office/drawing/2014/main" id="{6DC97668-77A6-42FF-BEA9-AF1BBC01F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78" y="2308607"/>
            <a:ext cx="7223804" cy="37673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DF0E42-A4F1-4DC3-91EE-6B0BBCD1E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5" y="512852"/>
            <a:ext cx="9560789" cy="5918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EB36B-CC26-4123-8A9C-318F2FB1E719}"/>
              </a:ext>
            </a:extLst>
          </p:cNvPr>
          <p:cNvSpPr txBox="1"/>
          <p:nvPr/>
        </p:nvSpPr>
        <p:spPr>
          <a:xfrm>
            <a:off x="754145" y="856732"/>
            <a:ext cx="9068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>
                <a:solidFill>
                  <a:schemeClr val="bg1"/>
                </a:solidFill>
                <a:latin typeface="Intro" panose="02000000000000000000" pitchFamily="50" charset="0"/>
              </a:rPr>
              <a:t>Управление</a:t>
            </a:r>
            <a:endParaRPr lang="en-US" dirty="0">
              <a:solidFill>
                <a:schemeClr val="bg1"/>
              </a:solidFill>
              <a:latin typeface="Intro Bold Caps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D7FF8-9F34-4DA9-9FF1-3B53D3F5CA7B}"/>
              </a:ext>
            </a:extLst>
          </p:cNvPr>
          <p:cNvSpPr txBox="1"/>
          <p:nvPr/>
        </p:nvSpPr>
        <p:spPr>
          <a:xfrm>
            <a:off x="1459999" y="2159421"/>
            <a:ext cx="76568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u="sng" dirty="0">
                <a:solidFill>
                  <a:schemeClr val="bg1"/>
                </a:solidFill>
                <a:latin typeface="Intro Bold Caps" panose="02000000000000000000" pitchFamily="2" charset="0"/>
              </a:rPr>
              <a:t>W / Up </a:t>
            </a:r>
            <a:r>
              <a:rPr lang="en-US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– </a:t>
            </a: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движение вверх</a:t>
            </a:r>
          </a:p>
          <a:p>
            <a:pPr algn="ctr">
              <a:lnSpc>
                <a:spcPct val="150000"/>
              </a:lnSpc>
            </a:pPr>
            <a:r>
              <a:rPr lang="en-US" sz="1600" u="sng" dirty="0">
                <a:solidFill>
                  <a:schemeClr val="bg1"/>
                </a:solidFill>
                <a:latin typeface="Intro Bold Caps" panose="02000000000000000000" pitchFamily="2" charset="0"/>
              </a:rPr>
              <a:t>A / left </a:t>
            </a:r>
            <a:r>
              <a:rPr lang="en-US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– </a:t>
            </a: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движение влево</a:t>
            </a:r>
          </a:p>
          <a:p>
            <a:pPr algn="ctr">
              <a:lnSpc>
                <a:spcPct val="150000"/>
              </a:lnSpc>
            </a:pPr>
            <a:r>
              <a:rPr lang="en-US" sz="1600" u="sng" dirty="0">
                <a:solidFill>
                  <a:schemeClr val="bg1"/>
                </a:solidFill>
                <a:latin typeface="Intro Bold Caps" panose="02000000000000000000" pitchFamily="2" charset="0"/>
              </a:rPr>
              <a:t>S / down </a:t>
            </a:r>
            <a:r>
              <a:rPr lang="en-US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– </a:t>
            </a: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движение вниз</a:t>
            </a:r>
          </a:p>
          <a:p>
            <a:pPr algn="ctr">
              <a:lnSpc>
                <a:spcPct val="150000"/>
              </a:lnSpc>
            </a:pPr>
            <a:r>
              <a:rPr lang="en-US" sz="1600" u="sng" dirty="0">
                <a:solidFill>
                  <a:schemeClr val="bg1"/>
                </a:solidFill>
                <a:latin typeface="Intro Bold Caps" panose="02000000000000000000" pitchFamily="2" charset="0"/>
              </a:rPr>
              <a:t>D / right </a:t>
            </a:r>
            <a:r>
              <a:rPr lang="en-US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– </a:t>
            </a: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движение вправо</a:t>
            </a:r>
          </a:p>
          <a:p>
            <a:pPr algn="ctr">
              <a:lnSpc>
                <a:spcPct val="150000"/>
              </a:lnSpc>
            </a:pPr>
            <a:r>
              <a:rPr lang="en-US" sz="1600" u="sng" dirty="0">
                <a:solidFill>
                  <a:schemeClr val="bg1"/>
                </a:solidFill>
                <a:latin typeface="Intro Bold Caps" panose="02000000000000000000" pitchFamily="2" charset="0"/>
              </a:rPr>
              <a:t>F</a:t>
            </a:r>
            <a:r>
              <a:rPr lang="en-US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 – </a:t>
            </a: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перезагрузка игры (в конце игры)</a:t>
            </a:r>
          </a:p>
          <a:p>
            <a:pPr algn="ctr">
              <a:lnSpc>
                <a:spcPct val="150000"/>
              </a:lnSpc>
            </a:pPr>
            <a:r>
              <a:rPr lang="en-US" sz="1600" u="sng" dirty="0">
                <a:solidFill>
                  <a:schemeClr val="bg1"/>
                </a:solidFill>
                <a:latin typeface="Intro Bold Caps" panose="02000000000000000000" pitchFamily="2" charset="0"/>
              </a:rPr>
              <a:t>Left mouse button </a:t>
            </a:r>
            <a:r>
              <a:rPr lang="en-US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- </a:t>
            </a: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стрельба</a:t>
            </a:r>
            <a:endParaRPr lang="ru-RU" dirty="0">
              <a:solidFill>
                <a:schemeClr val="bg1"/>
              </a:solidFill>
              <a:latin typeface="Intro Bold Caps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72107D-9A15-4981-9A3F-544295596FB1}"/>
              </a:ext>
            </a:extLst>
          </p:cNvPr>
          <p:cNvSpPr txBox="1"/>
          <p:nvPr/>
        </p:nvSpPr>
        <p:spPr>
          <a:xfrm>
            <a:off x="2924350" y="4892878"/>
            <a:ext cx="4528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ru-RU" dirty="0">
              <a:solidFill>
                <a:schemeClr val="bg1"/>
              </a:solidFill>
              <a:latin typeface="Intro Bold Cap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32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6C5D80C-E1FC-45D1-B6A3-C711E4951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070" y="0"/>
            <a:ext cx="11134277" cy="6892258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игрушка, кукла&#10;&#10;Автоматически созданное описание">
            <a:extLst>
              <a:ext uri="{FF2B5EF4-FFF2-40B4-BE49-F238E27FC236}">
                <a16:creationId xmlns:a16="http://schemas.microsoft.com/office/drawing/2014/main" id="{6DC97668-77A6-42FF-BEA9-AF1BBC01F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78" y="2308607"/>
            <a:ext cx="7223804" cy="37673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DF0E42-A4F1-4DC3-91EE-6B0BBCD1E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5" y="512852"/>
            <a:ext cx="9560789" cy="5918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EB36B-CC26-4123-8A9C-318F2FB1E719}"/>
              </a:ext>
            </a:extLst>
          </p:cNvPr>
          <p:cNvSpPr txBox="1"/>
          <p:nvPr/>
        </p:nvSpPr>
        <p:spPr>
          <a:xfrm>
            <a:off x="754145" y="856732"/>
            <a:ext cx="9068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>
                <a:solidFill>
                  <a:schemeClr val="bg1"/>
                </a:solidFill>
                <a:latin typeface="Intro Bold Caps" panose="02000000000000000000" pitchFamily="2" charset="0"/>
              </a:rPr>
              <a:t>Как играть?</a:t>
            </a:r>
            <a:endParaRPr lang="en-US" dirty="0">
              <a:solidFill>
                <a:schemeClr val="bg1"/>
              </a:solidFill>
              <a:latin typeface="Intro Bold Caps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D7FF8-9F34-4DA9-9FF1-3B53D3F5CA7B}"/>
              </a:ext>
            </a:extLst>
          </p:cNvPr>
          <p:cNvSpPr txBox="1"/>
          <p:nvPr/>
        </p:nvSpPr>
        <p:spPr>
          <a:xfrm>
            <a:off x="938357" y="1847391"/>
            <a:ext cx="8893324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Игрок возрождается в левом верхнем углу, игра начинается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Цель – уничтожить босса, который находится в центре карты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Игрок производит выстрел кликами левой кнопки мыши, но не может стрелять очередью (зажимать ЛКМ)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Если заканчиваются пули – можно собрать </a:t>
            </a:r>
            <a:r>
              <a:rPr lang="ru-RU" sz="1400" dirty="0" err="1">
                <a:solidFill>
                  <a:schemeClr val="bg1"/>
                </a:solidFill>
                <a:latin typeface="Intro Bold Caps" panose="02000000000000000000" pitchFamily="2" charset="0"/>
              </a:rPr>
              <a:t>лут</a:t>
            </a: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 (малый или большой)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Большой </a:t>
            </a:r>
            <a:r>
              <a:rPr lang="ru-RU" sz="1400" dirty="0" err="1">
                <a:solidFill>
                  <a:schemeClr val="bg1"/>
                </a:solidFill>
                <a:latin typeface="Intro Bold Caps" panose="02000000000000000000" pitchFamily="2" charset="0"/>
              </a:rPr>
              <a:t>лут</a:t>
            </a: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 выпадает из </a:t>
            </a:r>
            <a:r>
              <a:rPr lang="ru-RU" sz="1400" dirty="0" err="1">
                <a:solidFill>
                  <a:schemeClr val="bg1"/>
                </a:solidFill>
                <a:latin typeface="Intro Bold Caps" panose="02000000000000000000" pitchFamily="2" charset="0"/>
              </a:rPr>
              <a:t>зумбы</a:t>
            </a: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 с некоторой вероятностью после его смерти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Если заканчивается здоровье – можно восстановить его с помощью «сердечка»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Вражеские пули не причиняют вреда боссу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Пули </a:t>
            </a:r>
            <a:r>
              <a:rPr lang="ru-RU" sz="1400" dirty="0" err="1">
                <a:solidFill>
                  <a:schemeClr val="bg1"/>
                </a:solidFill>
                <a:latin typeface="Intro Bold Caps" panose="02000000000000000000" pitchFamily="2" charset="0"/>
              </a:rPr>
              <a:t>горжика</a:t>
            </a: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 наносят урон игроку и </a:t>
            </a:r>
            <a:r>
              <a:rPr lang="ru-RU" sz="1400" dirty="0" err="1">
                <a:solidFill>
                  <a:schemeClr val="bg1"/>
                </a:solidFill>
                <a:latin typeface="Intro Bold Caps" panose="02000000000000000000" pitchFamily="2" charset="0"/>
              </a:rPr>
              <a:t>зумбе</a:t>
            </a:r>
            <a:endParaRPr lang="ru-RU" sz="1400" dirty="0">
              <a:solidFill>
                <a:schemeClr val="bg1"/>
              </a:solidFill>
              <a:latin typeface="Intro Bold Caps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Огонь наносит урон игроку и </a:t>
            </a:r>
            <a:r>
              <a:rPr lang="ru-RU" sz="1400" dirty="0" err="1">
                <a:solidFill>
                  <a:schemeClr val="bg1"/>
                </a:solidFill>
                <a:latin typeface="Intro Bold Caps" panose="02000000000000000000" pitchFamily="2" charset="0"/>
              </a:rPr>
              <a:t>зумбе</a:t>
            </a:r>
            <a:endParaRPr lang="ru-RU" sz="1400" dirty="0">
              <a:solidFill>
                <a:schemeClr val="bg1"/>
              </a:solidFill>
              <a:latin typeface="Intro Bold Caps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dirty="0">
              <a:solidFill>
                <a:schemeClr val="bg1"/>
              </a:solidFill>
              <a:latin typeface="Intro Bold Caps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72107D-9A15-4981-9A3F-544295596FB1}"/>
              </a:ext>
            </a:extLst>
          </p:cNvPr>
          <p:cNvSpPr txBox="1"/>
          <p:nvPr/>
        </p:nvSpPr>
        <p:spPr>
          <a:xfrm>
            <a:off x="2924350" y="4892878"/>
            <a:ext cx="4528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ru-RU" dirty="0">
              <a:solidFill>
                <a:schemeClr val="bg1"/>
              </a:solidFill>
              <a:latin typeface="Intro Bold Cap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89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6C5D80C-E1FC-45D1-B6A3-C711E4951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070" y="0"/>
            <a:ext cx="11134277" cy="6892258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игрушка, кукла&#10;&#10;Автоматически созданное описание">
            <a:extLst>
              <a:ext uri="{FF2B5EF4-FFF2-40B4-BE49-F238E27FC236}">
                <a16:creationId xmlns:a16="http://schemas.microsoft.com/office/drawing/2014/main" id="{6DC97668-77A6-42FF-BEA9-AF1BBC01F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78" y="2308607"/>
            <a:ext cx="7223804" cy="37673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DF0E42-A4F1-4DC3-91EE-6B0BBCD1E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5" y="512852"/>
            <a:ext cx="9560789" cy="5918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EB36B-CC26-4123-8A9C-318F2FB1E719}"/>
              </a:ext>
            </a:extLst>
          </p:cNvPr>
          <p:cNvSpPr txBox="1"/>
          <p:nvPr/>
        </p:nvSpPr>
        <p:spPr>
          <a:xfrm>
            <a:off x="841775" y="3241114"/>
            <a:ext cx="9068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>
                <a:solidFill>
                  <a:schemeClr val="bg1"/>
                </a:solidFill>
                <a:latin typeface="Intro" panose="02000000000000000000" pitchFamily="50" charset="0"/>
              </a:rPr>
              <a:t>Техническая реализация</a:t>
            </a:r>
            <a:r>
              <a:rPr lang="ru-RU" dirty="0">
                <a:solidFill>
                  <a:schemeClr val="bg1"/>
                </a:solidFill>
                <a:latin typeface="Intro" panose="02000000000000000000" pitchFamily="50" charset="0"/>
              </a:rPr>
              <a:t>- </a:t>
            </a:r>
            <a:endParaRPr lang="en-US" dirty="0">
              <a:solidFill>
                <a:schemeClr val="bg1"/>
              </a:solidFill>
              <a:latin typeface="Intro Bold Cap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05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6C5D80C-E1FC-45D1-B6A3-C711E4951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070" y="0"/>
            <a:ext cx="11134277" cy="6892258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игрушка, кукла&#10;&#10;Автоматически созданное описание">
            <a:extLst>
              <a:ext uri="{FF2B5EF4-FFF2-40B4-BE49-F238E27FC236}">
                <a16:creationId xmlns:a16="http://schemas.microsoft.com/office/drawing/2014/main" id="{6DC97668-77A6-42FF-BEA9-AF1BBC01F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78" y="2308607"/>
            <a:ext cx="7223804" cy="37673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DF0E42-A4F1-4DC3-91EE-6B0BBCD1E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5" y="512852"/>
            <a:ext cx="9560789" cy="5918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EB36B-CC26-4123-8A9C-318F2FB1E719}"/>
              </a:ext>
            </a:extLst>
          </p:cNvPr>
          <p:cNvSpPr txBox="1"/>
          <p:nvPr/>
        </p:nvSpPr>
        <p:spPr>
          <a:xfrm>
            <a:off x="754145" y="856732"/>
            <a:ext cx="9068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>
                <a:solidFill>
                  <a:schemeClr val="bg1"/>
                </a:solidFill>
                <a:latin typeface="Intro Bold Caps" panose="02000000000000000000" pitchFamily="2" charset="0"/>
              </a:rPr>
              <a:t>коллизии</a:t>
            </a:r>
            <a:endParaRPr lang="en-US" dirty="0">
              <a:solidFill>
                <a:schemeClr val="bg1"/>
              </a:solidFill>
              <a:latin typeface="Intro Bold Caps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D7FF8-9F34-4DA9-9FF1-3B53D3F5CA7B}"/>
              </a:ext>
            </a:extLst>
          </p:cNvPr>
          <p:cNvSpPr txBox="1"/>
          <p:nvPr/>
        </p:nvSpPr>
        <p:spPr>
          <a:xfrm>
            <a:off x="841776" y="1447213"/>
            <a:ext cx="8893324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Классы</a:t>
            </a:r>
            <a:r>
              <a:rPr lang="en-US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Physics, quadtree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1"/>
              </a:solidFill>
              <a:latin typeface="Intro Bold Caps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Для обнаружение коллизий было использовано дерево квадрантов, которое позволяет вместо 1000 проверок на пересечение коллайдеров проверить только 10</a:t>
            </a:r>
          </a:p>
        </p:txBody>
      </p:sp>
      <p:sp>
        <p:nvSpPr>
          <p:cNvPr id="2" name="AutoShape 2" descr="Дерево квадрантов — Википедия">
            <a:extLst>
              <a:ext uri="{FF2B5EF4-FFF2-40B4-BE49-F238E27FC236}">
                <a16:creationId xmlns:a16="http://schemas.microsoft.com/office/drawing/2014/main" id="{B0BCBB36-4AB6-41E6-8C23-B4F1DA22CF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22874" y="3276599"/>
            <a:ext cx="2142201" cy="214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9E66A47C-96D3-4CCA-9867-1383F9F7804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65" y="2904243"/>
            <a:ext cx="4465707" cy="33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758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6C5D80C-E1FC-45D1-B6A3-C711E4951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070" y="0"/>
            <a:ext cx="11134277" cy="6892258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игрушка, кукла&#10;&#10;Автоматически созданное описание">
            <a:extLst>
              <a:ext uri="{FF2B5EF4-FFF2-40B4-BE49-F238E27FC236}">
                <a16:creationId xmlns:a16="http://schemas.microsoft.com/office/drawing/2014/main" id="{6DC97668-77A6-42FF-BEA9-AF1BBC01F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78" y="2308607"/>
            <a:ext cx="7223804" cy="37673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DF0E42-A4F1-4DC3-91EE-6B0BBCD1E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5" y="512852"/>
            <a:ext cx="9560789" cy="5918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EB36B-CC26-4123-8A9C-318F2FB1E719}"/>
              </a:ext>
            </a:extLst>
          </p:cNvPr>
          <p:cNvSpPr txBox="1"/>
          <p:nvPr/>
        </p:nvSpPr>
        <p:spPr>
          <a:xfrm>
            <a:off x="754145" y="856732"/>
            <a:ext cx="9068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>
                <a:solidFill>
                  <a:schemeClr val="bg1"/>
                </a:solidFill>
                <a:latin typeface="Intro Bold Caps" panose="02000000000000000000" pitchFamily="2" charset="0"/>
              </a:rPr>
              <a:t>Система </a:t>
            </a:r>
            <a:r>
              <a:rPr lang="en-US" sz="2400" u="sng" dirty="0" err="1">
                <a:solidFill>
                  <a:schemeClr val="bg1"/>
                </a:solidFill>
                <a:latin typeface="Intro Bold Caps" panose="02000000000000000000" pitchFamily="2" charset="0"/>
              </a:rPr>
              <a:t>navmesh</a:t>
            </a:r>
            <a:endParaRPr lang="en-US" dirty="0">
              <a:solidFill>
                <a:schemeClr val="bg1"/>
              </a:solidFill>
              <a:latin typeface="Intro Bold Caps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D7FF8-9F34-4DA9-9FF1-3B53D3F5CA7B}"/>
              </a:ext>
            </a:extLst>
          </p:cNvPr>
          <p:cNvSpPr txBox="1"/>
          <p:nvPr/>
        </p:nvSpPr>
        <p:spPr>
          <a:xfrm>
            <a:off x="929407" y="1338075"/>
            <a:ext cx="8893324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Классы</a:t>
            </a:r>
            <a:r>
              <a:rPr lang="en-US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Intro Bold Caps" panose="02000000000000000000" pitchFamily="2" charset="0"/>
              </a:rPr>
              <a:t>navmesh</a:t>
            </a:r>
            <a:r>
              <a:rPr lang="en-US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Intro Bold Caps" panose="02000000000000000000" pitchFamily="2" charset="0"/>
              </a:rPr>
              <a:t>navmeshAgent</a:t>
            </a:r>
            <a:endParaRPr lang="en-US" sz="1400" dirty="0">
              <a:solidFill>
                <a:schemeClr val="bg1"/>
              </a:solidFill>
              <a:latin typeface="Intro Bold Caps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1"/>
              </a:solidFill>
              <a:latin typeface="Intro Bold Caps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Для создание движения </a:t>
            </a:r>
            <a:r>
              <a:rPr lang="en-US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AI </a:t>
            </a: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взята за основу си</a:t>
            </a:r>
            <a:r>
              <a:rPr lang="en-US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c</a:t>
            </a: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тема </a:t>
            </a:r>
            <a:r>
              <a:rPr lang="en-US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unity – </a:t>
            </a:r>
            <a:r>
              <a:rPr lang="en-US" sz="1400" dirty="0" err="1">
                <a:solidFill>
                  <a:schemeClr val="bg1"/>
                </a:solidFill>
                <a:latin typeface="Intro Bold Caps" panose="02000000000000000000" pitchFamily="2" charset="0"/>
              </a:rPr>
              <a:t>navmesh</a:t>
            </a:r>
            <a:r>
              <a:rPr lang="en-US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В ней реализованы карта </a:t>
            </a:r>
            <a:r>
              <a:rPr lang="en-US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waypoints </a:t>
            </a: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и алгоритм поиска пути А* (А-</a:t>
            </a:r>
            <a:r>
              <a:rPr lang="en-US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star).</a:t>
            </a: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 Обновлением агентов занимается класс </a:t>
            </a:r>
            <a:r>
              <a:rPr lang="en-US" sz="1400" dirty="0" err="1">
                <a:solidFill>
                  <a:schemeClr val="bg1"/>
                </a:solidFill>
                <a:latin typeface="Intro Bold Caps" panose="02000000000000000000" pitchFamily="2" charset="0"/>
              </a:rPr>
              <a:t>navmesh</a:t>
            </a:r>
            <a:r>
              <a:rPr lang="en-US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вычислением пути - </a:t>
            </a:r>
            <a:r>
              <a:rPr lang="en-US" sz="1400" dirty="0" err="1">
                <a:solidFill>
                  <a:schemeClr val="bg1"/>
                </a:solidFill>
                <a:latin typeface="Intro Bold Caps" panose="02000000000000000000" pitchFamily="2" charset="0"/>
              </a:rPr>
              <a:t>navmeshagent</a:t>
            </a:r>
            <a:endParaRPr lang="ru-RU" sz="1400" dirty="0">
              <a:solidFill>
                <a:schemeClr val="bg1"/>
              </a:solidFill>
              <a:latin typeface="Intro Bold Caps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72107D-9A15-4981-9A3F-544295596FB1}"/>
              </a:ext>
            </a:extLst>
          </p:cNvPr>
          <p:cNvSpPr txBox="1"/>
          <p:nvPr/>
        </p:nvSpPr>
        <p:spPr>
          <a:xfrm>
            <a:off x="2924350" y="4892878"/>
            <a:ext cx="4528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ru-RU" dirty="0">
              <a:solidFill>
                <a:schemeClr val="bg1"/>
              </a:solidFill>
              <a:latin typeface="Intro Bold Caps" panose="020000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ABE69B-8067-48D7-8A3C-EFDCD0085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86" y="3133549"/>
            <a:ext cx="4680065" cy="281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540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6C5D80C-E1FC-45D1-B6A3-C711E4951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070" y="0"/>
            <a:ext cx="11134277" cy="6892258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игрушка, кукла&#10;&#10;Автоматически созданное описание">
            <a:extLst>
              <a:ext uri="{FF2B5EF4-FFF2-40B4-BE49-F238E27FC236}">
                <a16:creationId xmlns:a16="http://schemas.microsoft.com/office/drawing/2014/main" id="{6DC97668-77A6-42FF-BEA9-AF1BBC01F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78" y="2308607"/>
            <a:ext cx="7223804" cy="37673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DF0E42-A4F1-4DC3-91EE-6B0BBCD1E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5" y="512852"/>
            <a:ext cx="9560789" cy="5918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EB36B-CC26-4123-8A9C-318F2FB1E719}"/>
              </a:ext>
            </a:extLst>
          </p:cNvPr>
          <p:cNvSpPr txBox="1"/>
          <p:nvPr/>
        </p:nvSpPr>
        <p:spPr>
          <a:xfrm>
            <a:off x="754145" y="856732"/>
            <a:ext cx="9068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bg1"/>
                </a:solidFill>
                <a:latin typeface="Intro Bold Caps" panose="02000000000000000000" pitchFamily="2" charset="0"/>
              </a:rPr>
              <a:t>Direct2d</a:t>
            </a:r>
            <a:endParaRPr lang="en-US" dirty="0">
              <a:solidFill>
                <a:schemeClr val="bg1"/>
              </a:solidFill>
              <a:latin typeface="Intro Bold Caps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D7FF8-9F34-4DA9-9FF1-3B53D3F5CA7B}"/>
              </a:ext>
            </a:extLst>
          </p:cNvPr>
          <p:cNvSpPr txBox="1"/>
          <p:nvPr/>
        </p:nvSpPr>
        <p:spPr>
          <a:xfrm>
            <a:off x="938357" y="1320215"/>
            <a:ext cx="8893324" cy="199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Класс</a:t>
            </a:r>
            <a:r>
              <a:rPr lang="en-US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d2dGraphicsDevice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Одной из основных проблем разработки игры была производительность, а именно отрисовка </a:t>
            </a:r>
            <a:r>
              <a:rPr lang="en-US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bitmap. </a:t>
            </a: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Проблема заключается в том, что «из коробки» </a:t>
            </a:r>
            <a:r>
              <a:rPr lang="en-US" sz="1400" dirty="0" err="1">
                <a:solidFill>
                  <a:schemeClr val="bg1"/>
                </a:solidFill>
                <a:latin typeface="Intro Bold Caps" panose="02000000000000000000" pitchFamily="2" charset="0"/>
              </a:rPr>
              <a:t>winforms</a:t>
            </a:r>
            <a:r>
              <a:rPr lang="en-US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рендерит на </a:t>
            </a:r>
            <a:r>
              <a:rPr lang="en-US" sz="1400" dirty="0" err="1">
                <a:solidFill>
                  <a:schemeClr val="bg1"/>
                </a:solidFill>
                <a:latin typeface="Intro Bold Caps" panose="02000000000000000000" pitchFamily="2" charset="0"/>
              </a:rPr>
              <a:t>cpu</a:t>
            </a: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, что, конечно, сказывается на производительность. Библиотека </a:t>
            </a:r>
            <a:r>
              <a:rPr lang="en-US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d2dlib (</a:t>
            </a:r>
            <a:r>
              <a:rPr lang="en-US" sz="1400" dirty="0">
                <a:solidFill>
                  <a:schemeClr val="bg1"/>
                </a:solidFill>
                <a:latin typeface="Intro Bold Caps" panose="02000000000000000000" pitchFamily="2" charset="0"/>
                <a:hlinkClick r:id="rId5"/>
              </a:rPr>
              <a:t>github.com/jingwood/d2dlib</a:t>
            </a:r>
            <a:r>
              <a:rPr lang="en-US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) </a:t>
            </a: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 предоставляет возможность рисования </a:t>
            </a:r>
            <a:r>
              <a:rPr lang="en-US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bitmap </a:t>
            </a: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с аппаратным ускорением - если коротко, весь рендер происходит на </a:t>
            </a:r>
            <a:r>
              <a:rPr lang="en-US" sz="1400" dirty="0" err="1">
                <a:solidFill>
                  <a:schemeClr val="bg1"/>
                </a:solidFill>
                <a:latin typeface="Intro Bold Caps" panose="02000000000000000000" pitchFamily="2" charset="0"/>
              </a:rPr>
              <a:t>gpu</a:t>
            </a:r>
            <a:endParaRPr lang="ru-RU" sz="1400" dirty="0">
              <a:solidFill>
                <a:schemeClr val="bg1"/>
              </a:solidFill>
              <a:latin typeface="Intro Bold Caps" panose="02000000000000000000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CAFF56-01F7-4D82-8950-E44DA0ED08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456" y="3361004"/>
            <a:ext cx="7681626" cy="10668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3A900F-BE66-4F90-BC4F-EDF069AC5509}"/>
              </a:ext>
            </a:extLst>
          </p:cNvPr>
          <p:cNvSpPr txBox="1"/>
          <p:nvPr/>
        </p:nvSpPr>
        <p:spPr>
          <a:xfrm>
            <a:off x="2773794" y="4466916"/>
            <a:ext cx="5222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Intro Bold Caps" panose="02000000000000000000" pitchFamily="2" charset="0"/>
              </a:rPr>
              <a:t>показание профилировщика </a:t>
            </a:r>
            <a:r>
              <a:rPr lang="ru-RU" sz="1200" u="sng" dirty="0">
                <a:solidFill>
                  <a:schemeClr val="bg1"/>
                </a:solidFill>
                <a:latin typeface="Intro Bold Caps" panose="02000000000000000000" pitchFamily="2" charset="0"/>
              </a:rPr>
              <a:t>до</a:t>
            </a:r>
            <a:r>
              <a:rPr lang="ru-RU" sz="1200" dirty="0">
                <a:solidFill>
                  <a:schemeClr val="bg1"/>
                </a:solidFill>
                <a:latin typeface="Intro Bold Caps" panose="02000000000000000000" pitchFamily="2" charset="0"/>
              </a:rPr>
              <a:t> внедрения системы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FFB9B40-E1EA-4B8B-A848-45BA8BE583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07" y="4941236"/>
            <a:ext cx="5357324" cy="7696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76F9D2-16CF-44A1-95C2-C51214C6C866}"/>
              </a:ext>
            </a:extLst>
          </p:cNvPr>
          <p:cNvSpPr txBox="1"/>
          <p:nvPr/>
        </p:nvSpPr>
        <p:spPr>
          <a:xfrm>
            <a:off x="2898044" y="5818514"/>
            <a:ext cx="5222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Intro Bold Caps" panose="02000000000000000000" pitchFamily="2" charset="0"/>
              </a:rPr>
              <a:t>показание профилировщика </a:t>
            </a:r>
            <a:r>
              <a:rPr lang="ru-RU" sz="1200" u="sng" dirty="0">
                <a:solidFill>
                  <a:schemeClr val="bg1"/>
                </a:solidFill>
                <a:latin typeface="Intro Bold Caps" panose="02000000000000000000" pitchFamily="2" charset="0"/>
              </a:rPr>
              <a:t>после</a:t>
            </a:r>
            <a:r>
              <a:rPr lang="ru-RU" sz="1200" dirty="0">
                <a:solidFill>
                  <a:schemeClr val="bg1"/>
                </a:solidFill>
                <a:latin typeface="Intro Bold Caps" panose="02000000000000000000" pitchFamily="2" charset="0"/>
              </a:rPr>
              <a:t> внедрения системы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6C5D80C-E1FC-45D1-B6A3-C711E4951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070" y="0"/>
            <a:ext cx="11134277" cy="6892258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игрушка, кукла&#10;&#10;Автоматически созданное описание">
            <a:extLst>
              <a:ext uri="{FF2B5EF4-FFF2-40B4-BE49-F238E27FC236}">
                <a16:creationId xmlns:a16="http://schemas.microsoft.com/office/drawing/2014/main" id="{6DC97668-77A6-42FF-BEA9-AF1BBC01F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78" y="2308607"/>
            <a:ext cx="7223804" cy="37673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DF0E42-A4F1-4DC3-91EE-6B0BBCD1E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5" y="512852"/>
            <a:ext cx="9560789" cy="5918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CFEA14-0EE1-478E-A867-F518C80756C7}"/>
              </a:ext>
            </a:extLst>
          </p:cNvPr>
          <p:cNvSpPr txBox="1"/>
          <p:nvPr/>
        </p:nvSpPr>
        <p:spPr>
          <a:xfrm>
            <a:off x="2126278" y="2391015"/>
            <a:ext cx="6687784" cy="297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chemeClr val="bg1"/>
                </a:solidFill>
                <a:latin typeface="Intro Bold Caps" panose="02000000000000000000" pitchFamily="2" charset="0"/>
              </a:rPr>
              <a:t>The incredible baby</a:t>
            </a:r>
          </a:p>
          <a:p>
            <a:pPr algn="ctr"/>
            <a:endParaRPr lang="en-US" sz="2800" u="sng" dirty="0">
              <a:solidFill>
                <a:schemeClr val="bg1"/>
              </a:solidFill>
              <a:latin typeface="Intro Bold Caps" panose="02000000000000000000" pitchFamily="2" charset="0"/>
            </a:endParaRP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Данная игра разработана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Перовым Юрием Евгеньевичем,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РИ-100013</a:t>
            </a:r>
            <a:endParaRPr lang="en-US" sz="1600" dirty="0">
              <a:solidFill>
                <a:schemeClr val="bg1"/>
              </a:solidFill>
              <a:latin typeface="Intro Bold Caps" panose="02000000000000000000" pitchFamily="2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Intro Bold Caps" panose="02000000000000000000" pitchFamily="2" charset="0"/>
            </a:endParaRPr>
          </a:p>
          <a:p>
            <a:pPr algn="ctr"/>
            <a:r>
              <a:rPr lang="ru-RU" u="sng" dirty="0">
                <a:solidFill>
                  <a:schemeClr val="bg1"/>
                </a:solidFill>
                <a:latin typeface="Intro Bold Caps" panose="02000000000000000000" pitchFamily="2" charset="0"/>
              </a:rPr>
              <a:t>Ссылки:</a:t>
            </a:r>
            <a:endParaRPr lang="en-US" u="sng" dirty="0">
              <a:solidFill>
                <a:schemeClr val="bg1"/>
              </a:solidFill>
              <a:latin typeface="Intro Bold Caps" panose="020000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1"/>
                </a:solidFill>
                <a:latin typeface="Intro Bold Caps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vk.com/</a:t>
            </a:r>
            <a:r>
              <a:rPr lang="en-US" sz="1600" dirty="0" err="1">
                <a:solidFill>
                  <a:schemeClr val="accent1"/>
                </a:solidFill>
                <a:latin typeface="Intro Bold Caps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iury.perov</a:t>
            </a:r>
            <a:endParaRPr lang="en-US" sz="1600" dirty="0">
              <a:solidFill>
                <a:schemeClr val="accent1"/>
              </a:solidFill>
              <a:latin typeface="Intro Bold Caps" panose="020000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1"/>
                </a:solidFill>
                <a:latin typeface="Intro Bold Caps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github.com/TheTMGaming</a:t>
            </a:r>
            <a:endParaRPr lang="ru-RU" sz="1600" dirty="0">
              <a:solidFill>
                <a:schemeClr val="accent1"/>
              </a:solidFill>
              <a:latin typeface="Intro Bold Cap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58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6C5D80C-E1FC-45D1-B6A3-C711E4951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070" y="0"/>
            <a:ext cx="11134277" cy="6892258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игрушка, кукла&#10;&#10;Автоматически созданное описание">
            <a:extLst>
              <a:ext uri="{FF2B5EF4-FFF2-40B4-BE49-F238E27FC236}">
                <a16:creationId xmlns:a16="http://schemas.microsoft.com/office/drawing/2014/main" id="{6DC97668-77A6-42FF-BEA9-AF1BBC01F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78" y="2308607"/>
            <a:ext cx="7223804" cy="37673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DF0E42-A4F1-4DC3-91EE-6B0BBCD1E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5" y="512852"/>
            <a:ext cx="9560789" cy="5918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EB36B-CC26-4123-8A9C-318F2FB1E719}"/>
              </a:ext>
            </a:extLst>
          </p:cNvPr>
          <p:cNvSpPr txBox="1"/>
          <p:nvPr/>
        </p:nvSpPr>
        <p:spPr>
          <a:xfrm>
            <a:off x="754145" y="856732"/>
            <a:ext cx="9068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>
                <a:solidFill>
                  <a:schemeClr val="bg1"/>
                </a:solidFill>
                <a:latin typeface="Intro Bold Caps" panose="02000000000000000000" pitchFamily="2" charset="0"/>
              </a:rPr>
              <a:t>Описание</a:t>
            </a:r>
            <a:r>
              <a:rPr lang="ru-RU" dirty="0">
                <a:solidFill>
                  <a:schemeClr val="bg1"/>
                </a:solidFill>
                <a:latin typeface="Intro" panose="02000000000000000000" pitchFamily="50" charset="0"/>
              </a:rPr>
              <a:t>- </a:t>
            </a:r>
            <a:endParaRPr lang="en-US" dirty="0">
              <a:solidFill>
                <a:schemeClr val="bg1"/>
              </a:solidFill>
              <a:latin typeface="Intro Bold Caps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D7FF8-9F34-4DA9-9FF1-3B53D3F5CA7B}"/>
              </a:ext>
            </a:extLst>
          </p:cNvPr>
          <p:cNvSpPr txBox="1"/>
          <p:nvPr/>
        </p:nvSpPr>
        <p:spPr>
          <a:xfrm>
            <a:off x="850726" y="2308607"/>
            <a:ext cx="906858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	Жанр – </a:t>
            </a:r>
            <a:r>
              <a:rPr lang="en-US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Top-down shooter</a:t>
            </a:r>
            <a:endParaRPr lang="ru-RU" sz="1400" dirty="0">
              <a:solidFill>
                <a:schemeClr val="bg1"/>
              </a:solidFill>
              <a:latin typeface="Intro Bold Caps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Главный герой – маленькая девочка </a:t>
            </a:r>
            <a:r>
              <a:rPr lang="ru-RU" sz="1400" u="sng" dirty="0" err="1">
                <a:solidFill>
                  <a:schemeClr val="bg1"/>
                </a:solidFill>
                <a:latin typeface="Intro Bold Caps" panose="02000000000000000000" pitchFamily="2" charset="0"/>
              </a:rPr>
              <a:t>люси</a:t>
            </a: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, попавшая в руки злобного </a:t>
            </a:r>
            <a:r>
              <a:rPr lang="ru-RU" sz="1400" u="sng" dirty="0">
                <a:solidFill>
                  <a:schemeClr val="bg1"/>
                </a:solidFill>
                <a:latin typeface="Intro Bold Caps" panose="02000000000000000000" pitchFamily="2" charset="0"/>
              </a:rPr>
              <a:t>графа </a:t>
            </a:r>
            <a:r>
              <a:rPr lang="ru-RU" sz="1400" u="sng" dirty="0" err="1">
                <a:solidFill>
                  <a:schemeClr val="bg1"/>
                </a:solidFill>
                <a:latin typeface="Intro Bold Caps" panose="02000000000000000000" pitchFamily="2" charset="0"/>
              </a:rPr>
              <a:t>скорлупкина</a:t>
            </a: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, который не любит маленьких детей. тебе предстоит сразиться с боссом, а также с его помощниками -  </a:t>
            </a:r>
            <a:r>
              <a:rPr lang="ru-RU" sz="1400" u="sng" dirty="0" err="1">
                <a:solidFill>
                  <a:schemeClr val="bg1"/>
                </a:solidFill>
                <a:latin typeface="Intro Bold Caps" panose="02000000000000000000" pitchFamily="2" charset="0"/>
              </a:rPr>
              <a:t>зумбой</a:t>
            </a: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 и </a:t>
            </a:r>
            <a:r>
              <a:rPr lang="ru-RU" sz="1400" u="sng" dirty="0" err="1">
                <a:solidFill>
                  <a:schemeClr val="bg1"/>
                </a:solidFill>
                <a:latin typeface="Intro Bold Caps" panose="02000000000000000000" pitchFamily="2" charset="0"/>
              </a:rPr>
              <a:t>горжиком</a:t>
            </a:r>
            <a:r>
              <a:rPr lang="ru-RU" sz="1400" u="sng" dirty="0">
                <a:solidFill>
                  <a:schemeClr val="bg1"/>
                </a:solidFill>
                <a:latin typeface="Intro Bold Caps" panose="02000000000000000000" pitchFamily="2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Собирай пульки для игрушечного пистолета, следи за здоровьем и вовремя его восстанавливай, а также не забывай, что граф слишком зол и не станет поддаваться тебе. 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	Помоги </a:t>
            </a:r>
            <a:r>
              <a:rPr lang="ru-RU" sz="1400" dirty="0" err="1">
                <a:solidFill>
                  <a:schemeClr val="bg1"/>
                </a:solidFill>
                <a:latin typeface="Intro Bold Caps" panose="02000000000000000000" pitchFamily="2" charset="0"/>
              </a:rPr>
              <a:t>люси</a:t>
            </a: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 победить мистера </a:t>
            </a:r>
            <a:r>
              <a:rPr lang="ru-RU" sz="1400" dirty="0" err="1">
                <a:solidFill>
                  <a:schemeClr val="bg1"/>
                </a:solidFill>
                <a:latin typeface="Intro Bold Caps" panose="02000000000000000000" pitchFamily="2" charset="0"/>
              </a:rPr>
              <a:t>скорлупкина</a:t>
            </a: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 и его приспешников в игре «</a:t>
            </a:r>
            <a:r>
              <a:rPr lang="en-US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The Incredible baby</a:t>
            </a:r>
            <a:r>
              <a:rPr lang="ru-RU" sz="1400" dirty="0">
                <a:solidFill>
                  <a:schemeClr val="bg1"/>
                </a:solidFill>
                <a:latin typeface="Intro Bold Caps" panose="02000000000000000000" pitchFamily="2" charset="0"/>
              </a:rPr>
              <a:t>»</a:t>
            </a:r>
            <a:r>
              <a:rPr lang="en-US" dirty="0">
                <a:solidFill>
                  <a:schemeClr val="bg1"/>
                </a:solidFill>
                <a:latin typeface="Intro Bold Caps" panose="02000000000000000000" pitchFamily="2" charset="0"/>
              </a:rPr>
              <a:t>.</a:t>
            </a:r>
            <a:endParaRPr lang="ru-RU" dirty="0">
              <a:solidFill>
                <a:schemeClr val="bg1"/>
              </a:solidFill>
              <a:latin typeface="Intro Bold Cap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03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6C5D80C-E1FC-45D1-B6A3-C711E4951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070" y="0"/>
            <a:ext cx="11134277" cy="6892258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игрушка, кукла&#10;&#10;Автоматически созданное описание">
            <a:extLst>
              <a:ext uri="{FF2B5EF4-FFF2-40B4-BE49-F238E27FC236}">
                <a16:creationId xmlns:a16="http://schemas.microsoft.com/office/drawing/2014/main" id="{6DC97668-77A6-42FF-BEA9-AF1BBC01F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78" y="2308607"/>
            <a:ext cx="7223804" cy="37673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DF0E42-A4F1-4DC3-91EE-6B0BBCD1E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5" y="512852"/>
            <a:ext cx="9560789" cy="5918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EB36B-CC26-4123-8A9C-318F2FB1E719}"/>
              </a:ext>
            </a:extLst>
          </p:cNvPr>
          <p:cNvSpPr txBox="1"/>
          <p:nvPr/>
        </p:nvSpPr>
        <p:spPr>
          <a:xfrm>
            <a:off x="841775" y="3241114"/>
            <a:ext cx="9068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>
                <a:solidFill>
                  <a:schemeClr val="bg1"/>
                </a:solidFill>
                <a:latin typeface="Intro Bold Caps" panose="02000000000000000000" pitchFamily="2" charset="0"/>
              </a:rPr>
              <a:t>Персонажи</a:t>
            </a:r>
            <a:r>
              <a:rPr lang="ru-RU" dirty="0">
                <a:solidFill>
                  <a:schemeClr val="bg1"/>
                </a:solidFill>
                <a:latin typeface="Intro" panose="02000000000000000000" pitchFamily="50" charset="0"/>
              </a:rPr>
              <a:t>- </a:t>
            </a:r>
            <a:endParaRPr lang="en-US" dirty="0">
              <a:solidFill>
                <a:schemeClr val="bg1"/>
              </a:solidFill>
              <a:latin typeface="Intro Bold Cap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6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6C5D80C-E1FC-45D1-B6A3-C711E4951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070" y="0"/>
            <a:ext cx="11134277" cy="6892258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игрушка, кукла&#10;&#10;Автоматически созданное описание">
            <a:extLst>
              <a:ext uri="{FF2B5EF4-FFF2-40B4-BE49-F238E27FC236}">
                <a16:creationId xmlns:a16="http://schemas.microsoft.com/office/drawing/2014/main" id="{6DC97668-77A6-42FF-BEA9-AF1BBC01F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78" y="2308607"/>
            <a:ext cx="7223804" cy="37673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DF0E42-A4F1-4DC3-91EE-6B0BBCD1E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5" y="512852"/>
            <a:ext cx="9560789" cy="5918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EB36B-CC26-4123-8A9C-318F2FB1E719}"/>
              </a:ext>
            </a:extLst>
          </p:cNvPr>
          <p:cNvSpPr txBox="1"/>
          <p:nvPr/>
        </p:nvSpPr>
        <p:spPr>
          <a:xfrm>
            <a:off x="754145" y="856732"/>
            <a:ext cx="9068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 err="1">
                <a:solidFill>
                  <a:schemeClr val="bg1"/>
                </a:solidFill>
                <a:latin typeface="Intro" panose="02000000000000000000" pitchFamily="50" charset="0"/>
              </a:rPr>
              <a:t>люси</a:t>
            </a:r>
            <a:r>
              <a:rPr lang="ru-RU" dirty="0">
                <a:solidFill>
                  <a:schemeClr val="bg1"/>
                </a:solidFill>
                <a:latin typeface="Intro" panose="02000000000000000000" pitchFamily="50" charset="0"/>
              </a:rPr>
              <a:t>- </a:t>
            </a:r>
            <a:endParaRPr lang="en-US" dirty="0">
              <a:solidFill>
                <a:schemeClr val="bg1"/>
              </a:solidFill>
              <a:latin typeface="Intro Bold Caps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D7FF8-9F34-4DA9-9FF1-3B53D3F5CA7B}"/>
              </a:ext>
            </a:extLst>
          </p:cNvPr>
          <p:cNvSpPr txBox="1"/>
          <p:nvPr/>
        </p:nvSpPr>
        <p:spPr>
          <a:xfrm>
            <a:off x="5653769" y="2415435"/>
            <a:ext cx="4168962" cy="2636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Тип: стрелок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Здоровье: 500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Скорость: 10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Урон: 10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Перезарядка: 0.3 сек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Скорость пули: 20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Начальный боезапас: 30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6A696D-5B82-4822-A31C-B726D9F51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26" y="2082369"/>
            <a:ext cx="3213832" cy="330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8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6C5D80C-E1FC-45D1-B6A3-C711E4951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070" y="0"/>
            <a:ext cx="11134277" cy="6892258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игрушка, кукла&#10;&#10;Автоматически созданное описание">
            <a:extLst>
              <a:ext uri="{FF2B5EF4-FFF2-40B4-BE49-F238E27FC236}">
                <a16:creationId xmlns:a16="http://schemas.microsoft.com/office/drawing/2014/main" id="{6DC97668-77A6-42FF-BEA9-AF1BBC01F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78" y="2308607"/>
            <a:ext cx="7223804" cy="37673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DF0E42-A4F1-4DC3-91EE-6B0BBCD1E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5" y="512852"/>
            <a:ext cx="9560789" cy="5918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EB36B-CC26-4123-8A9C-318F2FB1E719}"/>
              </a:ext>
            </a:extLst>
          </p:cNvPr>
          <p:cNvSpPr txBox="1"/>
          <p:nvPr/>
        </p:nvSpPr>
        <p:spPr>
          <a:xfrm>
            <a:off x="754145" y="856732"/>
            <a:ext cx="9068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 err="1">
                <a:solidFill>
                  <a:schemeClr val="bg1"/>
                </a:solidFill>
                <a:latin typeface="Intro" panose="02000000000000000000" pitchFamily="50" charset="0"/>
              </a:rPr>
              <a:t>Зумба</a:t>
            </a:r>
            <a:r>
              <a:rPr lang="ru-RU" dirty="0">
                <a:solidFill>
                  <a:schemeClr val="bg1"/>
                </a:solidFill>
                <a:latin typeface="Intro" panose="02000000000000000000" pitchFamily="50" charset="0"/>
              </a:rPr>
              <a:t>- </a:t>
            </a:r>
            <a:endParaRPr lang="en-US" dirty="0">
              <a:solidFill>
                <a:schemeClr val="bg1"/>
              </a:solidFill>
              <a:latin typeface="Intro Bold Caps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D7FF8-9F34-4DA9-9FF1-3B53D3F5CA7B}"/>
              </a:ext>
            </a:extLst>
          </p:cNvPr>
          <p:cNvSpPr txBox="1"/>
          <p:nvPr/>
        </p:nvSpPr>
        <p:spPr>
          <a:xfrm>
            <a:off x="5588786" y="2308607"/>
            <a:ext cx="416896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Тип: ближний бой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Здоровье: 40 - 70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Скорость: 7 - 13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Урон: 15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Перезарядка: 0.3 сек</a:t>
            </a:r>
          </a:p>
          <a:p>
            <a:pPr>
              <a:lnSpc>
                <a:spcPct val="150000"/>
              </a:lnSpc>
            </a:pPr>
            <a:endParaRPr lang="ru-RU" sz="1600" dirty="0">
              <a:solidFill>
                <a:schemeClr val="bg1"/>
              </a:solidFill>
              <a:latin typeface="Intro Bold Caps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Особенности: преследование игрока, не любит огонь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B23001-980C-47BC-AC04-A11175ADBD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16" y="2043592"/>
            <a:ext cx="1994354" cy="327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4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6C5D80C-E1FC-45D1-B6A3-C711E4951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070" y="0"/>
            <a:ext cx="11134277" cy="6892258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игрушка, кукла&#10;&#10;Автоматически созданное описание">
            <a:extLst>
              <a:ext uri="{FF2B5EF4-FFF2-40B4-BE49-F238E27FC236}">
                <a16:creationId xmlns:a16="http://schemas.microsoft.com/office/drawing/2014/main" id="{6DC97668-77A6-42FF-BEA9-AF1BBC01F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78" y="2308607"/>
            <a:ext cx="7223804" cy="37673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DF0E42-A4F1-4DC3-91EE-6B0BBCD1E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5" y="512852"/>
            <a:ext cx="9560789" cy="5918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EB36B-CC26-4123-8A9C-318F2FB1E719}"/>
              </a:ext>
            </a:extLst>
          </p:cNvPr>
          <p:cNvSpPr txBox="1"/>
          <p:nvPr/>
        </p:nvSpPr>
        <p:spPr>
          <a:xfrm>
            <a:off x="754145" y="856732"/>
            <a:ext cx="9068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 err="1">
                <a:solidFill>
                  <a:schemeClr val="bg1"/>
                </a:solidFill>
                <a:latin typeface="Intro" panose="02000000000000000000" pitchFamily="50" charset="0"/>
              </a:rPr>
              <a:t>Горжик</a:t>
            </a:r>
            <a:r>
              <a:rPr lang="ru-RU" dirty="0">
                <a:solidFill>
                  <a:schemeClr val="bg1"/>
                </a:solidFill>
                <a:latin typeface="Intro" panose="02000000000000000000" pitchFamily="50" charset="0"/>
              </a:rPr>
              <a:t>- </a:t>
            </a:r>
            <a:endParaRPr lang="en-US" dirty="0">
              <a:solidFill>
                <a:schemeClr val="bg1"/>
              </a:solidFill>
              <a:latin typeface="Intro Bold Caps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D7FF8-9F34-4DA9-9FF1-3B53D3F5CA7B}"/>
              </a:ext>
            </a:extLst>
          </p:cNvPr>
          <p:cNvSpPr txBox="1"/>
          <p:nvPr/>
        </p:nvSpPr>
        <p:spPr>
          <a:xfrm>
            <a:off x="5607421" y="1318397"/>
            <a:ext cx="4528492" cy="4575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ru-RU" sz="2000" u="sng" dirty="0">
              <a:solidFill>
                <a:schemeClr val="bg1"/>
              </a:solidFill>
              <a:latin typeface="Intro Bold Caps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Тип: стрелок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Здоровье: 30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Скорость: 9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Урон: 90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Перезарядка: 5 сек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Скорость пули (пламени): 17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Дистанция стрельбы: 800</a:t>
            </a:r>
            <a:endParaRPr lang="en-US" sz="1600" dirty="0">
              <a:solidFill>
                <a:schemeClr val="bg1"/>
              </a:solidFill>
              <a:latin typeface="Intro Bold Caps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Дистанция от игрока: 300</a:t>
            </a:r>
          </a:p>
          <a:p>
            <a:pPr>
              <a:lnSpc>
                <a:spcPct val="150000"/>
              </a:lnSpc>
            </a:pPr>
            <a:endParaRPr lang="ru-RU" sz="1600" dirty="0">
              <a:solidFill>
                <a:schemeClr val="bg1"/>
              </a:solidFill>
              <a:latin typeface="Intro Bold Caps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Особенности: избегание игрока, нападение на дистанции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D80CAF-2A7F-4471-A3D4-EE002D055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78" y="2048236"/>
            <a:ext cx="2324630" cy="32519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DF5BF50-0B8D-41F0-9C89-318F13BB92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538" y="4305426"/>
            <a:ext cx="1232181" cy="59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3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6C5D80C-E1FC-45D1-B6A3-C711E4951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070" y="0"/>
            <a:ext cx="11134277" cy="6892258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игрушка, кукла&#10;&#10;Автоматически созданное описание">
            <a:extLst>
              <a:ext uri="{FF2B5EF4-FFF2-40B4-BE49-F238E27FC236}">
                <a16:creationId xmlns:a16="http://schemas.microsoft.com/office/drawing/2014/main" id="{6DC97668-77A6-42FF-BEA9-AF1BBC01F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78" y="2308607"/>
            <a:ext cx="7223804" cy="37673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DF0E42-A4F1-4DC3-91EE-6B0BBCD1E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5" y="512852"/>
            <a:ext cx="9560789" cy="5918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EB36B-CC26-4123-8A9C-318F2FB1E719}"/>
              </a:ext>
            </a:extLst>
          </p:cNvPr>
          <p:cNvSpPr txBox="1"/>
          <p:nvPr/>
        </p:nvSpPr>
        <p:spPr>
          <a:xfrm>
            <a:off x="754145" y="856732"/>
            <a:ext cx="9068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>
                <a:solidFill>
                  <a:schemeClr val="bg1"/>
                </a:solidFill>
                <a:latin typeface="Intro" panose="02000000000000000000" pitchFamily="50" charset="0"/>
              </a:rPr>
              <a:t>Граф </a:t>
            </a:r>
            <a:r>
              <a:rPr lang="ru-RU" sz="2400" u="sng" dirty="0" err="1">
                <a:solidFill>
                  <a:schemeClr val="bg1"/>
                </a:solidFill>
                <a:latin typeface="Intro" panose="02000000000000000000" pitchFamily="50" charset="0"/>
              </a:rPr>
              <a:t>скорлупкин</a:t>
            </a:r>
            <a:r>
              <a:rPr lang="ru-RU" dirty="0">
                <a:solidFill>
                  <a:schemeClr val="bg1"/>
                </a:solidFill>
                <a:latin typeface="Intro" panose="02000000000000000000" pitchFamily="50" charset="0"/>
              </a:rPr>
              <a:t>- </a:t>
            </a:r>
            <a:endParaRPr lang="en-US" dirty="0">
              <a:solidFill>
                <a:schemeClr val="bg1"/>
              </a:solidFill>
              <a:latin typeface="Intro Bold Caps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D7FF8-9F34-4DA9-9FF1-3B53D3F5CA7B}"/>
              </a:ext>
            </a:extLst>
          </p:cNvPr>
          <p:cNvSpPr txBox="1"/>
          <p:nvPr/>
        </p:nvSpPr>
        <p:spPr>
          <a:xfrm>
            <a:off x="5294239" y="1437802"/>
            <a:ext cx="452849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ru-RU" sz="2000" u="sng" dirty="0">
              <a:solidFill>
                <a:schemeClr val="bg1"/>
              </a:solidFill>
              <a:latin typeface="Intro Bold Caps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Тип: стрелок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Здоровье: 1400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Скорость: 0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Урон: 130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Перезарядка: 16 сек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Скорость пули (огня): 20 – 30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Время </a:t>
            </a:r>
            <a:r>
              <a:rPr lang="ru-RU" sz="1600" dirty="0" err="1">
                <a:solidFill>
                  <a:schemeClr val="bg1"/>
                </a:solidFill>
                <a:latin typeface="Intro Bold Caps" panose="02000000000000000000" pitchFamily="2" charset="0"/>
              </a:rPr>
              <a:t>спавна</a:t>
            </a: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Intro Bold Caps" panose="02000000000000000000" pitchFamily="2" charset="0"/>
              </a:rPr>
              <a:t>зумбы</a:t>
            </a: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: 12 сек</a:t>
            </a:r>
          </a:p>
          <a:p>
            <a:pPr>
              <a:lnSpc>
                <a:spcPct val="150000"/>
              </a:lnSpc>
            </a:pPr>
            <a:endParaRPr lang="ru-RU" sz="1600" dirty="0">
              <a:solidFill>
                <a:schemeClr val="bg1"/>
              </a:solidFill>
              <a:latin typeface="Intro Bold Caps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Особенности: </a:t>
            </a:r>
            <a:r>
              <a:rPr lang="ru-RU" sz="1600" dirty="0" err="1">
                <a:solidFill>
                  <a:schemeClr val="bg1"/>
                </a:solidFill>
                <a:latin typeface="Intro Bold Caps" panose="02000000000000000000" pitchFamily="2" charset="0"/>
              </a:rPr>
              <a:t>спавнит</a:t>
            </a: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Intro Bold Caps" panose="02000000000000000000" pitchFamily="2" charset="0"/>
              </a:rPr>
              <a:t>зумбу</a:t>
            </a:r>
            <a:r>
              <a:rPr lang="en-US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;</a:t>
            </a:r>
            <a:r>
              <a:rPr lang="ru-RU" sz="1600" dirty="0">
                <a:solidFill>
                  <a:schemeClr val="bg1"/>
                </a:solidFill>
                <a:latin typeface="Intro Bold Caps" panose="02000000000000000000" pitchFamily="2" charset="0"/>
              </a:rPr>
              <a:t> бросается огнём в игрока</a:t>
            </a:r>
          </a:p>
        </p:txBody>
      </p:sp>
      <p:pic>
        <p:nvPicPr>
          <p:cNvPr id="3" name="Рисунок 2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3CC97577-A4DB-48E0-A4F9-09148F73F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745" y="1662277"/>
            <a:ext cx="2367957" cy="40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8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6C5D80C-E1FC-45D1-B6A3-C711E4951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070" y="0"/>
            <a:ext cx="11134277" cy="6892258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игрушка, кукла&#10;&#10;Автоматически созданное описание">
            <a:extLst>
              <a:ext uri="{FF2B5EF4-FFF2-40B4-BE49-F238E27FC236}">
                <a16:creationId xmlns:a16="http://schemas.microsoft.com/office/drawing/2014/main" id="{6DC97668-77A6-42FF-BEA9-AF1BBC01F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78" y="2308607"/>
            <a:ext cx="7223804" cy="37673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DF0E42-A4F1-4DC3-91EE-6B0BBCD1E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5" y="512852"/>
            <a:ext cx="9560789" cy="5918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EB36B-CC26-4123-8A9C-318F2FB1E719}"/>
              </a:ext>
            </a:extLst>
          </p:cNvPr>
          <p:cNvSpPr txBox="1"/>
          <p:nvPr/>
        </p:nvSpPr>
        <p:spPr>
          <a:xfrm>
            <a:off x="841775" y="3241114"/>
            <a:ext cx="9068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bg1"/>
                </a:solidFill>
                <a:latin typeface="Intro" panose="02000000000000000000" pitchFamily="50" charset="0"/>
              </a:rPr>
              <a:t>Powerups </a:t>
            </a:r>
            <a:r>
              <a:rPr lang="ru-RU" sz="2400" u="sng" dirty="0">
                <a:solidFill>
                  <a:schemeClr val="bg1"/>
                </a:solidFill>
                <a:latin typeface="Intro" panose="02000000000000000000" pitchFamily="50" charset="0"/>
              </a:rPr>
              <a:t>и статичные объекты</a:t>
            </a:r>
            <a:r>
              <a:rPr lang="ru-RU" dirty="0">
                <a:solidFill>
                  <a:schemeClr val="bg1"/>
                </a:solidFill>
                <a:latin typeface="Intro" panose="02000000000000000000" pitchFamily="50" charset="0"/>
              </a:rPr>
              <a:t>- </a:t>
            </a:r>
            <a:endParaRPr lang="en-US" dirty="0">
              <a:solidFill>
                <a:schemeClr val="bg1"/>
              </a:solidFill>
              <a:latin typeface="Intro Bold Cap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9870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</TotalTime>
  <Words>608</Words>
  <Application>Microsoft Office PowerPoint</Application>
  <PresentationFormat>Произвольный</PresentationFormat>
  <Paragraphs>110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Intro Bold Caps</vt:lpstr>
      <vt:lpstr>Calibri Light</vt:lpstr>
      <vt:lpstr>Calibri</vt:lpstr>
      <vt:lpstr>Arial</vt:lpstr>
      <vt:lpstr>Intro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Перов Юрий Евгеньевич</dc:creator>
  <cp:lastModifiedBy>Перов Юрий Евгеньевич</cp:lastModifiedBy>
  <cp:revision>87</cp:revision>
  <dcterms:created xsi:type="dcterms:W3CDTF">2021-06-10T09:55:13Z</dcterms:created>
  <dcterms:modified xsi:type="dcterms:W3CDTF">2021-06-13T07:47:55Z</dcterms:modified>
</cp:coreProperties>
</file>