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6494" y="508838"/>
            <a:ext cx="427101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786" y="1072286"/>
            <a:ext cx="8450427" cy="262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919" y="1213672"/>
            <a:ext cx="5050790" cy="16903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985">
              <a:lnSpc>
                <a:spcPct val="151700"/>
              </a:lnSpc>
              <a:spcBef>
                <a:spcPts val="100"/>
              </a:spcBef>
            </a:pPr>
            <a:r>
              <a:rPr dirty="0" sz="3600" spc="-15">
                <a:latin typeface="Times New Roman"/>
                <a:cs typeface="Times New Roman"/>
              </a:rPr>
              <a:t>Разработка </a:t>
            </a:r>
            <a:r>
              <a:rPr dirty="0" sz="3600" spc="-10">
                <a:latin typeface="Times New Roman"/>
                <a:cs typeface="Times New Roman"/>
              </a:rPr>
              <a:t>приложения  </a:t>
            </a:r>
            <a:r>
              <a:rPr dirty="0" sz="3600" spc="-5">
                <a:latin typeface="Times New Roman"/>
                <a:cs typeface="Times New Roman"/>
              </a:rPr>
              <a:t>фриланс-сайта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121212"/>
                </a:solidFill>
                <a:latin typeface="Times New Roman"/>
                <a:cs typeface="Times New Roman"/>
              </a:rPr>
              <a:t>«</a:t>
            </a:r>
            <a:r>
              <a:rPr dirty="0" sz="3600" spc="-5">
                <a:latin typeface="Times New Roman"/>
                <a:cs typeface="Times New Roman"/>
              </a:rPr>
              <a:t>YouFree»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8" y="4260291"/>
            <a:ext cx="3802379" cy="40703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330"/>
              </a:spcBef>
            </a:pPr>
            <a:r>
              <a:rPr dirty="0" sz="1350" spc="-5">
                <a:latin typeface="Arial"/>
                <a:cs typeface="Arial"/>
              </a:rPr>
              <a:t>Студент</a:t>
            </a:r>
            <a:r>
              <a:rPr dirty="0" sz="1350" spc="-5">
                <a:latin typeface="Carlito"/>
                <a:cs typeface="Carlito"/>
              </a:rPr>
              <a:t>: </a:t>
            </a:r>
            <a:r>
              <a:rPr dirty="0" sz="1350" spc="-5">
                <a:latin typeface="Arial"/>
                <a:cs typeface="Arial"/>
              </a:rPr>
              <a:t>3 </a:t>
            </a:r>
            <a:r>
              <a:rPr dirty="0" sz="1350">
                <a:latin typeface="Arial"/>
                <a:cs typeface="Arial"/>
              </a:rPr>
              <a:t>группы </a:t>
            </a:r>
            <a:r>
              <a:rPr dirty="0" sz="1350" spc="-20">
                <a:latin typeface="Arial"/>
                <a:cs typeface="Arial"/>
              </a:rPr>
              <a:t>3 </a:t>
            </a:r>
            <a:r>
              <a:rPr dirty="0" sz="1350" spc="10">
                <a:latin typeface="Arial"/>
                <a:cs typeface="Arial"/>
              </a:rPr>
              <a:t>курса </a:t>
            </a:r>
            <a:r>
              <a:rPr dirty="0" sz="1350" spc="-10">
                <a:latin typeface="Arial"/>
                <a:cs typeface="Arial"/>
              </a:rPr>
              <a:t>Воробьёв </a:t>
            </a:r>
            <a:r>
              <a:rPr dirty="0" sz="1350" spc="5">
                <a:latin typeface="Arial"/>
                <a:cs typeface="Arial"/>
              </a:rPr>
              <a:t>А.Н  </a:t>
            </a:r>
            <a:r>
              <a:rPr dirty="0" sz="1350">
                <a:latin typeface="Arial"/>
                <a:cs typeface="Arial"/>
              </a:rPr>
              <a:t>Руководитель</a:t>
            </a:r>
            <a:r>
              <a:rPr dirty="0" sz="1350">
                <a:latin typeface="Carlito"/>
                <a:cs typeface="Carlito"/>
              </a:rPr>
              <a:t>: </a:t>
            </a:r>
            <a:r>
              <a:rPr dirty="0" sz="1350" spc="-10">
                <a:latin typeface="Arial"/>
                <a:cs typeface="Arial"/>
              </a:rPr>
              <a:t>Тарасов В.С, ст</a:t>
            </a:r>
            <a:r>
              <a:rPr dirty="0" sz="1350" spc="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преподаватель.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105" y="502742"/>
            <a:ext cx="248158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С</a:t>
            </a:r>
            <a:r>
              <a:rPr dirty="0" spc="-5" b="1">
                <a:latin typeface="Arial"/>
                <a:cs typeface="Arial"/>
              </a:rPr>
              <a:t>писок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заказов</a:t>
            </a:r>
          </a:p>
        </p:txBody>
      </p:sp>
      <p:sp>
        <p:nvSpPr>
          <p:cNvPr id="3" name="object 3"/>
          <p:cNvSpPr/>
          <p:nvPr/>
        </p:nvSpPr>
        <p:spPr>
          <a:xfrm>
            <a:off x="401320" y="1555051"/>
            <a:ext cx="8358124" cy="307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502742"/>
            <a:ext cx="26371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Страница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заказа</a:t>
            </a:r>
          </a:p>
        </p:txBody>
      </p:sp>
      <p:sp>
        <p:nvSpPr>
          <p:cNvPr id="3" name="object 3"/>
          <p:cNvSpPr/>
          <p:nvPr/>
        </p:nvSpPr>
        <p:spPr>
          <a:xfrm>
            <a:off x="485775" y="1609013"/>
            <a:ext cx="8201279" cy="2766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420" y="502742"/>
            <a:ext cx="458533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latin typeface="Arial"/>
                <a:cs typeface="Arial"/>
              </a:rPr>
              <a:t>Список заказов </a:t>
            </a:r>
            <a:r>
              <a:rPr dirty="0" spc="-15" b="1">
                <a:latin typeface="Arial"/>
                <a:cs typeface="Arial"/>
              </a:rPr>
              <a:t>по</a:t>
            </a:r>
            <a:r>
              <a:rPr dirty="0" spc="2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критерию</a:t>
            </a:r>
          </a:p>
        </p:txBody>
      </p:sp>
      <p:sp>
        <p:nvSpPr>
          <p:cNvPr id="3" name="object 3"/>
          <p:cNvSpPr/>
          <p:nvPr/>
        </p:nvSpPr>
        <p:spPr>
          <a:xfrm>
            <a:off x="311150" y="1151839"/>
            <a:ext cx="8288655" cy="338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308" y="502742"/>
            <a:ext cx="321056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Arial"/>
                <a:cs typeface="Arial"/>
              </a:rPr>
              <a:t>Форма</a:t>
            </a:r>
            <a:r>
              <a:rPr dirty="0" spc="-9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авторизации</a:t>
            </a:r>
          </a:p>
        </p:txBody>
      </p:sp>
      <p:sp>
        <p:nvSpPr>
          <p:cNvPr id="3" name="object 3"/>
          <p:cNvSpPr/>
          <p:nvPr/>
        </p:nvSpPr>
        <p:spPr>
          <a:xfrm>
            <a:off x="311150" y="2570962"/>
            <a:ext cx="8409178" cy="133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597" y="502742"/>
            <a:ext cx="362204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Страница</a:t>
            </a:r>
            <a:r>
              <a:rPr dirty="0" spc="4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регистрации</a:t>
            </a:r>
          </a:p>
        </p:txBody>
      </p:sp>
      <p:sp>
        <p:nvSpPr>
          <p:cNvPr id="3" name="object 3"/>
          <p:cNvSpPr/>
          <p:nvPr/>
        </p:nvSpPr>
        <p:spPr>
          <a:xfrm>
            <a:off x="388620" y="1151788"/>
            <a:ext cx="8072120" cy="368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Форма </a:t>
            </a:r>
            <a:r>
              <a:rPr dirty="0" spc="-10"/>
              <a:t>добавления</a:t>
            </a:r>
            <a:r>
              <a:rPr dirty="0" spc="-425"/>
              <a:t> </a:t>
            </a:r>
            <a:r>
              <a:rPr dirty="0" spc="60"/>
              <a:t>заказа</a:t>
            </a:r>
            <a:r>
              <a:rPr dirty="0" spc="-35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15" y="880998"/>
            <a:ext cx="59690" cy="294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50" spc="-15">
                <a:latin typeface="Arial"/>
                <a:cs typeface="Arial"/>
              </a:rPr>
              <a:t> 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0035" y="1185773"/>
            <a:ext cx="3483609" cy="345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258" y="502742"/>
            <a:ext cx="195326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Заключение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6210" rIns="0" bIns="0" rtlCol="0" vert="horz">
            <a:spAutoFit/>
          </a:bodyPr>
          <a:lstStyle/>
          <a:p>
            <a:pPr marL="509270" indent="-375285">
              <a:lnSpc>
                <a:spcPct val="100000"/>
              </a:lnSpc>
              <a:spcBef>
                <a:spcPts val="1230"/>
              </a:spcBef>
              <a:buChar char="●"/>
              <a:tabLst>
                <a:tab pos="509905" algn="l"/>
                <a:tab pos="510540" algn="l"/>
              </a:tabLst>
            </a:pPr>
            <a:r>
              <a:rPr dirty="0" spc="10"/>
              <a:t>Создано</a:t>
            </a:r>
            <a:r>
              <a:rPr dirty="0" spc="-125"/>
              <a:t> </a:t>
            </a:r>
            <a:r>
              <a:rPr dirty="0"/>
              <a:t>веб-приложение</a:t>
            </a:r>
            <a:r>
              <a:rPr dirty="0" spc="-125"/>
              <a:t> </a:t>
            </a:r>
            <a:r>
              <a:rPr dirty="0" spc="-5"/>
              <a:t>для</a:t>
            </a:r>
            <a:r>
              <a:rPr dirty="0" spc="-125"/>
              <a:t> </a:t>
            </a:r>
            <a:r>
              <a:rPr dirty="0" spc="-10"/>
              <a:t>работы</a:t>
            </a:r>
            <a:r>
              <a:rPr dirty="0" spc="-120"/>
              <a:t> </a:t>
            </a:r>
            <a:r>
              <a:rPr dirty="0" spc="5"/>
              <a:t>с</a:t>
            </a:r>
            <a:r>
              <a:rPr dirty="0" spc="-125"/>
              <a:t> </a:t>
            </a:r>
            <a:r>
              <a:rPr dirty="0" spc="-5"/>
              <a:t>фриланс</a:t>
            </a:r>
            <a:r>
              <a:rPr dirty="0" spc="-125"/>
              <a:t> </a:t>
            </a:r>
            <a:r>
              <a:rPr dirty="0" spc="35"/>
              <a:t>заказами</a:t>
            </a:r>
            <a:r>
              <a:rPr dirty="0" spc="-25"/>
              <a:t> </a:t>
            </a:r>
          </a:p>
          <a:p>
            <a:pPr marL="509270" indent="-375285">
              <a:lnSpc>
                <a:spcPct val="100000"/>
              </a:lnSpc>
              <a:spcBef>
                <a:spcPts val="1130"/>
              </a:spcBef>
              <a:buChar char="●"/>
              <a:tabLst>
                <a:tab pos="509905" algn="l"/>
                <a:tab pos="510540" algn="l"/>
              </a:tabLst>
            </a:pPr>
            <a:r>
              <a:rPr dirty="0"/>
              <a:t>Разработана</a:t>
            </a:r>
            <a:r>
              <a:rPr dirty="0" spc="-125"/>
              <a:t> </a:t>
            </a:r>
            <a:r>
              <a:rPr dirty="0" spc="15"/>
              <a:t>база</a:t>
            </a:r>
            <a:r>
              <a:rPr dirty="0" spc="-120"/>
              <a:t> </a:t>
            </a:r>
            <a:r>
              <a:rPr dirty="0"/>
              <a:t>данных</a:t>
            </a:r>
            <a:r>
              <a:rPr dirty="0" spc="-120"/>
              <a:t> </a:t>
            </a:r>
            <a:r>
              <a:rPr dirty="0" spc="-15"/>
              <a:t>для</a:t>
            </a:r>
            <a:r>
              <a:rPr dirty="0" spc="-120"/>
              <a:t> </a:t>
            </a:r>
            <a:r>
              <a:rPr dirty="0" spc="-5"/>
              <a:t>хранения</a:t>
            </a:r>
            <a:r>
              <a:rPr dirty="0" spc="-120"/>
              <a:t> </a:t>
            </a:r>
            <a:r>
              <a:rPr dirty="0"/>
              <a:t>необходимой</a:t>
            </a:r>
            <a:r>
              <a:rPr dirty="0" spc="-120"/>
              <a:t> </a:t>
            </a:r>
            <a:r>
              <a:rPr dirty="0"/>
              <a:t>информации</a:t>
            </a:r>
            <a:r>
              <a:rPr dirty="0" spc="-25"/>
              <a:t> </a:t>
            </a:r>
          </a:p>
          <a:p>
            <a:pPr marL="509270" marR="5080" indent="-375285">
              <a:lnSpc>
                <a:spcPct val="149500"/>
              </a:lnSpc>
              <a:spcBef>
                <a:spcPts val="5"/>
              </a:spcBef>
              <a:buChar char="●"/>
              <a:tabLst>
                <a:tab pos="509905" algn="l"/>
                <a:tab pos="510540" algn="l"/>
              </a:tabLst>
            </a:pPr>
            <a:r>
              <a:rPr dirty="0" spc="5"/>
              <a:t>Спроектирован </a:t>
            </a:r>
            <a:r>
              <a:rPr dirty="0" spc="-5"/>
              <a:t>интерфейс </a:t>
            </a:r>
            <a:r>
              <a:rPr dirty="0" spc="-15"/>
              <a:t>для </a:t>
            </a:r>
            <a:r>
              <a:rPr dirty="0" spc="5"/>
              <a:t>создания, </a:t>
            </a:r>
            <a:r>
              <a:rPr dirty="0"/>
              <a:t>просмотра, редактирования  информации</a:t>
            </a:r>
            <a:r>
              <a:rPr dirty="0" spc="-25"/>
              <a:t> </a:t>
            </a:r>
          </a:p>
          <a:p>
            <a:pPr marL="509270" marR="38100" indent="-375285">
              <a:lnSpc>
                <a:spcPct val="149600"/>
              </a:lnSpc>
              <a:spcBef>
                <a:spcPts val="20"/>
              </a:spcBef>
              <a:buChar char="●"/>
              <a:tabLst>
                <a:tab pos="509905" algn="l"/>
                <a:tab pos="510540" algn="l"/>
              </a:tabLst>
            </a:pPr>
            <a:r>
              <a:rPr dirty="0"/>
              <a:t>Реализована</a:t>
            </a:r>
            <a:r>
              <a:rPr dirty="0" spc="-170"/>
              <a:t> </a:t>
            </a:r>
            <a:r>
              <a:rPr dirty="0"/>
              <a:t>аутентификация</a:t>
            </a:r>
            <a:r>
              <a:rPr dirty="0" spc="-140"/>
              <a:t> </a:t>
            </a:r>
            <a:r>
              <a:rPr dirty="0" spc="-10"/>
              <a:t>и</a:t>
            </a:r>
            <a:r>
              <a:rPr dirty="0" spc="-140"/>
              <a:t> </a:t>
            </a:r>
            <a:r>
              <a:rPr dirty="0"/>
              <a:t>авторизация</a:t>
            </a:r>
            <a:r>
              <a:rPr dirty="0" spc="-140"/>
              <a:t> </a:t>
            </a:r>
            <a:r>
              <a:rPr dirty="0"/>
              <a:t>пользователя</a:t>
            </a:r>
            <a:r>
              <a:rPr dirty="0" spc="-140"/>
              <a:t> </a:t>
            </a:r>
            <a:r>
              <a:rPr dirty="0"/>
              <a:t>на</a:t>
            </a:r>
            <a:r>
              <a:rPr dirty="0" spc="-120"/>
              <a:t> </a:t>
            </a:r>
            <a:r>
              <a:rPr dirty="0" spc="-5"/>
              <a:t>основе  </a:t>
            </a:r>
            <a:r>
              <a:rPr dirty="0" spc="-15"/>
              <a:t>ролей </a:t>
            </a:r>
            <a:r>
              <a:rPr dirty="0" spc="-5"/>
              <a:t>благодаря </a:t>
            </a:r>
            <a:r>
              <a:rPr dirty="0"/>
              <a:t>JWT</a:t>
            </a:r>
            <a:r>
              <a:rPr dirty="0" spc="-80"/>
              <a:t> </a:t>
            </a:r>
            <a:r>
              <a:rPr dirty="0" spc="20"/>
              <a:t>токену</a:t>
            </a:r>
            <a:r>
              <a:rPr dirty="0" spc="-25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578" y="502742"/>
            <a:ext cx="20783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Планируется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188" y="1072286"/>
            <a:ext cx="7599680" cy="176085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1230"/>
              </a:spcBef>
              <a:buChar char="●"/>
              <a:tabLst>
                <a:tab pos="387350" algn="l"/>
                <a:tab pos="387985" algn="l"/>
              </a:tabLst>
            </a:pPr>
            <a:r>
              <a:rPr dirty="0" sz="1900" spc="-10">
                <a:latin typeface="Arial"/>
                <a:cs typeface="Arial"/>
              </a:rPr>
              <a:t>Реализовать рейтинг</a:t>
            </a:r>
            <a:r>
              <a:rPr dirty="0" sz="1900" spc="-28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пользователей</a:t>
            </a:r>
            <a:r>
              <a:rPr dirty="0" sz="1900" spc="-25">
                <a:latin typeface="Arial"/>
                <a:cs typeface="Arial"/>
              </a:rPr>
              <a:t> </a:t>
            </a:r>
            <a:endParaRPr sz="1900">
              <a:latin typeface="Arial"/>
              <a:cs typeface="Arial"/>
            </a:endParaRPr>
          </a:p>
          <a:p>
            <a:pPr marL="387350" marR="5080" indent="-375285">
              <a:lnSpc>
                <a:spcPct val="149600"/>
              </a:lnSpc>
              <a:buChar char="●"/>
              <a:tabLst>
                <a:tab pos="387350" algn="l"/>
                <a:tab pos="387985" algn="l"/>
              </a:tabLst>
            </a:pPr>
            <a:r>
              <a:rPr dirty="0" sz="1900" spc="-5">
                <a:latin typeface="Arial"/>
                <a:cs typeface="Arial"/>
              </a:rPr>
              <a:t>Обеспечить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возможность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откликаться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на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 spc="50">
                <a:latin typeface="Arial"/>
                <a:cs typeface="Arial"/>
              </a:rPr>
              <a:t>заказ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и</a:t>
            </a:r>
            <a:r>
              <a:rPr dirty="0" sz="1900" spc="-1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браться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 spc="40">
                <a:latin typeface="Arial"/>
                <a:cs typeface="Arial"/>
              </a:rPr>
              <a:t>за</a:t>
            </a:r>
            <a:r>
              <a:rPr dirty="0" sz="1900" spc="-1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его  </a:t>
            </a:r>
            <a:r>
              <a:rPr dirty="0" sz="1900" spc="-5">
                <a:latin typeface="Arial"/>
                <a:cs typeface="Arial"/>
              </a:rPr>
              <a:t>выполнение </a:t>
            </a:r>
            <a:r>
              <a:rPr dirty="0" sz="1900" spc="5">
                <a:latin typeface="Arial"/>
                <a:cs typeface="Arial"/>
              </a:rPr>
              <a:t>напрямую </a:t>
            </a:r>
            <a:r>
              <a:rPr dirty="0" sz="1900" spc="15">
                <a:latin typeface="Arial"/>
                <a:cs typeface="Arial"/>
              </a:rPr>
              <a:t>через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сайт</a:t>
            </a:r>
            <a:r>
              <a:rPr dirty="0" sz="1900" spc="-25">
                <a:latin typeface="Arial"/>
                <a:cs typeface="Arial"/>
              </a:rPr>
              <a:t> </a:t>
            </a:r>
            <a:endParaRPr sz="1900">
              <a:latin typeface="Arial"/>
              <a:cs typeface="Arial"/>
            </a:endParaRPr>
          </a:p>
          <a:p>
            <a:pPr marL="387350" indent="-375285">
              <a:lnSpc>
                <a:spcPct val="100000"/>
              </a:lnSpc>
              <a:spcBef>
                <a:spcPts val="1150"/>
              </a:spcBef>
              <a:buChar char="●"/>
              <a:tabLst>
                <a:tab pos="387350" algn="l"/>
                <a:tab pos="387985" algn="l"/>
              </a:tabLst>
            </a:pPr>
            <a:r>
              <a:rPr dirty="0" sz="1900">
                <a:latin typeface="Arial"/>
                <a:cs typeface="Arial"/>
              </a:rPr>
              <a:t>Реализовать </a:t>
            </a:r>
            <a:r>
              <a:rPr dirty="0" sz="1900" spc="-5">
                <a:latin typeface="Arial"/>
                <a:cs typeface="Arial"/>
              </a:rPr>
              <a:t>оплату </a:t>
            </a:r>
            <a:r>
              <a:rPr dirty="0" sz="1900" spc="15">
                <a:latin typeface="Arial"/>
                <a:cs typeface="Arial"/>
              </a:rPr>
              <a:t>через</a:t>
            </a:r>
            <a:r>
              <a:rPr dirty="0" sz="1900" spc="-35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сайт</a:t>
            </a:r>
            <a:r>
              <a:rPr dirty="0" sz="1900" spc="-25">
                <a:latin typeface="Arial"/>
                <a:cs typeface="Arial"/>
              </a:rPr>
              <a:t> 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5" y="432561"/>
            <a:ext cx="59690" cy="2175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30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5"/>
              </a:lnSpc>
            </a:pPr>
            <a:r>
              <a:rPr dirty="0" sz="1000" spc="-1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10"/>
              </a:lnSpc>
            </a:pPr>
            <a:r>
              <a:rPr dirty="0" sz="850" spc="-15">
                <a:latin typeface="Arial"/>
                <a:cs typeface="Arial"/>
              </a:rPr>
              <a:t> 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564" y="2613101"/>
            <a:ext cx="316738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" b="1">
                <a:latin typeface="Arial"/>
                <a:cs typeface="Arial"/>
              </a:rPr>
              <a:t>Спасибо </a:t>
            </a:r>
            <a:r>
              <a:rPr dirty="0" sz="2300" spc="5" b="1">
                <a:latin typeface="Arial"/>
                <a:cs typeface="Arial"/>
              </a:rPr>
              <a:t>за</a:t>
            </a:r>
            <a:r>
              <a:rPr dirty="0" sz="2300" spc="-13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внимание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499694"/>
            <a:ext cx="960755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15" b="1">
                <a:latin typeface="Arial"/>
                <a:cs typeface="Arial"/>
              </a:rPr>
              <a:t>Ц</a:t>
            </a:r>
            <a:r>
              <a:rPr dirty="0" sz="2900" spc="-5" b="1">
                <a:latin typeface="Arial"/>
                <a:cs typeface="Arial"/>
              </a:rPr>
              <a:t>ель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092" y="1169273"/>
            <a:ext cx="7910830" cy="2523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Разработать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приложение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для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просмотра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и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добавления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35">
                <a:latin typeface="Arial"/>
                <a:cs typeface="Arial"/>
              </a:rPr>
              <a:t>заказов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на  </a:t>
            </a:r>
            <a:r>
              <a:rPr dirty="0" sz="2000" spc="-5">
                <a:latin typeface="Arial"/>
                <a:cs typeface="Arial"/>
              </a:rPr>
              <a:t>фриланс-сайте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00" spc="5">
                <a:latin typeface="Arial"/>
                <a:cs typeface="Arial"/>
              </a:rPr>
              <a:t>Задачи: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927100" indent="-44259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Arial"/>
                <a:cs typeface="Arial"/>
              </a:rPr>
              <a:t>Организовать </a:t>
            </a:r>
            <a:r>
              <a:rPr dirty="0" sz="2000" spc="-5">
                <a:latin typeface="Arial"/>
                <a:cs typeface="Arial"/>
              </a:rPr>
              <a:t>хранение </a:t>
            </a:r>
            <a:r>
              <a:rPr dirty="0" sz="2000" spc="-20">
                <a:latin typeface="Arial"/>
                <a:cs typeface="Arial"/>
              </a:rPr>
              <a:t>и </a:t>
            </a:r>
            <a:r>
              <a:rPr dirty="0" sz="2000" spc="10">
                <a:latin typeface="Arial"/>
                <a:cs typeface="Arial"/>
              </a:rPr>
              <a:t>модификацию</a:t>
            </a:r>
            <a:r>
              <a:rPr dirty="0" sz="2000" spc="-4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данных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927100" indent="-44259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Arial"/>
                <a:cs typeface="Arial"/>
              </a:rPr>
              <a:t>Обеспечить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возможность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просмотра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информации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927100" indent="-44259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000">
                <a:latin typeface="Arial"/>
                <a:cs typeface="Arial"/>
              </a:rPr>
              <a:t>Создать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15">
                <a:latin typeface="Arial"/>
                <a:cs typeface="Arial"/>
              </a:rPr>
              <a:t>механизм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защиты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сессий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пользователей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525" y="502741"/>
            <a:ext cx="3691254" cy="43942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00" spc="-5" b="1">
                <a:latin typeface="Arial"/>
                <a:cs typeface="Arial"/>
              </a:rPr>
              <a:t>Cредства</a:t>
            </a:r>
            <a:r>
              <a:rPr dirty="0" sz="2700" spc="-60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разработки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82953"/>
            <a:ext cx="3962400" cy="1839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95"/>
              </a:spcBef>
              <a:buSzPct val="95000"/>
              <a:buAutoNum type="arabicPeriod"/>
              <a:tabLst>
                <a:tab pos="226695" algn="l"/>
              </a:tabLst>
            </a:pPr>
            <a:r>
              <a:rPr dirty="0" sz="2000" spc="-20">
                <a:latin typeface="Arial"/>
                <a:cs typeface="Arial"/>
              </a:rPr>
              <a:t>MS </a:t>
            </a:r>
            <a:r>
              <a:rPr dirty="0" sz="2000" spc="-10">
                <a:latin typeface="Arial"/>
                <a:cs typeface="Arial"/>
              </a:rPr>
              <a:t>SQL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Server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5240" marR="5080">
              <a:lnSpc>
                <a:spcPct val="165100"/>
              </a:lnSpc>
              <a:buSzPct val="95000"/>
              <a:buAutoNum type="arabicPeriod"/>
              <a:tabLst>
                <a:tab pos="229870" algn="l"/>
              </a:tabLst>
            </a:pPr>
            <a:r>
              <a:rPr dirty="0" sz="2000" spc="-10">
                <a:latin typeface="Arial"/>
                <a:cs typeface="Arial"/>
              </a:rPr>
              <a:t>NET </a:t>
            </a:r>
            <a:r>
              <a:rPr dirty="0" sz="2000">
                <a:latin typeface="Arial"/>
                <a:cs typeface="Arial"/>
              </a:rPr>
              <a:t>Core(C#,Entity </a:t>
            </a:r>
            <a:r>
              <a:rPr dirty="0" sz="2000" spc="-5">
                <a:latin typeface="Arial"/>
                <a:cs typeface="Arial"/>
              </a:rPr>
              <a:t>Framework)  3.React,TypeScript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560"/>
              </a:spcBef>
            </a:pPr>
            <a:r>
              <a:rPr dirty="0" sz="2000" spc="-5">
                <a:latin typeface="Arial"/>
                <a:cs typeface="Arial"/>
              </a:rPr>
              <a:t>4.Docker</a:t>
            </a:r>
            <a:r>
              <a:rPr dirty="0" sz="2000" spc="-3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502742"/>
            <a:ext cx="384492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Структура </a:t>
            </a:r>
            <a:r>
              <a:rPr dirty="0" spc="-5" b="1">
                <a:latin typeface="Arial"/>
                <a:cs typeface="Arial"/>
              </a:rPr>
              <a:t>базы</a:t>
            </a:r>
            <a:r>
              <a:rPr dirty="0" spc="10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данных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6850" y="1151851"/>
            <a:ext cx="8561705" cy="3610610"/>
            <a:chOff x="196850" y="1151851"/>
            <a:chExt cx="8561705" cy="3610610"/>
          </a:xfrm>
        </p:grpSpPr>
        <p:sp>
          <p:nvSpPr>
            <p:cNvPr id="4" name="object 4"/>
            <p:cNvSpPr/>
            <p:nvPr/>
          </p:nvSpPr>
          <p:spPr>
            <a:xfrm>
              <a:off x="1750060" y="1656041"/>
              <a:ext cx="7008495" cy="3106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6755" y="1151851"/>
              <a:ext cx="7729855" cy="3538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6850" y="1212811"/>
              <a:ext cx="8462010" cy="3416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502742"/>
            <a:ext cx="405701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Архитектура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приложения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123825" y="1116926"/>
            <a:ext cx="8680069" cy="341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373" y="502742"/>
            <a:ext cx="440944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1">
                <a:latin typeface="Arial"/>
                <a:cs typeface="Arial"/>
              </a:rPr>
              <a:t>Структура </a:t>
            </a:r>
            <a:r>
              <a:rPr dirty="0" b="1">
                <a:latin typeface="Arial"/>
                <a:cs typeface="Arial"/>
              </a:rPr>
              <a:t>серверной</a:t>
            </a:r>
            <a:r>
              <a:rPr dirty="0" spc="6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части</a:t>
            </a:r>
          </a:p>
        </p:txBody>
      </p:sp>
      <p:sp>
        <p:nvSpPr>
          <p:cNvPr id="3" name="object 3"/>
          <p:cNvSpPr/>
          <p:nvPr/>
        </p:nvSpPr>
        <p:spPr>
          <a:xfrm>
            <a:off x="629919" y="1151839"/>
            <a:ext cx="7932928" cy="367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854" y="502742"/>
            <a:ext cx="47707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latin typeface="Arial"/>
                <a:cs typeface="Arial"/>
              </a:rPr>
              <a:t>Механизм </a:t>
            </a:r>
            <a:r>
              <a:rPr dirty="0" spc="-15" b="1">
                <a:latin typeface="Arial"/>
                <a:cs typeface="Arial"/>
              </a:rPr>
              <a:t>работы </a:t>
            </a:r>
            <a:r>
              <a:rPr dirty="0" spc="-5" b="1">
                <a:latin typeface="Arial"/>
                <a:cs typeface="Arial"/>
              </a:rPr>
              <a:t>JWT</a:t>
            </a:r>
            <a:r>
              <a:rPr dirty="0" spc="3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токена</a:t>
            </a:r>
          </a:p>
        </p:txBody>
      </p:sp>
      <p:sp>
        <p:nvSpPr>
          <p:cNvPr id="3" name="object 3"/>
          <p:cNvSpPr/>
          <p:nvPr/>
        </p:nvSpPr>
        <p:spPr>
          <a:xfrm>
            <a:off x="1228725" y="1164551"/>
            <a:ext cx="6607809" cy="337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732" y="502742"/>
            <a:ext cx="3716654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latin typeface="Arial"/>
                <a:cs typeface="Arial"/>
              </a:rPr>
              <a:t>Редактирование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заказа</a:t>
            </a:r>
          </a:p>
        </p:txBody>
      </p:sp>
      <p:sp>
        <p:nvSpPr>
          <p:cNvPr id="3" name="object 3"/>
          <p:cNvSpPr/>
          <p:nvPr/>
        </p:nvSpPr>
        <p:spPr>
          <a:xfrm>
            <a:off x="2696845" y="1151813"/>
            <a:ext cx="3609339" cy="3800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486" y="502742"/>
            <a:ext cx="534162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Arial"/>
                <a:cs typeface="Arial"/>
              </a:rPr>
              <a:t>Модальное </a:t>
            </a:r>
            <a:r>
              <a:rPr dirty="0" spc="-10" b="1">
                <a:latin typeface="Arial"/>
                <a:cs typeface="Arial"/>
              </a:rPr>
              <a:t>окно удаления</a:t>
            </a:r>
            <a:r>
              <a:rPr dirty="0" spc="5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заказа</a:t>
            </a:r>
          </a:p>
        </p:txBody>
      </p:sp>
      <p:sp>
        <p:nvSpPr>
          <p:cNvPr id="3" name="object 3"/>
          <p:cNvSpPr/>
          <p:nvPr/>
        </p:nvSpPr>
        <p:spPr>
          <a:xfrm>
            <a:off x="1501139" y="1589328"/>
            <a:ext cx="5874893" cy="233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TheTa</dc:creator>
  <dc:title>Untitled presentation</dc:title>
  <dcterms:created xsi:type="dcterms:W3CDTF">2022-11-17T08:59:11Z</dcterms:created>
  <dcterms:modified xsi:type="dcterms:W3CDTF">2022-11-17T08:59:11Z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2022-11-17T00:00:00Z</vt:filetime>
  </property>
</Properties>
</file>