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3000" u="none">
                <a:solidFill>
                  <a:srgbClr val="FFFFFF"/>
                </a:solidFill>
                <a:latin typeface="Chalkduster"/>
              </a:defRPr>
            </a:pPr>
            <a:r>
              <a:rPr b="0" i="0" strike="noStrike" sz="3000" u="none">
                <a:solidFill>
                  <a:srgbClr val="FFFFFF"/>
                </a:solidFill>
                <a:latin typeface="Chalkduster"/>
              </a:rPr>
              <a:t>模块组成</a:t>
            </a:r>
          </a:p>
        </c:rich>
      </c:tx>
      <c:layout>
        <c:manualLayout>
          <c:xMode val="edge"/>
          <c:yMode val="edge"/>
          <c:x val="0.427674"/>
          <c:y val="0"/>
          <c:w val="0.176601"/>
          <c:h val="0.14494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73364"/>
          <c:y val="0.14494"/>
          <c:w val="0.685221"/>
          <c:h val="0.64446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各模块内容占比</c:v>
                </c:pt>
              </c:strCache>
            </c:strRef>
          </c:tx>
          <c:spPr>
            <a:gradFill flip="none" rotWithShape="1">
              <a:gsLst>
                <a:gs pos="0">
                  <a:srgbClr val="00C1FB"/>
                </a:gs>
                <a:gs pos="100000">
                  <a:srgbClr val="0073CF">
                    <a:alpha val="9000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gradFill flip="none" rotWithShape="1">
                <a:gsLst>
                  <a:gs pos="0">
                    <a:srgbClr val="00C1FB"/>
                  </a:gs>
                  <a:gs pos="100000">
                    <a:srgbClr val="0073CF">
                      <a:alpha val="9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gradFill flip="none" rotWithShape="1">
                <a:gsLst>
                  <a:gs pos="0">
                    <a:srgbClr val="50D655"/>
                  </a:gs>
                  <a:gs pos="100000">
                    <a:srgbClr val="16931F">
                      <a:alpha val="9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gradFill flip="none" rotWithShape="1">
                <a:gsLst>
                  <a:gs pos="0">
                    <a:srgbClr val="FCE12B"/>
                  </a:gs>
                  <a:gs pos="100000">
                    <a:srgbClr val="BE9A1A">
                      <a:alpha val="9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gradFill flip="none" rotWithShape="1">
                <a:gsLst>
                  <a:gs pos="0">
                    <a:srgbClr val="F0951A"/>
                  </a:gs>
                  <a:gs pos="100000">
                    <a:srgbClr val="DF6B10">
                      <a:alpha val="9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gradFill flip="none" rotWithShape="1">
                <a:gsLst>
                  <a:gs pos="0">
                    <a:srgbClr val="FC4912"/>
                  </a:gs>
                  <a:gs pos="100000">
                    <a:srgbClr val="C92605">
                      <a:alpha val="9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3000" u="none">
                      <a:solidFill>
                        <a:srgbClr val="FFFFFF"/>
                      </a:solidFill>
                      <a:latin typeface="Chalkduste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3000" u="none">
                      <a:solidFill>
                        <a:srgbClr val="FFFFFF"/>
                      </a:solidFill>
                      <a:latin typeface="Chalkduste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3000" u="none">
                      <a:solidFill>
                        <a:srgbClr val="FFFFFF"/>
                      </a:solidFill>
                      <a:latin typeface="Chalkduste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3000" u="none">
                      <a:solidFill>
                        <a:srgbClr val="FFFFFF"/>
                      </a:solidFill>
                      <a:latin typeface="Chalkduste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3000" u="none">
                      <a:solidFill>
                        <a:srgbClr val="FFFFFF"/>
                      </a:solidFill>
                      <a:latin typeface="Chalkduste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latin typeface="Chalkduster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Sheet1!$B$1:$F$1</c:f>
              <c:strCache>
                <c:ptCount val="5"/>
                <c:pt idx="0">
                  <c:v>账务模块</c:v>
                </c:pt>
                <c:pt idx="1">
                  <c:v>人员模块</c:v>
                </c:pt>
                <c:pt idx="2">
                  <c:v>销售模块</c:v>
                </c:pt>
                <c:pt idx="3">
                  <c:v>采购模块</c:v>
                </c:pt>
                <c:pt idx="4">
                  <c:v>报表模块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30.000000</c:v>
                </c:pt>
                <c:pt idx="1">
                  <c:v>10.000000</c:v>
                </c:pt>
                <c:pt idx="2">
                  <c:v>20.000000</c:v>
                </c:pt>
                <c:pt idx="3">
                  <c:v>20.000000</c:v>
                </c:pt>
                <c:pt idx="4">
                  <c:v>20.000000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861146"/>
          <c:w val="1"/>
          <c:h val="0.138854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400" u="none">
              <a:solidFill>
                <a:srgbClr val="FFFFFF"/>
              </a:solidFill>
              <a:latin typeface="Chalkduster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489449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256723" y="9197831"/>
            <a:ext cx="409839" cy="45417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297011" y="9197831"/>
            <a:ext cx="409839" cy="4541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毕业设计"/>
          <p:cNvSpPr txBox="1"/>
          <p:nvPr>
            <p:ph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>
            <a:lvl1pPr defTabSz="584200">
              <a:defRPr sz="8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毕业设计</a:t>
            </a:r>
          </a:p>
        </p:txBody>
      </p:sp>
      <p:sp>
        <p:nvSpPr>
          <p:cNvPr id="120" name="开题答辩"/>
          <p:cNvSpPr txBox="1"/>
          <p:nvPr>
            <p:ph type="subTitle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defTabSz="584200"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开题答辩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atalog"/>
          <p:cNvSpPr txBox="1"/>
          <p:nvPr/>
        </p:nvSpPr>
        <p:spPr>
          <a:xfrm>
            <a:off x="5263832" y="841059"/>
            <a:ext cx="247713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Catalog</a:t>
            </a:r>
          </a:p>
        </p:txBody>
      </p:sp>
      <p:sp>
        <p:nvSpPr>
          <p:cNvPr id="123" name="1.What to do？"/>
          <p:cNvSpPr txBox="1"/>
          <p:nvPr/>
        </p:nvSpPr>
        <p:spPr>
          <a:xfrm>
            <a:off x="822197" y="2324100"/>
            <a:ext cx="36896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b="1"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1.What to do？</a:t>
            </a:r>
          </a:p>
        </p:txBody>
      </p:sp>
      <p:sp>
        <p:nvSpPr>
          <p:cNvPr id="124" name="2.How to do？"/>
          <p:cNvSpPr txBox="1"/>
          <p:nvPr/>
        </p:nvSpPr>
        <p:spPr>
          <a:xfrm>
            <a:off x="834135" y="4470400"/>
            <a:ext cx="353872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b="1"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2.How to do？</a:t>
            </a:r>
          </a:p>
        </p:txBody>
      </p:sp>
      <p:sp>
        <p:nvSpPr>
          <p:cNvPr id="125" name="2.When to do？"/>
          <p:cNvSpPr txBox="1"/>
          <p:nvPr/>
        </p:nvSpPr>
        <p:spPr>
          <a:xfrm>
            <a:off x="760983" y="6616700"/>
            <a:ext cx="38120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b="1"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2.When to do？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What to do？"/>
          <p:cNvSpPr txBox="1"/>
          <p:nvPr/>
        </p:nvSpPr>
        <p:spPr>
          <a:xfrm>
            <a:off x="4971034" y="863600"/>
            <a:ext cx="32659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b="1"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What to do？</a:t>
            </a:r>
          </a:p>
        </p:txBody>
      </p:sp>
      <p:sp>
        <p:nvSpPr>
          <p:cNvPr id="128" name="基于Web的财务系统的设计与实现"/>
          <p:cNvSpPr txBox="1"/>
          <p:nvPr/>
        </p:nvSpPr>
        <p:spPr>
          <a:xfrm>
            <a:off x="3563121" y="1797997"/>
            <a:ext cx="5878558" cy="677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基于Web的财务系统的设计与实现</a:t>
            </a:r>
          </a:p>
        </p:txBody>
      </p:sp>
      <p:graphicFrame>
        <p:nvGraphicFramePr>
          <p:cNvPr id="129" name="模块组成"/>
          <p:cNvGraphicFramePr/>
          <p:nvPr/>
        </p:nvGraphicFramePr>
        <p:xfrm>
          <a:off x="3322318" y="2596710"/>
          <a:ext cx="6360164" cy="663376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How to do？"/>
          <p:cNvSpPr txBox="1"/>
          <p:nvPr/>
        </p:nvSpPr>
        <p:spPr>
          <a:xfrm>
            <a:off x="4944871" y="838200"/>
            <a:ext cx="311505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b="1"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How to do？</a:t>
            </a:r>
          </a:p>
        </p:txBody>
      </p:sp>
      <p:sp>
        <p:nvSpPr>
          <p:cNvPr id="132" name="1.前端"/>
          <p:cNvSpPr txBox="1"/>
          <p:nvPr/>
        </p:nvSpPr>
        <p:spPr>
          <a:xfrm>
            <a:off x="1263334" y="2207792"/>
            <a:ext cx="1219832" cy="677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1.前端</a:t>
            </a:r>
          </a:p>
        </p:txBody>
      </p:sp>
      <p:sp>
        <p:nvSpPr>
          <p:cNvPr id="133" name="2.后台"/>
          <p:cNvSpPr txBox="1"/>
          <p:nvPr/>
        </p:nvSpPr>
        <p:spPr>
          <a:xfrm>
            <a:off x="1259124" y="4538242"/>
            <a:ext cx="1228252" cy="677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2.后台</a:t>
            </a:r>
          </a:p>
        </p:txBody>
      </p:sp>
      <p:sp>
        <p:nvSpPr>
          <p:cNvPr id="134" name="3.数据库"/>
          <p:cNvSpPr txBox="1"/>
          <p:nvPr/>
        </p:nvSpPr>
        <p:spPr>
          <a:xfrm>
            <a:off x="1271894" y="6868692"/>
            <a:ext cx="1634512" cy="677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3.数据库</a:t>
            </a:r>
          </a:p>
        </p:txBody>
      </p:sp>
      <p:sp>
        <p:nvSpPr>
          <p:cNvPr id="135" name="需要使用到图表处理的技术，对财务报表做出处理"/>
          <p:cNvSpPr txBox="1"/>
          <p:nvPr/>
        </p:nvSpPr>
        <p:spPr>
          <a:xfrm>
            <a:off x="1904999" y="3432175"/>
            <a:ext cx="70993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/>
            </a:lvl1pPr>
          </a:lstStyle>
          <a:p>
            <a:pPr/>
            <a:r>
              <a:t>需要使用到图表处理的技术，对财务报表做出处理</a:t>
            </a:r>
          </a:p>
        </p:txBody>
      </p:sp>
      <p:sp>
        <p:nvSpPr>
          <p:cNvPr id="136" name="使用Spring Boot、Spring Cloud为后台。…"/>
          <p:cNvSpPr txBox="1"/>
          <p:nvPr/>
        </p:nvSpPr>
        <p:spPr>
          <a:xfrm>
            <a:off x="1896615" y="5512255"/>
            <a:ext cx="6938270" cy="1059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/>
            </a:pPr>
            <a:r>
              <a:t>使用Spring Boot、Spring Cloud为后台。</a:t>
            </a:r>
          </a:p>
          <a:p>
            <a:pPr algn="l">
              <a:defRPr sz="2500"/>
            </a:pPr>
            <a:r>
              <a:t>需要整合报表处理的算法</a:t>
            </a:r>
          </a:p>
        </p:txBody>
      </p:sp>
      <p:sp>
        <p:nvSpPr>
          <p:cNvPr id="137" name="使用MySQL为数据库，并设计和实现表结构"/>
          <p:cNvSpPr txBox="1"/>
          <p:nvPr/>
        </p:nvSpPr>
        <p:spPr>
          <a:xfrm>
            <a:off x="1896615" y="8073410"/>
            <a:ext cx="6248892" cy="598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/>
            </a:lvl1pPr>
          </a:lstStyle>
          <a:p>
            <a:pPr/>
            <a:r>
              <a:t>使用MySQL为数据库，并设计和实现表结构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When to do？"/>
          <p:cNvSpPr txBox="1"/>
          <p:nvPr/>
        </p:nvSpPr>
        <p:spPr>
          <a:xfrm>
            <a:off x="4808220" y="863600"/>
            <a:ext cx="338836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b="1"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When to do？</a:t>
            </a:r>
          </a:p>
        </p:txBody>
      </p:sp>
      <p:graphicFrame>
        <p:nvGraphicFramePr>
          <p:cNvPr id="140" name="表格"/>
          <p:cNvGraphicFramePr/>
          <p:nvPr/>
        </p:nvGraphicFramePr>
        <p:xfrm>
          <a:off x="1276350" y="2755900"/>
          <a:ext cx="10464800" cy="645299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5226050"/>
                <a:gridCol w="5226050"/>
              </a:tblGrid>
              <a:tr h="1073381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时间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 sz="2600"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defRPr>
                      </a:pPr>
                      <a:r>
                        <a:t>任务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073381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 sz="2600"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defRPr>
                      </a:pPr>
                      <a:r>
                        <a:t>2018年1月份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 sz="2600"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defRPr>
                      </a:pPr>
                      <a:r>
                        <a:t>实现数据库和后端接口的设计和部分接口的实现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073381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2018年2月份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完成后端和前端的设计实现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073381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2018年3月份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 sz="2600"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defRPr>
                      </a:pPr>
                      <a:r>
                        <a:t>完成整个系统的各个接口之间的对接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073381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2018年4月份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 sz="2600"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defRPr>
                      </a:pPr>
                      <a:r>
                        <a:t>完成整个系统的测试，并针对需求做进一步的改善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073381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2018年5月份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 sz="2600"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defRPr>
                      </a:pPr>
                      <a:r>
                        <a:t>后期并准备答辩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世间事本无难易，为之则易！"/>
          <p:cNvSpPr txBox="1"/>
          <p:nvPr/>
        </p:nvSpPr>
        <p:spPr>
          <a:xfrm>
            <a:off x="3968749" y="4559299"/>
            <a:ext cx="5067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世间事本无难易，为之则易！</a:t>
            </a:r>
          </a:p>
        </p:txBody>
      </p:sp>
      <p:sp>
        <p:nvSpPr>
          <p:cNvPr id="143" name="——沈列飞"/>
          <p:cNvSpPr txBox="1"/>
          <p:nvPr/>
        </p:nvSpPr>
        <p:spPr>
          <a:xfrm>
            <a:off x="9963290" y="8140085"/>
            <a:ext cx="1498320" cy="598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——沈列飞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warp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