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eg"/><Relationship Id="rId6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毕业设计答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/>
            <a:r>
              <a:t>毕业设计答辩</a:t>
            </a:r>
          </a:p>
        </p:txBody>
      </p:sp>
      <p:sp>
        <p:nvSpPr>
          <p:cNvPr id="120" name="——软工142  沈列飞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/>
            <a:r>
              <a:t>——软工142  沈列飞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–软工142 沈列飞"/>
          <p:cNvSpPr txBox="1"/>
          <p:nvPr>
            <p:ph type="body" idx="13"/>
          </p:nvPr>
        </p:nvSpPr>
        <p:spPr>
          <a:xfrm>
            <a:off x="1270000" y="6362700"/>
            <a:ext cx="10464800" cy="584873"/>
          </a:xfrm>
          <a:prstGeom prst="rect">
            <a:avLst/>
          </a:prstGeom>
        </p:spPr>
        <p:txBody>
          <a:bodyPr/>
          <a:lstStyle/>
          <a:p>
            <a:pPr/>
            <a:r>
              <a:t>–软工142 沈列飞</a:t>
            </a:r>
          </a:p>
        </p:txBody>
      </p:sp>
      <p:sp>
        <p:nvSpPr>
          <p:cNvPr id="152" name="“世间事本无难易，为之则易！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“世间事本无难易，为之则易！”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3" name="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兴</a:t>
            </a:r>
          </a:p>
          <a:p>
            <a:pPr>
              <a:buBlip>
                <a:blip r:embed="rId2"/>
              </a:buBlip>
            </a:pPr>
            <a:r>
              <a:t>道</a:t>
            </a:r>
          </a:p>
          <a:p>
            <a:pPr>
              <a:buBlip>
                <a:blip r:embed="rId2"/>
              </a:buBlip>
            </a:pPr>
            <a:r>
              <a:t>术、法、器</a:t>
            </a:r>
          </a:p>
          <a:p>
            <a:pPr>
              <a:buBlip>
                <a:blip r:embed="rId2"/>
              </a:buBlip>
            </a:pPr>
            <a:r>
              <a:t>度、果</a:t>
            </a:r>
          </a:p>
          <a:p>
            <a:pPr>
              <a:buBlip>
                <a:blip r:embed="rId2"/>
              </a:buBlip>
            </a:pPr>
            <a:r>
              <a:t>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兴</a:t>
            </a:r>
          </a:p>
        </p:txBody>
      </p:sp>
      <p:sp>
        <p:nvSpPr>
          <p:cNvPr id="126" name="诗出有诗人之起兴，选题亦有吾之兴之所至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诗出有诗人之起兴，选题亦有吾之兴之所至。</a:t>
            </a:r>
          </a:p>
          <a:p>
            <a:pPr>
              <a:buBlip>
                <a:blip r:embed="rId2"/>
              </a:buBlip>
            </a:pPr>
            <a:r>
              <a:t>流媒体音乐时下流行，个人亦好听音乐，一直想自己做一个完整平台的音乐媒体播放平台。</a:t>
            </a:r>
          </a:p>
          <a:p>
            <a:pPr>
              <a:buBlip>
                <a:blip r:embed="rId2"/>
              </a:buBlip>
            </a:pPr>
            <a:r>
              <a:t>借助本次毕业设计，设计与实现基于Java Web的在线音乐播放网站。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道</a:t>
            </a:r>
          </a:p>
        </p:txBody>
      </p:sp>
      <p:sp>
        <p:nvSpPr>
          <p:cNvPr id="129" name="诸事有道，道之为研究之道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诸事有道，道之为研究之道。</a:t>
            </a:r>
          </a:p>
          <a:p>
            <a:pPr>
              <a:buBlip>
                <a:blip r:embed="rId2"/>
              </a:buBlip>
            </a:pPr>
            <a:r>
              <a:t>本次毕业设计研究内容为设计与实现一个基于Java Web的在线音乐网站。</a:t>
            </a:r>
          </a:p>
          <a:p>
            <a:pPr>
              <a:buBlip>
                <a:blip r:embed="rId2"/>
              </a:buBlip>
            </a:pPr>
            <a:r>
              <a:t>研究完成本网站系统中的用户、发现音乐、我的音乐、我的收藏、其他用户和音乐播放模块这六大模块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术、法、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术、法、器</a:t>
            </a:r>
          </a:p>
        </p:txBody>
      </p:sp>
      <p:sp>
        <p:nvSpPr>
          <p:cNvPr id="132" name="万事实现皆有术、法、器三者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万事实现皆有术、法、器三者。</a:t>
            </a:r>
          </a:p>
          <a:p>
            <a:pPr>
              <a:buBlip>
                <a:blip r:embed="rId2"/>
              </a:buBlip>
            </a:pPr>
            <a:r>
              <a:t>术：NodeJS、Web、Java、Spring、Spring Boot、Spring Cloud、MyBatis、Redis、Nginx与MySQL。</a:t>
            </a:r>
          </a:p>
          <a:p>
            <a:pPr>
              <a:buBlip>
                <a:blip r:embed="rId2"/>
              </a:buBlip>
            </a:pPr>
            <a:r>
              <a:t>法：博客、书籍、前辈</a:t>
            </a:r>
          </a:p>
          <a:p>
            <a:pPr>
              <a:buBlip>
                <a:blip r:embed="rId2"/>
              </a:buBlip>
            </a:pPr>
            <a:r>
              <a:t>器：WebStorm、IDEA与Git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度</a:t>
            </a:r>
          </a:p>
        </p:txBody>
      </p:sp>
      <p:sp>
        <p:nvSpPr>
          <p:cNvPr id="135" name="度，实施之进度与过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度，实施之进度与过程</a:t>
            </a:r>
          </a:p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1月31日，数据库设计完成，总体进度：10%。</a:t>
            </a:r>
          </a:p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3月9日，系统前端完成，总体进度：40%。</a:t>
            </a:r>
          </a:p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4月10日，系统服务端与和前端联调对接接口完成，总体进度：80%。</a:t>
            </a:r>
          </a:p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4月30日，系统测试与BUG修复完成，总体进度：95%。</a:t>
            </a:r>
          </a:p>
          <a:p>
            <a:pPr marL="440054" indent="-440054" defTabSz="352043">
              <a:spcBef>
                <a:spcPts val="2700"/>
              </a:spcBef>
              <a:buBlip>
                <a:blip r:embed="rId2"/>
              </a:buBlip>
              <a:defRPr sz="2772"/>
            </a:pPr>
            <a:r>
              <a:t>5月14日，毕业设计论文完成，总体进度：100%。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fullsizeoutput_a2.jpeg" descr="fullsizeoutput_a2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181850" y="1187450"/>
            <a:ext cx="5003800" cy="7086600"/>
          </a:xfrm>
          <a:prstGeom prst="rect">
            <a:avLst/>
          </a:prstGeom>
        </p:spPr>
      </p:pic>
      <p:sp>
        <p:nvSpPr>
          <p:cNvPr id="138" name="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果</a:t>
            </a:r>
          </a:p>
        </p:txBody>
      </p:sp>
      <p:sp>
        <p:nvSpPr>
          <p:cNvPr id="139" name="有始必有终，有出必有果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有始必有终，有出必有果</a:t>
            </a:r>
          </a:p>
          <a:p>
            <a:pPr/>
          </a:p>
          <a:p>
            <a:pPr/>
          </a:p>
          <a:p>
            <a:pPr/>
            <a:r>
              <a:t>部分工作成果展示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fullsizeoutput_a1.jpeg" descr="fullsizeoutput_a1.jpeg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 rot="21409488">
            <a:off x="234183" y="412398"/>
            <a:ext cx="9501189" cy="6246417"/>
          </a:xfrm>
          <a:prstGeom prst="rect">
            <a:avLst/>
          </a:prstGeom>
        </p:spPr>
      </p:pic>
      <p:pic>
        <p:nvPicPr>
          <p:cNvPr id="142" name="fullsizeoutput_aa.jpeg" descr="fullsizeoutput_aa.jpe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 rot="20940000">
            <a:off x="699285" y="2165359"/>
            <a:ext cx="8305404" cy="6653611"/>
          </a:xfrm>
          <a:prstGeom prst="rect">
            <a:avLst/>
          </a:prstGeom>
        </p:spPr>
      </p:pic>
      <p:pic>
        <p:nvPicPr>
          <p:cNvPr id="143" name="fullsizeoutput_9f.jpeg" descr="fullsizeoutput_9f.jpeg"/>
          <p:cNvPicPr>
            <a:picLocks noChangeAspect="0"/>
          </p:cNvPicPr>
          <p:nvPr>
            <p:ph type="pic" idx="13"/>
          </p:nvPr>
        </p:nvPicPr>
        <p:blipFill>
          <a:blip r:embed="rId4">
            <a:extLst/>
          </a:blip>
          <a:stretch>
            <a:fillRect/>
          </a:stretch>
        </p:blipFill>
        <p:spPr>
          <a:xfrm rot="435156">
            <a:off x="1418828" y="919559"/>
            <a:ext cx="10167144" cy="8141098"/>
          </a:xfrm>
          <a:prstGeom prst="rect">
            <a:avLst/>
          </a:prstGeom>
        </p:spPr>
      </p:pic>
      <p:grpSp>
        <p:nvGrpSpPr>
          <p:cNvPr id="146" name="fullsizeoutput_a0.jpeg"/>
          <p:cNvGrpSpPr/>
          <p:nvPr/>
        </p:nvGrpSpPr>
        <p:grpSpPr>
          <a:xfrm rot="180000">
            <a:off x="2637796" y="1706969"/>
            <a:ext cx="9452770" cy="7570391"/>
            <a:chOff x="0" y="0"/>
            <a:chExt cx="9452768" cy="7570390"/>
          </a:xfrm>
        </p:grpSpPr>
        <p:pic>
          <p:nvPicPr>
            <p:cNvPr id="145" name="fullsizeoutput_a0.jpeg" descr="fullsizeoutput_a0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0887" t="0" r="10887" b="0"/>
            <a:stretch>
              <a:fillRect/>
            </a:stretch>
          </p:blipFill>
          <p:spPr>
            <a:xfrm>
              <a:off x="44449" y="44450"/>
              <a:ext cx="9364041" cy="74815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fullsizeoutput_a0.jpeg" descr="fullsizeoutput_a0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52769" cy="75703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0" isInverted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2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2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3" grpId="3"/>
      <p:bldP build="whole" bldLvl="1" animBg="1" rev="0" advAuto="0" spid="142" grpId="2"/>
      <p:bldP build="whole" bldLvl="1" animBg="1" rev="0" advAuto="0" spid="146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思</a:t>
            </a:r>
          </a:p>
        </p:txBody>
      </p:sp>
      <p:sp>
        <p:nvSpPr>
          <p:cNvPr id="149" name="事之终，有所思，有所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事之终，有所思，有所获</a:t>
            </a:r>
          </a:p>
          <a:p>
            <a:pPr>
              <a:buBlip>
                <a:blip r:embed="rId2"/>
              </a:buBlip>
            </a:pPr>
            <a:r>
              <a:t>思：通过本次研究，发现自己在执行能力和解决问题的能力上有所提升。</a:t>
            </a:r>
          </a:p>
          <a:p>
            <a:pPr>
              <a:buBlip>
                <a:blip r:embed="rId2"/>
              </a:buBlip>
            </a:pPr>
            <a:r>
              <a:t>获：通过本次研究，进一步掌握了之前所学习的技术，进一步巩固了自己的知识。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warp dir="in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