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dvent Pro SemiBold"/>
      <p:regular r:id="rId15"/>
      <p:bold r:id="rId16"/>
      <p:italic r:id="rId17"/>
      <p:boldItalic r:id="rId18"/>
    </p:embeddedFont>
    <p:embeddedFont>
      <p:font typeface="Fira Sans Extra Condensed Medium"/>
      <p:regular r:id="rId19"/>
      <p:bold r:id="rId20"/>
      <p:italic r:id="rId21"/>
      <p:boldItalic r:id="rId22"/>
    </p:embeddedFont>
    <p:embeddedFont>
      <p:font typeface="Fira Sans Condensed Medium"/>
      <p:regular r:id="rId23"/>
      <p:bold r:id="rId24"/>
      <p:italic r:id="rId25"/>
      <p:boldItalic r:id="rId26"/>
    </p:embeddedFont>
    <p:embeddedFont>
      <p:font typeface="Maven Pro"/>
      <p:regular r:id="rId27"/>
      <p:bold r:id="rId28"/>
    </p:embeddedFont>
    <p:embeddedFont>
      <p:font typeface="Share Tech"/>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4" Type="http://schemas.openxmlformats.org/officeDocument/2006/relationships/font" Target="fonts/FiraSansCondensedMedium-bold.fntdata"/><Relationship Id="rId23" Type="http://schemas.openxmlformats.org/officeDocument/2006/relationships/font" Target="fonts/FiraSansCondense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CondensedMedium-boldItalic.fntdata"/><Relationship Id="rId25" Type="http://schemas.openxmlformats.org/officeDocument/2006/relationships/font" Target="fonts/FiraSansCondensedMedium-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hareTech-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AdventProSemiBold-regular.fntdata"/><Relationship Id="rId14" Type="http://schemas.openxmlformats.org/officeDocument/2006/relationships/slide" Target="slides/slide8.xml"/><Relationship Id="rId17" Type="http://schemas.openxmlformats.org/officeDocument/2006/relationships/font" Target="fonts/AdventProSemiBold-italic.fntdata"/><Relationship Id="rId16" Type="http://schemas.openxmlformats.org/officeDocument/2006/relationships/font" Target="fonts/AdventProSemiBold-bold.fntdata"/><Relationship Id="rId19" Type="http://schemas.openxmlformats.org/officeDocument/2006/relationships/font" Target="fonts/FiraSansExtraCondensedMedium-regular.fntdata"/><Relationship Id="rId18" Type="http://schemas.openxmlformats.org/officeDocument/2006/relationships/font" Target="fonts/AdventPro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d134b5c95f_4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d134b5c95f_4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134b5c95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d134b5c95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134b5c95f_4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d134b5c95f_4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d134b5c95f_7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d134b5c95f_7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d134b5c95f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d134b5c95f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6ff4daa9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6ff4daa9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d134b5c95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d134b5c95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conclusion script:</a:t>
            </a:r>
            <a:endParaRPr/>
          </a:p>
          <a:p>
            <a:pPr indent="0" lvl="0" marL="0" rtl="0" algn="l">
              <a:spcBef>
                <a:spcPts val="0"/>
              </a:spcBef>
              <a:spcAft>
                <a:spcPts val="0"/>
              </a:spcAft>
              <a:buClr>
                <a:schemeClr val="dk1"/>
              </a:buClr>
              <a:buSzPts val="1100"/>
              <a:buFont typeface="Arial"/>
              <a:buNone/>
            </a:pPr>
            <a:r>
              <a:rPr lang="en"/>
              <a:t>In our global salary analysis, we observed significant disparities in average salaries across different countries. Developed countries such as Switzerland, the United States, the United Kingdom, Canada, and Belgium tend to offer higher wages. Conversely, countries like Zimbabwe, Syria, Lebanon, Palestine, and Argentina face economic challenges, reflected in their considerably lower average salaries. Additionally, we focused on exploring job categories with the most unique job titles to identify sectors with a diverse set of jobs. By calculating the average salaries within these categories, we gained insights into the economic value of diverse job roles across the global labor market.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d134b5c95f_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d134b5c95f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5" name="Google Shape;55;p14"/>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 name="Google Shape;56;p1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4"/>
          <p:cNvGrpSpPr/>
          <p:nvPr/>
        </p:nvGrpSpPr>
        <p:grpSpPr>
          <a:xfrm>
            <a:off x="8263682" y="-434366"/>
            <a:ext cx="188886" cy="1181531"/>
            <a:chOff x="2877432" y="975334"/>
            <a:chExt cx="188886" cy="1181531"/>
          </a:xfrm>
        </p:grpSpPr>
        <p:sp>
          <p:nvSpPr>
            <p:cNvPr id="63" name="Google Shape;63;p1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4"/>
          <p:cNvGrpSpPr/>
          <p:nvPr/>
        </p:nvGrpSpPr>
        <p:grpSpPr>
          <a:xfrm>
            <a:off x="3090746" y="-533657"/>
            <a:ext cx="98059" cy="1147596"/>
            <a:chOff x="3347921" y="16006"/>
            <a:chExt cx="98059" cy="1147596"/>
          </a:xfrm>
        </p:grpSpPr>
        <p:sp>
          <p:nvSpPr>
            <p:cNvPr id="68" name="Google Shape;68;p1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14"/>
          <p:cNvGrpSpPr/>
          <p:nvPr/>
        </p:nvGrpSpPr>
        <p:grpSpPr>
          <a:xfrm>
            <a:off x="4892771" y="-340112"/>
            <a:ext cx="121172" cy="760495"/>
            <a:chOff x="5245196" y="3136513"/>
            <a:chExt cx="121172" cy="760495"/>
          </a:xfrm>
        </p:grpSpPr>
        <p:sp>
          <p:nvSpPr>
            <p:cNvPr id="71" name="Google Shape;71;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4"/>
          <p:cNvGrpSpPr/>
          <p:nvPr/>
        </p:nvGrpSpPr>
        <p:grpSpPr>
          <a:xfrm>
            <a:off x="250617" y="2402301"/>
            <a:ext cx="188650" cy="2468354"/>
            <a:chOff x="250617" y="2402301"/>
            <a:chExt cx="188650" cy="2468354"/>
          </a:xfrm>
        </p:grpSpPr>
        <p:sp>
          <p:nvSpPr>
            <p:cNvPr id="74" name="Google Shape;74;p1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4"/>
          <p:cNvGrpSpPr/>
          <p:nvPr/>
        </p:nvGrpSpPr>
        <p:grpSpPr>
          <a:xfrm>
            <a:off x="2038689" y="173907"/>
            <a:ext cx="57599" cy="831799"/>
            <a:chOff x="2038689" y="173907"/>
            <a:chExt cx="57599" cy="831799"/>
          </a:xfrm>
        </p:grpSpPr>
        <p:sp>
          <p:nvSpPr>
            <p:cNvPr id="81" name="Google Shape;81;p1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5"/>
          <p:cNvGrpSpPr/>
          <p:nvPr/>
        </p:nvGrpSpPr>
        <p:grpSpPr>
          <a:xfrm>
            <a:off x="8263682" y="-434366"/>
            <a:ext cx="188886" cy="1181531"/>
            <a:chOff x="2877432" y="975334"/>
            <a:chExt cx="188886" cy="1181531"/>
          </a:xfrm>
        </p:grpSpPr>
        <p:sp>
          <p:nvSpPr>
            <p:cNvPr id="87" name="Google Shape;87;p1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5"/>
          <p:cNvGrpSpPr/>
          <p:nvPr/>
        </p:nvGrpSpPr>
        <p:grpSpPr>
          <a:xfrm>
            <a:off x="3643898" y="-436198"/>
            <a:ext cx="133252" cy="1952377"/>
            <a:chOff x="6780548" y="337714"/>
            <a:chExt cx="133252" cy="1952377"/>
          </a:xfrm>
        </p:grpSpPr>
        <p:sp>
          <p:nvSpPr>
            <p:cNvPr id="92" name="Google Shape;92;p1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5"/>
          <p:cNvGrpSpPr/>
          <p:nvPr/>
        </p:nvGrpSpPr>
        <p:grpSpPr>
          <a:xfrm>
            <a:off x="8008096" y="2108910"/>
            <a:ext cx="199001" cy="2139769"/>
            <a:chOff x="8008096" y="2108910"/>
            <a:chExt cx="199001" cy="2139769"/>
          </a:xfrm>
        </p:grpSpPr>
        <p:sp>
          <p:nvSpPr>
            <p:cNvPr id="96" name="Google Shape;96;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5"/>
          <p:cNvGrpSpPr/>
          <p:nvPr/>
        </p:nvGrpSpPr>
        <p:grpSpPr>
          <a:xfrm>
            <a:off x="520996" y="1091548"/>
            <a:ext cx="199001" cy="2139769"/>
            <a:chOff x="8008096" y="2108910"/>
            <a:chExt cx="199001" cy="2139769"/>
          </a:xfrm>
        </p:grpSpPr>
        <p:sp>
          <p:nvSpPr>
            <p:cNvPr id="99" name="Google Shape;99;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02" name="Google Shape;102;p15"/>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3" name="Google Shape;103;p15"/>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16"/>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06" name="Google Shape;106;p1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7" name="Google Shape;107;p1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6"/>
          <p:cNvGrpSpPr/>
          <p:nvPr/>
        </p:nvGrpSpPr>
        <p:grpSpPr>
          <a:xfrm>
            <a:off x="8148521" y="3004593"/>
            <a:ext cx="98059" cy="1147596"/>
            <a:chOff x="3347921" y="16006"/>
            <a:chExt cx="98059" cy="1147596"/>
          </a:xfrm>
        </p:grpSpPr>
        <p:sp>
          <p:nvSpPr>
            <p:cNvPr id="113" name="Google Shape;113;p1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6"/>
          <p:cNvGrpSpPr/>
          <p:nvPr/>
        </p:nvGrpSpPr>
        <p:grpSpPr>
          <a:xfrm>
            <a:off x="281421" y="3769263"/>
            <a:ext cx="121172" cy="760495"/>
            <a:chOff x="5245196" y="3136513"/>
            <a:chExt cx="121172" cy="760495"/>
          </a:xfrm>
        </p:grpSpPr>
        <p:sp>
          <p:nvSpPr>
            <p:cNvPr id="116" name="Google Shape;116;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6"/>
          <p:cNvGrpSpPr/>
          <p:nvPr/>
        </p:nvGrpSpPr>
        <p:grpSpPr>
          <a:xfrm>
            <a:off x="8534739" y="4069632"/>
            <a:ext cx="57599" cy="831799"/>
            <a:chOff x="2038689" y="173907"/>
            <a:chExt cx="57599" cy="831799"/>
          </a:xfrm>
        </p:grpSpPr>
        <p:sp>
          <p:nvSpPr>
            <p:cNvPr id="119" name="Google Shape;119;p1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17"/>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5" name="Google Shape;125;p17"/>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6" name="Google Shape;126;p17"/>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7" name="Google Shape;127;p17"/>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8" name="Google Shape;128;p17"/>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29" name="Google Shape;129;p1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7"/>
          <p:cNvGrpSpPr/>
          <p:nvPr/>
        </p:nvGrpSpPr>
        <p:grpSpPr>
          <a:xfrm>
            <a:off x="6626134" y="-164562"/>
            <a:ext cx="121172" cy="760495"/>
            <a:chOff x="5245196" y="3136513"/>
            <a:chExt cx="121172" cy="760495"/>
          </a:xfrm>
        </p:grpSpPr>
        <p:sp>
          <p:nvSpPr>
            <p:cNvPr id="134" name="Google Shape;134;p1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40" name="Google Shape;140;p1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19"/>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52" name="Google Shape;152;p1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3" name="Google Shape;153;p1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9"/>
          <p:cNvGrpSpPr/>
          <p:nvPr/>
        </p:nvGrpSpPr>
        <p:grpSpPr>
          <a:xfrm>
            <a:off x="6626134" y="-164562"/>
            <a:ext cx="121172" cy="760495"/>
            <a:chOff x="5245196" y="3136513"/>
            <a:chExt cx="121172" cy="760495"/>
          </a:xfrm>
        </p:grpSpPr>
        <p:sp>
          <p:nvSpPr>
            <p:cNvPr id="158" name="Google Shape;158;p1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sp>
        <p:nvSpPr>
          <p:cNvPr id="163" name="Google Shape;163;p2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4" name="Google Shape;164;p20"/>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0"/>
          <p:cNvGrpSpPr/>
          <p:nvPr/>
        </p:nvGrpSpPr>
        <p:grpSpPr>
          <a:xfrm>
            <a:off x="8263682" y="-434366"/>
            <a:ext cx="188886" cy="1181531"/>
            <a:chOff x="2877432" y="975334"/>
            <a:chExt cx="188886" cy="1181531"/>
          </a:xfrm>
        </p:grpSpPr>
        <p:sp>
          <p:nvSpPr>
            <p:cNvPr id="171" name="Google Shape;171;p2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0"/>
          <p:cNvGrpSpPr/>
          <p:nvPr/>
        </p:nvGrpSpPr>
        <p:grpSpPr>
          <a:xfrm>
            <a:off x="3090746" y="-533657"/>
            <a:ext cx="98059" cy="1147596"/>
            <a:chOff x="3347921" y="16006"/>
            <a:chExt cx="98059" cy="1147596"/>
          </a:xfrm>
        </p:grpSpPr>
        <p:sp>
          <p:nvSpPr>
            <p:cNvPr id="178" name="Google Shape;178;p2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0"/>
          <p:cNvGrpSpPr/>
          <p:nvPr/>
        </p:nvGrpSpPr>
        <p:grpSpPr>
          <a:xfrm>
            <a:off x="4892771" y="-340112"/>
            <a:ext cx="121172" cy="760495"/>
            <a:chOff x="5245196" y="3136513"/>
            <a:chExt cx="121172" cy="760495"/>
          </a:xfrm>
        </p:grpSpPr>
        <p:sp>
          <p:nvSpPr>
            <p:cNvPr id="181" name="Google Shape;181;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0"/>
          <p:cNvGrpSpPr/>
          <p:nvPr/>
        </p:nvGrpSpPr>
        <p:grpSpPr>
          <a:xfrm>
            <a:off x="6967836" y="85439"/>
            <a:ext cx="133252" cy="1952377"/>
            <a:chOff x="6780548" y="337714"/>
            <a:chExt cx="133252" cy="1952377"/>
          </a:xfrm>
        </p:grpSpPr>
        <p:sp>
          <p:nvSpPr>
            <p:cNvPr id="184" name="Google Shape;184;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20"/>
          <p:cNvGrpSpPr/>
          <p:nvPr/>
        </p:nvGrpSpPr>
        <p:grpSpPr>
          <a:xfrm>
            <a:off x="250617" y="2402301"/>
            <a:ext cx="188650" cy="2468354"/>
            <a:chOff x="250617" y="2402301"/>
            <a:chExt cx="188650" cy="2468354"/>
          </a:xfrm>
        </p:grpSpPr>
        <p:sp>
          <p:nvSpPr>
            <p:cNvPr id="187" name="Google Shape;187;p2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20"/>
          <p:cNvGrpSpPr/>
          <p:nvPr/>
        </p:nvGrpSpPr>
        <p:grpSpPr>
          <a:xfrm>
            <a:off x="982417" y="1695096"/>
            <a:ext cx="199237" cy="2828935"/>
            <a:chOff x="1608717" y="1280046"/>
            <a:chExt cx="199237" cy="2828935"/>
          </a:xfrm>
        </p:grpSpPr>
        <p:sp>
          <p:nvSpPr>
            <p:cNvPr id="192" name="Google Shape;192;p2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0"/>
          <p:cNvGrpSpPr/>
          <p:nvPr/>
        </p:nvGrpSpPr>
        <p:grpSpPr>
          <a:xfrm>
            <a:off x="2038689" y="173907"/>
            <a:ext cx="57599" cy="831799"/>
            <a:chOff x="2038689" y="173907"/>
            <a:chExt cx="57599" cy="831799"/>
          </a:xfrm>
        </p:grpSpPr>
        <p:sp>
          <p:nvSpPr>
            <p:cNvPr id="197" name="Google Shape;197;p2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0"/>
          <p:cNvGrpSpPr/>
          <p:nvPr/>
        </p:nvGrpSpPr>
        <p:grpSpPr>
          <a:xfrm>
            <a:off x="8008096" y="2108910"/>
            <a:ext cx="199001" cy="2139769"/>
            <a:chOff x="8008096" y="2108910"/>
            <a:chExt cx="199001" cy="2139769"/>
          </a:xfrm>
        </p:grpSpPr>
        <p:sp>
          <p:nvSpPr>
            <p:cNvPr id="200" name="Google Shape;200;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0"/>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0"/>
          <p:cNvGrpSpPr/>
          <p:nvPr/>
        </p:nvGrpSpPr>
        <p:grpSpPr>
          <a:xfrm>
            <a:off x="4095146" y="-859690"/>
            <a:ext cx="199001" cy="2139769"/>
            <a:chOff x="8008096" y="2108910"/>
            <a:chExt cx="199001" cy="2139769"/>
          </a:xfrm>
        </p:grpSpPr>
        <p:sp>
          <p:nvSpPr>
            <p:cNvPr id="204" name="Google Shape;204;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0"/>
          <p:cNvGrpSpPr/>
          <p:nvPr/>
        </p:nvGrpSpPr>
        <p:grpSpPr>
          <a:xfrm>
            <a:off x="6333286" y="3704939"/>
            <a:ext cx="133252" cy="1952377"/>
            <a:chOff x="6780548" y="337714"/>
            <a:chExt cx="133252" cy="1952377"/>
          </a:xfrm>
        </p:grpSpPr>
        <p:sp>
          <p:nvSpPr>
            <p:cNvPr id="207" name="Google Shape;207;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0"/>
          <p:cNvGrpSpPr/>
          <p:nvPr/>
        </p:nvGrpSpPr>
        <p:grpSpPr>
          <a:xfrm>
            <a:off x="2702021" y="3612763"/>
            <a:ext cx="121172" cy="760495"/>
            <a:chOff x="5245196" y="3136513"/>
            <a:chExt cx="121172" cy="760495"/>
          </a:xfrm>
        </p:grpSpPr>
        <p:sp>
          <p:nvSpPr>
            <p:cNvPr id="210" name="Google Shape;210;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0"/>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4" name="Shape 214"/>
        <p:cNvGrpSpPr/>
        <p:nvPr/>
      </p:nvGrpSpPr>
      <p:grpSpPr>
        <a:xfrm>
          <a:off x="0" y="0"/>
          <a:ext cx="0" cy="0"/>
          <a:chOff x="0" y="0"/>
          <a:chExt cx="0" cy="0"/>
        </a:xfrm>
      </p:grpSpPr>
      <p:sp>
        <p:nvSpPr>
          <p:cNvPr id="215" name="Google Shape;21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16" name="Google Shape;21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7" name="Google Shape;21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8" name="Shape 218"/>
        <p:cNvGrpSpPr/>
        <p:nvPr/>
      </p:nvGrpSpPr>
      <p:grpSpPr>
        <a:xfrm>
          <a:off x="0" y="0"/>
          <a:ext cx="0" cy="0"/>
          <a:chOff x="0" y="0"/>
          <a:chExt cx="0" cy="0"/>
        </a:xfrm>
      </p:grpSpPr>
      <p:sp>
        <p:nvSpPr>
          <p:cNvPr id="219" name="Google Shape;219;p22"/>
          <p:cNvSpPr/>
          <p:nvPr>
            <p:ph idx="2" type="pic"/>
          </p:nvPr>
        </p:nvSpPr>
        <p:spPr>
          <a:xfrm>
            <a:off x="0" y="0"/>
            <a:ext cx="9144000" cy="5143500"/>
          </a:xfrm>
          <a:prstGeom prst="rect">
            <a:avLst/>
          </a:prstGeom>
          <a:noFill/>
          <a:ln>
            <a:noFill/>
          </a:ln>
        </p:spPr>
      </p:sp>
      <p:sp>
        <p:nvSpPr>
          <p:cNvPr id="220" name="Google Shape;220;p22"/>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21" name="Shape 221"/>
        <p:cNvGrpSpPr/>
        <p:nvPr/>
      </p:nvGrpSpPr>
      <p:grpSpPr>
        <a:xfrm>
          <a:off x="0" y="0"/>
          <a:ext cx="0" cy="0"/>
          <a:chOff x="0" y="0"/>
          <a:chExt cx="0" cy="0"/>
        </a:xfrm>
      </p:grpSpPr>
      <p:sp>
        <p:nvSpPr>
          <p:cNvPr id="222" name="Google Shape;222;p23"/>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3" name="Google Shape;223;p23"/>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4" name="Google Shape;224;p23"/>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23"/>
          <p:cNvGrpSpPr/>
          <p:nvPr/>
        </p:nvGrpSpPr>
        <p:grpSpPr>
          <a:xfrm>
            <a:off x="8217007" y="3576772"/>
            <a:ext cx="188886" cy="1181531"/>
            <a:chOff x="2877432" y="975334"/>
            <a:chExt cx="188886" cy="1181531"/>
          </a:xfrm>
        </p:grpSpPr>
        <p:sp>
          <p:nvSpPr>
            <p:cNvPr id="230" name="Google Shape;230;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3"/>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23"/>
          <p:cNvGrpSpPr/>
          <p:nvPr/>
        </p:nvGrpSpPr>
        <p:grpSpPr>
          <a:xfrm>
            <a:off x="7519346" y="3243318"/>
            <a:ext cx="98059" cy="1147596"/>
            <a:chOff x="3347921" y="16006"/>
            <a:chExt cx="98059" cy="1147596"/>
          </a:xfrm>
        </p:grpSpPr>
        <p:sp>
          <p:nvSpPr>
            <p:cNvPr id="235" name="Google Shape;235;p2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3"/>
          <p:cNvGrpSpPr/>
          <p:nvPr/>
        </p:nvGrpSpPr>
        <p:grpSpPr>
          <a:xfrm>
            <a:off x="805821" y="2953663"/>
            <a:ext cx="121172" cy="760495"/>
            <a:chOff x="5245196" y="3136513"/>
            <a:chExt cx="121172" cy="760495"/>
          </a:xfrm>
        </p:grpSpPr>
        <p:sp>
          <p:nvSpPr>
            <p:cNvPr id="238" name="Google Shape;238;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3"/>
          <p:cNvGrpSpPr/>
          <p:nvPr/>
        </p:nvGrpSpPr>
        <p:grpSpPr>
          <a:xfrm>
            <a:off x="250617" y="2402301"/>
            <a:ext cx="188650" cy="2468354"/>
            <a:chOff x="250617" y="2402301"/>
            <a:chExt cx="188650" cy="2468354"/>
          </a:xfrm>
        </p:grpSpPr>
        <p:sp>
          <p:nvSpPr>
            <p:cNvPr id="241" name="Google Shape;241;p2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3"/>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23"/>
          <p:cNvGrpSpPr/>
          <p:nvPr/>
        </p:nvGrpSpPr>
        <p:grpSpPr>
          <a:xfrm>
            <a:off x="2038689" y="173907"/>
            <a:ext cx="57599" cy="831799"/>
            <a:chOff x="2038689" y="173907"/>
            <a:chExt cx="57599" cy="831799"/>
          </a:xfrm>
        </p:grpSpPr>
        <p:sp>
          <p:nvSpPr>
            <p:cNvPr id="248" name="Google Shape;248;p2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3"/>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3"/>
          <p:cNvGrpSpPr/>
          <p:nvPr/>
        </p:nvGrpSpPr>
        <p:grpSpPr>
          <a:xfrm>
            <a:off x="4920170" y="-496491"/>
            <a:ext cx="188886" cy="1181531"/>
            <a:chOff x="2877432" y="975334"/>
            <a:chExt cx="188886" cy="1181531"/>
          </a:xfrm>
        </p:grpSpPr>
        <p:sp>
          <p:nvSpPr>
            <p:cNvPr id="252" name="Google Shape;252;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3"/>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3"/>
          <p:cNvGrpSpPr/>
          <p:nvPr/>
        </p:nvGrpSpPr>
        <p:grpSpPr>
          <a:xfrm>
            <a:off x="3030471" y="-223849"/>
            <a:ext cx="121172" cy="760495"/>
            <a:chOff x="5245196" y="3136513"/>
            <a:chExt cx="121172" cy="760495"/>
          </a:xfrm>
        </p:grpSpPr>
        <p:sp>
          <p:nvSpPr>
            <p:cNvPr id="257" name="Google Shape;257;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2306292" y="2569221"/>
            <a:ext cx="199237" cy="2828935"/>
            <a:chOff x="1608717" y="1280046"/>
            <a:chExt cx="199237" cy="2828935"/>
          </a:xfrm>
        </p:grpSpPr>
        <p:sp>
          <p:nvSpPr>
            <p:cNvPr id="260" name="Google Shape;260;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3" name="Shape 263"/>
        <p:cNvGrpSpPr/>
        <p:nvPr/>
      </p:nvGrpSpPr>
      <p:grpSpPr>
        <a:xfrm>
          <a:off x="0" y="0"/>
          <a:ext cx="0" cy="0"/>
          <a:chOff x="0" y="0"/>
          <a:chExt cx="0" cy="0"/>
        </a:xfrm>
      </p:grpSpPr>
      <p:sp>
        <p:nvSpPr>
          <p:cNvPr id="264" name="Google Shape;264;p24"/>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5" name="Google Shape;265;p24"/>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66" name="Google Shape;266;p24"/>
          <p:cNvGrpSpPr/>
          <p:nvPr/>
        </p:nvGrpSpPr>
        <p:grpSpPr>
          <a:xfrm>
            <a:off x="722446" y="3412541"/>
            <a:ext cx="7699120" cy="1883463"/>
            <a:chOff x="4558950" y="838825"/>
            <a:chExt cx="2813800" cy="688350"/>
          </a:xfrm>
        </p:grpSpPr>
        <p:sp>
          <p:nvSpPr>
            <p:cNvPr id="267" name="Google Shape;267;p24"/>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2" name="Shape 302"/>
        <p:cNvGrpSpPr/>
        <p:nvPr/>
      </p:nvGrpSpPr>
      <p:grpSpPr>
        <a:xfrm>
          <a:off x="0" y="0"/>
          <a:ext cx="0" cy="0"/>
          <a:chOff x="0" y="0"/>
          <a:chExt cx="0" cy="0"/>
        </a:xfrm>
      </p:grpSpPr>
      <p:sp>
        <p:nvSpPr>
          <p:cNvPr id="303" name="Google Shape;303;p25"/>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04" name="Google Shape;304;p2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15" name="Google Shape;315;p25"/>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25"/>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17" name="Google Shape;317;p25"/>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18" name="Google Shape;318;p25"/>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19" name="Google Shape;319;p25"/>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20" name="Google Shape;320;p2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1" name="Google Shape;321;p25"/>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22" name="Google Shape;322;p25"/>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23" name="Google Shape;323;p25"/>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24" name="Shape 324"/>
        <p:cNvGrpSpPr/>
        <p:nvPr/>
      </p:nvGrpSpPr>
      <p:grpSpPr>
        <a:xfrm>
          <a:off x="0" y="0"/>
          <a:ext cx="0" cy="0"/>
          <a:chOff x="0" y="0"/>
          <a:chExt cx="0" cy="0"/>
        </a:xfrm>
      </p:grpSpPr>
      <p:sp>
        <p:nvSpPr>
          <p:cNvPr id="325" name="Google Shape;325;p26"/>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6" name="Google Shape;326;p26"/>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7" name="Google Shape;327;p26"/>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8" name="Google Shape;328;p26"/>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9" name="Google Shape;329;p2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26"/>
          <p:cNvGrpSpPr/>
          <p:nvPr/>
        </p:nvGrpSpPr>
        <p:grpSpPr>
          <a:xfrm>
            <a:off x="6626134" y="-164562"/>
            <a:ext cx="121172" cy="760495"/>
            <a:chOff x="5245196" y="3136513"/>
            <a:chExt cx="121172" cy="760495"/>
          </a:xfrm>
        </p:grpSpPr>
        <p:sp>
          <p:nvSpPr>
            <p:cNvPr id="334" name="Google Shape;334;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39" name="Shape 339"/>
        <p:cNvGrpSpPr/>
        <p:nvPr/>
      </p:nvGrpSpPr>
      <p:grpSpPr>
        <a:xfrm>
          <a:off x="0" y="0"/>
          <a:ext cx="0" cy="0"/>
          <a:chOff x="0" y="0"/>
          <a:chExt cx="0" cy="0"/>
        </a:xfrm>
      </p:grpSpPr>
      <p:sp>
        <p:nvSpPr>
          <p:cNvPr id="340" name="Google Shape;340;p2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27"/>
          <p:cNvGrpSpPr/>
          <p:nvPr/>
        </p:nvGrpSpPr>
        <p:grpSpPr>
          <a:xfrm>
            <a:off x="6626134" y="-164562"/>
            <a:ext cx="121172" cy="760495"/>
            <a:chOff x="5245196" y="3136513"/>
            <a:chExt cx="121172" cy="760495"/>
          </a:xfrm>
        </p:grpSpPr>
        <p:sp>
          <p:nvSpPr>
            <p:cNvPr id="345" name="Google Shape;345;p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2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0" name="Google Shape;350;p27"/>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1" name="Google Shape;351;p27"/>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2" name="Google Shape;352;p27"/>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3" name="Google Shape;353;p27"/>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4" name="Google Shape;354;p27"/>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5" name="Google Shape;355;p2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56" name="Shape 356"/>
        <p:cNvGrpSpPr/>
        <p:nvPr/>
      </p:nvGrpSpPr>
      <p:grpSpPr>
        <a:xfrm>
          <a:off x="0" y="0"/>
          <a:ext cx="0" cy="0"/>
          <a:chOff x="0" y="0"/>
          <a:chExt cx="0" cy="0"/>
        </a:xfrm>
      </p:grpSpPr>
      <p:sp>
        <p:nvSpPr>
          <p:cNvPr id="357" name="Google Shape;357;p28"/>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8" name="Google Shape;358;p28"/>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28"/>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0" name="Google Shape;360;p28"/>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28"/>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2" name="Google Shape;362;p28"/>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2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28"/>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5" name="Google Shape;365;p28"/>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6" name="Google Shape;366;p28"/>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7" name="Google Shape;367;p28"/>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8" name="Google Shape;368;p28"/>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9" name="Google Shape;369;p28"/>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0" name="Google Shape;370;p2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79" name="Shape 379"/>
        <p:cNvGrpSpPr/>
        <p:nvPr/>
      </p:nvGrpSpPr>
      <p:grpSpPr>
        <a:xfrm>
          <a:off x="0" y="0"/>
          <a:ext cx="0" cy="0"/>
          <a:chOff x="0" y="0"/>
          <a:chExt cx="0" cy="0"/>
        </a:xfrm>
      </p:grpSpPr>
      <p:sp>
        <p:nvSpPr>
          <p:cNvPr id="380" name="Google Shape;380;p29"/>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1" name="Google Shape;381;p29"/>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2" name="Google Shape;382;p29"/>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3" name="Google Shape;383;p29"/>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4" name="Google Shape;384;p29"/>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5" name="Google Shape;385;p29"/>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6" name="Google Shape;386;p29"/>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7" name="Google Shape;387;p29"/>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8" name="Google Shape;388;p29"/>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89" name="Google Shape;389;p2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99" name="Shape 399"/>
        <p:cNvGrpSpPr/>
        <p:nvPr/>
      </p:nvGrpSpPr>
      <p:grpSpPr>
        <a:xfrm>
          <a:off x="0" y="0"/>
          <a:ext cx="0" cy="0"/>
          <a:chOff x="0" y="0"/>
          <a:chExt cx="0" cy="0"/>
        </a:xfrm>
      </p:grpSpPr>
      <p:sp>
        <p:nvSpPr>
          <p:cNvPr id="400" name="Google Shape;400;p30"/>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1" name="Google Shape;401;p30"/>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2" name="Google Shape;402;p30"/>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3" name="Google Shape;403;p30"/>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4" name="Google Shape;404;p30"/>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5" name="Google Shape;405;p30"/>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6" name="Google Shape;406;p30"/>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7" name="Google Shape;407;p30"/>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8" name="Google Shape;408;p30"/>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9" name="Google Shape;409;p3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19" name="Shape 419"/>
        <p:cNvGrpSpPr/>
        <p:nvPr/>
      </p:nvGrpSpPr>
      <p:grpSpPr>
        <a:xfrm>
          <a:off x="0" y="0"/>
          <a:ext cx="0" cy="0"/>
          <a:chOff x="0" y="0"/>
          <a:chExt cx="0" cy="0"/>
        </a:xfrm>
      </p:grpSpPr>
      <p:sp>
        <p:nvSpPr>
          <p:cNvPr id="420" name="Google Shape;420;p31"/>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1" name="Google Shape;421;p31"/>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2" name="Google Shape;422;p3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423" name="Google Shape;423;p3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31"/>
          <p:cNvGrpSpPr/>
          <p:nvPr/>
        </p:nvGrpSpPr>
        <p:grpSpPr>
          <a:xfrm>
            <a:off x="6669747" y="-389684"/>
            <a:ext cx="143766" cy="2106420"/>
            <a:chOff x="6780548" y="337714"/>
            <a:chExt cx="133252" cy="1952377"/>
          </a:xfrm>
        </p:grpSpPr>
        <p:sp>
          <p:nvSpPr>
            <p:cNvPr id="432" name="Google Shape;432;p3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1"/>
          <p:cNvGrpSpPr/>
          <p:nvPr/>
        </p:nvGrpSpPr>
        <p:grpSpPr>
          <a:xfrm>
            <a:off x="1510029" y="507749"/>
            <a:ext cx="203534" cy="2663107"/>
            <a:chOff x="250617" y="2402301"/>
            <a:chExt cx="188650" cy="2468354"/>
          </a:xfrm>
        </p:grpSpPr>
        <p:sp>
          <p:nvSpPr>
            <p:cNvPr id="435" name="Google Shape;435;p3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1"/>
          <p:cNvGrpSpPr/>
          <p:nvPr/>
        </p:nvGrpSpPr>
        <p:grpSpPr>
          <a:xfrm>
            <a:off x="385355" y="1380671"/>
            <a:ext cx="199237" cy="2828935"/>
            <a:chOff x="1608717" y="1280046"/>
            <a:chExt cx="199237" cy="2828935"/>
          </a:xfrm>
        </p:grpSpPr>
        <p:sp>
          <p:nvSpPr>
            <p:cNvPr id="440" name="Google Shape;440;p3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3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31"/>
          <p:cNvGrpSpPr/>
          <p:nvPr/>
        </p:nvGrpSpPr>
        <p:grpSpPr>
          <a:xfrm>
            <a:off x="989005" y="-389666"/>
            <a:ext cx="62143" cy="897428"/>
            <a:chOff x="2038689" y="173907"/>
            <a:chExt cx="57599" cy="831799"/>
          </a:xfrm>
        </p:grpSpPr>
        <p:sp>
          <p:nvSpPr>
            <p:cNvPr id="446" name="Google Shape;446;p3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1"/>
          <p:cNvGrpSpPr/>
          <p:nvPr/>
        </p:nvGrpSpPr>
        <p:grpSpPr>
          <a:xfrm>
            <a:off x="8568723" y="2184809"/>
            <a:ext cx="214702" cy="2308597"/>
            <a:chOff x="8008096" y="2108910"/>
            <a:chExt cx="199001" cy="2139769"/>
          </a:xfrm>
        </p:grpSpPr>
        <p:sp>
          <p:nvSpPr>
            <p:cNvPr id="449" name="Google Shape;449;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3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31"/>
          <p:cNvGrpSpPr/>
          <p:nvPr/>
        </p:nvGrpSpPr>
        <p:grpSpPr>
          <a:xfrm>
            <a:off x="8221223" y="9"/>
            <a:ext cx="214702" cy="2308597"/>
            <a:chOff x="8008096" y="2108910"/>
            <a:chExt cx="199001" cy="2139769"/>
          </a:xfrm>
        </p:grpSpPr>
        <p:sp>
          <p:nvSpPr>
            <p:cNvPr id="453" name="Google Shape;453;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55" name="Shape 455"/>
        <p:cNvGrpSpPr/>
        <p:nvPr/>
      </p:nvGrpSpPr>
      <p:grpSpPr>
        <a:xfrm>
          <a:off x="0" y="0"/>
          <a:ext cx="0" cy="0"/>
          <a:chOff x="0" y="0"/>
          <a:chExt cx="0" cy="0"/>
        </a:xfrm>
      </p:grpSpPr>
      <p:sp>
        <p:nvSpPr>
          <p:cNvPr id="456" name="Google Shape;456;p32"/>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57" name="Google Shape;457;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58" name="Google Shape;458;p32"/>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59" name="Google Shape;459;p3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70" name="Shape 470"/>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1" name="Shape 4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5"/>
          <p:cNvSpPr txBox="1"/>
          <p:nvPr>
            <p:ph idx="1" type="subTitle"/>
          </p:nvPr>
        </p:nvSpPr>
        <p:spPr>
          <a:xfrm>
            <a:off x="2924250" y="2804516"/>
            <a:ext cx="3295500" cy="18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Ron Ly</a:t>
            </a:r>
            <a:endParaRPr/>
          </a:p>
          <a:p>
            <a:pPr indent="0" lvl="0" marL="0" rtl="0" algn="ctr">
              <a:spcBef>
                <a:spcPts val="0"/>
              </a:spcBef>
              <a:spcAft>
                <a:spcPts val="0"/>
              </a:spcAft>
              <a:buNone/>
            </a:pPr>
            <a:r>
              <a:rPr lang="en"/>
              <a:t>Gursimran Kaur</a:t>
            </a:r>
            <a:endParaRPr/>
          </a:p>
          <a:p>
            <a:pPr indent="0" lvl="0" marL="0" rtl="0" algn="ctr">
              <a:spcBef>
                <a:spcPts val="0"/>
              </a:spcBef>
              <a:spcAft>
                <a:spcPts val="0"/>
              </a:spcAft>
              <a:buNone/>
            </a:pPr>
            <a:r>
              <a:rPr lang="en"/>
              <a:t>Chih-Kuo Hsu</a:t>
            </a:r>
            <a:endParaRPr/>
          </a:p>
          <a:p>
            <a:pPr indent="0" lvl="0" marL="0" rtl="0" algn="ctr">
              <a:spcBef>
                <a:spcPts val="0"/>
              </a:spcBef>
              <a:spcAft>
                <a:spcPts val="0"/>
              </a:spcAft>
              <a:buNone/>
            </a:pPr>
            <a:r>
              <a:rPr lang="en"/>
              <a:t>Sheel Patel</a:t>
            </a:r>
            <a:br>
              <a:rPr lang="en"/>
            </a:br>
            <a:endParaRPr/>
          </a:p>
        </p:txBody>
      </p:sp>
      <p:sp>
        <p:nvSpPr>
          <p:cNvPr id="477" name="Google Shape;477;p35"/>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Global Jobs &amp; Salaries</a:t>
            </a:r>
            <a:endParaRPr/>
          </a:p>
          <a:p>
            <a:pPr indent="0" lvl="0" marL="0" rtl="0" algn="ctr">
              <a:spcBef>
                <a:spcPts val="0"/>
              </a:spcBef>
              <a:spcAft>
                <a:spcPts val="0"/>
              </a:spcAft>
              <a:buNone/>
            </a:pPr>
            <a:r>
              <a:rPr lang="en" sz="3500"/>
              <a:t>CS131 Class Project 2</a:t>
            </a:r>
            <a:endParaRPr sz="3500"/>
          </a:p>
        </p:txBody>
      </p:sp>
      <p:sp>
        <p:nvSpPr>
          <p:cNvPr id="478" name="Google Shape;478;p3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35"/>
          <p:cNvGrpSpPr/>
          <p:nvPr/>
        </p:nvGrpSpPr>
        <p:grpSpPr>
          <a:xfrm>
            <a:off x="6232314" y="3696331"/>
            <a:ext cx="121434" cy="1073147"/>
            <a:chOff x="6232314" y="3696331"/>
            <a:chExt cx="121434" cy="1073147"/>
          </a:xfrm>
        </p:grpSpPr>
        <p:sp>
          <p:nvSpPr>
            <p:cNvPr id="485" name="Google Shape;485;p35"/>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35"/>
          <p:cNvGrpSpPr/>
          <p:nvPr/>
        </p:nvGrpSpPr>
        <p:grpSpPr>
          <a:xfrm>
            <a:off x="6780548" y="337714"/>
            <a:ext cx="133252" cy="1952377"/>
            <a:chOff x="6780548" y="337714"/>
            <a:chExt cx="133252" cy="1952377"/>
          </a:xfrm>
        </p:grpSpPr>
        <p:sp>
          <p:nvSpPr>
            <p:cNvPr id="488" name="Google Shape;488;p3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35"/>
          <p:cNvGrpSpPr/>
          <p:nvPr/>
        </p:nvGrpSpPr>
        <p:grpSpPr>
          <a:xfrm>
            <a:off x="1608717" y="1280046"/>
            <a:ext cx="199237" cy="2828935"/>
            <a:chOff x="1608717" y="1280046"/>
            <a:chExt cx="199237" cy="2828935"/>
          </a:xfrm>
        </p:grpSpPr>
        <p:sp>
          <p:nvSpPr>
            <p:cNvPr id="491" name="Google Shape;491;p3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35"/>
          <p:cNvGrpSpPr/>
          <p:nvPr/>
        </p:nvGrpSpPr>
        <p:grpSpPr>
          <a:xfrm>
            <a:off x="8008096" y="2108910"/>
            <a:ext cx="199001" cy="2139769"/>
            <a:chOff x="8008096" y="2108910"/>
            <a:chExt cx="199001" cy="2139769"/>
          </a:xfrm>
        </p:grpSpPr>
        <p:sp>
          <p:nvSpPr>
            <p:cNvPr id="497" name="Google Shape;497;p3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5"/>
          <p:cNvGrpSpPr/>
          <p:nvPr/>
        </p:nvGrpSpPr>
        <p:grpSpPr>
          <a:xfrm>
            <a:off x="4472500" y="4064480"/>
            <a:ext cx="199001" cy="867198"/>
            <a:chOff x="4475150" y="4052605"/>
            <a:chExt cx="199001" cy="867198"/>
          </a:xfrm>
        </p:grpSpPr>
        <p:sp>
          <p:nvSpPr>
            <p:cNvPr id="500" name="Google Shape;500;p3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508" name="Google Shape;508;p36"/>
          <p:cNvSpPr txBox="1"/>
          <p:nvPr/>
        </p:nvSpPr>
        <p:spPr>
          <a:xfrm>
            <a:off x="795175" y="1217925"/>
            <a:ext cx="6616200" cy="326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Highest &amp; Lowest Paying Jobs in each Country</a:t>
            </a:r>
            <a:endParaRPr sz="1800">
              <a:solidFill>
                <a:schemeClr val="lt1"/>
              </a:solidFill>
              <a:latin typeface="Maven Pro"/>
              <a:ea typeface="Maven Pro"/>
              <a:cs typeface="Maven Pro"/>
              <a:sym typeface="Maven Pro"/>
            </a:endParaRPr>
          </a:p>
          <a:p>
            <a:pPr indent="-342900" lvl="1" marL="9144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Jobs that are globally valued/unvalued</a:t>
            </a:r>
            <a:endParaRPr sz="1800">
              <a:solidFill>
                <a:schemeClr val="lt1"/>
              </a:solidFill>
              <a:latin typeface="Maven Pro"/>
              <a:ea typeface="Maven Pro"/>
              <a:cs typeface="Maven Pro"/>
              <a:sym typeface="Maven Pro"/>
            </a:endParaRPr>
          </a:p>
          <a:p>
            <a:pPr indent="-342900" lvl="1" marL="9144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Job Markets that globally have the highest salaries</a:t>
            </a:r>
            <a:endParaRPr sz="1800">
              <a:solidFill>
                <a:schemeClr val="lt1"/>
              </a:solidFill>
              <a:latin typeface="Maven Pro"/>
              <a:ea typeface="Maven Pro"/>
              <a:cs typeface="Maven Pro"/>
              <a:sym typeface="Maven Pro"/>
            </a:endParaRPr>
          </a:p>
          <a:p>
            <a:pPr indent="0" lvl="0" marL="914400" rtl="0" algn="l">
              <a:spcBef>
                <a:spcPts val="0"/>
              </a:spcBef>
              <a:spcAft>
                <a:spcPts val="0"/>
              </a:spcAft>
              <a:buNone/>
            </a:pPr>
            <a:r>
              <a:rPr lang="en" sz="1800">
                <a:solidFill>
                  <a:schemeClr val="lt1"/>
                </a:solidFill>
                <a:latin typeface="Maven Pro"/>
                <a:ea typeface="Maven Pro"/>
                <a:cs typeface="Maven Pro"/>
                <a:sym typeface="Maven Pro"/>
              </a:rPr>
              <a:t>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Categories with variety of jobs</a:t>
            </a:r>
            <a:endParaRPr sz="1800">
              <a:solidFill>
                <a:schemeClr val="lt1"/>
              </a:solidFill>
              <a:latin typeface="Maven Pro"/>
              <a:ea typeface="Maven Pro"/>
              <a:cs typeface="Maven Pro"/>
              <a:sym typeface="Maven Pro"/>
            </a:endParaRPr>
          </a:p>
          <a:p>
            <a:pPr indent="-342900" lvl="1" marL="9144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Availability/Variety of Job Roles/Titles</a:t>
            </a:r>
            <a:endParaRPr sz="1800">
              <a:solidFill>
                <a:schemeClr val="lt1"/>
              </a:solidFill>
              <a:latin typeface="Maven Pro"/>
              <a:ea typeface="Maven Pro"/>
              <a:cs typeface="Maven Pro"/>
              <a:sym typeface="Maven Pro"/>
            </a:endParaRPr>
          </a:p>
          <a:p>
            <a:pPr indent="-342900" lvl="1" marL="9144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Average Salary Range of these Jobs</a:t>
            </a:r>
            <a:endParaRPr sz="1800">
              <a:solidFill>
                <a:schemeClr val="lt1"/>
              </a:solidFill>
              <a:latin typeface="Maven Pro"/>
              <a:ea typeface="Maven Pro"/>
              <a:cs typeface="Maven Pro"/>
              <a:sym typeface="Maven Pro"/>
            </a:endParaRPr>
          </a:p>
          <a:p>
            <a:pPr indent="0" lvl="0" marL="91440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Currency Exchange Rate</a:t>
            </a:r>
            <a:endParaRPr sz="1800">
              <a:solidFill>
                <a:schemeClr val="lt1"/>
              </a:solidFill>
              <a:latin typeface="Maven Pro"/>
              <a:ea typeface="Maven Pro"/>
              <a:cs typeface="Maven Pro"/>
              <a:sym typeface="Maven Pro"/>
            </a:endParaRPr>
          </a:p>
          <a:p>
            <a:pPr indent="-342900" lvl="1" marL="9144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Strong/weak economy stability of each country</a:t>
            </a:r>
            <a:endParaRPr sz="1800">
              <a:solidFill>
                <a:schemeClr val="lt1"/>
              </a:solidFill>
              <a:latin typeface="Maven Pro"/>
              <a:ea typeface="Maven Pro"/>
              <a:cs typeface="Maven Pro"/>
              <a:sym typeface="Maven Pro"/>
            </a:endParaRPr>
          </a:p>
          <a:p>
            <a:pPr indent="-342900" lvl="1" marL="9144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High/low inflation rates</a:t>
            </a:r>
            <a:endParaRPr sz="1800">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Metadata</a:t>
            </a:r>
            <a:endParaRPr/>
          </a:p>
        </p:txBody>
      </p:sp>
      <p:sp>
        <p:nvSpPr>
          <p:cNvPr id="514" name="Google Shape;514;p37"/>
          <p:cNvSpPr txBox="1"/>
          <p:nvPr>
            <p:ph idx="4294967295" type="ctrTitle"/>
          </p:nvPr>
        </p:nvSpPr>
        <p:spPr>
          <a:xfrm>
            <a:off x="5989391" y="1434745"/>
            <a:ext cx="18813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Countries</a:t>
            </a:r>
            <a:endParaRPr/>
          </a:p>
        </p:txBody>
      </p:sp>
      <p:sp>
        <p:nvSpPr>
          <p:cNvPr id="515" name="Google Shape;515;p37"/>
          <p:cNvSpPr txBox="1"/>
          <p:nvPr>
            <p:ph idx="4294967295" type="subTitle"/>
          </p:nvPr>
        </p:nvSpPr>
        <p:spPr>
          <a:xfrm>
            <a:off x="5989400" y="1927050"/>
            <a:ext cx="2254200" cy="64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206 Countries</a:t>
            </a:r>
            <a:endParaRPr/>
          </a:p>
        </p:txBody>
      </p:sp>
      <p:sp>
        <p:nvSpPr>
          <p:cNvPr id="516" name="Google Shape;516;p37"/>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37"/>
          <p:cNvCxnSpPr>
            <a:stCxn id="516" idx="3"/>
            <a:endCxn id="518"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21" name="Google Shape;521;p37"/>
          <p:cNvCxnSpPr>
            <a:stCxn id="518" idx="2"/>
            <a:endCxn id="517"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522" name="Google Shape;522;p37"/>
          <p:cNvCxnSpPr>
            <a:stCxn id="517" idx="3"/>
            <a:endCxn id="519"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523" name="Google Shape;523;p37"/>
          <p:cNvGrpSpPr/>
          <p:nvPr/>
        </p:nvGrpSpPr>
        <p:grpSpPr>
          <a:xfrm>
            <a:off x="3671700" y="1798366"/>
            <a:ext cx="402156" cy="456781"/>
            <a:chOff x="5357662" y="4297637"/>
            <a:chExt cx="287275" cy="326296"/>
          </a:xfrm>
        </p:grpSpPr>
        <p:sp>
          <p:nvSpPr>
            <p:cNvPr id="524" name="Google Shape;524;p37"/>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7"/>
          <p:cNvGrpSpPr/>
          <p:nvPr/>
        </p:nvGrpSpPr>
        <p:grpSpPr>
          <a:xfrm>
            <a:off x="5027328" y="3225207"/>
            <a:ext cx="488638" cy="438246"/>
            <a:chOff x="5778676" y="3826972"/>
            <a:chExt cx="349052" cy="313055"/>
          </a:xfrm>
        </p:grpSpPr>
        <p:sp>
          <p:nvSpPr>
            <p:cNvPr id="530" name="Google Shape;530;p37"/>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37"/>
          <p:cNvGrpSpPr/>
          <p:nvPr/>
        </p:nvGrpSpPr>
        <p:grpSpPr>
          <a:xfrm>
            <a:off x="5029310" y="1790353"/>
            <a:ext cx="483826" cy="491133"/>
            <a:chOff x="4874902" y="3808799"/>
            <a:chExt cx="345615" cy="350835"/>
          </a:xfrm>
        </p:grpSpPr>
        <p:sp>
          <p:nvSpPr>
            <p:cNvPr id="536" name="Google Shape;536;p37"/>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37"/>
          <p:cNvGrpSpPr/>
          <p:nvPr/>
        </p:nvGrpSpPr>
        <p:grpSpPr>
          <a:xfrm>
            <a:off x="3632453" y="3225194"/>
            <a:ext cx="484361" cy="484405"/>
            <a:chOff x="4890434" y="4287389"/>
            <a:chExt cx="345997" cy="346029"/>
          </a:xfrm>
        </p:grpSpPr>
        <p:sp>
          <p:nvSpPr>
            <p:cNvPr id="554" name="Google Shape;554;p37"/>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7"/>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7"/>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37"/>
          <p:cNvSpPr txBox="1"/>
          <p:nvPr>
            <p:ph idx="4294967295" type="ctrTitle"/>
          </p:nvPr>
        </p:nvSpPr>
        <p:spPr>
          <a:xfrm>
            <a:off x="5923525" y="2875825"/>
            <a:ext cx="24549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Salary/Currency</a:t>
            </a:r>
            <a:endParaRPr/>
          </a:p>
        </p:txBody>
      </p:sp>
      <p:sp>
        <p:nvSpPr>
          <p:cNvPr id="562" name="Google Shape;562;p37"/>
          <p:cNvSpPr txBox="1"/>
          <p:nvPr>
            <p:ph idx="4294967295" type="subTitle"/>
          </p:nvPr>
        </p:nvSpPr>
        <p:spPr>
          <a:xfrm>
            <a:off x="5923525" y="3368125"/>
            <a:ext cx="2279700" cy="14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Currency</a:t>
            </a:r>
            <a:endParaRPr/>
          </a:p>
          <a:p>
            <a:pPr indent="-342900" lvl="0" marL="457200" rtl="0" algn="l">
              <a:spcBef>
                <a:spcPts val="0"/>
              </a:spcBef>
              <a:spcAft>
                <a:spcPts val="0"/>
              </a:spcAft>
              <a:buSzPts val="1800"/>
              <a:buChar char="●"/>
            </a:pPr>
            <a:r>
              <a:rPr lang="en"/>
              <a:t>Salary</a:t>
            </a:r>
            <a:endParaRPr/>
          </a:p>
          <a:p>
            <a:pPr indent="-342900" lvl="0" marL="457200" rtl="0" algn="l">
              <a:spcBef>
                <a:spcPts val="0"/>
              </a:spcBef>
              <a:spcAft>
                <a:spcPts val="0"/>
              </a:spcAft>
              <a:buSzPts val="1800"/>
              <a:buChar char="●"/>
            </a:pPr>
            <a:r>
              <a:rPr lang="en"/>
              <a:t>Exchange Rate</a:t>
            </a:r>
            <a:endParaRPr/>
          </a:p>
          <a:p>
            <a:pPr indent="-342900" lvl="0" marL="457200" rtl="0" algn="l">
              <a:spcBef>
                <a:spcPts val="0"/>
              </a:spcBef>
              <a:spcAft>
                <a:spcPts val="0"/>
              </a:spcAft>
              <a:buSzPts val="1800"/>
              <a:buChar char="●"/>
            </a:pPr>
            <a:r>
              <a:rPr lang="en"/>
              <a:t>Salary (USD)</a:t>
            </a:r>
            <a:endParaRPr/>
          </a:p>
        </p:txBody>
      </p:sp>
      <p:sp>
        <p:nvSpPr>
          <p:cNvPr id="563" name="Google Shape;563;p37"/>
          <p:cNvSpPr txBox="1"/>
          <p:nvPr>
            <p:ph idx="4294967295" type="ctrTitle"/>
          </p:nvPr>
        </p:nvSpPr>
        <p:spPr>
          <a:xfrm>
            <a:off x="990766" y="3082381"/>
            <a:ext cx="18813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Jobs</a:t>
            </a:r>
            <a:endParaRPr/>
          </a:p>
        </p:txBody>
      </p:sp>
      <p:sp>
        <p:nvSpPr>
          <p:cNvPr id="564" name="Google Shape;564;p37"/>
          <p:cNvSpPr txBox="1"/>
          <p:nvPr>
            <p:ph idx="4294967295" type="subTitle"/>
          </p:nvPr>
        </p:nvSpPr>
        <p:spPr>
          <a:xfrm>
            <a:off x="889066" y="3574681"/>
            <a:ext cx="2084700" cy="64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Category</a:t>
            </a:r>
            <a:endParaRPr/>
          </a:p>
          <a:p>
            <a:pPr indent="-342900" lvl="0" marL="457200" rtl="0" algn="l">
              <a:spcBef>
                <a:spcPts val="0"/>
              </a:spcBef>
              <a:spcAft>
                <a:spcPts val="0"/>
              </a:spcAft>
              <a:buSzPts val="1800"/>
              <a:buChar char="●"/>
            </a:pPr>
            <a:r>
              <a:rPr lang="en"/>
              <a:t>Job Sectors</a:t>
            </a:r>
            <a:endParaRPr/>
          </a:p>
        </p:txBody>
      </p:sp>
      <p:sp>
        <p:nvSpPr>
          <p:cNvPr id="565" name="Google Shape;565;p37"/>
          <p:cNvSpPr txBox="1"/>
          <p:nvPr>
            <p:ph idx="4294967295" type="ctrTitle"/>
          </p:nvPr>
        </p:nvSpPr>
        <p:spPr>
          <a:xfrm>
            <a:off x="907076" y="1202363"/>
            <a:ext cx="2048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566" name="Google Shape;566;p37"/>
          <p:cNvSpPr txBox="1"/>
          <p:nvPr>
            <p:ph idx="4294967295" type="subTitle"/>
          </p:nvPr>
        </p:nvSpPr>
        <p:spPr>
          <a:xfrm>
            <a:off x="907075" y="1694697"/>
            <a:ext cx="2454900" cy="117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“Global Jobs and Salaries 2024”</a:t>
            </a:r>
            <a:endParaRPr/>
          </a:p>
          <a:p>
            <a:pPr indent="-342900" lvl="0" marL="457200" rtl="0" algn="l">
              <a:spcBef>
                <a:spcPts val="0"/>
              </a:spcBef>
              <a:spcAft>
                <a:spcPts val="0"/>
              </a:spcAft>
              <a:buSzPts val="1800"/>
              <a:buChar char="●"/>
            </a:pPr>
            <a:r>
              <a:rPr lang="en"/>
              <a:t>Entries: 3628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8"/>
          <p:cNvSpPr txBox="1"/>
          <p:nvPr>
            <p:ph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Job Availability &amp; Average Salary (US)</a:t>
            </a:r>
            <a:endParaRPr/>
          </a:p>
        </p:txBody>
      </p:sp>
      <p:sp>
        <p:nvSpPr>
          <p:cNvPr id="572" name="Google Shape;572;p38"/>
          <p:cNvSpPr/>
          <p:nvPr/>
        </p:nvSpPr>
        <p:spPr>
          <a:xfrm>
            <a:off x="4023650" y="1278325"/>
            <a:ext cx="2376731"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txBox="1"/>
          <p:nvPr/>
        </p:nvSpPr>
        <p:spPr>
          <a:xfrm>
            <a:off x="618825" y="1150075"/>
            <a:ext cx="3360000" cy="3195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Health and Medical</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Information Technology</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Accounting and Finance</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Teaching / Education</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Engineering</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Executive and Management</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Banking</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Human Resources</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Science and Technical Services</a:t>
            </a:r>
            <a:endParaRPr sz="1500">
              <a:solidFill>
                <a:schemeClr val="lt1"/>
              </a:solidFill>
              <a:latin typeface="Maven Pro"/>
              <a:ea typeface="Maven Pro"/>
              <a:cs typeface="Maven Pro"/>
              <a:sym typeface="Maven Pro"/>
            </a:endParaRPr>
          </a:p>
          <a:p>
            <a:pPr indent="-323850" lvl="0" marL="457200" rtl="0" algn="l">
              <a:lnSpc>
                <a:spcPct val="15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Food / Hospitality / Tourism / Catering</a:t>
            </a:r>
            <a:endParaRPr sz="1500">
              <a:solidFill>
                <a:schemeClr val="lt1"/>
              </a:solidFill>
              <a:latin typeface="Maven Pro"/>
              <a:ea typeface="Maven Pro"/>
              <a:cs typeface="Maven Pro"/>
              <a:sym typeface="Maven Pro"/>
            </a:endParaRPr>
          </a:p>
        </p:txBody>
      </p:sp>
      <p:cxnSp>
        <p:nvCxnSpPr>
          <p:cNvPr id="574" name="Google Shape;574;p38"/>
          <p:cNvCxnSpPr/>
          <p:nvPr/>
        </p:nvCxnSpPr>
        <p:spPr>
          <a:xfrm>
            <a:off x="3870200" y="1248125"/>
            <a:ext cx="20100" cy="3316500"/>
          </a:xfrm>
          <a:prstGeom prst="straightConnector1">
            <a:avLst/>
          </a:prstGeom>
          <a:noFill/>
          <a:ln cap="flat" cmpd="sng" w="38100">
            <a:solidFill>
              <a:schemeClr val="dk1"/>
            </a:solidFill>
            <a:prstDash val="solid"/>
            <a:round/>
            <a:headEnd len="med" w="med" type="none"/>
            <a:tailEnd len="med" w="med" type="none"/>
          </a:ln>
        </p:spPr>
      </p:cxnSp>
      <p:sp>
        <p:nvSpPr>
          <p:cNvPr id="575" name="Google Shape;575;p38"/>
          <p:cNvSpPr/>
          <p:nvPr/>
        </p:nvSpPr>
        <p:spPr>
          <a:xfrm>
            <a:off x="4023650" y="1433575"/>
            <a:ext cx="1446751"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4023650" y="1638075"/>
            <a:ext cx="1726788"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4023650" y="1793325"/>
            <a:ext cx="1273514"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4023650" y="1970675"/>
            <a:ext cx="1763533"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4023650" y="2125925"/>
            <a:ext cx="835332"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4023650" y="2303275"/>
            <a:ext cx="1813669"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4023650" y="2458525"/>
            <a:ext cx="799977"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4023650" y="2635875"/>
            <a:ext cx="1427474"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4023650" y="2791125"/>
            <a:ext cx="767837"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4023650" y="2946375"/>
            <a:ext cx="2109662"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4023650" y="3101625"/>
            <a:ext cx="548317"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4023650" y="3278975"/>
            <a:ext cx="1843022"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4023650" y="3434225"/>
            <a:ext cx="478251"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4023650" y="3611575"/>
            <a:ext cx="1495071"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4023650" y="3766825"/>
            <a:ext cx="449217"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4023650" y="3993425"/>
            <a:ext cx="2042172"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4023650" y="4148675"/>
            <a:ext cx="449217"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4023650" y="4345975"/>
            <a:ext cx="1134694"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4023650" y="4501225"/>
            <a:ext cx="449217"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txBox="1"/>
          <p:nvPr/>
        </p:nvSpPr>
        <p:spPr>
          <a:xfrm>
            <a:off x="6377300" y="1130075"/>
            <a:ext cx="153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$61,286.3</a:t>
            </a:r>
            <a:endParaRPr>
              <a:solidFill>
                <a:schemeClr val="lt1"/>
              </a:solidFill>
              <a:latin typeface="Maven Pro"/>
              <a:ea typeface="Maven Pro"/>
              <a:cs typeface="Maven Pro"/>
              <a:sym typeface="Maven Pro"/>
            </a:endParaRPr>
          </a:p>
        </p:txBody>
      </p:sp>
      <p:sp>
        <p:nvSpPr>
          <p:cNvPr id="595" name="Google Shape;595;p38"/>
          <p:cNvSpPr txBox="1"/>
          <p:nvPr/>
        </p:nvSpPr>
        <p:spPr>
          <a:xfrm>
            <a:off x="5734300" y="1499875"/>
            <a:ext cx="1951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$41,226.2</a:t>
            </a:r>
            <a:endParaRPr>
              <a:solidFill>
                <a:schemeClr val="lt1"/>
              </a:solidFill>
              <a:latin typeface="Maven Pro"/>
              <a:ea typeface="Maven Pro"/>
              <a:cs typeface="Maven Pro"/>
              <a:sym typeface="Maven Pro"/>
            </a:endParaRPr>
          </a:p>
        </p:txBody>
      </p:sp>
      <p:sp>
        <p:nvSpPr>
          <p:cNvPr id="596" name="Google Shape;596;p38"/>
          <p:cNvSpPr txBox="1"/>
          <p:nvPr/>
        </p:nvSpPr>
        <p:spPr>
          <a:xfrm>
            <a:off x="5752775" y="1837075"/>
            <a:ext cx="1842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$42,203.1</a:t>
            </a:r>
            <a:endParaRPr>
              <a:solidFill>
                <a:schemeClr val="lt1"/>
              </a:solidFill>
              <a:latin typeface="Maven Pro"/>
              <a:ea typeface="Maven Pro"/>
              <a:cs typeface="Maven Pro"/>
              <a:sym typeface="Maven Pro"/>
            </a:endParaRPr>
          </a:p>
        </p:txBody>
      </p:sp>
      <p:sp>
        <p:nvSpPr>
          <p:cNvPr id="597" name="Google Shape;597;p38"/>
          <p:cNvSpPr txBox="1"/>
          <p:nvPr/>
        </p:nvSpPr>
        <p:spPr>
          <a:xfrm>
            <a:off x="5832775" y="2149125"/>
            <a:ext cx="1726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$43,530.1</a:t>
            </a:r>
            <a:endParaRPr>
              <a:solidFill>
                <a:schemeClr val="lt1"/>
              </a:solidFill>
              <a:latin typeface="Maven Pro"/>
              <a:ea typeface="Maven Pro"/>
              <a:cs typeface="Maven Pro"/>
              <a:sym typeface="Maven Pro"/>
            </a:endParaRPr>
          </a:p>
        </p:txBody>
      </p:sp>
      <p:sp>
        <p:nvSpPr>
          <p:cNvPr id="598" name="Google Shape;598;p38"/>
          <p:cNvSpPr txBox="1"/>
          <p:nvPr/>
        </p:nvSpPr>
        <p:spPr>
          <a:xfrm>
            <a:off x="5451125" y="2467450"/>
            <a:ext cx="20631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$34,643.2</a:t>
            </a:r>
            <a:endParaRPr>
              <a:solidFill>
                <a:schemeClr val="lt1"/>
              </a:solidFill>
              <a:latin typeface="Maven Pro"/>
              <a:ea typeface="Maven Pro"/>
              <a:cs typeface="Maven Pro"/>
              <a:sym typeface="Maven Pro"/>
            </a:endParaRPr>
          </a:p>
        </p:txBody>
      </p:sp>
      <p:cxnSp>
        <p:nvCxnSpPr>
          <p:cNvPr id="599" name="Google Shape;599;p38"/>
          <p:cNvCxnSpPr/>
          <p:nvPr/>
        </p:nvCxnSpPr>
        <p:spPr>
          <a:xfrm rot="10800000">
            <a:off x="1655850" y="1585250"/>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0" name="Google Shape;600;p38"/>
          <p:cNvCxnSpPr/>
          <p:nvPr/>
        </p:nvCxnSpPr>
        <p:spPr>
          <a:xfrm rot="10800000">
            <a:off x="1655850" y="1914525"/>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1" name="Google Shape;601;p38"/>
          <p:cNvCxnSpPr/>
          <p:nvPr/>
        </p:nvCxnSpPr>
        <p:spPr>
          <a:xfrm rot="10800000">
            <a:off x="1655850" y="2267500"/>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38"/>
          <p:cNvCxnSpPr/>
          <p:nvPr/>
        </p:nvCxnSpPr>
        <p:spPr>
          <a:xfrm rot="10800000">
            <a:off x="1655850" y="2579725"/>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3" name="Google Shape;603;p38"/>
          <p:cNvCxnSpPr/>
          <p:nvPr/>
        </p:nvCxnSpPr>
        <p:spPr>
          <a:xfrm rot="10800000">
            <a:off x="1655850" y="2903825"/>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4" name="Google Shape;604;p38"/>
          <p:cNvCxnSpPr/>
          <p:nvPr/>
        </p:nvCxnSpPr>
        <p:spPr>
          <a:xfrm rot="10800000">
            <a:off x="1670900" y="3244925"/>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5" name="Google Shape;605;p38"/>
          <p:cNvCxnSpPr/>
          <p:nvPr/>
        </p:nvCxnSpPr>
        <p:spPr>
          <a:xfrm rot="10800000">
            <a:off x="1670900" y="3586025"/>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6" name="Google Shape;606;p38"/>
          <p:cNvCxnSpPr/>
          <p:nvPr/>
        </p:nvCxnSpPr>
        <p:spPr>
          <a:xfrm rot="10800000">
            <a:off x="1655850" y="3927125"/>
            <a:ext cx="2219400" cy="5100"/>
          </a:xfrm>
          <a:prstGeom prst="straightConnector1">
            <a:avLst/>
          </a:prstGeom>
          <a:noFill/>
          <a:ln cap="flat" cmpd="sng" w="19050">
            <a:solidFill>
              <a:schemeClr val="dk1"/>
            </a:solidFill>
            <a:prstDash val="solid"/>
            <a:round/>
            <a:headEnd len="med" w="med" type="none"/>
            <a:tailEnd len="med" w="med" type="none"/>
          </a:ln>
        </p:spPr>
      </p:cxnSp>
      <p:cxnSp>
        <p:nvCxnSpPr>
          <p:cNvPr id="607" name="Google Shape;607;p38"/>
          <p:cNvCxnSpPr/>
          <p:nvPr/>
        </p:nvCxnSpPr>
        <p:spPr>
          <a:xfrm rot="10800000">
            <a:off x="1670900" y="4294150"/>
            <a:ext cx="2219400" cy="5100"/>
          </a:xfrm>
          <a:prstGeom prst="straightConnector1">
            <a:avLst/>
          </a:prstGeom>
          <a:noFill/>
          <a:ln cap="flat" cmpd="sng" w="19050">
            <a:solidFill>
              <a:schemeClr val="dk1"/>
            </a:solidFill>
            <a:prstDash val="solid"/>
            <a:round/>
            <a:headEnd len="med" w="med" type="none"/>
            <a:tailEnd len="med" w="med" type="none"/>
          </a:ln>
        </p:spPr>
      </p:cxnSp>
      <p:sp>
        <p:nvSpPr>
          <p:cNvPr id="608" name="Google Shape;608;p38"/>
          <p:cNvSpPr txBox="1"/>
          <p:nvPr/>
        </p:nvSpPr>
        <p:spPr>
          <a:xfrm>
            <a:off x="6086850" y="2800075"/>
            <a:ext cx="14274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$55,522.1</a:t>
            </a:r>
            <a:endParaRPr>
              <a:solidFill>
                <a:schemeClr val="lt1"/>
              </a:solidFill>
              <a:latin typeface="Maven Pro"/>
              <a:ea typeface="Maven Pro"/>
              <a:cs typeface="Maven Pro"/>
              <a:sym typeface="Maven Pro"/>
            </a:endParaRPr>
          </a:p>
        </p:txBody>
      </p:sp>
      <p:sp>
        <p:nvSpPr>
          <p:cNvPr id="609" name="Google Shape;609;p38"/>
          <p:cNvSpPr txBox="1"/>
          <p:nvPr/>
        </p:nvSpPr>
        <p:spPr>
          <a:xfrm>
            <a:off x="5832775" y="3121625"/>
            <a:ext cx="1618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$44,607.9</a:t>
            </a:r>
            <a:endParaRPr>
              <a:solidFill>
                <a:schemeClr val="lt1"/>
              </a:solidFill>
              <a:latin typeface="Maven Pro"/>
              <a:ea typeface="Maven Pro"/>
              <a:cs typeface="Maven Pro"/>
              <a:sym typeface="Maven Pro"/>
            </a:endParaRPr>
          </a:p>
        </p:txBody>
      </p:sp>
      <p:sp>
        <p:nvSpPr>
          <p:cNvPr id="610" name="Google Shape;610;p38"/>
          <p:cNvSpPr txBox="1"/>
          <p:nvPr/>
        </p:nvSpPr>
        <p:spPr>
          <a:xfrm>
            <a:off x="5483300" y="3451025"/>
            <a:ext cx="19134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$38,844</a:t>
            </a:r>
            <a:endParaRPr>
              <a:solidFill>
                <a:schemeClr val="lt1"/>
              </a:solidFill>
              <a:latin typeface="Maven Pro"/>
              <a:ea typeface="Maven Pro"/>
              <a:cs typeface="Maven Pro"/>
              <a:sym typeface="Maven Pro"/>
            </a:endParaRPr>
          </a:p>
        </p:txBody>
      </p:sp>
      <p:sp>
        <p:nvSpPr>
          <p:cNvPr id="611" name="Google Shape;611;p38"/>
          <p:cNvSpPr txBox="1"/>
          <p:nvPr/>
        </p:nvSpPr>
        <p:spPr>
          <a:xfrm>
            <a:off x="6011050" y="3839075"/>
            <a:ext cx="130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$54,970.8</a:t>
            </a:r>
            <a:endParaRPr>
              <a:solidFill>
                <a:schemeClr val="lt1"/>
              </a:solidFill>
              <a:latin typeface="Maven Pro"/>
              <a:ea typeface="Maven Pro"/>
              <a:cs typeface="Maven Pro"/>
              <a:sym typeface="Maven Pro"/>
            </a:endParaRPr>
          </a:p>
        </p:txBody>
      </p:sp>
      <p:sp>
        <p:nvSpPr>
          <p:cNvPr id="612" name="Google Shape;612;p38"/>
          <p:cNvSpPr txBox="1"/>
          <p:nvPr/>
        </p:nvSpPr>
        <p:spPr>
          <a:xfrm>
            <a:off x="5129350" y="4201950"/>
            <a:ext cx="201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$27,456.4</a:t>
            </a:r>
            <a:endParaRPr>
              <a:solidFill>
                <a:schemeClr val="lt1"/>
              </a:solidFill>
              <a:latin typeface="Maven Pro"/>
              <a:ea typeface="Maven Pro"/>
              <a:cs typeface="Maven Pro"/>
              <a:sym typeface="Maven Pro"/>
            </a:endParaRPr>
          </a:p>
        </p:txBody>
      </p:sp>
      <p:sp>
        <p:nvSpPr>
          <p:cNvPr id="613" name="Google Shape;613;p38"/>
          <p:cNvSpPr txBox="1"/>
          <p:nvPr/>
        </p:nvSpPr>
        <p:spPr>
          <a:xfrm>
            <a:off x="5419550" y="13008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#375</a:t>
            </a:r>
            <a:endParaRPr>
              <a:solidFill>
                <a:schemeClr val="lt1"/>
              </a:solidFill>
              <a:latin typeface="Maven Pro"/>
              <a:ea typeface="Maven Pro"/>
              <a:cs typeface="Maven Pro"/>
              <a:sym typeface="Maven Pro"/>
            </a:endParaRPr>
          </a:p>
        </p:txBody>
      </p:sp>
      <p:sp>
        <p:nvSpPr>
          <p:cNvPr id="614" name="Google Shape;614;p38"/>
          <p:cNvSpPr txBox="1"/>
          <p:nvPr/>
        </p:nvSpPr>
        <p:spPr>
          <a:xfrm>
            <a:off x="5239250" y="16440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#304</a:t>
            </a:r>
            <a:endParaRPr>
              <a:solidFill>
                <a:schemeClr val="lt1"/>
              </a:solidFill>
              <a:latin typeface="Maven Pro"/>
              <a:ea typeface="Maven Pro"/>
              <a:cs typeface="Maven Pro"/>
              <a:sym typeface="Maven Pro"/>
            </a:endParaRPr>
          </a:p>
        </p:txBody>
      </p:sp>
      <p:sp>
        <p:nvSpPr>
          <p:cNvPr id="615" name="Google Shape;615;p38"/>
          <p:cNvSpPr txBox="1"/>
          <p:nvPr/>
        </p:nvSpPr>
        <p:spPr>
          <a:xfrm>
            <a:off x="4791475" y="19872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#190</a:t>
            </a:r>
            <a:endParaRPr>
              <a:solidFill>
                <a:schemeClr val="lt1"/>
              </a:solidFill>
              <a:latin typeface="Maven Pro"/>
              <a:ea typeface="Maven Pro"/>
              <a:cs typeface="Maven Pro"/>
              <a:sym typeface="Maven Pro"/>
            </a:endParaRPr>
          </a:p>
        </p:txBody>
      </p:sp>
      <p:sp>
        <p:nvSpPr>
          <p:cNvPr id="616" name="Google Shape;616;p38"/>
          <p:cNvSpPr txBox="1"/>
          <p:nvPr/>
        </p:nvSpPr>
        <p:spPr>
          <a:xfrm>
            <a:off x="4755375" y="23032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#183</a:t>
            </a:r>
            <a:endParaRPr>
              <a:solidFill>
                <a:schemeClr val="lt1"/>
              </a:solidFill>
              <a:latin typeface="Maven Pro"/>
              <a:ea typeface="Maven Pro"/>
              <a:cs typeface="Maven Pro"/>
              <a:sym typeface="Maven Pro"/>
            </a:endParaRPr>
          </a:p>
        </p:txBody>
      </p:sp>
      <p:sp>
        <p:nvSpPr>
          <p:cNvPr id="617" name="Google Shape;617;p38"/>
          <p:cNvSpPr txBox="1"/>
          <p:nvPr/>
        </p:nvSpPr>
        <p:spPr>
          <a:xfrm>
            <a:off x="4721625" y="263312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#172</a:t>
            </a:r>
            <a:endParaRPr>
              <a:solidFill>
                <a:schemeClr val="lt1"/>
              </a:solidFill>
              <a:latin typeface="Maven Pro"/>
              <a:ea typeface="Maven Pro"/>
              <a:cs typeface="Maven Pro"/>
              <a:sym typeface="Maven Pro"/>
            </a:endParaRPr>
          </a:p>
        </p:txBody>
      </p:sp>
      <p:sp>
        <p:nvSpPr>
          <p:cNvPr id="618" name="Google Shape;618;p38"/>
          <p:cNvSpPr txBox="1"/>
          <p:nvPr/>
        </p:nvSpPr>
        <p:spPr>
          <a:xfrm>
            <a:off x="4501888" y="29516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#148</a:t>
            </a:r>
            <a:endParaRPr>
              <a:solidFill>
                <a:schemeClr val="lt1"/>
              </a:solidFill>
              <a:latin typeface="Maven Pro"/>
              <a:ea typeface="Maven Pro"/>
              <a:cs typeface="Maven Pro"/>
              <a:sym typeface="Maven Pro"/>
            </a:endParaRPr>
          </a:p>
        </p:txBody>
      </p:sp>
      <p:sp>
        <p:nvSpPr>
          <p:cNvPr id="619" name="Google Shape;619;p38"/>
          <p:cNvSpPr txBox="1"/>
          <p:nvPr/>
        </p:nvSpPr>
        <p:spPr>
          <a:xfrm>
            <a:off x="4448075" y="32842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#123</a:t>
            </a:r>
            <a:endParaRPr>
              <a:solidFill>
                <a:schemeClr val="lt1"/>
              </a:solidFill>
              <a:latin typeface="Maven Pro"/>
              <a:ea typeface="Maven Pro"/>
              <a:cs typeface="Maven Pro"/>
              <a:sym typeface="Maven Pro"/>
            </a:endParaRPr>
          </a:p>
        </p:txBody>
      </p:sp>
      <p:sp>
        <p:nvSpPr>
          <p:cNvPr id="620" name="Google Shape;620;p38"/>
          <p:cNvSpPr txBox="1"/>
          <p:nvPr/>
        </p:nvSpPr>
        <p:spPr>
          <a:xfrm>
            <a:off x="4391500" y="3615800"/>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#114</a:t>
            </a:r>
            <a:endParaRPr>
              <a:solidFill>
                <a:schemeClr val="lt1"/>
              </a:solidFill>
              <a:latin typeface="Maven Pro"/>
              <a:ea typeface="Maven Pro"/>
              <a:cs typeface="Maven Pro"/>
              <a:sym typeface="Maven Pro"/>
            </a:endParaRPr>
          </a:p>
        </p:txBody>
      </p:sp>
      <p:sp>
        <p:nvSpPr>
          <p:cNvPr id="621" name="Google Shape;621;p38"/>
          <p:cNvSpPr txBox="1"/>
          <p:nvPr/>
        </p:nvSpPr>
        <p:spPr>
          <a:xfrm>
            <a:off x="4391500" y="40133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#111</a:t>
            </a:r>
            <a:endParaRPr>
              <a:solidFill>
                <a:schemeClr val="lt1"/>
              </a:solidFill>
              <a:latin typeface="Maven Pro"/>
              <a:ea typeface="Maven Pro"/>
              <a:cs typeface="Maven Pro"/>
              <a:sym typeface="Maven Pro"/>
            </a:endParaRPr>
          </a:p>
        </p:txBody>
      </p:sp>
      <p:sp>
        <p:nvSpPr>
          <p:cNvPr id="622" name="Google Shape;622;p38"/>
          <p:cNvSpPr txBox="1"/>
          <p:nvPr/>
        </p:nvSpPr>
        <p:spPr>
          <a:xfrm>
            <a:off x="4391488" y="4345975"/>
            <a:ext cx="646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#109</a:t>
            </a:r>
            <a:endParaRPr>
              <a:solidFill>
                <a:schemeClr val="lt1"/>
              </a:solidFill>
              <a:latin typeface="Maven Pro"/>
              <a:ea typeface="Maven Pro"/>
              <a:cs typeface="Maven Pro"/>
              <a:sym typeface="Maven Pro"/>
            </a:endParaRPr>
          </a:p>
        </p:txBody>
      </p:sp>
      <p:sp>
        <p:nvSpPr>
          <p:cNvPr id="623" name="Google Shape;623;p38"/>
          <p:cNvSpPr/>
          <p:nvPr/>
        </p:nvSpPr>
        <p:spPr>
          <a:xfrm>
            <a:off x="7954650" y="3186875"/>
            <a:ext cx="711055" cy="12119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7954675" y="2247125"/>
            <a:ext cx="711005" cy="12119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txBox="1"/>
          <p:nvPr/>
        </p:nvSpPr>
        <p:spPr>
          <a:xfrm>
            <a:off x="7871275" y="1689275"/>
            <a:ext cx="9153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Average Salary</a:t>
            </a:r>
            <a:endParaRPr>
              <a:solidFill>
                <a:schemeClr val="lt1"/>
              </a:solidFill>
              <a:latin typeface="Maven Pro"/>
              <a:ea typeface="Maven Pro"/>
              <a:cs typeface="Maven Pro"/>
              <a:sym typeface="Maven Pro"/>
            </a:endParaRPr>
          </a:p>
        </p:txBody>
      </p:sp>
      <p:sp>
        <p:nvSpPr>
          <p:cNvPr id="626" name="Google Shape;626;p38"/>
          <p:cNvSpPr txBox="1"/>
          <p:nvPr/>
        </p:nvSpPr>
        <p:spPr>
          <a:xfrm>
            <a:off x="7641925" y="2580225"/>
            <a:ext cx="1336500" cy="5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Unique Job Titles/Roles</a:t>
            </a:r>
            <a:endParaRPr>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Job Category Distribution</a:t>
            </a:r>
            <a:endParaRPr/>
          </a:p>
        </p:txBody>
      </p:sp>
      <p:pic>
        <p:nvPicPr>
          <p:cNvPr id="632" name="Google Shape;632;p39"/>
          <p:cNvPicPr preferRelativeResize="0"/>
          <p:nvPr/>
        </p:nvPicPr>
        <p:blipFill>
          <a:blip r:embed="rId3">
            <a:alphaModFix/>
          </a:blip>
          <a:stretch>
            <a:fillRect/>
          </a:stretch>
        </p:blipFill>
        <p:spPr>
          <a:xfrm>
            <a:off x="305750" y="1071820"/>
            <a:ext cx="4727701" cy="3777867"/>
          </a:xfrm>
          <a:prstGeom prst="rect">
            <a:avLst/>
          </a:prstGeom>
          <a:noFill/>
          <a:ln>
            <a:noFill/>
          </a:ln>
        </p:spPr>
      </p:pic>
      <p:sp>
        <p:nvSpPr>
          <p:cNvPr id="633" name="Google Shape;633;p39"/>
          <p:cNvSpPr txBox="1"/>
          <p:nvPr/>
        </p:nvSpPr>
        <p:spPr>
          <a:xfrm>
            <a:off x="5143500" y="1512800"/>
            <a:ext cx="3920700" cy="28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3 Highest Paying Jobs Globally</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t/>
            </a:r>
            <a:endParaRPr sz="1800">
              <a:solidFill>
                <a:schemeClr val="lt1"/>
              </a:solidFill>
              <a:latin typeface="Maven Pro"/>
              <a:ea typeface="Maven Pro"/>
              <a:cs typeface="Maven Pro"/>
              <a:sym typeface="Maven Pro"/>
            </a:endParaRPr>
          </a:p>
          <a:p>
            <a:pPr indent="-317500" lvl="0" marL="457200" rtl="0" algn="l">
              <a:lnSpc>
                <a:spcPct val="150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Heart Transplant Surgeons - Medical and Health(~180K-200K)</a:t>
            </a:r>
            <a:endParaRPr>
              <a:solidFill>
                <a:schemeClr val="lt1"/>
              </a:solidFill>
              <a:latin typeface="Maven Pro"/>
              <a:ea typeface="Maven Pro"/>
              <a:cs typeface="Maven Pro"/>
              <a:sym typeface="Maven Pro"/>
            </a:endParaRPr>
          </a:p>
          <a:p>
            <a:pPr indent="-317500" lvl="0" marL="457200" rtl="0" algn="l">
              <a:lnSpc>
                <a:spcPct val="150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Magistrate Judge, Legal(~$80K-90K) </a:t>
            </a:r>
            <a:endParaRPr>
              <a:solidFill>
                <a:schemeClr val="lt1"/>
              </a:solidFill>
              <a:latin typeface="Maven Pro"/>
              <a:ea typeface="Maven Pro"/>
              <a:cs typeface="Maven Pro"/>
              <a:sym typeface="Maven Pro"/>
            </a:endParaRPr>
          </a:p>
          <a:p>
            <a:pPr indent="-317500" lvl="0" marL="457200" rtl="0" algn="l">
              <a:lnSpc>
                <a:spcPct val="150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Pharmaceutical Manufacturing,  Pharmaceutical and Biotechnology (~50K-60K) </a:t>
            </a:r>
            <a:endParaRPr>
              <a:solidFill>
                <a:schemeClr val="lt1"/>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Exchange Rates per Country</a:t>
            </a:r>
            <a:endParaRPr/>
          </a:p>
        </p:txBody>
      </p:sp>
      <p:pic>
        <p:nvPicPr>
          <p:cNvPr id="639" name="Google Shape;639;p40"/>
          <p:cNvPicPr preferRelativeResize="0"/>
          <p:nvPr/>
        </p:nvPicPr>
        <p:blipFill>
          <a:blip r:embed="rId3">
            <a:alphaModFix/>
          </a:blip>
          <a:stretch>
            <a:fillRect/>
          </a:stretch>
        </p:blipFill>
        <p:spPr>
          <a:xfrm>
            <a:off x="152400" y="1141875"/>
            <a:ext cx="4811533" cy="3849226"/>
          </a:xfrm>
          <a:prstGeom prst="rect">
            <a:avLst/>
          </a:prstGeom>
          <a:noFill/>
          <a:ln>
            <a:noFill/>
          </a:ln>
        </p:spPr>
      </p:pic>
      <p:sp>
        <p:nvSpPr>
          <p:cNvPr id="640" name="Google Shape;640;p40"/>
          <p:cNvSpPr txBox="1"/>
          <p:nvPr/>
        </p:nvSpPr>
        <p:spPr>
          <a:xfrm>
            <a:off x="5020375" y="1490550"/>
            <a:ext cx="4123500" cy="28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3 Highest Exchange Rates Globally</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t/>
            </a:r>
            <a:endParaRPr sz="1800">
              <a:solidFill>
                <a:schemeClr val="lt1"/>
              </a:solidFill>
              <a:latin typeface="Maven Pro"/>
              <a:ea typeface="Maven Pro"/>
              <a:cs typeface="Maven Pro"/>
              <a:sym typeface="Maven Pro"/>
            </a:endParaRPr>
          </a:p>
          <a:p>
            <a:pPr indent="-317500" lvl="0" marL="457200" rtl="0" algn="l">
              <a:lnSpc>
                <a:spcPct val="150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Lebanon(39.2%) - 90,879.93 LBP/ $1 USD</a:t>
            </a:r>
            <a:endParaRPr>
              <a:solidFill>
                <a:schemeClr val="lt1"/>
              </a:solidFill>
              <a:latin typeface="Maven Pro"/>
              <a:ea typeface="Maven Pro"/>
              <a:cs typeface="Maven Pro"/>
              <a:sym typeface="Maven Pro"/>
            </a:endParaRPr>
          </a:p>
          <a:p>
            <a:pPr indent="-317500" lvl="0" marL="457200" rtl="0" algn="l">
              <a:lnSpc>
                <a:spcPct val="150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Iran(15.3%) - 41,854.62 IRR/ $1 USD</a:t>
            </a:r>
            <a:endParaRPr>
              <a:solidFill>
                <a:schemeClr val="lt1"/>
              </a:solidFill>
              <a:latin typeface="Maven Pro"/>
              <a:ea typeface="Maven Pro"/>
              <a:cs typeface="Maven Pro"/>
              <a:sym typeface="Maven Pro"/>
            </a:endParaRPr>
          </a:p>
          <a:p>
            <a:pPr indent="-317500" lvl="0" marL="457200" rtl="0" algn="l">
              <a:lnSpc>
                <a:spcPct val="150000"/>
              </a:lnSpc>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Vietnam(9%) - 24,640.60 VND/ $1 USD </a:t>
            </a:r>
            <a:endParaRPr>
              <a:solidFill>
                <a:schemeClr val="lt1"/>
              </a:solidFill>
              <a:latin typeface="Maven Pro"/>
              <a:ea typeface="Maven Pro"/>
              <a:cs typeface="Maven Pro"/>
              <a:sym typeface="Maven Pro"/>
            </a:endParaRPr>
          </a:p>
          <a:p>
            <a:pPr indent="0" lvl="0" marL="0" rtl="0" algn="l">
              <a:lnSpc>
                <a:spcPct val="150000"/>
              </a:lnSpc>
              <a:spcBef>
                <a:spcPts val="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46" name="Google Shape;646;p41"/>
          <p:cNvSpPr txBox="1"/>
          <p:nvPr/>
        </p:nvSpPr>
        <p:spPr>
          <a:xfrm>
            <a:off x="734000" y="1507975"/>
            <a:ext cx="7526700" cy="2805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aven Pro"/>
              <a:buChar char="●"/>
            </a:pPr>
            <a:r>
              <a:rPr b="1" lang="en" sz="1800">
                <a:solidFill>
                  <a:schemeClr val="lt1"/>
                </a:solidFill>
                <a:latin typeface="Maven Pro"/>
                <a:ea typeface="Maven Pro"/>
                <a:cs typeface="Maven Pro"/>
                <a:sym typeface="Maven Pro"/>
              </a:rPr>
              <a:t>Global Salary Disparities:</a:t>
            </a:r>
            <a:r>
              <a:rPr lang="en" sz="1800">
                <a:solidFill>
                  <a:schemeClr val="lt1"/>
                </a:solidFill>
                <a:latin typeface="Maven Pro"/>
                <a:ea typeface="Maven Pro"/>
                <a:cs typeface="Maven Pro"/>
                <a:sym typeface="Maven Pro"/>
              </a:rPr>
              <a:t> Significant wage gaps between developed and economically challenged countries.</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b="1" lang="en" sz="1800">
                <a:solidFill>
                  <a:schemeClr val="lt1"/>
                </a:solidFill>
                <a:latin typeface="Maven Pro"/>
                <a:ea typeface="Maven Pro"/>
                <a:cs typeface="Maven Pro"/>
                <a:sym typeface="Maven Pro"/>
              </a:rPr>
              <a:t>Job Diversity:</a:t>
            </a:r>
            <a:r>
              <a:rPr lang="en" sz="1800">
                <a:solidFill>
                  <a:schemeClr val="lt1"/>
                </a:solidFill>
                <a:latin typeface="Maven Pro"/>
                <a:ea typeface="Maven Pro"/>
                <a:cs typeface="Maven Pro"/>
                <a:sym typeface="Maven Pro"/>
              </a:rPr>
              <a:t> Focused on categories with unique job titles to highlight different sectors with diverse job roles.</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b="1" lang="en" sz="1800">
                <a:solidFill>
                  <a:schemeClr val="lt1"/>
                </a:solidFill>
                <a:latin typeface="Maven Pro"/>
                <a:ea typeface="Maven Pro"/>
                <a:cs typeface="Maven Pro"/>
                <a:sym typeface="Maven Pro"/>
              </a:rPr>
              <a:t>Economic Insights:</a:t>
            </a:r>
            <a:r>
              <a:rPr lang="en" sz="1800">
                <a:solidFill>
                  <a:schemeClr val="lt1"/>
                </a:solidFill>
                <a:latin typeface="Maven Pro"/>
                <a:ea typeface="Maven Pro"/>
                <a:cs typeface="Maven Pro"/>
                <a:sym typeface="Maven Pro"/>
              </a:rPr>
              <a:t> Analyzed average salaries in diverse job sectors, reflecting global labor market dynamics.</a:t>
            </a:r>
            <a:endParaRPr sz="1800">
              <a:solidFill>
                <a:schemeClr val="lt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2"/>
          <p:cNvSpPr txBox="1"/>
          <p:nvPr>
            <p:ph idx="1" type="body"/>
          </p:nvPr>
        </p:nvSpPr>
        <p:spPr>
          <a:xfrm>
            <a:off x="95750" y="702200"/>
            <a:ext cx="8782200" cy="4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Dataset metadata:  </a:t>
            </a:r>
            <a:r>
              <a:rPr lang="en" sz="1400">
                <a:latin typeface="Arial"/>
                <a:ea typeface="Arial"/>
                <a:cs typeface="Arial"/>
                <a:sym typeface="Arial"/>
              </a:rPr>
              <a:t>                                                                                                                                                                                 </a:t>
            </a:r>
            <a:r>
              <a:rPr lang="en" sz="1100">
                <a:latin typeface="Arial"/>
                <a:ea typeface="Arial"/>
                <a:cs typeface="Arial"/>
                <a:sym typeface="Arial"/>
              </a:rPr>
              <a:t>head -n 1 'global_jobs_salaries_2024 2.csv' | tr ',' '\n'</a:t>
            </a:r>
            <a:endParaRPr sz="11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Number of Entries: </a:t>
            </a:r>
            <a:r>
              <a:rPr lang="en" sz="1400">
                <a:latin typeface="Arial"/>
                <a:ea typeface="Arial"/>
                <a:cs typeface="Arial"/>
                <a:sym typeface="Arial"/>
              </a:rPr>
              <a:t>                                                                                                                                                                                     </a:t>
            </a:r>
            <a:r>
              <a:rPr lang="en" sz="1100">
                <a:latin typeface="Arial"/>
                <a:ea typeface="Arial"/>
                <a:cs typeface="Arial"/>
                <a:sym typeface="Arial"/>
              </a:rPr>
              <a:t>wc -l 'global_jobs_salaries_2024 2.csv'</a:t>
            </a:r>
            <a:endParaRPr sz="11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Highest Salary: </a:t>
            </a:r>
            <a:r>
              <a:rPr lang="en" sz="1400">
                <a:latin typeface="Arial"/>
                <a:ea typeface="Arial"/>
                <a:cs typeface="Arial"/>
                <a:sym typeface="Arial"/>
              </a:rPr>
              <a:t>                                                                                                                                                                                           </a:t>
            </a:r>
            <a:r>
              <a:rPr lang="en" sz="1100">
                <a:latin typeface="Arial"/>
                <a:ea typeface="Arial"/>
                <a:cs typeface="Arial"/>
                <a:sym typeface="Arial"/>
              </a:rPr>
              <a:t>awk -F ',' '{print $7}' </a:t>
            </a:r>
            <a:r>
              <a:rPr lang="en" sz="1100">
                <a:latin typeface="Arial"/>
                <a:ea typeface="Arial"/>
                <a:cs typeface="Arial"/>
                <a:sym typeface="Arial"/>
              </a:rPr>
              <a:t>global_jobs_salaries_2024.csv</a:t>
            </a:r>
            <a:r>
              <a:rPr lang="en" sz="1100">
                <a:latin typeface="Arial"/>
                <a:ea typeface="Arial"/>
                <a:cs typeface="Arial"/>
                <a:sym typeface="Arial"/>
              </a:rPr>
              <a:t> | sort -n -r | head -n 2</a:t>
            </a:r>
            <a:endParaRPr sz="11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Lowest Salary: </a:t>
            </a:r>
            <a:r>
              <a:rPr lang="en" sz="1400">
                <a:latin typeface="Arial"/>
                <a:ea typeface="Arial"/>
                <a:cs typeface="Arial"/>
                <a:sym typeface="Arial"/>
              </a:rPr>
              <a:t>                                                                                                                                                                                             </a:t>
            </a:r>
            <a:r>
              <a:rPr lang="en" sz="1100">
                <a:latin typeface="Arial"/>
                <a:ea typeface="Arial"/>
                <a:cs typeface="Arial"/>
                <a:sym typeface="Arial"/>
              </a:rPr>
              <a:t>cut -d ',' -f 7 global_jobs_salaries_2024.csv | sort -n | head -n 2</a:t>
            </a:r>
            <a:endParaRPr sz="11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Finding </a:t>
            </a:r>
            <a:r>
              <a:rPr lang="en" sz="1300">
                <a:latin typeface="Arial"/>
                <a:ea typeface="Arial"/>
                <a:cs typeface="Arial"/>
                <a:sym typeface="Arial"/>
              </a:rPr>
              <a:t>percentage</a:t>
            </a:r>
            <a:r>
              <a:rPr lang="en" sz="1300">
                <a:latin typeface="Arial"/>
                <a:ea typeface="Arial"/>
                <a:cs typeface="Arial"/>
                <a:sym typeface="Arial"/>
              </a:rPr>
              <a:t> of Job Category:  </a:t>
            </a:r>
            <a:r>
              <a:rPr lang="en" sz="1400">
                <a:latin typeface="Arial"/>
                <a:ea typeface="Arial"/>
                <a:cs typeface="Arial"/>
                <a:sym typeface="Arial"/>
              </a:rPr>
              <a:t>                                                                                                                                           </a:t>
            </a:r>
            <a:r>
              <a:rPr lang="en" sz="1100">
                <a:latin typeface="Arial"/>
                <a:ea typeface="Arial"/>
                <a:cs typeface="Arial"/>
                <a:sym typeface="Arial"/>
              </a:rPr>
              <a:t>awk -F ',' '$3 == "Health and Medical" { medical_count++ } { total_count++ } END { percentage = (medical_count / total_count) * 100; print "Percentage of Health and Medical Jobs:", percentage "%" }' global_jobs_salaries_2024.csv</a:t>
            </a:r>
            <a:endParaRPr sz="11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Finding average salary of Job Category: </a:t>
            </a:r>
            <a:r>
              <a:rPr lang="en" sz="1400">
                <a:latin typeface="Arial"/>
                <a:ea typeface="Arial"/>
                <a:cs typeface="Arial"/>
                <a:sym typeface="Arial"/>
              </a:rPr>
              <a:t>                                                                                                                                       </a:t>
            </a:r>
            <a:r>
              <a:rPr lang="en" sz="1100">
                <a:latin typeface="Arial"/>
                <a:ea typeface="Arial"/>
                <a:cs typeface="Arial"/>
                <a:sym typeface="Arial"/>
              </a:rPr>
              <a:t>awk -F ',' '$3 == "Banking"' </a:t>
            </a:r>
            <a:r>
              <a:rPr lang="en" sz="1100">
                <a:latin typeface="Arial"/>
                <a:ea typeface="Arial"/>
                <a:cs typeface="Arial"/>
                <a:sym typeface="Arial"/>
              </a:rPr>
              <a:t>global_jobs_salaries_2024.csv</a:t>
            </a:r>
            <a:r>
              <a:rPr lang="en" sz="1100">
                <a:latin typeface="Arial"/>
                <a:ea typeface="Arial"/>
                <a:cs typeface="Arial"/>
                <a:sym typeface="Arial"/>
              </a:rPr>
              <a:t> | awk -F ',' '{ sum += $7; count++ } END { if (count &gt; 0) print "Average Salary:", sum/count; else print "No data found for Banking job category" }'</a:t>
            </a:r>
            <a:endParaRPr sz="11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Finding top 10 job categories with most unique job titles:                                                                                                 </a:t>
            </a:r>
            <a:r>
              <a:rPr lang="en" sz="1100">
                <a:latin typeface="Arial"/>
                <a:ea typeface="Arial"/>
                <a:cs typeface="Arial"/>
                <a:sym typeface="Arial"/>
              </a:rPr>
              <a:t>awk -F ',' '{print $3 "," $2}' </a:t>
            </a:r>
            <a:r>
              <a:rPr lang="en" sz="1100">
                <a:latin typeface="Arial"/>
                <a:ea typeface="Arial"/>
                <a:cs typeface="Arial"/>
                <a:sym typeface="Arial"/>
              </a:rPr>
              <a:t>global_jobs_salaries_2024.csv</a:t>
            </a:r>
            <a:r>
              <a:rPr lang="en" sz="1100">
                <a:latin typeface="Arial"/>
                <a:ea typeface="Arial"/>
                <a:cs typeface="Arial"/>
                <a:sym typeface="Arial"/>
              </a:rPr>
              <a:t> | sort -u | awk -F ',' '{print $1}' | sort | uniq -c | sort -nr | head -n 10</a:t>
            </a:r>
            <a:endParaRPr sz="1100">
              <a:latin typeface="Arial"/>
              <a:ea typeface="Arial"/>
              <a:cs typeface="Arial"/>
              <a:sym typeface="Arial"/>
            </a:endParaRPr>
          </a:p>
          <a:p>
            <a:pPr indent="0" lvl="0" marL="0" rtl="0" algn="l">
              <a:spcBef>
                <a:spcPts val="1600"/>
              </a:spcBef>
              <a:spcAft>
                <a:spcPts val="0"/>
              </a:spcAft>
              <a:buNone/>
            </a:pPr>
            <a:r>
              <a:t/>
            </a:r>
            <a:endParaRPr sz="1100">
              <a:latin typeface="Arial"/>
              <a:ea typeface="Arial"/>
              <a:cs typeface="Arial"/>
              <a:sym typeface="Arial"/>
            </a:endParaRPr>
          </a:p>
          <a:p>
            <a:pPr indent="0" lvl="0" marL="0" rtl="0" algn="l">
              <a:spcBef>
                <a:spcPts val="1600"/>
              </a:spcBef>
              <a:spcAft>
                <a:spcPts val="1600"/>
              </a:spcAft>
              <a:buNone/>
            </a:pPr>
            <a:r>
              <a:t/>
            </a:r>
            <a:endParaRPr sz="1100">
              <a:latin typeface="Arial"/>
              <a:ea typeface="Arial"/>
              <a:cs typeface="Arial"/>
              <a:sym typeface="Arial"/>
            </a:endParaRPr>
          </a:p>
        </p:txBody>
      </p:sp>
      <p:sp>
        <p:nvSpPr>
          <p:cNvPr id="652" name="Google Shape;652;p42"/>
          <p:cNvSpPr txBox="1"/>
          <p:nvPr>
            <p:ph type="ctrTitle"/>
          </p:nvPr>
        </p:nvSpPr>
        <p:spPr>
          <a:xfrm>
            <a:off x="618825" y="2201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Commands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