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Black"/>
      <p:bold r:id="rId38"/>
      <p:boldItalic r:id="rId39"/>
    </p:embeddedFont>
    <p:embeddedFont>
      <p:font typeface="Roboto Thin"/>
      <p:regular r:id="rId40"/>
      <p:bold r:id="rId41"/>
      <p:italic r:id="rId42"/>
      <p:boldItalic r:id="rId43"/>
    </p:embeddedFont>
    <p:embeddedFont>
      <p:font typeface="Roboto"/>
      <p:regular r:id="rId44"/>
      <p:bold r:id="rId45"/>
      <p:italic r:id="rId46"/>
      <p:boldItalic r:id="rId47"/>
    </p:embeddedFont>
    <p:embeddedFont>
      <p:font typeface="Didact Gothic"/>
      <p:regular r:id="rId48"/>
    </p:embeddedFont>
    <p:embeddedFont>
      <p:font typeface="Roboto Light"/>
      <p:regular r:id="rId49"/>
      <p:bold r:id="rId50"/>
      <p:italic r:id="rId51"/>
      <p:boldItalic r:id="rId52"/>
    </p:embeddedFont>
    <p:embeddedFont>
      <p:font typeface="Bree Serif"/>
      <p:regular r:id="rId53"/>
    </p:embeddedFont>
    <p:embeddedFont>
      <p:font typeface="Roboto Mono"/>
      <p:regular r:id="rId54"/>
      <p:bold r:id="rId55"/>
      <p:italic r:id="rId56"/>
      <p:boldItalic r:id="rId57"/>
    </p:embeddedFont>
    <p:embeddedFont>
      <p:font typeface="Cutive"/>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regular.fntdata"/><Relationship Id="rId42" Type="http://schemas.openxmlformats.org/officeDocument/2006/relationships/font" Target="fonts/RobotoThin-italic.fntdata"/><Relationship Id="rId41" Type="http://schemas.openxmlformats.org/officeDocument/2006/relationships/font" Target="fonts/RobotoThin-bold.fntdata"/><Relationship Id="rId44" Type="http://schemas.openxmlformats.org/officeDocument/2006/relationships/font" Target="fonts/Roboto-regular.fntdata"/><Relationship Id="rId43" Type="http://schemas.openxmlformats.org/officeDocument/2006/relationships/font" Target="fonts/RobotoThin-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Roboto-boldItalic.fntdata"/><Relationship Id="rId49" Type="http://schemas.openxmlformats.org/officeDocument/2006/relationships/font" Target="fonts/Roboto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Black-boldItalic.fntdata"/><Relationship Id="rId38" Type="http://schemas.openxmlformats.org/officeDocument/2006/relationships/font" Target="fonts/RobotoBlack-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BreeSerif-regular.fntdata"/><Relationship Id="rId52" Type="http://schemas.openxmlformats.org/officeDocument/2006/relationships/font" Target="fonts/RobotoLight-boldItalic.fntdata"/><Relationship Id="rId11" Type="http://schemas.openxmlformats.org/officeDocument/2006/relationships/slide" Target="slides/slide5.xml"/><Relationship Id="rId55" Type="http://schemas.openxmlformats.org/officeDocument/2006/relationships/font" Target="fonts/RobotoMono-bold.fntdata"/><Relationship Id="rId10" Type="http://schemas.openxmlformats.org/officeDocument/2006/relationships/slide" Target="slides/slide4.xml"/><Relationship Id="rId54" Type="http://schemas.openxmlformats.org/officeDocument/2006/relationships/font" Target="fonts/RobotoMono-regular.fntdata"/><Relationship Id="rId13" Type="http://schemas.openxmlformats.org/officeDocument/2006/relationships/slide" Target="slides/slide7.xml"/><Relationship Id="rId57" Type="http://schemas.openxmlformats.org/officeDocument/2006/relationships/font" Target="fonts/RobotoMono-boldItalic.fntdata"/><Relationship Id="rId12" Type="http://schemas.openxmlformats.org/officeDocument/2006/relationships/slide" Target="slides/slide6.xml"/><Relationship Id="rId56"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Cutiv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e73139951_0_16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0e73139951_0_1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e73139951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0e73139951_0_19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e73139951_0_1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0e73139951_0_1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e73139951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0e73139951_0_1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e73139951_0_2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0e73139951_0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0e73139951_0_2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0e73139951_0_2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0e73139951_0_1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0e73139951_0_19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0e73139951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0e73139951_0_19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e73139951_0_1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0e73139951_0_19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0e73139951_0_1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0e73139951_0_19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e73139951_0_1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0e73139951_0_19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e73139951_0_17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0e73139951_0_1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0e73139951_0_1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0e73139951_0_19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e73139951_0_2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0e73139951_0_2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e73139951_0_20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0e73139951_0_20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0e73139951_0_20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0e73139951_0_20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0e73139951_0_2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20e73139951_0_2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4eef5e3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214eef5e3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0e73139951_0_2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20e73139951_0_2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0e73139951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0e73139951_0_2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e73139951_0_2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0e73139951_0_2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0e73139951_0_2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20e73139951_0_2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e73139951_0_17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0e73139951_0_17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0e73139951_0_2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20e73139951_0_2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0e73139951_0_2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0e73139951_0_2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e73139951_0_17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0e73139951_0_17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73139951_0_18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0e73139951_0_18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73139951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0e73139951_0_1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e73139951_0_1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0e73139951_0_18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e73139951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0e73139951_0_18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0e73139951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0e73139951_0_1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3600"/>
              <a:buNone/>
              <a:defRPr sz="3600">
                <a:solidFill>
                  <a:schemeClr val="accent1"/>
                </a:solidFill>
              </a:defRPr>
            </a:lvl2pPr>
            <a:lvl3pPr lvl="2" rtl="0" algn="r">
              <a:lnSpc>
                <a:spcPct val="100000"/>
              </a:lnSpc>
              <a:spcBef>
                <a:spcPts val="0"/>
              </a:spcBef>
              <a:spcAft>
                <a:spcPts val="0"/>
              </a:spcAft>
              <a:buClr>
                <a:schemeClr val="accent1"/>
              </a:buClr>
              <a:buSzPts val="3600"/>
              <a:buNone/>
              <a:defRPr sz="3600">
                <a:solidFill>
                  <a:schemeClr val="accent1"/>
                </a:solidFill>
              </a:defRPr>
            </a:lvl3pPr>
            <a:lvl4pPr lvl="3" rtl="0" algn="r">
              <a:lnSpc>
                <a:spcPct val="100000"/>
              </a:lnSpc>
              <a:spcBef>
                <a:spcPts val="0"/>
              </a:spcBef>
              <a:spcAft>
                <a:spcPts val="0"/>
              </a:spcAft>
              <a:buClr>
                <a:schemeClr val="accent1"/>
              </a:buClr>
              <a:buSzPts val="3600"/>
              <a:buNone/>
              <a:defRPr sz="3600">
                <a:solidFill>
                  <a:schemeClr val="accent1"/>
                </a:solidFill>
              </a:defRPr>
            </a:lvl4pPr>
            <a:lvl5pPr lvl="4" rtl="0" algn="r">
              <a:lnSpc>
                <a:spcPct val="100000"/>
              </a:lnSpc>
              <a:spcBef>
                <a:spcPts val="0"/>
              </a:spcBef>
              <a:spcAft>
                <a:spcPts val="0"/>
              </a:spcAft>
              <a:buClr>
                <a:schemeClr val="accent1"/>
              </a:buClr>
              <a:buSzPts val="3600"/>
              <a:buNone/>
              <a:defRPr sz="3600">
                <a:solidFill>
                  <a:schemeClr val="accent1"/>
                </a:solidFill>
              </a:defRPr>
            </a:lvl5pPr>
            <a:lvl6pPr lvl="5" rtl="0" algn="r">
              <a:lnSpc>
                <a:spcPct val="100000"/>
              </a:lnSpc>
              <a:spcBef>
                <a:spcPts val="0"/>
              </a:spcBef>
              <a:spcAft>
                <a:spcPts val="0"/>
              </a:spcAft>
              <a:buClr>
                <a:schemeClr val="accent1"/>
              </a:buClr>
              <a:buSzPts val="3600"/>
              <a:buNone/>
              <a:defRPr sz="3600">
                <a:solidFill>
                  <a:schemeClr val="accent1"/>
                </a:solidFill>
              </a:defRPr>
            </a:lvl6pPr>
            <a:lvl7pPr lvl="6" rtl="0" algn="r">
              <a:lnSpc>
                <a:spcPct val="100000"/>
              </a:lnSpc>
              <a:spcBef>
                <a:spcPts val="0"/>
              </a:spcBef>
              <a:spcAft>
                <a:spcPts val="0"/>
              </a:spcAft>
              <a:buClr>
                <a:schemeClr val="accent1"/>
              </a:buClr>
              <a:buSzPts val="3600"/>
              <a:buNone/>
              <a:defRPr sz="3600">
                <a:solidFill>
                  <a:schemeClr val="accent1"/>
                </a:solidFill>
              </a:defRPr>
            </a:lvl7pPr>
            <a:lvl8pPr lvl="7" rtl="0" algn="r">
              <a:lnSpc>
                <a:spcPct val="100000"/>
              </a:lnSpc>
              <a:spcBef>
                <a:spcPts val="0"/>
              </a:spcBef>
              <a:spcAft>
                <a:spcPts val="0"/>
              </a:spcAft>
              <a:buClr>
                <a:schemeClr val="accent1"/>
              </a:buClr>
              <a:buSzPts val="3600"/>
              <a:buNone/>
              <a:defRPr sz="3600">
                <a:solidFill>
                  <a:schemeClr val="accent1"/>
                </a:solidFill>
              </a:defRPr>
            </a:lvl8pPr>
            <a:lvl9pPr lvl="8" rtl="0"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56" name="Google Shape;56;p14"/>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r">
              <a:lnSpc>
                <a:spcPct val="100000"/>
              </a:lnSpc>
              <a:spcBef>
                <a:spcPts val="0"/>
              </a:spcBef>
              <a:spcAft>
                <a:spcPts val="0"/>
              </a:spcAft>
              <a:buClr>
                <a:schemeClr val="accent1"/>
              </a:buClr>
              <a:buSzPts val="1200"/>
              <a:buNone/>
              <a:defRPr sz="1200">
                <a:solidFill>
                  <a:schemeClr val="accent1"/>
                </a:solidFill>
              </a:defRPr>
            </a:lvl2pPr>
            <a:lvl3pPr lvl="2" rtl="0" algn="r">
              <a:lnSpc>
                <a:spcPct val="100000"/>
              </a:lnSpc>
              <a:spcBef>
                <a:spcPts val="0"/>
              </a:spcBef>
              <a:spcAft>
                <a:spcPts val="0"/>
              </a:spcAft>
              <a:buClr>
                <a:schemeClr val="accent1"/>
              </a:buClr>
              <a:buSzPts val="1200"/>
              <a:buNone/>
              <a:defRPr sz="1200">
                <a:solidFill>
                  <a:schemeClr val="accent1"/>
                </a:solidFill>
              </a:defRPr>
            </a:lvl3pPr>
            <a:lvl4pPr lvl="3" rtl="0" algn="r">
              <a:lnSpc>
                <a:spcPct val="100000"/>
              </a:lnSpc>
              <a:spcBef>
                <a:spcPts val="0"/>
              </a:spcBef>
              <a:spcAft>
                <a:spcPts val="0"/>
              </a:spcAft>
              <a:buClr>
                <a:schemeClr val="accent1"/>
              </a:buClr>
              <a:buSzPts val="1200"/>
              <a:buNone/>
              <a:defRPr sz="1200">
                <a:solidFill>
                  <a:schemeClr val="accent1"/>
                </a:solidFill>
              </a:defRPr>
            </a:lvl4pPr>
            <a:lvl5pPr lvl="4" rtl="0" algn="r">
              <a:lnSpc>
                <a:spcPct val="100000"/>
              </a:lnSpc>
              <a:spcBef>
                <a:spcPts val="0"/>
              </a:spcBef>
              <a:spcAft>
                <a:spcPts val="0"/>
              </a:spcAft>
              <a:buClr>
                <a:schemeClr val="accent1"/>
              </a:buClr>
              <a:buSzPts val="1200"/>
              <a:buNone/>
              <a:defRPr sz="1200">
                <a:solidFill>
                  <a:schemeClr val="accent1"/>
                </a:solidFill>
              </a:defRPr>
            </a:lvl5pPr>
            <a:lvl6pPr lvl="5" rtl="0" algn="r">
              <a:lnSpc>
                <a:spcPct val="100000"/>
              </a:lnSpc>
              <a:spcBef>
                <a:spcPts val="0"/>
              </a:spcBef>
              <a:spcAft>
                <a:spcPts val="0"/>
              </a:spcAft>
              <a:buClr>
                <a:schemeClr val="accent1"/>
              </a:buClr>
              <a:buSzPts val="1200"/>
              <a:buNone/>
              <a:defRPr sz="1200">
                <a:solidFill>
                  <a:schemeClr val="accent1"/>
                </a:solidFill>
              </a:defRPr>
            </a:lvl6pPr>
            <a:lvl7pPr lvl="6" rtl="0" algn="r">
              <a:lnSpc>
                <a:spcPct val="100000"/>
              </a:lnSpc>
              <a:spcBef>
                <a:spcPts val="0"/>
              </a:spcBef>
              <a:spcAft>
                <a:spcPts val="0"/>
              </a:spcAft>
              <a:buClr>
                <a:schemeClr val="accent1"/>
              </a:buClr>
              <a:buSzPts val="1200"/>
              <a:buNone/>
              <a:defRPr sz="1200">
                <a:solidFill>
                  <a:schemeClr val="accent1"/>
                </a:solidFill>
              </a:defRPr>
            </a:lvl7pPr>
            <a:lvl8pPr lvl="7" rtl="0" algn="r">
              <a:lnSpc>
                <a:spcPct val="100000"/>
              </a:lnSpc>
              <a:spcBef>
                <a:spcPts val="0"/>
              </a:spcBef>
              <a:spcAft>
                <a:spcPts val="0"/>
              </a:spcAft>
              <a:buClr>
                <a:schemeClr val="accent1"/>
              </a:buClr>
              <a:buSzPts val="1200"/>
              <a:buNone/>
              <a:defRPr sz="1200">
                <a:solidFill>
                  <a:schemeClr val="accent1"/>
                </a:solidFill>
              </a:defRPr>
            </a:lvl8pPr>
            <a:lvl9pPr lvl="8" rtl="0"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1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9" name="Google Shape;59;p1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0" name="Google Shape;60;p1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1" name="Google Shape;61;p1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2" name="Google Shape;62;p1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3" name="Google Shape;63;p1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4" name="Google Shape;64;p1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6"/>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67" name="Google Shape;67;p16"/>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lnSpc>
                <a:spcPct val="100000"/>
              </a:lnSpc>
              <a:spcBef>
                <a:spcPts val="0"/>
              </a:spcBef>
              <a:spcAft>
                <a:spcPts val="0"/>
              </a:spcAft>
              <a:buClr>
                <a:srgbClr val="0E2A47"/>
              </a:buClr>
              <a:buSzPts val="5200"/>
              <a:buNone/>
              <a:defRPr sz="5200">
                <a:solidFill>
                  <a:srgbClr val="0E2A47"/>
                </a:solidFill>
              </a:defRPr>
            </a:lvl2pPr>
            <a:lvl3pPr lvl="2" rtl="0" algn="ctr">
              <a:lnSpc>
                <a:spcPct val="100000"/>
              </a:lnSpc>
              <a:spcBef>
                <a:spcPts val="0"/>
              </a:spcBef>
              <a:spcAft>
                <a:spcPts val="0"/>
              </a:spcAft>
              <a:buClr>
                <a:srgbClr val="0E2A47"/>
              </a:buClr>
              <a:buSzPts val="5200"/>
              <a:buNone/>
              <a:defRPr sz="5200">
                <a:solidFill>
                  <a:srgbClr val="0E2A47"/>
                </a:solidFill>
              </a:defRPr>
            </a:lvl3pPr>
            <a:lvl4pPr lvl="3" rtl="0" algn="ctr">
              <a:lnSpc>
                <a:spcPct val="100000"/>
              </a:lnSpc>
              <a:spcBef>
                <a:spcPts val="0"/>
              </a:spcBef>
              <a:spcAft>
                <a:spcPts val="0"/>
              </a:spcAft>
              <a:buClr>
                <a:srgbClr val="0E2A47"/>
              </a:buClr>
              <a:buSzPts val="5200"/>
              <a:buNone/>
              <a:defRPr sz="5200">
                <a:solidFill>
                  <a:srgbClr val="0E2A47"/>
                </a:solidFill>
              </a:defRPr>
            </a:lvl4pPr>
            <a:lvl5pPr lvl="4" rtl="0" algn="ctr">
              <a:lnSpc>
                <a:spcPct val="100000"/>
              </a:lnSpc>
              <a:spcBef>
                <a:spcPts val="0"/>
              </a:spcBef>
              <a:spcAft>
                <a:spcPts val="0"/>
              </a:spcAft>
              <a:buClr>
                <a:srgbClr val="0E2A47"/>
              </a:buClr>
              <a:buSzPts val="5200"/>
              <a:buNone/>
              <a:defRPr sz="5200">
                <a:solidFill>
                  <a:srgbClr val="0E2A47"/>
                </a:solidFill>
              </a:defRPr>
            </a:lvl5pPr>
            <a:lvl6pPr lvl="5" rtl="0" algn="ctr">
              <a:lnSpc>
                <a:spcPct val="100000"/>
              </a:lnSpc>
              <a:spcBef>
                <a:spcPts val="0"/>
              </a:spcBef>
              <a:spcAft>
                <a:spcPts val="0"/>
              </a:spcAft>
              <a:buClr>
                <a:srgbClr val="0E2A47"/>
              </a:buClr>
              <a:buSzPts val="5200"/>
              <a:buNone/>
              <a:defRPr sz="5200">
                <a:solidFill>
                  <a:srgbClr val="0E2A47"/>
                </a:solidFill>
              </a:defRPr>
            </a:lvl6pPr>
            <a:lvl7pPr lvl="6" rtl="0" algn="ctr">
              <a:lnSpc>
                <a:spcPct val="100000"/>
              </a:lnSpc>
              <a:spcBef>
                <a:spcPts val="0"/>
              </a:spcBef>
              <a:spcAft>
                <a:spcPts val="0"/>
              </a:spcAft>
              <a:buClr>
                <a:srgbClr val="0E2A47"/>
              </a:buClr>
              <a:buSzPts val="5200"/>
              <a:buNone/>
              <a:defRPr sz="5200">
                <a:solidFill>
                  <a:srgbClr val="0E2A47"/>
                </a:solidFill>
              </a:defRPr>
            </a:lvl7pPr>
            <a:lvl8pPr lvl="7" rtl="0" algn="ctr">
              <a:lnSpc>
                <a:spcPct val="100000"/>
              </a:lnSpc>
              <a:spcBef>
                <a:spcPts val="0"/>
              </a:spcBef>
              <a:spcAft>
                <a:spcPts val="0"/>
              </a:spcAft>
              <a:buClr>
                <a:srgbClr val="0E2A47"/>
              </a:buClr>
              <a:buSzPts val="5200"/>
              <a:buNone/>
              <a:defRPr sz="5200">
                <a:solidFill>
                  <a:srgbClr val="0E2A47"/>
                </a:solidFill>
              </a:defRPr>
            </a:lvl8pPr>
            <a:lvl9pPr lvl="8" rtl="0" algn="ctr">
              <a:lnSpc>
                <a:spcPct val="100000"/>
              </a:lnSpc>
              <a:spcBef>
                <a:spcPts val="0"/>
              </a:spcBef>
              <a:spcAft>
                <a:spcPts val="0"/>
              </a:spcAft>
              <a:buClr>
                <a:srgbClr val="0E2A47"/>
              </a:buClr>
              <a:buSzPts val="5200"/>
              <a:buNone/>
              <a:defRPr sz="5200">
                <a:solidFill>
                  <a:srgbClr val="0E2A47"/>
                </a:solidFill>
              </a:defRPr>
            </a:lvl9pPr>
          </a:lstStyle>
          <a:p/>
        </p:txBody>
      </p:sp>
      <p:sp>
        <p:nvSpPr>
          <p:cNvPr id="68" name="Google Shape;68;p16"/>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E2A47"/>
              </a:buClr>
              <a:buSzPts val="1000"/>
              <a:buNone/>
              <a:defRPr sz="1000">
                <a:solidFill>
                  <a:srgbClr val="0E2A47"/>
                </a:solidFill>
              </a:defRPr>
            </a:lvl1pPr>
            <a:lvl2pPr lvl="1"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17"/>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161234"/>
              </a:buClr>
              <a:buSzPts val="1000"/>
              <a:buChar char="●"/>
              <a:defRPr sz="1000">
                <a:solidFill>
                  <a:srgbClr val="161234"/>
                </a:solidFill>
              </a:defRPr>
            </a:lvl1pPr>
            <a:lvl2pPr indent="-292100" lvl="1" marL="914400" rtl="0" algn="l">
              <a:lnSpc>
                <a:spcPct val="115000"/>
              </a:lnSpc>
              <a:spcBef>
                <a:spcPts val="1600"/>
              </a:spcBef>
              <a:spcAft>
                <a:spcPts val="0"/>
              </a:spcAft>
              <a:buClr>
                <a:srgbClr val="161234"/>
              </a:buClr>
              <a:buSzPts val="1000"/>
              <a:buChar char="○"/>
              <a:defRPr sz="1000">
                <a:solidFill>
                  <a:srgbClr val="161234"/>
                </a:solidFill>
              </a:defRPr>
            </a:lvl2pPr>
            <a:lvl3pPr indent="-292100" lvl="2" marL="1371600" rtl="0" algn="l">
              <a:lnSpc>
                <a:spcPct val="115000"/>
              </a:lnSpc>
              <a:spcBef>
                <a:spcPts val="1600"/>
              </a:spcBef>
              <a:spcAft>
                <a:spcPts val="0"/>
              </a:spcAft>
              <a:buClr>
                <a:srgbClr val="161234"/>
              </a:buClr>
              <a:buSzPts val="1000"/>
              <a:buChar char="■"/>
              <a:defRPr sz="1000">
                <a:solidFill>
                  <a:srgbClr val="161234"/>
                </a:solidFill>
              </a:defRPr>
            </a:lvl3pPr>
            <a:lvl4pPr indent="-292100" lvl="3" marL="1828800" rtl="0" algn="l">
              <a:lnSpc>
                <a:spcPct val="115000"/>
              </a:lnSpc>
              <a:spcBef>
                <a:spcPts val="1600"/>
              </a:spcBef>
              <a:spcAft>
                <a:spcPts val="0"/>
              </a:spcAft>
              <a:buClr>
                <a:srgbClr val="161234"/>
              </a:buClr>
              <a:buSzPts val="1000"/>
              <a:buChar char="●"/>
              <a:defRPr sz="1000">
                <a:solidFill>
                  <a:srgbClr val="161234"/>
                </a:solidFill>
              </a:defRPr>
            </a:lvl4pPr>
            <a:lvl5pPr indent="-292100" lvl="4" marL="2286000" rtl="0" algn="l">
              <a:lnSpc>
                <a:spcPct val="115000"/>
              </a:lnSpc>
              <a:spcBef>
                <a:spcPts val="1600"/>
              </a:spcBef>
              <a:spcAft>
                <a:spcPts val="0"/>
              </a:spcAft>
              <a:buClr>
                <a:srgbClr val="161234"/>
              </a:buClr>
              <a:buSzPts val="1000"/>
              <a:buChar char="○"/>
              <a:defRPr sz="1000">
                <a:solidFill>
                  <a:srgbClr val="161234"/>
                </a:solidFill>
              </a:defRPr>
            </a:lvl5pPr>
            <a:lvl6pPr indent="-292100" lvl="5" marL="2743200" rtl="0" algn="l">
              <a:lnSpc>
                <a:spcPct val="115000"/>
              </a:lnSpc>
              <a:spcBef>
                <a:spcPts val="1600"/>
              </a:spcBef>
              <a:spcAft>
                <a:spcPts val="0"/>
              </a:spcAft>
              <a:buClr>
                <a:srgbClr val="161234"/>
              </a:buClr>
              <a:buSzPts val="1000"/>
              <a:buChar char="■"/>
              <a:defRPr sz="1000">
                <a:solidFill>
                  <a:srgbClr val="161234"/>
                </a:solidFill>
              </a:defRPr>
            </a:lvl6pPr>
            <a:lvl7pPr indent="-292100" lvl="6" marL="3200400" rtl="0" algn="l">
              <a:lnSpc>
                <a:spcPct val="115000"/>
              </a:lnSpc>
              <a:spcBef>
                <a:spcPts val="1600"/>
              </a:spcBef>
              <a:spcAft>
                <a:spcPts val="0"/>
              </a:spcAft>
              <a:buClr>
                <a:srgbClr val="161234"/>
              </a:buClr>
              <a:buSzPts val="1000"/>
              <a:buChar char="●"/>
              <a:defRPr sz="1000">
                <a:solidFill>
                  <a:srgbClr val="161234"/>
                </a:solidFill>
              </a:defRPr>
            </a:lvl7pPr>
            <a:lvl8pPr indent="-292100" lvl="7" marL="3657600" rtl="0" algn="l">
              <a:lnSpc>
                <a:spcPct val="115000"/>
              </a:lnSpc>
              <a:spcBef>
                <a:spcPts val="1600"/>
              </a:spcBef>
              <a:spcAft>
                <a:spcPts val="0"/>
              </a:spcAft>
              <a:buClr>
                <a:srgbClr val="161234"/>
              </a:buClr>
              <a:buSzPts val="1000"/>
              <a:buChar char="○"/>
              <a:defRPr sz="1000">
                <a:solidFill>
                  <a:srgbClr val="161234"/>
                </a:solidFill>
              </a:defRPr>
            </a:lvl8pPr>
            <a:lvl9pPr indent="-292100" lvl="8" marL="4114800" rtl="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72" name="Google Shape;72;p17"/>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l">
              <a:lnSpc>
                <a:spcPct val="100000"/>
              </a:lnSpc>
              <a:spcBef>
                <a:spcPts val="0"/>
              </a:spcBef>
              <a:spcAft>
                <a:spcPts val="0"/>
              </a:spcAft>
              <a:buSzPts val="5200"/>
              <a:buNone/>
              <a:defRPr sz="5200"/>
            </a:lvl2pPr>
            <a:lvl3pPr lvl="2" rtl="0" algn="l">
              <a:lnSpc>
                <a:spcPct val="100000"/>
              </a:lnSpc>
              <a:spcBef>
                <a:spcPts val="0"/>
              </a:spcBef>
              <a:spcAft>
                <a:spcPts val="0"/>
              </a:spcAft>
              <a:buSzPts val="5200"/>
              <a:buNone/>
              <a:defRPr sz="5200"/>
            </a:lvl3pPr>
            <a:lvl4pPr lvl="3" rtl="0" algn="l">
              <a:lnSpc>
                <a:spcPct val="100000"/>
              </a:lnSpc>
              <a:spcBef>
                <a:spcPts val="0"/>
              </a:spcBef>
              <a:spcAft>
                <a:spcPts val="0"/>
              </a:spcAft>
              <a:buSzPts val="5200"/>
              <a:buNone/>
              <a:defRPr sz="5200"/>
            </a:lvl4pPr>
            <a:lvl5pPr lvl="4" rtl="0" algn="l">
              <a:lnSpc>
                <a:spcPct val="100000"/>
              </a:lnSpc>
              <a:spcBef>
                <a:spcPts val="0"/>
              </a:spcBef>
              <a:spcAft>
                <a:spcPts val="0"/>
              </a:spcAft>
              <a:buSzPts val="5200"/>
              <a:buNone/>
              <a:defRPr sz="5200"/>
            </a:lvl5pPr>
            <a:lvl6pPr lvl="5" rtl="0" algn="l">
              <a:lnSpc>
                <a:spcPct val="100000"/>
              </a:lnSpc>
              <a:spcBef>
                <a:spcPts val="0"/>
              </a:spcBef>
              <a:spcAft>
                <a:spcPts val="0"/>
              </a:spcAft>
              <a:buSzPts val="5200"/>
              <a:buNone/>
              <a:defRPr sz="5200"/>
            </a:lvl6pPr>
            <a:lvl7pPr lvl="6" rtl="0" algn="l">
              <a:lnSpc>
                <a:spcPct val="100000"/>
              </a:lnSpc>
              <a:spcBef>
                <a:spcPts val="0"/>
              </a:spcBef>
              <a:spcAft>
                <a:spcPts val="0"/>
              </a:spcAft>
              <a:buSzPts val="5200"/>
              <a:buNone/>
              <a:defRPr sz="5200"/>
            </a:lvl7pPr>
            <a:lvl8pPr lvl="7" rtl="0" algn="l">
              <a:lnSpc>
                <a:spcPct val="100000"/>
              </a:lnSpc>
              <a:spcBef>
                <a:spcPts val="0"/>
              </a:spcBef>
              <a:spcAft>
                <a:spcPts val="0"/>
              </a:spcAft>
              <a:buSzPts val="5200"/>
              <a:buNone/>
              <a:defRPr sz="5200"/>
            </a:lvl8pPr>
            <a:lvl9pPr lvl="8" rtl="0" algn="l">
              <a:lnSpc>
                <a:spcPct val="100000"/>
              </a:lnSpc>
              <a:spcBef>
                <a:spcPts val="0"/>
              </a:spcBef>
              <a:spcAft>
                <a:spcPts val="0"/>
              </a:spcAft>
              <a:buSzPts val="5200"/>
              <a:buNone/>
              <a:defRPr sz="5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8"/>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E2A47"/>
              </a:buClr>
              <a:buSzPts val="1200"/>
              <a:buNone/>
              <a:defRPr sz="1200">
                <a:solidFill>
                  <a:srgbClr val="0E2A47"/>
                </a:solidFill>
              </a:defRPr>
            </a:lvl1pPr>
            <a:lvl2pPr lvl="1" rtl="0" algn="ctr">
              <a:lnSpc>
                <a:spcPct val="100000"/>
              </a:lnSpc>
              <a:spcBef>
                <a:spcPts val="0"/>
              </a:spcBef>
              <a:spcAft>
                <a:spcPts val="0"/>
              </a:spcAft>
              <a:buClr>
                <a:srgbClr val="0E2A47"/>
              </a:buClr>
              <a:buSzPts val="5200"/>
              <a:buNone/>
              <a:defRPr sz="5200">
                <a:solidFill>
                  <a:srgbClr val="0E2A47"/>
                </a:solidFill>
              </a:defRPr>
            </a:lvl2pPr>
            <a:lvl3pPr lvl="2" rtl="0" algn="ctr">
              <a:lnSpc>
                <a:spcPct val="100000"/>
              </a:lnSpc>
              <a:spcBef>
                <a:spcPts val="0"/>
              </a:spcBef>
              <a:spcAft>
                <a:spcPts val="0"/>
              </a:spcAft>
              <a:buClr>
                <a:srgbClr val="0E2A47"/>
              </a:buClr>
              <a:buSzPts val="5200"/>
              <a:buNone/>
              <a:defRPr sz="5200">
                <a:solidFill>
                  <a:srgbClr val="0E2A47"/>
                </a:solidFill>
              </a:defRPr>
            </a:lvl3pPr>
            <a:lvl4pPr lvl="3" rtl="0" algn="ctr">
              <a:lnSpc>
                <a:spcPct val="100000"/>
              </a:lnSpc>
              <a:spcBef>
                <a:spcPts val="0"/>
              </a:spcBef>
              <a:spcAft>
                <a:spcPts val="0"/>
              </a:spcAft>
              <a:buClr>
                <a:srgbClr val="0E2A47"/>
              </a:buClr>
              <a:buSzPts val="5200"/>
              <a:buNone/>
              <a:defRPr sz="5200">
                <a:solidFill>
                  <a:srgbClr val="0E2A47"/>
                </a:solidFill>
              </a:defRPr>
            </a:lvl4pPr>
            <a:lvl5pPr lvl="4" rtl="0" algn="ctr">
              <a:lnSpc>
                <a:spcPct val="100000"/>
              </a:lnSpc>
              <a:spcBef>
                <a:spcPts val="0"/>
              </a:spcBef>
              <a:spcAft>
                <a:spcPts val="0"/>
              </a:spcAft>
              <a:buClr>
                <a:srgbClr val="0E2A47"/>
              </a:buClr>
              <a:buSzPts val="5200"/>
              <a:buNone/>
              <a:defRPr sz="5200">
                <a:solidFill>
                  <a:srgbClr val="0E2A47"/>
                </a:solidFill>
              </a:defRPr>
            </a:lvl5pPr>
            <a:lvl6pPr lvl="5" rtl="0" algn="ctr">
              <a:lnSpc>
                <a:spcPct val="100000"/>
              </a:lnSpc>
              <a:spcBef>
                <a:spcPts val="0"/>
              </a:spcBef>
              <a:spcAft>
                <a:spcPts val="0"/>
              </a:spcAft>
              <a:buClr>
                <a:srgbClr val="0E2A47"/>
              </a:buClr>
              <a:buSzPts val="5200"/>
              <a:buNone/>
              <a:defRPr sz="5200">
                <a:solidFill>
                  <a:srgbClr val="0E2A47"/>
                </a:solidFill>
              </a:defRPr>
            </a:lvl6pPr>
            <a:lvl7pPr lvl="6" rtl="0" algn="ctr">
              <a:lnSpc>
                <a:spcPct val="100000"/>
              </a:lnSpc>
              <a:spcBef>
                <a:spcPts val="0"/>
              </a:spcBef>
              <a:spcAft>
                <a:spcPts val="0"/>
              </a:spcAft>
              <a:buClr>
                <a:srgbClr val="0E2A47"/>
              </a:buClr>
              <a:buSzPts val="5200"/>
              <a:buNone/>
              <a:defRPr sz="5200">
                <a:solidFill>
                  <a:srgbClr val="0E2A47"/>
                </a:solidFill>
              </a:defRPr>
            </a:lvl7pPr>
            <a:lvl8pPr lvl="7" rtl="0" algn="ctr">
              <a:lnSpc>
                <a:spcPct val="100000"/>
              </a:lnSpc>
              <a:spcBef>
                <a:spcPts val="0"/>
              </a:spcBef>
              <a:spcAft>
                <a:spcPts val="0"/>
              </a:spcAft>
              <a:buClr>
                <a:srgbClr val="0E2A47"/>
              </a:buClr>
              <a:buSzPts val="5200"/>
              <a:buNone/>
              <a:defRPr sz="5200">
                <a:solidFill>
                  <a:srgbClr val="0E2A47"/>
                </a:solidFill>
              </a:defRPr>
            </a:lvl8pPr>
            <a:lvl9pPr lvl="8" rtl="0" algn="ctr">
              <a:lnSpc>
                <a:spcPct val="100000"/>
              </a:lnSpc>
              <a:spcBef>
                <a:spcPts val="0"/>
              </a:spcBef>
              <a:spcAft>
                <a:spcPts val="0"/>
              </a:spcAft>
              <a:buClr>
                <a:srgbClr val="0E2A47"/>
              </a:buClr>
              <a:buSzPts val="5200"/>
              <a:buNone/>
              <a:defRPr sz="5200">
                <a:solidFill>
                  <a:srgbClr val="0E2A47"/>
                </a:solidFill>
              </a:defRPr>
            </a:lvl9pPr>
          </a:lstStyle>
          <a:p/>
        </p:txBody>
      </p:sp>
      <p:sp>
        <p:nvSpPr>
          <p:cNvPr id="76" name="Google Shape;76;p18"/>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1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2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81" name="Google Shape;81;p20"/>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82" name="Google Shape;82;p20"/>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3" name="Google Shape;83;p20"/>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84" name="Google Shape;84;p20"/>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5" name="Google Shape;85;p20"/>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86" name="Google Shape;86;p20"/>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7" name="Google Shape;87;p20"/>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88" name="Google Shape;88;p20"/>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9" name="Google Shape;89;p20"/>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90" name="Google Shape;90;p20"/>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91" name="Google Shape;91;p20"/>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92" name="Google Shape;92;p20"/>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93" name="Google Shape;93;p20"/>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4" name="Google Shape;94;p20"/>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5" name="Google Shape;95;p20"/>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6" name="Google Shape;96;p20"/>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7" name="Google Shape;97;p20"/>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8" name="Google Shape;98;p20"/>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rt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99" name="Shape 99"/>
        <p:cNvGrpSpPr/>
        <p:nvPr/>
      </p:nvGrpSpPr>
      <p:grpSpPr>
        <a:xfrm>
          <a:off x="0" y="0"/>
          <a:ext cx="0" cy="0"/>
          <a:chOff x="0" y="0"/>
          <a:chExt cx="0" cy="0"/>
        </a:xfrm>
      </p:grpSpPr>
      <p:sp>
        <p:nvSpPr>
          <p:cNvPr id="100" name="Google Shape;100;p21"/>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01" name="Google Shape;101;p21"/>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02" name="Google Shape;102;p21"/>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rt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03" name="Google Shape;103;p21"/>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104" name="Google Shape;104;p21"/>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105" name="Google Shape;105;p21"/>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106" name="Google Shape;106;p21"/>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11" name="Google Shape;111;p2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12" name="Google Shape;112;p2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13" name="Google Shape;113;p2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14" name="Google Shape;114;p2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15" name="Google Shape;115;p2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16" name="Google Shape;116;p2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19" name="Google Shape;119;p2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20" name="Google Shape;120;p2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21" name="Google Shape;121;p2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5200"/>
              <a:buNone/>
              <a:defRPr sz="5200">
                <a:solidFill>
                  <a:schemeClr val="accent1"/>
                </a:solidFill>
              </a:defRPr>
            </a:lvl2pPr>
            <a:lvl3pPr lvl="2" rtl="0" algn="l">
              <a:lnSpc>
                <a:spcPct val="100000"/>
              </a:lnSpc>
              <a:spcBef>
                <a:spcPts val="0"/>
              </a:spcBef>
              <a:spcAft>
                <a:spcPts val="0"/>
              </a:spcAft>
              <a:buClr>
                <a:schemeClr val="accent1"/>
              </a:buClr>
              <a:buSzPts val="5200"/>
              <a:buNone/>
              <a:defRPr sz="5200">
                <a:solidFill>
                  <a:schemeClr val="accent1"/>
                </a:solidFill>
              </a:defRPr>
            </a:lvl3pPr>
            <a:lvl4pPr lvl="3" rtl="0" algn="l">
              <a:lnSpc>
                <a:spcPct val="100000"/>
              </a:lnSpc>
              <a:spcBef>
                <a:spcPts val="0"/>
              </a:spcBef>
              <a:spcAft>
                <a:spcPts val="0"/>
              </a:spcAft>
              <a:buClr>
                <a:schemeClr val="accent1"/>
              </a:buClr>
              <a:buSzPts val="5200"/>
              <a:buNone/>
              <a:defRPr sz="5200">
                <a:solidFill>
                  <a:schemeClr val="accent1"/>
                </a:solidFill>
              </a:defRPr>
            </a:lvl4pPr>
            <a:lvl5pPr lvl="4" rtl="0" algn="l">
              <a:lnSpc>
                <a:spcPct val="100000"/>
              </a:lnSpc>
              <a:spcBef>
                <a:spcPts val="0"/>
              </a:spcBef>
              <a:spcAft>
                <a:spcPts val="0"/>
              </a:spcAft>
              <a:buClr>
                <a:schemeClr val="accent1"/>
              </a:buClr>
              <a:buSzPts val="5200"/>
              <a:buNone/>
              <a:defRPr sz="5200">
                <a:solidFill>
                  <a:schemeClr val="accent1"/>
                </a:solidFill>
              </a:defRPr>
            </a:lvl5pPr>
            <a:lvl6pPr lvl="5" rtl="0" algn="l">
              <a:lnSpc>
                <a:spcPct val="100000"/>
              </a:lnSpc>
              <a:spcBef>
                <a:spcPts val="0"/>
              </a:spcBef>
              <a:spcAft>
                <a:spcPts val="0"/>
              </a:spcAft>
              <a:buClr>
                <a:schemeClr val="accent1"/>
              </a:buClr>
              <a:buSzPts val="5200"/>
              <a:buNone/>
              <a:defRPr sz="5200">
                <a:solidFill>
                  <a:schemeClr val="accent1"/>
                </a:solidFill>
              </a:defRPr>
            </a:lvl6pPr>
            <a:lvl7pPr lvl="6" rtl="0" algn="l">
              <a:lnSpc>
                <a:spcPct val="100000"/>
              </a:lnSpc>
              <a:spcBef>
                <a:spcPts val="0"/>
              </a:spcBef>
              <a:spcAft>
                <a:spcPts val="0"/>
              </a:spcAft>
              <a:buClr>
                <a:schemeClr val="accent1"/>
              </a:buClr>
              <a:buSzPts val="5200"/>
              <a:buNone/>
              <a:defRPr sz="5200">
                <a:solidFill>
                  <a:schemeClr val="accent1"/>
                </a:solidFill>
              </a:defRPr>
            </a:lvl7pPr>
            <a:lvl8pPr lvl="7" rtl="0" algn="l">
              <a:lnSpc>
                <a:spcPct val="100000"/>
              </a:lnSpc>
              <a:spcBef>
                <a:spcPts val="0"/>
              </a:spcBef>
              <a:spcAft>
                <a:spcPts val="0"/>
              </a:spcAft>
              <a:buClr>
                <a:schemeClr val="accent1"/>
              </a:buClr>
              <a:buSzPts val="5200"/>
              <a:buNone/>
              <a:defRPr sz="5200">
                <a:solidFill>
                  <a:schemeClr val="accent1"/>
                </a:solidFill>
              </a:defRPr>
            </a:lvl8pPr>
            <a:lvl9pPr lvl="8" rtl="0"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25"/>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4" name="Google Shape;124;p25"/>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5" name="Google Shape;125;p25"/>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6" name="Google Shape;126;p25"/>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27" name="Google Shape;127;p25"/>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28" name="Google Shape;128;p25"/>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29" name="Google Shape;129;p2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130" name="Shape 130"/>
        <p:cNvGrpSpPr/>
        <p:nvPr/>
      </p:nvGrpSpPr>
      <p:grpSpPr>
        <a:xfrm>
          <a:off x="0" y="0"/>
          <a:ext cx="0" cy="0"/>
          <a:chOff x="0" y="0"/>
          <a:chExt cx="0" cy="0"/>
        </a:xfrm>
      </p:grpSpPr>
      <p:sp>
        <p:nvSpPr>
          <p:cNvPr id="131" name="Google Shape;131;p26"/>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2" name="Google Shape;132;p26"/>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rtl="0"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7"/>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5" name="Google Shape;135;p27"/>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6" name="Google Shape;136;p27"/>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7" name="Google Shape;137;p27"/>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rtl="0" algn="r">
              <a:lnSpc>
                <a:spcPct val="100000"/>
              </a:lnSpc>
              <a:spcBef>
                <a:spcPts val="0"/>
              </a:spcBef>
              <a:spcAft>
                <a:spcPts val="0"/>
              </a:spcAft>
              <a:buSzPts val="5200"/>
              <a:buNone/>
              <a:defRPr sz="5200"/>
            </a:lvl2pPr>
            <a:lvl3pPr lvl="2" rtl="0" algn="r">
              <a:lnSpc>
                <a:spcPct val="100000"/>
              </a:lnSpc>
              <a:spcBef>
                <a:spcPts val="0"/>
              </a:spcBef>
              <a:spcAft>
                <a:spcPts val="0"/>
              </a:spcAft>
              <a:buSzPts val="5200"/>
              <a:buNone/>
              <a:defRPr sz="5200"/>
            </a:lvl3pPr>
            <a:lvl4pPr lvl="3" rtl="0" algn="r">
              <a:lnSpc>
                <a:spcPct val="100000"/>
              </a:lnSpc>
              <a:spcBef>
                <a:spcPts val="0"/>
              </a:spcBef>
              <a:spcAft>
                <a:spcPts val="0"/>
              </a:spcAft>
              <a:buSzPts val="5200"/>
              <a:buNone/>
              <a:defRPr sz="5200"/>
            </a:lvl4pPr>
            <a:lvl5pPr lvl="4" rtl="0" algn="r">
              <a:lnSpc>
                <a:spcPct val="100000"/>
              </a:lnSpc>
              <a:spcBef>
                <a:spcPts val="0"/>
              </a:spcBef>
              <a:spcAft>
                <a:spcPts val="0"/>
              </a:spcAft>
              <a:buSzPts val="5200"/>
              <a:buNone/>
              <a:defRPr sz="5200"/>
            </a:lvl5pPr>
            <a:lvl6pPr lvl="5" rtl="0" algn="r">
              <a:lnSpc>
                <a:spcPct val="100000"/>
              </a:lnSpc>
              <a:spcBef>
                <a:spcPts val="0"/>
              </a:spcBef>
              <a:spcAft>
                <a:spcPts val="0"/>
              </a:spcAft>
              <a:buSzPts val="5200"/>
              <a:buNone/>
              <a:defRPr sz="5200"/>
            </a:lvl6pPr>
            <a:lvl7pPr lvl="6" rtl="0" algn="r">
              <a:lnSpc>
                <a:spcPct val="100000"/>
              </a:lnSpc>
              <a:spcBef>
                <a:spcPts val="0"/>
              </a:spcBef>
              <a:spcAft>
                <a:spcPts val="0"/>
              </a:spcAft>
              <a:buSzPts val="5200"/>
              <a:buNone/>
              <a:defRPr sz="5200"/>
            </a:lvl7pPr>
            <a:lvl8pPr lvl="7" rtl="0" algn="r">
              <a:lnSpc>
                <a:spcPct val="100000"/>
              </a:lnSpc>
              <a:spcBef>
                <a:spcPts val="0"/>
              </a:spcBef>
              <a:spcAft>
                <a:spcPts val="0"/>
              </a:spcAft>
              <a:buSzPts val="5200"/>
              <a:buNone/>
              <a:defRPr sz="5200"/>
            </a:lvl8pPr>
            <a:lvl9pPr lvl="8" rtl="0" algn="r">
              <a:lnSpc>
                <a:spcPct val="100000"/>
              </a:lnSpc>
              <a:spcBef>
                <a:spcPts val="0"/>
              </a:spcBef>
              <a:spcAft>
                <a:spcPts val="0"/>
              </a:spcAft>
              <a:buSzPts val="5200"/>
              <a:buNone/>
              <a:defRPr sz="5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38" name="Shape 13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1" name="Google Shape;141;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1600"/>
              </a:spcAft>
              <a:buClr>
                <a:schemeClr val="lt1"/>
              </a:buClr>
              <a:buSzPts val="1400"/>
              <a:buChar char="■"/>
              <a:defRPr/>
            </a:lvl9pPr>
          </a:lstStyle>
          <a:p/>
        </p:txBody>
      </p:sp>
      <p:sp>
        <p:nvSpPr>
          <p:cNvPr id="142" name="Google Shape;142;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3" name="Google Shape;143;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4" name="Google Shape;144;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45" name="Shape 145"/>
        <p:cNvGrpSpPr/>
        <p:nvPr/>
      </p:nvGrpSpPr>
      <p:grpSpPr>
        <a:xfrm>
          <a:off x="0" y="0"/>
          <a:ext cx="0" cy="0"/>
          <a:chOff x="0" y="0"/>
          <a:chExt cx="0" cy="0"/>
        </a:xfrm>
      </p:grpSpPr>
      <p:sp>
        <p:nvSpPr>
          <p:cNvPr id="146" name="Google Shape;146;p30"/>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rtl="0" algn="l">
              <a:lnSpc>
                <a:spcPct val="115000"/>
              </a:lnSpc>
              <a:spcBef>
                <a:spcPts val="0"/>
              </a:spcBef>
              <a:spcAft>
                <a:spcPts val="0"/>
              </a:spcAft>
              <a:buClr>
                <a:srgbClr val="1EFFC1"/>
              </a:buClr>
              <a:buSzPts val="800"/>
              <a:buChar char="●"/>
              <a:defRPr sz="800">
                <a:solidFill>
                  <a:srgbClr val="1EFFC1"/>
                </a:solidFill>
              </a:defRPr>
            </a:lvl1pPr>
            <a:lvl2pPr indent="-279400" lvl="1" marL="914400" rtl="0" algn="l">
              <a:lnSpc>
                <a:spcPct val="115000"/>
              </a:lnSpc>
              <a:spcBef>
                <a:spcPts val="1600"/>
              </a:spcBef>
              <a:spcAft>
                <a:spcPts val="0"/>
              </a:spcAft>
              <a:buClr>
                <a:srgbClr val="1EFFC1"/>
              </a:buClr>
              <a:buSzPts val="800"/>
              <a:buChar char="○"/>
              <a:defRPr sz="800">
                <a:solidFill>
                  <a:srgbClr val="1EFFC1"/>
                </a:solidFill>
              </a:defRPr>
            </a:lvl2pPr>
            <a:lvl3pPr indent="-279400" lvl="2" marL="1371600" rtl="0" algn="l">
              <a:lnSpc>
                <a:spcPct val="115000"/>
              </a:lnSpc>
              <a:spcBef>
                <a:spcPts val="1600"/>
              </a:spcBef>
              <a:spcAft>
                <a:spcPts val="0"/>
              </a:spcAft>
              <a:buClr>
                <a:srgbClr val="1EFFC1"/>
              </a:buClr>
              <a:buSzPts val="800"/>
              <a:buChar char="■"/>
              <a:defRPr sz="800">
                <a:solidFill>
                  <a:srgbClr val="1EFFC1"/>
                </a:solidFill>
              </a:defRPr>
            </a:lvl3pPr>
            <a:lvl4pPr indent="-279400" lvl="3" marL="1828800" rtl="0" algn="l">
              <a:lnSpc>
                <a:spcPct val="115000"/>
              </a:lnSpc>
              <a:spcBef>
                <a:spcPts val="1600"/>
              </a:spcBef>
              <a:spcAft>
                <a:spcPts val="0"/>
              </a:spcAft>
              <a:buClr>
                <a:srgbClr val="1EFFC1"/>
              </a:buClr>
              <a:buSzPts val="800"/>
              <a:buChar char="●"/>
              <a:defRPr sz="800">
                <a:solidFill>
                  <a:srgbClr val="1EFFC1"/>
                </a:solidFill>
              </a:defRPr>
            </a:lvl4pPr>
            <a:lvl5pPr indent="-279400" lvl="4" marL="2286000" rtl="0" algn="l">
              <a:lnSpc>
                <a:spcPct val="115000"/>
              </a:lnSpc>
              <a:spcBef>
                <a:spcPts val="1600"/>
              </a:spcBef>
              <a:spcAft>
                <a:spcPts val="0"/>
              </a:spcAft>
              <a:buClr>
                <a:srgbClr val="1EFFC1"/>
              </a:buClr>
              <a:buSzPts val="800"/>
              <a:buChar char="○"/>
              <a:defRPr sz="800">
                <a:solidFill>
                  <a:srgbClr val="1EFFC1"/>
                </a:solidFill>
              </a:defRPr>
            </a:lvl5pPr>
            <a:lvl6pPr indent="-279400" lvl="5" marL="2743200" rtl="0" algn="l">
              <a:lnSpc>
                <a:spcPct val="115000"/>
              </a:lnSpc>
              <a:spcBef>
                <a:spcPts val="1600"/>
              </a:spcBef>
              <a:spcAft>
                <a:spcPts val="0"/>
              </a:spcAft>
              <a:buClr>
                <a:srgbClr val="1EFFC1"/>
              </a:buClr>
              <a:buSzPts val="800"/>
              <a:buChar char="■"/>
              <a:defRPr sz="800">
                <a:solidFill>
                  <a:srgbClr val="1EFFC1"/>
                </a:solidFill>
              </a:defRPr>
            </a:lvl6pPr>
            <a:lvl7pPr indent="-279400" lvl="6" marL="3200400" rtl="0" algn="l">
              <a:lnSpc>
                <a:spcPct val="115000"/>
              </a:lnSpc>
              <a:spcBef>
                <a:spcPts val="1600"/>
              </a:spcBef>
              <a:spcAft>
                <a:spcPts val="0"/>
              </a:spcAft>
              <a:buClr>
                <a:srgbClr val="1EFFC1"/>
              </a:buClr>
              <a:buSzPts val="800"/>
              <a:buChar char="●"/>
              <a:defRPr sz="800">
                <a:solidFill>
                  <a:srgbClr val="1EFFC1"/>
                </a:solidFill>
              </a:defRPr>
            </a:lvl7pPr>
            <a:lvl8pPr indent="-279400" lvl="7" marL="3657600" rtl="0" algn="l">
              <a:lnSpc>
                <a:spcPct val="115000"/>
              </a:lnSpc>
              <a:spcBef>
                <a:spcPts val="1600"/>
              </a:spcBef>
              <a:spcAft>
                <a:spcPts val="0"/>
              </a:spcAft>
              <a:buClr>
                <a:srgbClr val="1EFFC1"/>
              </a:buClr>
              <a:buSzPts val="800"/>
              <a:buChar char="○"/>
              <a:defRPr sz="800">
                <a:solidFill>
                  <a:srgbClr val="1EFFC1"/>
                </a:solidFill>
              </a:defRPr>
            </a:lvl8pPr>
            <a:lvl9pPr indent="-279400" lvl="8" marL="4114800" rtl="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148" name="Google Shape;14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lgn="l">
              <a:lnSpc>
                <a:spcPct val="100000"/>
              </a:lnSpc>
              <a:spcBef>
                <a:spcPts val="0"/>
              </a:spcBef>
              <a:spcAft>
                <a:spcPts val="0"/>
              </a:spcAft>
              <a:buClr>
                <a:srgbClr val="161234"/>
              </a:buClr>
              <a:buSzPts val="5200"/>
              <a:buNone/>
              <a:defRPr sz="5200">
                <a:solidFill>
                  <a:srgbClr val="161234"/>
                </a:solidFill>
              </a:defRPr>
            </a:lvl2pPr>
            <a:lvl3pPr lvl="2" rtl="0" algn="l">
              <a:lnSpc>
                <a:spcPct val="100000"/>
              </a:lnSpc>
              <a:spcBef>
                <a:spcPts val="0"/>
              </a:spcBef>
              <a:spcAft>
                <a:spcPts val="0"/>
              </a:spcAft>
              <a:buClr>
                <a:srgbClr val="161234"/>
              </a:buClr>
              <a:buSzPts val="5200"/>
              <a:buNone/>
              <a:defRPr sz="5200">
                <a:solidFill>
                  <a:srgbClr val="161234"/>
                </a:solidFill>
              </a:defRPr>
            </a:lvl3pPr>
            <a:lvl4pPr lvl="3" rtl="0" algn="l">
              <a:lnSpc>
                <a:spcPct val="100000"/>
              </a:lnSpc>
              <a:spcBef>
                <a:spcPts val="0"/>
              </a:spcBef>
              <a:spcAft>
                <a:spcPts val="0"/>
              </a:spcAft>
              <a:buClr>
                <a:srgbClr val="161234"/>
              </a:buClr>
              <a:buSzPts val="5200"/>
              <a:buNone/>
              <a:defRPr sz="5200">
                <a:solidFill>
                  <a:srgbClr val="161234"/>
                </a:solidFill>
              </a:defRPr>
            </a:lvl4pPr>
            <a:lvl5pPr lvl="4" rtl="0" algn="l">
              <a:lnSpc>
                <a:spcPct val="100000"/>
              </a:lnSpc>
              <a:spcBef>
                <a:spcPts val="0"/>
              </a:spcBef>
              <a:spcAft>
                <a:spcPts val="0"/>
              </a:spcAft>
              <a:buClr>
                <a:srgbClr val="161234"/>
              </a:buClr>
              <a:buSzPts val="5200"/>
              <a:buNone/>
              <a:defRPr sz="5200">
                <a:solidFill>
                  <a:srgbClr val="161234"/>
                </a:solidFill>
              </a:defRPr>
            </a:lvl5pPr>
            <a:lvl6pPr lvl="5" rtl="0" algn="l">
              <a:lnSpc>
                <a:spcPct val="100000"/>
              </a:lnSpc>
              <a:spcBef>
                <a:spcPts val="0"/>
              </a:spcBef>
              <a:spcAft>
                <a:spcPts val="0"/>
              </a:spcAft>
              <a:buClr>
                <a:srgbClr val="161234"/>
              </a:buClr>
              <a:buSzPts val="5200"/>
              <a:buNone/>
              <a:defRPr sz="5200">
                <a:solidFill>
                  <a:srgbClr val="161234"/>
                </a:solidFill>
              </a:defRPr>
            </a:lvl6pPr>
            <a:lvl7pPr lvl="6" rtl="0" algn="l">
              <a:lnSpc>
                <a:spcPct val="100000"/>
              </a:lnSpc>
              <a:spcBef>
                <a:spcPts val="0"/>
              </a:spcBef>
              <a:spcAft>
                <a:spcPts val="0"/>
              </a:spcAft>
              <a:buClr>
                <a:srgbClr val="161234"/>
              </a:buClr>
              <a:buSzPts val="5200"/>
              <a:buNone/>
              <a:defRPr sz="5200">
                <a:solidFill>
                  <a:srgbClr val="161234"/>
                </a:solidFill>
              </a:defRPr>
            </a:lvl7pPr>
            <a:lvl8pPr lvl="7" rtl="0" algn="l">
              <a:lnSpc>
                <a:spcPct val="100000"/>
              </a:lnSpc>
              <a:spcBef>
                <a:spcPts val="0"/>
              </a:spcBef>
              <a:spcAft>
                <a:spcPts val="0"/>
              </a:spcAft>
              <a:buClr>
                <a:srgbClr val="161234"/>
              </a:buClr>
              <a:buSzPts val="5200"/>
              <a:buNone/>
              <a:defRPr sz="5200">
                <a:solidFill>
                  <a:srgbClr val="161234"/>
                </a:solidFill>
              </a:defRPr>
            </a:lvl8pPr>
            <a:lvl9pPr lvl="8" rtl="0"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2.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53" name="Google Shape;53;p13"/>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bit.ly/38vON7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
              <a:t>Saptamana 1</a:t>
            </a:r>
            <a:endParaRPr/>
          </a:p>
        </p:txBody>
      </p:sp>
      <p:sp>
        <p:nvSpPr>
          <p:cNvPr id="154" name="Google Shape;154;p31"/>
          <p:cNvSpPr txBox="1"/>
          <p:nvPr>
            <p:ph idx="1" type="subTitle"/>
          </p:nvPr>
        </p:nvSpPr>
        <p:spPr>
          <a:xfrm>
            <a:off x="4695000" y="4164700"/>
            <a:ext cx="3757800" cy="606600"/>
          </a:xfrm>
          <a:prstGeom prst="rect">
            <a:avLst/>
          </a:prstGeom>
          <a:noFill/>
          <a:ln>
            <a:noFill/>
          </a:ln>
        </p:spPr>
        <p:txBody>
          <a:bodyPr anchorCtr="0" anchor="t" bIns="91425" lIns="91425" spcFirstLastPara="1" rIns="91425" wrap="square" tIns="91425">
            <a:noAutofit/>
          </a:bodyPr>
          <a:lstStyle/>
          <a:p>
            <a:pPr indent="-336550" lvl="0" marL="457200" rtl="0" algn="r">
              <a:lnSpc>
                <a:spcPct val="100000"/>
              </a:lnSpc>
              <a:spcBef>
                <a:spcPts val="0"/>
              </a:spcBef>
              <a:spcAft>
                <a:spcPts val="0"/>
              </a:spcAft>
              <a:buSzPts val="1700"/>
              <a:buChar char="-"/>
            </a:pPr>
            <a:r>
              <a:rPr lang="en" sz="1700"/>
              <a:t>Sesiune Teoretica - </a:t>
            </a:r>
            <a:endParaRPr sz="1700"/>
          </a:p>
          <a:p>
            <a:pPr indent="0" lvl="0" marL="0" rtl="0" algn="r">
              <a:lnSpc>
                <a:spcPct val="100000"/>
              </a:lnSpc>
              <a:spcBef>
                <a:spcPts val="0"/>
              </a:spcBef>
              <a:spcAft>
                <a:spcPts val="0"/>
              </a:spcAft>
              <a:buSzPts val="1200"/>
              <a:buNone/>
            </a:pPr>
            <a:r>
              <a:t/>
            </a:r>
            <a:endParaRPr sz="1700"/>
          </a:p>
        </p:txBody>
      </p:sp>
      <p:sp>
        <p:nvSpPr>
          <p:cNvPr id="155" name="Google Shape;155;p3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47" name="Google Shape;247;p3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Obiectivele Testării</a:t>
            </a:r>
            <a:endParaRPr>
              <a:solidFill>
                <a:schemeClr val="accent1"/>
              </a:solidFill>
            </a:endParaRPr>
          </a:p>
        </p:txBody>
      </p:sp>
      <p:cxnSp>
        <p:nvCxnSpPr>
          <p:cNvPr id="357" name="Google Shape;357;p4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358" name="Google Shape;358;p40"/>
          <p:cNvGrpSpPr/>
          <p:nvPr/>
        </p:nvGrpSpPr>
        <p:grpSpPr>
          <a:xfrm>
            <a:off x="199425" y="1603424"/>
            <a:ext cx="8695586" cy="2484863"/>
            <a:chOff x="3201" y="318495"/>
            <a:chExt cx="10921359" cy="3555900"/>
          </a:xfrm>
        </p:grpSpPr>
        <p:sp>
          <p:nvSpPr>
            <p:cNvPr id="359" name="Google Shape;359;p40"/>
            <p:cNvSpPr/>
            <p:nvPr/>
          </p:nvSpPr>
          <p:spPr>
            <a:xfrm>
              <a:off x="3201" y="318495"/>
              <a:ext cx="2539800" cy="3555900"/>
            </a:xfrm>
            <a:prstGeom prst="rect">
              <a:avLst/>
            </a:prstGeom>
            <a:solidFill>
              <a:srgbClr val="FFF2CC"/>
            </a:solidFill>
            <a:ln cap="flat" cmpd="sng" w="12700">
              <a:solidFill>
                <a:srgbClr val="F7D5CB">
                  <a:alpha val="8902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0"/>
            <p:cNvSpPr txBox="1"/>
            <p:nvPr/>
          </p:nvSpPr>
          <p:spPr>
            <a:xfrm>
              <a:off x="3201" y="1669704"/>
              <a:ext cx="2539800" cy="2133600"/>
            </a:xfrm>
            <a:prstGeom prst="rect">
              <a:avLst/>
            </a:prstGeom>
            <a:noFill/>
            <a:ln>
              <a:noFill/>
            </a:ln>
          </p:spPr>
          <p:txBody>
            <a:bodyPr anchorCtr="0" anchor="t" bIns="330200" lIns="198000" spcFirstLastPara="1" rIns="198000" wrap="square" tIns="330200">
              <a:noAutofit/>
            </a:bodyPr>
            <a:lstStyle/>
            <a:p>
              <a:pPr indent="0" lvl="0" marL="0" marR="0" rtl="0" algn="ctr">
                <a:lnSpc>
                  <a:spcPct val="90000"/>
                </a:lnSpc>
                <a:spcBef>
                  <a:spcPts val="0"/>
                </a:spcBef>
                <a:spcAft>
                  <a:spcPts val="0"/>
                </a:spcAft>
                <a:buClr>
                  <a:srgbClr val="000000"/>
                </a:buClr>
                <a:buSzPts val="2600"/>
                <a:buFont typeface="Calibri"/>
                <a:buNone/>
              </a:pPr>
              <a:r>
                <a:rPr b="0" i="0" lang="en" sz="2000" u="none" cap="none" strike="noStrike">
                  <a:solidFill>
                    <a:srgbClr val="000000"/>
                  </a:solidFill>
                  <a:latin typeface="Calibri"/>
                  <a:ea typeface="Calibri"/>
                  <a:cs typeface="Calibri"/>
                  <a:sym typeface="Calibri"/>
                </a:rPr>
                <a:t>Găsirea defectelor</a:t>
              </a:r>
              <a:endParaRPr b="0" i="0" sz="2000" u="none" cap="none" strike="noStrike">
                <a:solidFill>
                  <a:srgbClr val="000000"/>
                </a:solidFill>
                <a:latin typeface="Calibri"/>
                <a:ea typeface="Calibri"/>
                <a:cs typeface="Calibri"/>
                <a:sym typeface="Calibri"/>
              </a:endParaRPr>
            </a:p>
          </p:txBody>
        </p:sp>
        <p:sp>
          <p:nvSpPr>
            <p:cNvPr id="361" name="Google Shape;361;p40"/>
            <p:cNvSpPr/>
            <p:nvPr/>
          </p:nvSpPr>
          <p:spPr>
            <a:xfrm>
              <a:off x="739762" y="674077"/>
              <a:ext cx="1066800" cy="1066800"/>
            </a:xfrm>
            <a:prstGeom prst="ellipse">
              <a:avLst/>
            </a:prstGeom>
            <a:solidFill>
              <a:srgbClr val="052643"/>
            </a:solidFill>
            <a:ln cap="flat" cmpd="sng" w="12700">
              <a:solidFill>
                <a:srgbClr val="05264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0"/>
            <p:cNvSpPr txBox="1"/>
            <p:nvPr/>
          </p:nvSpPr>
          <p:spPr>
            <a:xfrm>
              <a:off x="895983" y="830298"/>
              <a:ext cx="754200" cy="754200"/>
            </a:xfrm>
            <a:prstGeom prst="rect">
              <a:avLst/>
            </a:prstGeom>
            <a:noFill/>
            <a:ln>
              <a:noFill/>
            </a:ln>
          </p:spPr>
          <p:txBody>
            <a:bodyPr anchorCtr="0" anchor="ctr" bIns="12700" lIns="83150" spcFirstLastPara="1" rIns="83150" wrap="square" tIns="12700">
              <a:noAutofit/>
            </a:bodyPr>
            <a:lstStyle/>
            <a:p>
              <a:pPr indent="0" lvl="0" marL="0" marR="0" rtl="0" algn="ctr">
                <a:lnSpc>
                  <a:spcPct val="90000"/>
                </a:lnSpc>
                <a:spcBef>
                  <a:spcPts val="0"/>
                </a:spcBef>
                <a:spcAft>
                  <a:spcPts val="0"/>
                </a:spcAft>
                <a:buClr>
                  <a:srgbClr val="FFFFFF"/>
                </a:buClr>
                <a:buSzPts val="4800"/>
                <a:buFont typeface="Calibri"/>
                <a:buNone/>
              </a:pPr>
              <a:r>
                <a:rPr b="0" i="0" lang="en" sz="4800" u="none" cap="none" strike="noStrike">
                  <a:solidFill>
                    <a:srgbClr val="FFFFFF"/>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63" name="Google Shape;363;p40"/>
            <p:cNvSpPr/>
            <p:nvPr/>
          </p:nvSpPr>
          <p:spPr>
            <a:xfrm>
              <a:off x="3201" y="3874237"/>
              <a:ext cx="2539800" cy="0"/>
            </a:xfrm>
            <a:prstGeom prst="rect">
              <a:avLst/>
            </a:prstGeom>
            <a:solidFill>
              <a:srgbClr val="A5A5A5"/>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0"/>
            <p:cNvSpPr/>
            <p:nvPr/>
          </p:nvSpPr>
          <p:spPr>
            <a:xfrm>
              <a:off x="2797054" y="318495"/>
              <a:ext cx="2539800" cy="3555900"/>
            </a:xfrm>
            <a:prstGeom prst="rect">
              <a:avLst/>
            </a:prstGeom>
            <a:solidFill>
              <a:srgbClr val="FFE599"/>
            </a:solidFill>
            <a:ln cap="flat" cmpd="sng" w="12700">
              <a:solidFill>
                <a:srgbClr val="E0E0E0">
                  <a:alpha val="8902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0"/>
            <p:cNvSpPr txBox="1"/>
            <p:nvPr/>
          </p:nvSpPr>
          <p:spPr>
            <a:xfrm>
              <a:off x="2797054" y="1669704"/>
              <a:ext cx="2539800" cy="2133600"/>
            </a:xfrm>
            <a:prstGeom prst="rect">
              <a:avLst/>
            </a:prstGeom>
            <a:noFill/>
            <a:ln>
              <a:noFill/>
            </a:ln>
          </p:spPr>
          <p:txBody>
            <a:bodyPr anchorCtr="0" anchor="t" bIns="330200" lIns="198000" spcFirstLastPara="1" rIns="198000" wrap="square" tIns="330200">
              <a:noAutofit/>
            </a:bodyPr>
            <a:lstStyle/>
            <a:p>
              <a:pPr indent="0" lvl="0" marL="0" marR="0" rtl="0" algn="ctr">
                <a:lnSpc>
                  <a:spcPct val="90000"/>
                </a:lnSpc>
                <a:spcBef>
                  <a:spcPts val="0"/>
                </a:spcBef>
                <a:spcAft>
                  <a:spcPts val="0"/>
                </a:spcAft>
                <a:buClr>
                  <a:srgbClr val="000000"/>
                </a:buClr>
                <a:buSzPts val="2600"/>
                <a:buFont typeface="Calibri"/>
                <a:buNone/>
              </a:pPr>
              <a:r>
                <a:rPr b="0" i="0" lang="en" sz="1800" u="none" cap="none" strike="noStrike">
                  <a:solidFill>
                    <a:srgbClr val="000000"/>
                  </a:solidFill>
                  <a:latin typeface="Calibri"/>
                  <a:ea typeface="Calibri"/>
                  <a:cs typeface="Calibri"/>
                  <a:sym typeface="Calibri"/>
                </a:rPr>
                <a:t>Creșterea încrederii în calitatea produsului</a:t>
              </a:r>
              <a:endParaRPr b="0" i="0" sz="1800" u="none" cap="none" strike="noStrike">
                <a:solidFill>
                  <a:srgbClr val="000000"/>
                </a:solidFill>
                <a:latin typeface="Calibri"/>
                <a:ea typeface="Calibri"/>
                <a:cs typeface="Calibri"/>
                <a:sym typeface="Calibri"/>
              </a:endParaRPr>
            </a:p>
          </p:txBody>
        </p:sp>
        <p:sp>
          <p:nvSpPr>
            <p:cNvPr id="366" name="Google Shape;366;p40"/>
            <p:cNvSpPr/>
            <p:nvPr/>
          </p:nvSpPr>
          <p:spPr>
            <a:xfrm>
              <a:off x="3533615" y="674077"/>
              <a:ext cx="1066800" cy="1066800"/>
            </a:xfrm>
            <a:prstGeom prst="ellipse">
              <a:avLst/>
            </a:prstGeom>
            <a:solidFill>
              <a:srgbClr val="052643"/>
            </a:solidFill>
            <a:ln cap="flat" cmpd="sng" w="12700">
              <a:solidFill>
                <a:srgbClr val="05264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0"/>
            <p:cNvSpPr txBox="1"/>
            <p:nvPr/>
          </p:nvSpPr>
          <p:spPr>
            <a:xfrm>
              <a:off x="3689836" y="830298"/>
              <a:ext cx="754200" cy="754200"/>
            </a:xfrm>
            <a:prstGeom prst="rect">
              <a:avLst/>
            </a:prstGeom>
            <a:noFill/>
            <a:ln>
              <a:noFill/>
            </a:ln>
          </p:spPr>
          <p:txBody>
            <a:bodyPr anchorCtr="0" anchor="ctr" bIns="12700" lIns="83150" spcFirstLastPara="1" rIns="83150" wrap="square" tIns="12700">
              <a:noAutofit/>
            </a:bodyPr>
            <a:lstStyle/>
            <a:p>
              <a:pPr indent="0" lvl="0" marL="0" marR="0" rtl="0" algn="ctr">
                <a:lnSpc>
                  <a:spcPct val="90000"/>
                </a:lnSpc>
                <a:spcBef>
                  <a:spcPts val="0"/>
                </a:spcBef>
                <a:spcAft>
                  <a:spcPts val="0"/>
                </a:spcAft>
                <a:buClr>
                  <a:srgbClr val="FFFFFF"/>
                </a:buClr>
                <a:buSzPts val="4800"/>
                <a:buFont typeface="Calibri"/>
                <a:buNone/>
              </a:pPr>
              <a:r>
                <a:rPr b="0" i="0" lang="en" sz="4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68" name="Google Shape;368;p40"/>
            <p:cNvSpPr/>
            <p:nvPr/>
          </p:nvSpPr>
          <p:spPr>
            <a:xfrm>
              <a:off x="2797054" y="3874237"/>
              <a:ext cx="2539800" cy="0"/>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0"/>
            <p:cNvSpPr/>
            <p:nvPr/>
          </p:nvSpPr>
          <p:spPr>
            <a:xfrm>
              <a:off x="5590907" y="318495"/>
              <a:ext cx="2539800" cy="3555900"/>
            </a:xfrm>
            <a:prstGeom prst="rect">
              <a:avLst/>
            </a:prstGeom>
            <a:solidFill>
              <a:srgbClr val="FFD966"/>
            </a:solidFill>
            <a:ln cap="flat" cmpd="sng" w="12700">
              <a:solidFill>
                <a:srgbClr val="FFE8CA">
                  <a:alpha val="8902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0"/>
            <p:cNvSpPr txBox="1"/>
            <p:nvPr/>
          </p:nvSpPr>
          <p:spPr>
            <a:xfrm>
              <a:off x="5590907" y="1669704"/>
              <a:ext cx="2539800" cy="2133600"/>
            </a:xfrm>
            <a:prstGeom prst="rect">
              <a:avLst/>
            </a:prstGeom>
            <a:noFill/>
            <a:ln>
              <a:noFill/>
            </a:ln>
          </p:spPr>
          <p:txBody>
            <a:bodyPr anchorCtr="0" anchor="t" bIns="330200" lIns="198000" spcFirstLastPara="1" rIns="198000" wrap="square" tIns="330200">
              <a:noAutofit/>
            </a:bodyPr>
            <a:lstStyle/>
            <a:p>
              <a:pPr indent="0" lvl="0" marL="0" marR="0" rtl="0" algn="ctr">
                <a:lnSpc>
                  <a:spcPct val="90000"/>
                </a:lnSpc>
                <a:spcBef>
                  <a:spcPts val="0"/>
                </a:spcBef>
                <a:spcAft>
                  <a:spcPts val="0"/>
                </a:spcAft>
                <a:buClr>
                  <a:srgbClr val="000000"/>
                </a:buClr>
                <a:buSzPts val="2600"/>
                <a:buFont typeface="Calibri"/>
                <a:buNone/>
              </a:pPr>
              <a:r>
                <a:rPr b="0" i="0" lang="en" sz="2000" u="none" cap="none" strike="noStrike">
                  <a:solidFill>
                    <a:srgbClr val="000000"/>
                  </a:solidFill>
                  <a:latin typeface="Calibri"/>
                  <a:ea typeface="Calibri"/>
                  <a:cs typeface="Calibri"/>
                  <a:sym typeface="Calibri"/>
                </a:rPr>
                <a:t>Furnizarea de informații utile în luarea deciziilor</a:t>
              </a:r>
              <a:endParaRPr b="0" i="0" sz="2000" u="none" cap="none" strike="noStrike">
                <a:solidFill>
                  <a:srgbClr val="000000"/>
                </a:solidFill>
                <a:latin typeface="Calibri"/>
                <a:ea typeface="Calibri"/>
                <a:cs typeface="Calibri"/>
                <a:sym typeface="Calibri"/>
              </a:endParaRPr>
            </a:p>
          </p:txBody>
        </p:sp>
        <p:sp>
          <p:nvSpPr>
            <p:cNvPr id="371" name="Google Shape;371;p40"/>
            <p:cNvSpPr/>
            <p:nvPr/>
          </p:nvSpPr>
          <p:spPr>
            <a:xfrm>
              <a:off x="6327469" y="674077"/>
              <a:ext cx="1066800" cy="1066800"/>
            </a:xfrm>
            <a:prstGeom prst="ellipse">
              <a:avLst/>
            </a:prstGeom>
            <a:solidFill>
              <a:srgbClr val="052643"/>
            </a:solidFill>
            <a:ln cap="flat" cmpd="sng" w="12700">
              <a:solidFill>
                <a:srgbClr val="05264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0"/>
            <p:cNvSpPr txBox="1"/>
            <p:nvPr/>
          </p:nvSpPr>
          <p:spPr>
            <a:xfrm>
              <a:off x="6483690" y="830298"/>
              <a:ext cx="754200" cy="754200"/>
            </a:xfrm>
            <a:prstGeom prst="rect">
              <a:avLst/>
            </a:prstGeom>
            <a:noFill/>
            <a:ln>
              <a:noFill/>
            </a:ln>
          </p:spPr>
          <p:txBody>
            <a:bodyPr anchorCtr="0" anchor="ctr" bIns="12700" lIns="83150" spcFirstLastPara="1" rIns="83150" wrap="square" tIns="12700">
              <a:noAutofit/>
            </a:bodyPr>
            <a:lstStyle/>
            <a:p>
              <a:pPr indent="0" lvl="0" marL="0" marR="0" rtl="0" algn="ctr">
                <a:lnSpc>
                  <a:spcPct val="90000"/>
                </a:lnSpc>
                <a:spcBef>
                  <a:spcPts val="0"/>
                </a:spcBef>
                <a:spcAft>
                  <a:spcPts val="0"/>
                </a:spcAft>
                <a:buClr>
                  <a:srgbClr val="FFFFFF"/>
                </a:buClr>
                <a:buSzPts val="4800"/>
                <a:buFont typeface="Calibri"/>
                <a:buNone/>
              </a:pPr>
              <a:r>
                <a:rPr b="0" i="0" lang="en" sz="4800" u="none" cap="none" strike="noStrike">
                  <a:solidFill>
                    <a:srgbClr val="FFFFFF"/>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73" name="Google Shape;373;p40"/>
            <p:cNvSpPr/>
            <p:nvPr/>
          </p:nvSpPr>
          <p:spPr>
            <a:xfrm>
              <a:off x="5590907" y="3874237"/>
              <a:ext cx="2539800" cy="0"/>
            </a:xfrm>
            <a:prstGeom prst="rect">
              <a:avLst/>
            </a:prstGeom>
            <a:solidFill>
              <a:srgbClr val="ED7D31"/>
            </a:solid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0"/>
            <p:cNvSpPr/>
            <p:nvPr/>
          </p:nvSpPr>
          <p:spPr>
            <a:xfrm>
              <a:off x="8384760" y="318495"/>
              <a:ext cx="2539800" cy="3555900"/>
            </a:xfrm>
            <a:prstGeom prst="rect">
              <a:avLst/>
            </a:prstGeom>
            <a:solidFill>
              <a:srgbClr val="F1C232"/>
            </a:solidFill>
            <a:ln cap="flat" cmpd="sng" w="12700">
              <a:solidFill>
                <a:srgbClr val="CFDEEF">
                  <a:alpha val="8902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0"/>
            <p:cNvSpPr txBox="1"/>
            <p:nvPr/>
          </p:nvSpPr>
          <p:spPr>
            <a:xfrm>
              <a:off x="8384760" y="1669704"/>
              <a:ext cx="2539800" cy="2133600"/>
            </a:xfrm>
            <a:prstGeom prst="rect">
              <a:avLst/>
            </a:prstGeom>
            <a:noFill/>
            <a:ln>
              <a:noFill/>
            </a:ln>
          </p:spPr>
          <p:txBody>
            <a:bodyPr anchorCtr="0" anchor="t" bIns="330200" lIns="198000" spcFirstLastPara="1" rIns="198000" wrap="square" tIns="330200">
              <a:noAutofit/>
            </a:bodyPr>
            <a:lstStyle/>
            <a:p>
              <a:pPr indent="0" lvl="0" marL="0" marR="0" rtl="0" algn="ctr">
                <a:lnSpc>
                  <a:spcPct val="90000"/>
                </a:lnSpc>
                <a:spcBef>
                  <a:spcPts val="0"/>
                </a:spcBef>
                <a:spcAft>
                  <a:spcPts val="0"/>
                </a:spcAft>
                <a:buClr>
                  <a:srgbClr val="000000"/>
                </a:buClr>
                <a:buSzPts val="2600"/>
                <a:buFont typeface="Calibri"/>
                <a:buNone/>
              </a:pPr>
              <a:r>
                <a:rPr b="0" i="0" lang="en" sz="2000" u="none" cap="none" strike="noStrike">
                  <a:solidFill>
                    <a:srgbClr val="000000"/>
                  </a:solidFill>
                  <a:latin typeface="Calibri"/>
                  <a:ea typeface="Calibri"/>
                  <a:cs typeface="Calibri"/>
                  <a:sym typeface="Calibri"/>
                </a:rPr>
                <a:t>Prevenirea defectelor</a:t>
              </a:r>
              <a:endParaRPr b="0" i="0" sz="2000" u="none" cap="none" strike="noStrike">
                <a:solidFill>
                  <a:srgbClr val="000000"/>
                </a:solidFill>
                <a:latin typeface="Calibri"/>
                <a:ea typeface="Calibri"/>
                <a:cs typeface="Calibri"/>
                <a:sym typeface="Calibri"/>
              </a:endParaRPr>
            </a:p>
          </p:txBody>
        </p:sp>
        <p:sp>
          <p:nvSpPr>
            <p:cNvPr id="376" name="Google Shape;376;p40"/>
            <p:cNvSpPr/>
            <p:nvPr/>
          </p:nvSpPr>
          <p:spPr>
            <a:xfrm>
              <a:off x="9121322" y="674077"/>
              <a:ext cx="1066800" cy="1066800"/>
            </a:xfrm>
            <a:prstGeom prst="ellipse">
              <a:avLst/>
            </a:prstGeom>
            <a:solidFill>
              <a:srgbClr val="052643"/>
            </a:solidFill>
            <a:ln cap="flat" cmpd="sng" w="12700">
              <a:solidFill>
                <a:srgbClr val="05264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0"/>
            <p:cNvSpPr txBox="1"/>
            <p:nvPr/>
          </p:nvSpPr>
          <p:spPr>
            <a:xfrm>
              <a:off x="9277543" y="830298"/>
              <a:ext cx="754200" cy="754200"/>
            </a:xfrm>
            <a:prstGeom prst="rect">
              <a:avLst/>
            </a:prstGeom>
            <a:noFill/>
            <a:ln>
              <a:noFill/>
            </a:ln>
          </p:spPr>
          <p:txBody>
            <a:bodyPr anchorCtr="0" anchor="ctr" bIns="12700" lIns="83150" spcFirstLastPara="1" rIns="83150" wrap="square" tIns="12700">
              <a:noAutofit/>
            </a:bodyPr>
            <a:lstStyle/>
            <a:p>
              <a:pPr indent="0" lvl="0" marL="0" marR="0" rtl="0" algn="ctr">
                <a:lnSpc>
                  <a:spcPct val="90000"/>
                </a:lnSpc>
                <a:spcBef>
                  <a:spcPts val="0"/>
                </a:spcBef>
                <a:spcAft>
                  <a:spcPts val="0"/>
                </a:spcAft>
                <a:buClr>
                  <a:srgbClr val="FFFFFF"/>
                </a:buClr>
                <a:buSzPts val="4800"/>
                <a:buFont typeface="Calibri"/>
                <a:buNone/>
              </a:pPr>
              <a:r>
                <a:rPr b="0" i="0" lang="en" sz="4800" u="none" cap="none" strike="noStrike">
                  <a:solidFill>
                    <a:srgbClr val="FFFFFF"/>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378" name="Google Shape;378;p40"/>
            <p:cNvSpPr/>
            <p:nvPr/>
          </p:nvSpPr>
          <p:spPr>
            <a:xfrm>
              <a:off x="8384760" y="3874237"/>
              <a:ext cx="2539800" cy="0"/>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PROCESUL FUNDAMENTAL AL TESTĂRII</a:t>
            </a:r>
            <a:endParaRPr>
              <a:solidFill>
                <a:schemeClr val="accent1"/>
              </a:solidFill>
            </a:endParaRPr>
          </a:p>
        </p:txBody>
      </p:sp>
      <p:cxnSp>
        <p:nvCxnSpPr>
          <p:cNvPr id="384" name="Google Shape;384;p4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385" name="Google Shape;385;p41"/>
          <p:cNvPicPr preferRelativeResize="0"/>
          <p:nvPr/>
        </p:nvPicPr>
        <p:blipFill rotWithShape="1">
          <a:blip r:embed="rId3">
            <a:alphaModFix/>
          </a:blip>
          <a:srcRect b="0" l="0" r="0" t="0"/>
          <a:stretch/>
        </p:blipFill>
        <p:spPr>
          <a:xfrm>
            <a:off x="88425" y="1251150"/>
            <a:ext cx="8839199" cy="2740451"/>
          </a:xfrm>
          <a:prstGeom prst="rect">
            <a:avLst/>
          </a:prstGeom>
          <a:noFill/>
          <a:ln>
            <a:noFill/>
          </a:ln>
        </p:spPr>
      </p:pic>
      <p:pic>
        <p:nvPicPr>
          <p:cNvPr id="386" name="Google Shape;386;p41"/>
          <p:cNvPicPr preferRelativeResize="0"/>
          <p:nvPr/>
        </p:nvPicPr>
        <p:blipFill rotWithShape="1">
          <a:blip r:embed="rId4">
            <a:alphaModFix/>
          </a:blip>
          <a:srcRect b="0" l="0" r="0" t="0"/>
          <a:stretch/>
        </p:blipFill>
        <p:spPr>
          <a:xfrm>
            <a:off x="1470325" y="4240401"/>
            <a:ext cx="6075394" cy="574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nvSpPr>
        <p:spPr>
          <a:xfrm>
            <a:off x="311700" y="1533400"/>
            <a:ext cx="81435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Include activități care definesc obiectivele și abordarea cu privire la testare  </a:t>
            </a:r>
            <a:endParaRPr b="0" i="0" sz="1400" u="none" cap="none" strike="noStrike">
              <a:solidFill>
                <a:schemeClr val="l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În aceasta etapa se decide </a:t>
            </a:r>
            <a:r>
              <a:rPr b="0" i="0" lang="en" sz="1400" u="none" cap="none" strike="noStrike">
                <a:solidFill>
                  <a:schemeClr val="accent1"/>
                </a:solidFill>
                <a:latin typeface="Arial"/>
                <a:ea typeface="Arial"/>
                <a:cs typeface="Arial"/>
                <a:sym typeface="Arial"/>
              </a:rPr>
              <a:t>care parti ale aplicației se dorește a fi testate</a:t>
            </a:r>
            <a:endParaRPr b="0" i="0" sz="1400" u="none" cap="none" strike="noStrike">
              <a:solidFill>
                <a:schemeClr val="accen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a:t>
            </a:r>
            <a:r>
              <a:rPr b="0" i="0" lang="en" sz="1400" u="none" cap="none" strike="noStrike">
                <a:solidFill>
                  <a:schemeClr val="accent1"/>
                </a:solidFill>
                <a:latin typeface="Arial"/>
                <a:ea typeface="Arial"/>
                <a:cs typeface="Arial"/>
                <a:sym typeface="Arial"/>
              </a:rPr>
              <a:t>aloca roluri</a:t>
            </a:r>
            <a:r>
              <a:rPr b="0" i="0" lang="en" sz="1400" u="none" cap="none" strike="noStrike">
                <a:solidFill>
                  <a:schemeClr val="lt1"/>
                </a:solidFill>
                <a:latin typeface="Arial"/>
                <a:ea typeface="Arial"/>
                <a:cs typeface="Arial"/>
                <a:sym typeface="Arial"/>
              </a:rPr>
              <a:t> pentru persoanele care vor fi implicate în proiect</a:t>
            </a:r>
            <a:endParaRPr b="0" i="0" sz="1400" u="none" cap="none" strike="noStrike">
              <a:solidFill>
                <a:schemeClr val="l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a:t>
            </a:r>
            <a:r>
              <a:rPr b="0" i="0" lang="en" sz="1400" u="none" cap="none" strike="noStrike">
                <a:solidFill>
                  <a:schemeClr val="accent1"/>
                </a:solidFill>
                <a:latin typeface="Arial"/>
                <a:ea typeface="Arial"/>
                <a:cs typeface="Arial"/>
                <a:sym typeface="Arial"/>
              </a:rPr>
              <a:t>definesc</a:t>
            </a:r>
            <a:r>
              <a:rPr b="0" i="0" lang="en" sz="1400" u="none" cap="none" strike="noStrike">
                <a:solidFill>
                  <a:schemeClr val="lt1"/>
                </a:solidFill>
                <a:latin typeface="Arial"/>
                <a:ea typeface="Arial"/>
                <a:cs typeface="Arial"/>
                <a:sym typeface="Arial"/>
              </a:rPr>
              <a:t> </a:t>
            </a:r>
            <a:r>
              <a:rPr b="0" i="0" lang="en" sz="1400" u="none" cap="none" strike="noStrike">
                <a:solidFill>
                  <a:schemeClr val="accent1"/>
                </a:solidFill>
                <a:latin typeface="Arial"/>
                <a:ea typeface="Arial"/>
                <a:cs typeface="Arial"/>
                <a:sym typeface="Arial"/>
              </a:rPr>
              <a:t>criteriile de intrare și criteriile de ieșire</a:t>
            </a:r>
            <a:endParaRPr b="0" i="0" sz="1400" u="none" cap="none" strike="noStrike">
              <a:solidFill>
                <a:schemeClr val="accen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identifica </a:t>
            </a:r>
            <a:r>
              <a:rPr b="0" i="0" lang="en" sz="1400" u="none" cap="none" strike="noStrike">
                <a:solidFill>
                  <a:schemeClr val="accent1"/>
                </a:solidFill>
                <a:latin typeface="Arial"/>
                <a:ea typeface="Arial"/>
                <a:cs typeface="Arial"/>
                <a:sym typeface="Arial"/>
              </a:rPr>
              <a:t>riscurile de proiect</a:t>
            </a:r>
            <a:r>
              <a:rPr b="0" i="0" lang="en" sz="1400" u="none" cap="none" strike="noStrike">
                <a:solidFill>
                  <a:schemeClr val="lt1"/>
                </a:solidFill>
                <a:latin typeface="Arial"/>
                <a:ea typeface="Arial"/>
                <a:cs typeface="Arial"/>
                <a:sym typeface="Arial"/>
              </a:rPr>
              <a:t> inițiale și resursele necesare</a:t>
            </a:r>
            <a:endParaRPr b="0" i="0" sz="1400" u="none" cap="none" strike="noStrike">
              <a:solidFill>
                <a:schemeClr val="l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programează activitățile și etapele procesului de testare</a:t>
            </a:r>
            <a:endParaRPr b="0" i="0" sz="1400" u="none" cap="none" strike="noStrike">
              <a:solidFill>
                <a:schemeClr val="l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creeaza un </a:t>
            </a:r>
            <a:r>
              <a:rPr b="0" i="0" lang="en" sz="1400" u="none" cap="none" strike="noStrike">
                <a:solidFill>
                  <a:schemeClr val="accent1"/>
                </a:solidFill>
                <a:latin typeface="Arial"/>
                <a:ea typeface="Arial"/>
                <a:cs typeface="Arial"/>
                <a:sym typeface="Arial"/>
              </a:rPr>
              <a:t>plan de testare</a:t>
            </a:r>
            <a:r>
              <a:rPr b="0" i="0" lang="en" sz="1400" u="none" cap="none" strike="noStrike">
                <a:solidFill>
                  <a:schemeClr val="lt1"/>
                </a:solidFill>
                <a:latin typeface="Arial"/>
                <a:ea typeface="Arial"/>
                <a:cs typeface="Arial"/>
                <a:sym typeface="Arial"/>
              </a:rPr>
              <a:t> care va conține informații generale legate de cum se va desfășura procesul de testare</a:t>
            </a:r>
            <a:endParaRPr b="0" i="0" sz="1400" u="none" cap="none" strike="noStrike">
              <a:solidFill>
                <a:schemeClr val="lt1"/>
              </a:solidFill>
              <a:latin typeface="Arial"/>
              <a:ea typeface="Arial"/>
              <a:cs typeface="Arial"/>
              <a:sym typeface="Arial"/>
            </a:endParaRPr>
          </a:p>
          <a:p>
            <a:pPr indent="-317500" lvl="0" marL="457200" marR="0" rtl="0" algn="l">
              <a:lnSpc>
                <a:spcPct val="15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Se </a:t>
            </a:r>
            <a:r>
              <a:rPr b="0" i="0" lang="en" sz="1400" u="none" cap="none" strike="noStrike">
                <a:solidFill>
                  <a:schemeClr val="accent1"/>
                </a:solidFill>
                <a:latin typeface="Arial"/>
                <a:ea typeface="Arial"/>
                <a:cs typeface="Arial"/>
                <a:sym typeface="Arial"/>
              </a:rPr>
              <a:t>evaluează criteriile de intrare </a:t>
            </a:r>
            <a:endParaRPr b="0" i="0" sz="1400" u="none" cap="none" strike="noStrike">
              <a:solidFill>
                <a:schemeClr val="accent1"/>
              </a:solidFill>
              <a:latin typeface="Arial"/>
              <a:ea typeface="Arial"/>
              <a:cs typeface="Arial"/>
              <a:sym typeface="Arial"/>
            </a:endParaRPr>
          </a:p>
        </p:txBody>
      </p:sp>
      <p:sp>
        <p:nvSpPr>
          <p:cNvPr id="392" name="Google Shape;392;p42"/>
          <p:cNvSpPr txBox="1"/>
          <p:nvPr>
            <p:ph idx="6" type="ctrTitle"/>
          </p:nvPr>
        </p:nvSpPr>
        <p:spPr>
          <a:xfrm>
            <a:off x="3327675" y="585100"/>
            <a:ext cx="3759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Planificare</a:t>
            </a:r>
            <a:endParaRPr>
              <a:solidFill>
                <a:schemeClr val="accent1"/>
              </a:solidFill>
            </a:endParaRPr>
          </a:p>
        </p:txBody>
      </p:sp>
      <p:cxnSp>
        <p:nvCxnSpPr>
          <p:cNvPr id="393" name="Google Shape;393;p4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394" name="Google Shape;394;p42"/>
          <p:cNvPicPr preferRelativeResize="0"/>
          <p:nvPr/>
        </p:nvPicPr>
        <p:blipFill rotWithShape="1">
          <a:blip r:embed="rId3">
            <a:alphaModFix/>
          </a:blip>
          <a:srcRect b="0" l="0" r="0" t="0"/>
          <a:stretch/>
        </p:blipFill>
        <p:spPr>
          <a:xfrm>
            <a:off x="416375" y="203675"/>
            <a:ext cx="2599325" cy="924500"/>
          </a:xfrm>
          <a:prstGeom prst="rect">
            <a:avLst/>
          </a:prstGeom>
          <a:noFill/>
          <a:ln>
            <a:noFill/>
          </a:ln>
        </p:spPr>
      </p:pic>
      <p:pic>
        <p:nvPicPr>
          <p:cNvPr id="395" name="Google Shape;395;p42"/>
          <p:cNvPicPr preferRelativeResize="0"/>
          <p:nvPr/>
        </p:nvPicPr>
        <p:blipFill rotWithShape="1">
          <a:blip r:embed="rId4">
            <a:alphaModFix/>
          </a:blip>
          <a:srcRect b="0" l="0" r="0" t="0"/>
          <a:stretch/>
        </p:blipFill>
        <p:spPr>
          <a:xfrm>
            <a:off x="7183775" y="1642773"/>
            <a:ext cx="1519425" cy="151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idx="6" type="ctrTitle"/>
          </p:nvPr>
        </p:nvSpPr>
        <p:spPr>
          <a:xfrm>
            <a:off x="264450" y="627150"/>
            <a:ext cx="809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*Evaluarea Riscurilor </a:t>
            </a:r>
            <a:r>
              <a:rPr lang="en">
                <a:solidFill>
                  <a:schemeClr val="accent1"/>
                </a:solidFill>
              </a:rPr>
              <a:t>în</a:t>
            </a:r>
            <a:r>
              <a:rPr lang="en">
                <a:solidFill>
                  <a:schemeClr val="accent1"/>
                </a:solidFill>
              </a:rPr>
              <a:t> Procesul de Testare </a:t>
            </a:r>
            <a:endParaRPr>
              <a:solidFill>
                <a:schemeClr val="accent1"/>
              </a:solidFill>
            </a:endParaRPr>
          </a:p>
        </p:txBody>
      </p:sp>
      <p:sp>
        <p:nvSpPr>
          <p:cNvPr id="401" name="Google Shape;401;p43"/>
          <p:cNvSpPr txBox="1"/>
          <p:nvPr/>
        </p:nvSpPr>
        <p:spPr>
          <a:xfrm>
            <a:off x="-151125" y="1181450"/>
            <a:ext cx="8279700" cy="1446900"/>
          </a:xfrm>
          <a:prstGeom prst="rect">
            <a:avLst/>
          </a:prstGeom>
          <a:noFill/>
          <a:ln>
            <a:noFill/>
          </a:ln>
        </p:spPr>
        <p:txBody>
          <a:bodyPr anchorCtr="0" anchor="ctr" bIns="130000" lIns="130000" spcFirstLastPara="1" rIns="130000" wrap="square" tIns="130000">
            <a:noAutofit/>
          </a:bodyPr>
          <a:lstStyle/>
          <a:p>
            <a:pPr indent="0" lvl="0" marL="0" marR="0" rtl="0" algn="l">
              <a:lnSpc>
                <a:spcPct val="100000"/>
              </a:lnSpc>
              <a:spcBef>
                <a:spcPts val="0"/>
              </a:spcBef>
              <a:spcAft>
                <a:spcPts val="0"/>
              </a:spcAft>
              <a:buClr>
                <a:srgbClr val="000000"/>
              </a:buClr>
              <a:buSzPts val="1500"/>
              <a:buFont typeface="Arial"/>
              <a:buNone/>
            </a:pPr>
            <a:r>
              <a:t/>
            </a:r>
            <a:endParaRPr b="0" i="1" sz="1200" u="none" cap="none" strike="noStrike">
              <a:solidFill>
                <a:srgbClr val="FFFFFF"/>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500"/>
              <a:buFont typeface="Arial"/>
              <a:buNone/>
            </a:pPr>
            <a:r>
              <a:rPr b="1" i="1" lang="en" sz="1200" u="none" cap="none" strike="noStrike">
                <a:solidFill>
                  <a:srgbClr val="FFFFFF"/>
                </a:solidFill>
                <a:latin typeface="Avenir"/>
                <a:ea typeface="Avenir"/>
                <a:cs typeface="Avenir"/>
                <a:sym typeface="Avenir"/>
              </a:rPr>
              <a:t>Riscul</a:t>
            </a:r>
            <a:r>
              <a:rPr b="0" i="1" lang="en" sz="1200" u="none" cap="none" strike="noStrike">
                <a:solidFill>
                  <a:srgbClr val="FFFFFF"/>
                </a:solidFill>
                <a:latin typeface="Avenir"/>
                <a:ea typeface="Avenir"/>
                <a:cs typeface="Avenir"/>
                <a:sym typeface="Avenir"/>
              </a:rPr>
              <a:t> este posibilitatea de a pierde ceva de valoare cum ar fi sanatatea, statutul social,  bunastarea emotionala sau financiara care pot fi castigate sau pierdute în urma asumarii un risc rezultat în urma unei acțiuni sau inacțiuni, prevăzută sau nu</a:t>
            </a:r>
            <a:endParaRPr b="0" i="1" sz="1200" u="none" cap="none" strike="noStrike">
              <a:solidFill>
                <a:srgbClr val="FFFFFF"/>
              </a:solidFill>
              <a:latin typeface="Avenir"/>
              <a:ea typeface="Avenir"/>
              <a:cs typeface="Avenir"/>
              <a:sym typeface="Avenir"/>
            </a:endParaRPr>
          </a:p>
          <a:p>
            <a:pPr indent="0" lvl="0" marL="0" marR="5080" rtl="0" algn="l">
              <a:lnSpc>
                <a:spcPct val="90000"/>
              </a:lnSpc>
              <a:spcBef>
                <a:spcPts val="100"/>
              </a:spcBef>
              <a:spcAft>
                <a:spcPts val="0"/>
              </a:spcAft>
              <a:buClr>
                <a:srgbClr val="000000"/>
              </a:buClr>
              <a:buSzPts val="1800"/>
              <a:buFont typeface="Arial"/>
              <a:buNone/>
            </a:pPr>
            <a:r>
              <a:t/>
            </a:r>
            <a:endParaRPr b="0" i="1" sz="1500" u="none" cap="none" strike="noStrike">
              <a:solidFill>
                <a:srgbClr val="FFFFFF"/>
              </a:solidFill>
              <a:latin typeface="Calibri"/>
              <a:ea typeface="Calibri"/>
              <a:cs typeface="Calibri"/>
              <a:sym typeface="Calibri"/>
            </a:endParaRPr>
          </a:p>
        </p:txBody>
      </p:sp>
      <p:sp>
        <p:nvSpPr>
          <p:cNvPr id="402" name="Google Shape;402;p43"/>
          <p:cNvSpPr txBox="1"/>
          <p:nvPr/>
        </p:nvSpPr>
        <p:spPr>
          <a:xfrm>
            <a:off x="358950" y="2344950"/>
            <a:ext cx="8426100" cy="237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FFB215"/>
                </a:solidFill>
                <a:latin typeface="Avenir"/>
                <a:ea typeface="Avenir"/>
                <a:cs typeface="Avenir"/>
                <a:sym typeface="Avenir"/>
              </a:rPr>
              <a:t>Riscuri de proiect</a:t>
            </a:r>
            <a:r>
              <a:rPr b="1" i="0" lang="en" sz="1500" u="none" cap="none" strike="noStrike">
                <a:solidFill>
                  <a:srgbClr val="FFFFFF"/>
                </a:solidFill>
                <a:latin typeface="Avenir"/>
                <a:ea typeface="Avenir"/>
                <a:cs typeface="Avenir"/>
                <a:sym typeface="Avenir"/>
              </a:rPr>
              <a:t> - </a:t>
            </a:r>
            <a:r>
              <a:rPr b="0" i="0" lang="en" sz="1500" u="none" cap="none" strike="noStrike">
                <a:solidFill>
                  <a:srgbClr val="FFFFFF"/>
                </a:solidFill>
                <a:latin typeface="Avenir"/>
                <a:ea typeface="Avenir"/>
                <a:cs typeface="Avenir"/>
                <a:sym typeface="Avenir"/>
              </a:rPr>
              <a:t>sunt acelea care pot sa afecteze lansarea produsului, crearea lui, sau îndeplinirea obiectivelor proiectului. Reprezinta toate obstacolele care ne stau in cale pentru crearea unui produs software de calitate.</a:t>
            </a:r>
            <a:endParaRPr b="0" i="0" sz="1500" u="none" cap="none" strike="noStrike">
              <a:solidFill>
                <a:srgbClr val="FFFFFF"/>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500" u="none" cap="none" strike="noStrike">
              <a:solidFill>
                <a:srgbClr val="FFFFFF"/>
              </a:solidFill>
              <a:latin typeface="Avenir"/>
              <a:ea typeface="Avenir"/>
              <a:cs typeface="Avenir"/>
              <a:sym typeface="Avenir"/>
            </a:endParaRPr>
          </a:p>
          <a:p>
            <a:pPr indent="0" lvl="0" marL="0" marR="0" rtl="0" algn="l">
              <a:lnSpc>
                <a:spcPct val="100000"/>
              </a:lnSpc>
              <a:spcBef>
                <a:spcPts val="1600"/>
              </a:spcBef>
              <a:spcAft>
                <a:spcPts val="0"/>
              </a:spcAft>
              <a:buClr>
                <a:srgbClr val="000000"/>
              </a:buClr>
              <a:buSzPts val="1800"/>
              <a:buFont typeface="Arial"/>
              <a:buNone/>
            </a:pPr>
            <a:r>
              <a:rPr b="0" i="0" lang="en" sz="1500" u="none" cap="none" strike="noStrike">
                <a:solidFill>
                  <a:srgbClr val="FFB215"/>
                </a:solidFill>
                <a:latin typeface="Avenir"/>
                <a:ea typeface="Avenir"/>
                <a:cs typeface="Avenir"/>
                <a:sym typeface="Avenir"/>
              </a:rPr>
              <a:t>Riscuri de produs</a:t>
            </a:r>
            <a:r>
              <a:rPr b="1" i="0" lang="en" sz="1500" u="none" cap="none" strike="noStrike">
                <a:solidFill>
                  <a:srgbClr val="FFFFFF"/>
                </a:solidFill>
                <a:latin typeface="Avenir"/>
                <a:ea typeface="Avenir"/>
                <a:cs typeface="Avenir"/>
                <a:sym typeface="Avenir"/>
              </a:rPr>
              <a:t> </a:t>
            </a:r>
            <a:r>
              <a:rPr b="0" i="0" lang="en" sz="1100" u="none" cap="none" strike="noStrike">
                <a:solidFill>
                  <a:srgbClr val="FFFFFF"/>
                </a:solidFill>
                <a:latin typeface="Arial"/>
                <a:ea typeface="Arial"/>
                <a:cs typeface="Arial"/>
                <a:sym typeface="Arial"/>
              </a:rPr>
              <a:t>- </a:t>
            </a:r>
            <a:r>
              <a:rPr b="0" i="0" lang="en" sz="1500" u="none" cap="none" strike="noStrike">
                <a:solidFill>
                  <a:srgbClr val="FFFFFF"/>
                </a:solidFill>
                <a:latin typeface="Avenir"/>
                <a:ea typeface="Avenir"/>
                <a:cs typeface="Avenir"/>
                <a:sym typeface="Avenir"/>
              </a:rPr>
              <a:t>sunt cele care sunt legate de utilizarea produsului si in general reprezinta riscul ca produsul sa nu funcționeze așa cum ar trebui sau ca produsul sa nu indeplineasca cerințele de business (putem vorbi de erori functionale sau non-functionale cum ar fi uzabilitate scăzută, performanta scazuta etc).</a:t>
            </a:r>
            <a:endParaRPr b="0"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500" u="none" cap="none" strike="noStrike">
              <a:solidFill>
                <a:srgbClr val="FFFFFF"/>
              </a:solidFill>
              <a:latin typeface="Avenir"/>
              <a:ea typeface="Avenir"/>
              <a:cs typeface="Avenir"/>
              <a:sym typeface="Avenir"/>
            </a:endParaRPr>
          </a:p>
        </p:txBody>
      </p:sp>
      <p:cxnSp>
        <p:nvCxnSpPr>
          <p:cNvPr id="403" name="Google Shape;403;p43"/>
          <p:cNvCxnSpPr/>
          <p:nvPr/>
        </p:nvCxnSpPr>
        <p:spPr>
          <a:xfrm>
            <a:off x="358950" y="12337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idx="6" type="ctrTitle"/>
          </p:nvPr>
        </p:nvSpPr>
        <p:spPr>
          <a:xfrm>
            <a:off x="311700" y="585100"/>
            <a:ext cx="6385500" cy="606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4000"/>
              <a:buNone/>
            </a:pPr>
            <a:r>
              <a:rPr i="1" lang="en" sz="4000">
                <a:solidFill>
                  <a:schemeClr val="accent1"/>
                </a:solidFill>
                <a:latin typeface="Arial"/>
                <a:ea typeface="Arial"/>
                <a:cs typeface="Arial"/>
                <a:sym typeface="Arial"/>
              </a:rPr>
              <a:t>Tipuri de Riscuri de Proiect</a:t>
            </a:r>
            <a:endParaRPr>
              <a:solidFill>
                <a:schemeClr val="accent1"/>
              </a:solidFill>
            </a:endParaRPr>
          </a:p>
        </p:txBody>
      </p:sp>
      <p:cxnSp>
        <p:nvCxnSpPr>
          <p:cNvPr id="409" name="Google Shape;409;p4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10" name="Google Shape;410;p44"/>
          <p:cNvSpPr txBox="1"/>
          <p:nvPr/>
        </p:nvSpPr>
        <p:spPr>
          <a:xfrm>
            <a:off x="306250" y="1295825"/>
            <a:ext cx="4014600" cy="2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 sz="1800" u="sng" cap="none" strike="noStrike">
                <a:solidFill>
                  <a:schemeClr val="lt1"/>
                </a:solidFill>
                <a:latin typeface="Avenir"/>
                <a:ea typeface="Avenir"/>
                <a:cs typeface="Avenir"/>
                <a:sym typeface="Avenir"/>
              </a:rPr>
              <a:t>Factori Organizationali</a:t>
            </a:r>
            <a:endParaRPr b="0" i="0" sz="1400" u="sng"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venir"/>
              <a:ea typeface="Avenir"/>
              <a:cs typeface="Avenir"/>
              <a:sym typeface="Avenir"/>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Lipsa competentei echipei (Ex: necunoașterea unei anumite tehnologii)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Probleme de personal</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Conflicte in echipa sau ignorarea amenințărilor apărute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11" name="Google Shape;411;p44"/>
          <p:cNvSpPr txBox="1"/>
          <p:nvPr/>
        </p:nvSpPr>
        <p:spPr>
          <a:xfrm>
            <a:off x="4601725" y="1295825"/>
            <a:ext cx="4389600" cy="149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lt1"/>
                </a:solidFill>
                <a:latin typeface="Avenir"/>
                <a:ea typeface="Avenir"/>
                <a:cs typeface="Avenir"/>
                <a:sym typeface="Avenir"/>
              </a:rPr>
              <a:t>Probleme Politice</a:t>
            </a:r>
            <a:endParaRPr b="0" i="0" sz="1400" u="sng" cap="none" strike="noStrike">
              <a:solidFill>
                <a:schemeClr val="lt1"/>
              </a:solidFill>
              <a:latin typeface="Arial"/>
              <a:ea typeface="Arial"/>
              <a:cs typeface="Arial"/>
              <a:sym typeface="Arial"/>
            </a:endParaRPr>
          </a:p>
          <a:p>
            <a:pPr indent="-304800" lvl="0" marL="457200" marR="0" rtl="0" algn="l">
              <a:lnSpc>
                <a:spcPct val="100000"/>
              </a:lnSpc>
              <a:spcBef>
                <a:spcPts val="160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Testerii pot sa nu comunice necesitățile sau rezultatele testarii în mod corect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Incapacitatea de a face follow up în urma testării sau a proceselor de review</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Atitudine incorectă asupra procesului de testare</a:t>
            </a:r>
            <a:endParaRPr b="0" i="0" sz="1200" u="none" cap="none" strike="noStrike">
              <a:solidFill>
                <a:schemeClr val="lt1"/>
              </a:solidFill>
              <a:latin typeface="Arial"/>
              <a:ea typeface="Arial"/>
              <a:cs typeface="Arial"/>
              <a:sym typeface="Arial"/>
            </a:endParaRPr>
          </a:p>
        </p:txBody>
      </p:sp>
      <p:sp>
        <p:nvSpPr>
          <p:cNvPr id="412" name="Google Shape;412;p44"/>
          <p:cNvSpPr txBox="1"/>
          <p:nvPr/>
        </p:nvSpPr>
        <p:spPr>
          <a:xfrm>
            <a:off x="306249" y="3028200"/>
            <a:ext cx="40146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lt1"/>
                </a:solidFill>
                <a:latin typeface="Avenir"/>
                <a:ea typeface="Avenir"/>
                <a:cs typeface="Avenir"/>
                <a:sym typeface="Avenir"/>
              </a:rPr>
              <a:t>Probleme de Furnizori</a:t>
            </a:r>
            <a:endParaRPr b="0" i="0" sz="1400" u="sng"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lt1"/>
              </a:solidFill>
              <a:latin typeface="Avenir"/>
              <a:ea typeface="Avenir"/>
              <a:cs typeface="Avenir"/>
              <a:sym typeface="Avenir"/>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O terta parte poate avea probleme cu livrarea unor produse necesare sau poate sa dea faliment</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Problemele contractuale pot sa cauzeze probleme cu proiectul</a:t>
            </a:r>
            <a:endParaRPr b="0" i="0" sz="1200" u="none" cap="none" strike="noStrike">
              <a:solidFill>
                <a:schemeClr val="lt1"/>
              </a:solidFill>
              <a:latin typeface="Arial"/>
              <a:ea typeface="Arial"/>
              <a:cs typeface="Arial"/>
              <a:sym typeface="Arial"/>
            </a:endParaRPr>
          </a:p>
        </p:txBody>
      </p:sp>
      <p:sp>
        <p:nvSpPr>
          <p:cNvPr id="413" name="Google Shape;413;p44"/>
          <p:cNvSpPr txBox="1"/>
          <p:nvPr/>
        </p:nvSpPr>
        <p:spPr>
          <a:xfrm>
            <a:off x="4601725" y="2966750"/>
            <a:ext cx="4447800" cy="252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Arial"/>
              <a:buNone/>
            </a:pPr>
            <a:r>
              <a:rPr b="1" i="0" lang="en" sz="1800" u="sng" cap="none" strike="noStrike">
                <a:solidFill>
                  <a:schemeClr val="lt1"/>
                </a:solidFill>
                <a:latin typeface="Avenir"/>
                <a:ea typeface="Avenir"/>
                <a:cs typeface="Avenir"/>
                <a:sym typeface="Avenir"/>
              </a:rPr>
              <a:t>Probleme Tehnice</a:t>
            </a:r>
            <a:endParaRPr b="0" i="0" sz="1400" u="sng"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venir"/>
              <a:ea typeface="Avenir"/>
              <a:cs typeface="Avenir"/>
              <a:sym typeface="Avenir"/>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Probleme cu cerintele de business (pot fi neclare, necalitative, se pot schimba frecvent sau sunt nefezabile)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Calitate scăzută a codului</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Intarzieri in începerea procesului de testare (ex dacă nu e gata mediul de testare sau testele in sine)</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Probleme cu instrumentele de testare</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cxnSp>
        <p:nvCxnSpPr>
          <p:cNvPr id="414" name="Google Shape;414;p44"/>
          <p:cNvCxnSpPr/>
          <p:nvPr/>
        </p:nvCxnSpPr>
        <p:spPr>
          <a:xfrm flipH="1">
            <a:off x="4406275" y="1404375"/>
            <a:ext cx="8700" cy="3546000"/>
          </a:xfrm>
          <a:prstGeom prst="straightConnector1">
            <a:avLst/>
          </a:prstGeom>
          <a:noFill/>
          <a:ln cap="flat" cmpd="sng" w="9525">
            <a:solidFill>
              <a:schemeClr val="dk2"/>
            </a:solidFill>
            <a:prstDash val="solid"/>
            <a:round/>
            <a:headEnd len="sm" w="sm" type="none"/>
            <a:tailEnd len="sm" w="sm" type="none"/>
          </a:ln>
        </p:spPr>
      </p:cxnSp>
      <p:cxnSp>
        <p:nvCxnSpPr>
          <p:cNvPr id="415" name="Google Shape;415;p44"/>
          <p:cNvCxnSpPr/>
          <p:nvPr/>
        </p:nvCxnSpPr>
        <p:spPr>
          <a:xfrm>
            <a:off x="324750" y="2914075"/>
            <a:ext cx="8470200" cy="26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idx="6" type="ctrTitle"/>
          </p:nvPr>
        </p:nvSpPr>
        <p:spPr>
          <a:xfrm>
            <a:off x="3015700" y="476550"/>
            <a:ext cx="5895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Monitorizare si Control</a:t>
            </a:r>
            <a:endParaRPr>
              <a:solidFill>
                <a:schemeClr val="accent1"/>
              </a:solidFill>
            </a:endParaRPr>
          </a:p>
        </p:txBody>
      </p:sp>
      <p:cxnSp>
        <p:nvCxnSpPr>
          <p:cNvPr id="421" name="Google Shape;421;p4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22" name="Google Shape;422;p45"/>
          <p:cNvSpPr txBox="1"/>
          <p:nvPr/>
        </p:nvSpPr>
        <p:spPr>
          <a:xfrm>
            <a:off x="416375" y="1335875"/>
            <a:ext cx="5063100" cy="3621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Este o activitate continuă care se desfășoară cu scopul de a compara progresul actual cu planul de testare (</a:t>
            </a:r>
            <a:r>
              <a:rPr b="1" i="1" lang="en" sz="1400" u="none" cap="none" strike="noStrike">
                <a:solidFill>
                  <a:schemeClr val="accent1"/>
                </a:solidFill>
                <a:latin typeface="Arial"/>
                <a:ea typeface="Arial"/>
                <a:cs typeface="Arial"/>
                <a:sym typeface="Arial"/>
              </a:rPr>
              <a:t>monitorizare</a:t>
            </a: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Începe o dată cu etapa de planificare și se termina o dată cu etapa de inchidere</a:t>
            </a:r>
            <a:endParaRPr b="0" i="0" sz="1400" u="none" cap="none" strike="noStrike">
              <a:solidFill>
                <a:schemeClr val="l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Presupune raportare periodica prin rapoarte de status care sa includa și notificarea oricăror devieri de la plan</a:t>
            </a:r>
            <a:endParaRPr b="0" i="0" sz="1400" u="none" cap="none" strike="noStrike">
              <a:solidFill>
                <a:schemeClr val="l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În cazul în care se observa riscul de a nu ne îndeplini obiectivele, se iau măsuri de </a:t>
            </a:r>
            <a:r>
              <a:rPr b="1" i="1" lang="en" sz="1400" u="none" cap="none" strike="noStrike">
                <a:solidFill>
                  <a:schemeClr val="accent1"/>
                </a:solidFill>
                <a:latin typeface="Arial"/>
                <a:ea typeface="Arial"/>
                <a:cs typeface="Arial"/>
                <a:sym typeface="Arial"/>
              </a:rPr>
              <a:t>control</a:t>
            </a:r>
            <a:endParaRPr b="1" i="1" sz="1400" u="none" cap="none" strike="noStrike">
              <a:solidFill>
                <a:schemeClr val="accen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Planificarea și replanificarea testarii ia în considerare feedback-ul obținut atat din etapa de monitorizare și control cât și din celelalte etape ale procesului de testare</a:t>
            </a:r>
            <a:endParaRPr b="0" i="0" sz="14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Roboto Light"/>
              <a:ea typeface="Roboto Light"/>
              <a:cs typeface="Roboto Light"/>
              <a:sym typeface="Roboto Light"/>
            </a:endParaRPr>
          </a:p>
        </p:txBody>
      </p:sp>
      <p:pic>
        <p:nvPicPr>
          <p:cNvPr id="423" name="Google Shape;423;p45"/>
          <p:cNvPicPr preferRelativeResize="0"/>
          <p:nvPr/>
        </p:nvPicPr>
        <p:blipFill rotWithShape="1">
          <a:blip r:embed="rId3">
            <a:alphaModFix/>
          </a:blip>
          <a:srcRect b="0" l="0" r="0" t="0"/>
          <a:stretch/>
        </p:blipFill>
        <p:spPr>
          <a:xfrm>
            <a:off x="5551575" y="1859500"/>
            <a:ext cx="3359725" cy="2243465"/>
          </a:xfrm>
          <a:prstGeom prst="rect">
            <a:avLst/>
          </a:prstGeom>
          <a:noFill/>
          <a:ln>
            <a:noFill/>
          </a:ln>
        </p:spPr>
      </p:pic>
      <p:pic>
        <p:nvPicPr>
          <p:cNvPr id="424" name="Google Shape;424;p45"/>
          <p:cNvPicPr preferRelativeResize="0"/>
          <p:nvPr/>
        </p:nvPicPr>
        <p:blipFill>
          <a:blip r:embed="rId4">
            <a:alphaModFix/>
          </a:blip>
          <a:stretch>
            <a:fillRect/>
          </a:stretch>
        </p:blipFill>
        <p:spPr>
          <a:xfrm>
            <a:off x="316075" y="123025"/>
            <a:ext cx="2590569" cy="9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Analiză</a:t>
            </a:r>
            <a:r>
              <a:rPr lang="en"/>
              <a:t> </a:t>
            </a:r>
            <a:endParaRPr>
              <a:solidFill>
                <a:schemeClr val="accent1"/>
              </a:solidFill>
            </a:endParaRPr>
          </a:p>
        </p:txBody>
      </p:sp>
      <p:cxnSp>
        <p:nvCxnSpPr>
          <p:cNvPr id="430" name="Google Shape;430;p4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431" name="Google Shape;431;p46"/>
          <p:cNvPicPr preferRelativeResize="0"/>
          <p:nvPr/>
        </p:nvPicPr>
        <p:blipFill rotWithShape="1">
          <a:blip r:embed="rId3">
            <a:alphaModFix/>
          </a:blip>
          <a:srcRect b="0" l="0" r="0" t="0"/>
          <a:stretch/>
        </p:blipFill>
        <p:spPr>
          <a:xfrm>
            <a:off x="311700" y="187650"/>
            <a:ext cx="2400024" cy="853625"/>
          </a:xfrm>
          <a:prstGeom prst="rect">
            <a:avLst/>
          </a:prstGeom>
          <a:noFill/>
          <a:ln>
            <a:noFill/>
          </a:ln>
        </p:spPr>
      </p:pic>
      <p:sp>
        <p:nvSpPr>
          <p:cNvPr id="432" name="Google Shape;432;p46"/>
          <p:cNvSpPr txBox="1"/>
          <p:nvPr/>
        </p:nvSpPr>
        <p:spPr>
          <a:xfrm>
            <a:off x="343700" y="1439675"/>
            <a:ext cx="6735600" cy="312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Răspunde la întrebarea: “Ce urmează sa testam”?</a:t>
            </a:r>
            <a:endParaRPr b="0" i="0" sz="14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In aceasta etapa se analizeaza documentatia primita de la client (cerinte de business, specificatii de design etc) pentru a ne asigura ca le înțelegem, ca nu exista greseli, ambiguitați, inconsistente, neconcordante, contradictii etc. Putem de asemenea sa facem sugestii de îmbunătățire asupra cerințelor, iar clientul va decide dacă sugestiile noastre sunt bune sau nu. Defectele care sunt găsite în cerințe sunt mai ușor de fixat și mai ieftin decat dacă ar fi găsite în cod </a:t>
            </a:r>
            <a:r>
              <a:rPr b="1" i="1" lang="en" sz="1400" u="none" cap="none" strike="noStrike">
                <a:solidFill>
                  <a:schemeClr val="accent1"/>
                </a:solidFill>
                <a:latin typeface="Arial"/>
                <a:ea typeface="Arial"/>
                <a:cs typeface="Arial"/>
                <a:sym typeface="Arial"/>
              </a:rPr>
              <a:t>(principiul 3 al testarii - Early Testing)</a:t>
            </a:r>
            <a:endParaRPr b="1" i="1" sz="1400" u="none" cap="none" strike="noStrike">
              <a:solidFill>
                <a:schemeClr val="accen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1" i="1" sz="1400" u="none" cap="none" strike="noStrike">
              <a:solidFill>
                <a:schemeClr val="accent1"/>
              </a:solidFill>
              <a:latin typeface="Arial"/>
              <a:ea typeface="Arial"/>
              <a:cs typeface="Arial"/>
              <a:sym typeface="Arial"/>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De asemenea, în aceasta etapa se genereaza condițiile de testare (Ce vom testa)</a:t>
            </a:r>
            <a:endParaRPr b="0" i="0" sz="1400" u="none" cap="none" strike="noStrike">
              <a:solidFill>
                <a:schemeClr val="lt1"/>
              </a:solidFill>
              <a:latin typeface="Arial"/>
              <a:ea typeface="Arial"/>
              <a:cs typeface="Arial"/>
              <a:sym typeface="Arial"/>
            </a:endParaRPr>
          </a:p>
        </p:txBody>
      </p:sp>
      <p:pic>
        <p:nvPicPr>
          <p:cNvPr id="433" name="Google Shape;433;p46"/>
          <p:cNvPicPr preferRelativeResize="0"/>
          <p:nvPr/>
        </p:nvPicPr>
        <p:blipFill rotWithShape="1">
          <a:blip r:embed="rId4">
            <a:alphaModFix/>
          </a:blip>
          <a:srcRect b="0" l="0" r="0" t="0"/>
          <a:stretch/>
        </p:blipFill>
        <p:spPr>
          <a:xfrm>
            <a:off x="7199325" y="2323450"/>
            <a:ext cx="1680299" cy="156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Design</a:t>
            </a:r>
            <a:endParaRPr>
              <a:solidFill>
                <a:schemeClr val="accent1"/>
              </a:solidFill>
            </a:endParaRPr>
          </a:p>
        </p:txBody>
      </p:sp>
      <p:cxnSp>
        <p:nvCxnSpPr>
          <p:cNvPr id="439" name="Google Shape;439;p4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40" name="Google Shape;440;p47"/>
          <p:cNvSpPr txBox="1"/>
          <p:nvPr/>
        </p:nvSpPr>
        <p:spPr>
          <a:xfrm>
            <a:off x="311700" y="1543675"/>
            <a:ext cx="5583300" cy="3170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800" u="none" cap="none" strike="noStrike">
                <a:solidFill>
                  <a:schemeClr val="lt1"/>
                </a:solidFill>
                <a:latin typeface="Arial"/>
                <a:ea typeface="Arial"/>
                <a:cs typeface="Arial"/>
                <a:sym typeface="Arial"/>
              </a:rPr>
              <a:t>Răspunde la întrebarea : “Cum vom testa?”</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 sz="1800" u="none" cap="none" strike="noStrike">
                <a:solidFill>
                  <a:schemeClr val="lt1"/>
                </a:solidFill>
                <a:latin typeface="Arial"/>
                <a:ea typeface="Arial"/>
                <a:cs typeface="Arial"/>
                <a:sym typeface="Arial"/>
              </a:rPr>
              <a:t>În aceasta etapa se creeaza cazurile de testare și se prioritizeaza </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 sz="1800" u="none" cap="none" strike="noStrike">
                <a:solidFill>
                  <a:schemeClr val="lt1"/>
                </a:solidFill>
                <a:latin typeface="Arial"/>
                <a:ea typeface="Arial"/>
                <a:cs typeface="Arial"/>
                <a:sym typeface="Arial"/>
              </a:rPr>
              <a:t>De asemenea se identifica datele de testare de care avem nevoie și se face design-ul mediului de testare prin identificarea oricărui tool sau infrastructură de care avem nevoie pentru testare</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41" name="Google Shape;441;p47"/>
          <p:cNvPicPr preferRelativeResize="0"/>
          <p:nvPr/>
        </p:nvPicPr>
        <p:blipFill rotWithShape="1">
          <a:blip r:embed="rId3">
            <a:alphaModFix/>
          </a:blip>
          <a:srcRect b="0" l="0" r="0" t="0"/>
          <a:stretch/>
        </p:blipFill>
        <p:spPr>
          <a:xfrm>
            <a:off x="311700" y="81425"/>
            <a:ext cx="2939325" cy="1045425"/>
          </a:xfrm>
          <a:prstGeom prst="rect">
            <a:avLst/>
          </a:prstGeom>
          <a:noFill/>
          <a:ln>
            <a:noFill/>
          </a:ln>
        </p:spPr>
      </p:pic>
      <p:pic>
        <p:nvPicPr>
          <p:cNvPr id="442" name="Google Shape;442;p47"/>
          <p:cNvPicPr preferRelativeResize="0"/>
          <p:nvPr/>
        </p:nvPicPr>
        <p:blipFill rotWithShape="1">
          <a:blip r:embed="rId4">
            <a:alphaModFix/>
          </a:blip>
          <a:srcRect b="0" l="0" r="0" t="0"/>
          <a:stretch/>
        </p:blipFill>
        <p:spPr>
          <a:xfrm>
            <a:off x="6231375" y="2342674"/>
            <a:ext cx="2516324" cy="1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Implementare</a:t>
            </a:r>
            <a:endParaRPr>
              <a:solidFill>
                <a:schemeClr val="accent1"/>
              </a:solidFill>
            </a:endParaRPr>
          </a:p>
        </p:txBody>
      </p:sp>
      <p:cxnSp>
        <p:nvCxnSpPr>
          <p:cNvPr id="448" name="Google Shape;448;p4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49" name="Google Shape;449;p48"/>
          <p:cNvSpPr txBox="1"/>
          <p:nvPr/>
        </p:nvSpPr>
        <p:spPr>
          <a:xfrm>
            <a:off x="311700" y="1927625"/>
            <a:ext cx="6759600" cy="2685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Răspunde la întrebarea : “Avem tot ce ne trebuie pentru a începe executarea testelor?”</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În aceasta etapa se creeaza datele de testare identificate în etapa anterioara</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Se creeaza mediul de test și tot în aceasta etapa ne asigurăm ca a fost definit in mod corect</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Se prioritizeaza testele (pe baza importanței de business și a riscurilor)</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Se grupează testele pe baza obiectivelor lor (testare functionala, testare de regresie, testare de acceptanta etc)</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Tot în etapa aceasta ne asigurăm ca avem tot ce ne trebuie pentru a începe testarea propriu-zisă (mediu de testare, permisiuni, date de testare, documentatie etc)</a:t>
            </a:r>
            <a:endParaRPr b="0" i="0" sz="1300" u="none" cap="none" strike="noStrike">
              <a:solidFill>
                <a:schemeClr val="lt1"/>
              </a:solidFill>
              <a:latin typeface="Arial"/>
              <a:ea typeface="Arial"/>
              <a:cs typeface="Arial"/>
              <a:sym typeface="Arial"/>
            </a:endParaRPr>
          </a:p>
        </p:txBody>
      </p:sp>
      <p:pic>
        <p:nvPicPr>
          <p:cNvPr id="450" name="Google Shape;450;p48"/>
          <p:cNvPicPr preferRelativeResize="0"/>
          <p:nvPr/>
        </p:nvPicPr>
        <p:blipFill rotWithShape="1">
          <a:blip r:embed="rId3">
            <a:alphaModFix/>
          </a:blip>
          <a:srcRect b="0" l="0" r="0" t="0"/>
          <a:stretch/>
        </p:blipFill>
        <p:spPr>
          <a:xfrm flipH="1">
            <a:off x="6935776" y="1999800"/>
            <a:ext cx="1847799" cy="1847799"/>
          </a:xfrm>
          <a:prstGeom prst="rect">
            <a:avLst/>
          </a:prstGeom>
          <a:noFill/>
          <a:ln>
            <a:noFill/>
          </a:ln>
        </p:spPr>
      </p:pic>
      <p:pic>
        <p:nvPicPr>
          <p:cNvPr id="451" name="Google Shape;451;p48"/>
          <p:cNvPicPr preferRelativeResize="0"/>
          <p:nvPr/>
        </p:nvPicPr>
        <p:blipFill rotWithShape="1">
          <a:blip r:embed="rId4">
            <a:alphaModFix/>
          </a:blip>
          <a:srcRect b="0" l="0" r="0" t="0"/>
          <a:stretch/>
        </p:blipFill>
        <p:spPr>
          <a:xfrm>
            <a:off x="311700" y="114600"/>
            <a:ext cx="2859325" cy="101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Executie</a:t>
            </a:r>
            <a:endParaRPr>
              <a:solidFill>
                <a:schemeClr val="accent1"/>
              </a:solidFill>
            </a:endParaRPr>
          </a:p>
        </p:txBody>
      </p:sp>
      <p:cxnSp>
        <p:nvCxnSpPr>
          <p:cNvPr id="457" name="Google Shape;457;p4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58" name="Google Shape;458;p49"/>
          <p:cNvSpPr txBox="1"/>
          <p:nvPr/>
        </p:nvSpPr>
        <p:spPr>
          <a:xfrm>
            <a:off x="279700" y="1407700"/>
            <a:ext cx="6759600" cy="337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În aceasta etapa cazurile de testare sunt executate (adică verificam comportamentul produsului software pe baza instrucțiunilor scrise în cazurile de testare)</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Rezultatele sunt raportate în tool-ul în care au fost scrise testele (Passed/Failed/Blocked etc)</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Bug-urile sunt raportate atunci când rezultatele așteptate nu coincid cu rezultatele actuale</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Atunci cand bug-urile sunt fixate, se face retestarea lor pentru a ne asigura că au fost într-adevăr fixate</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Atunci cand codul a fost schimbat (fie pentru fixarea unui bug fie pentru introducerea unei noi functionalitati), se va face si testare de regresie, pentru a ne asigura că schimbările făcute nu au avut un impact negativ asupra functionalitatilor existente</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lt1"/>
              </a:solidFill>
              <a:latin typeface="Arial"/>
              <a:ea typeface="Arial"/>
              <a:cs typeface="Arial"/>
              <a:sym typeface="Arial"/>
            </a:endParaRPr>
          </a:p>
        </p:txBody>
      </p:sp>
      <p:pic>
        <p:nvPicPr>
          <p:cNvPr id="459" name="Google Shape;459;p49"/>
          <p:cNvPicPr preferRelativeResize="0"/>
          <p:nvPr/>
        </p:nvPicPr>
        <p:blipFill rotWithShape="1">
          <a:blip r:embed="rId3">
            <a:alphaModFix/>
          </a:blip>
          <a:srcRect b="0" l="0" r="0" t="0"/>
          <a:stretch/>
        </p:blipFill>
        <p:spPr>
          <a:xfrm>
            <a:off x="311700" y="173438"/>
            <a:ext cx="2555376" cy="908875"/>
          </a:xfrm>
          <a:prstGeom prst="rect">
            <a:avLst/>
          </a:prstGeom>
          <a:noFill/>
          <a:ln>
            <a:noFill/>
          </a:ln>
        </p:spPr>
      </p:pic>
      <p:pic>
        <p:nvPicPr>
          <p:cNvPr id="460" name="Google Shape;460;p49"/>
          <p:cNvPicPr preferRelativeResize="0"/>
          <p:nvPr/>
        </p:nvPicPr>
        <p:blipFill rotWithShape="1">
          <a:blip r:embed="rId4">
            <a:alphaModFix/>
          </a:blip>
          <a:srcRect b="0" l="0" r="0" t="0"/>
          <a:stretch/>
        </p:blipFill>
        <p:spPr>
          <a:xfrm>
            <a:off x="7127700" y="2252538"/>
            <a:ext cx="1799900" cy="1686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Sfaturi generale</a:t>
            </a:r>
            <a:endParaRPr b="1">
              <a:solidFill>
                <a:schemeClr val="lt2"/>
              </a:solidFill>
              <a:latin typeface="Roboto"/>
              <a:ea typeface="Roboto"/>
              <a:cs typeface="Roboto"/>
              <a:sym typeface="Roboto"/>
            </a:endParaRPr>
          </a:p>
        </p:txBody>
      </p:sp>
      <p:cxnSp>
        <p:nvCxnSpPr>
          <p:cNvPr id="263" name="Google Shape;263;p3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4" name="Google Shape;264;p32"/>
          <p:cNvSpPr txBox="1"/>
          <p:nvPr/>
        </p:nvSpPr>
        <p:spPr>
          <a:xfrm>
            <a:off x="311700" y="1416500"/>
            <a:ext cx="85206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Să tratezi cu </a:t>
            </a:r>
            <a:r>
              <a:rPr b="1" i="0" lang="en" sz="1500" u="none" cap="none" strike="noStrike">
                <a:solidFill>
                  <a:schemeClr val="accent1"/>
                </a:solidFill>
                <a:latin typeface="Roboto"/>
                <a:ea typeface="Roboto"/>
                <a:cs typeface="Roboto"/>
                <a:sym typeface="Roboto"/>
              </a:rPr>
              <a:t>seriozitate</a:t>
            </a:r>
            <a:r>
              <a:rPr b="1" i="0" lang="en" sz="1500" u="none" cap="none" strike="noStrike">
                <a:solidFill>
                  <a:schemeClr val="lt1"/>
                </a:solidFill>
                <a:latin typeface="Roboto"/>
                <a:ea typeface="Roboto"/>
                <a:cs typeface="Roboto"/>
                <a:sym typeface="Roboto"/>
              </a:rPr>
              <a:t> și </a:t>
            </a:r>
            <a:r>
              <a:rPr b="1" i="0" lang="en" sz="1500" u="none" cap="none" strike="noStrike">
                <a:solidFill>
                  <a:schemeClr val="accent1"/>
                </a:solidFill>
                <a:latin typeface="Roboto"/>
                <a:ea typeface="Roboto"/>
                <a:cs typeface="Roboto"/>
                <a:sym typeface="Roboto"/>
              </a:rPr>
              <a:t>profesionalism</a:t>
            </a:r>
            <a:r>
              <a:rPr b="1" i="0" lang="en"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Alocă-ți timp pentru studiu. Rutina dă </a:t>
            </a:r>
            <a:r>
              <a:rPr b="1" i="0" lang="en" sz="1500" u="none" cap="none" strike="noStrike">
                <a:solidFill>
                  <a:schemeClr val="accent1"/>
                </a:solidFill>
                <a:latin typeface="Roboto"/>
                <a:ea typeface="Roboto"/>
                <a:cs typeface="Roboto"/>
                <a:sym typeface="Roboto"/>
              </a:rPr>
              <a:t>consistență</a:t>
            </a:r>
            <a:r>
              <a:rPr b="1" i="0" lang="en" sz="1500" u="none" cap="none" strike="noStrike">
                <a:solidFill>
                  <a:schemeClr val="lt1"/>
                </a:solidFill>
                <a:latin typeface="Roboto"/>
                <a:ea typeface="Roboto"/>
                <a:cs typeface="Roboto"/>
                <a:sym typeface="Roboto"/>
              </a:rPr>
              <a:t>. Consistența dă </a:t>
            </a:r>
            <a:r>
              <a:rPr b="1" i="0" lang="en" sz="1500" u="none" cap="none" strike="noStrike">
                <a:solidFill>
                  <a:schemeClr val="accent1"/>
                </a:solidFill>
                <a:latin typeface="Roboto"/>
                <a:ea typeface="Roboto"/>
                <a:cs typeface="Roboto"/>
                <a:sym typeface="Roboto"/>
              </a:rPr>
              <a:t>excelență</a:t>
            </a:r>
            <a:r>
              <a:rPr b="1" i="0" lang="en"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Să faci tot posibilul să participi la </a:t>
            </a:r>
            <a:r>
              <a:rPr b="1" i="0" lang="en" sz="1500" u="none" cap="none" strike="noStrike">
                <a:solidFill>
                  <a:schemeClr val="accent1"/>
                </a:solidFill>
                <a:latin typeface="Roboto"/>
                <a:ea typeface="Roboto"/>
                <a:cs typeface="Roboto"/>
                <a:sym typeface="Roboto"/>
              </a:rPr>
              <a:t>toate</a:t>
            </a:r>
            <a:r>
              <a:rPr b="1" i="0" lang="en"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Să lași </a:t>
            </a:r>
            <a:r>
              <a:rPr b="1" i="0" lang="en" sz="1500" u="none" cap="none" strike="noStrike">
                <a:solidFill>
                  <a:schemeClr val="accent1"/>
                </a:solidFill>
                <a:latin typeface="Roboto"/>
                <a:ea typeface="Roboto"/>
                <a:cs typeface="Roboto"/>
                <a:sym typeface="Roboto"/>
              </a:rPr>
              <a:t>comentarii</a:t>
            </a:r>
            <a:r>
              <a:rPr b="1" i="0" lang="en" sz="1500" u="none" cap="none" strike="noStrike">
                <a:solidFill>
                  <a:schemeClr val="lt1"/>
                </a:solidFill>
                <a:latin typeface="Roboto"/>
                <a:ea typeface="Roboto"/>
                <a:cs typeface="Roboto"/>
                <a:sym typeface="Roboto"/>
              </a:rPr>
              <a:t> explicative în notițele tale, informații pentru tine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Recomand să vizualizezi </a:t>
            </a:r>
            <a:r>
              <a:rPr b="1" i="0" lang="en" sz="1500" u="none" cap="none" strike="noStrike">
                <a:solidFill>
                  <a:schemeClr val="accent1"/>
                </a:solidFill>
                <a:latin typeface="Roboto"/>
                <a:ea typeface="Roboto"/>
                <a:cs typeface="Roboto"/>
                <a:sym typeface="Roboto"/>
              </a:rPr>
              <a:t>înregistrarea</a:t>
            </a:r>
            <a:r>
              <a:rPr b="1" i="0" lang="en" sz="1500" u="none" cap="none" strike="noStrike">
                <a:solidFill>
                  <a:schemeClr val="lt1"/>
                </a:solidFill>
                <a:latin typeface="Roboto"/>
                <a:ea typeface="Roboto"/>
                <a:cs typeface="Roboto"/>
                <a:sym typeface="Roboto"/>
              </a:rPr>
              <a:t>. Să îți notezi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Să îți faci </a:t>
            </a:r>
            <a:r>
              <a:rPr b="1" i="0" lang="en" sz="1500" u="none" cap="none" strike="noStrike">
                <a:solidFill>
                  <a:schemeClr val="accent1"/>
                </a:solidFill>
                <a:latin typeface="Roboto"/>
                <a:ea typeface="Roboto"/>
                <a:cs typeface="Roboto"/>
                <a:sym typeface="Roboto"/>
              </a:rPr>
              <a:t>temele</a:t>
            </a:r>
            <a:r>
              <a:rPr b="1" i="0" lang="en" sz="1500" u="none" cap="none" strike="noStrike">
                <a:solidFill>
                  <a:schemeClr val="lt1"/>
                </a:solidFill>
                <a:latin typeface="Roboto"/>
                <a:ea typeface="Roboto"/>
                <a:cs typeface="Roboto"/>
                <a:sym typeface="Roboto"/>
              </a:rPr>
              <a:t> și unde nu reușești singur, să întrebi pe </a:t>
            </a:r>
            <a:r>
              <a:rPr b="1" i="0" lang="en" sz="1500" u="none" cap="none" strike="noStrike">
                <a:solidFill>
                  <a:schemeClr val="accent1"/>
                </a:solidFill>
                <a:latin typeface="Roboto"/>
                <a:ea typeface="Roboto"/>
                <a:cs typeface="Roboto"/>
                <a:sym typeface="Roboto"/>
              </a:rPr>
              <a:t>grup</a:t>
            </a:r>
            <a:r>
              <a:rPr b="1" i="0" lang="en" sz="1500" u="none" cap="none" strike="noStrike">
                <a:solidFill>
                  <a:schemeClr val="lt1"/>
                </a:solidFill>
                <a:latin typeface="Roboto"/>
                <a:ea typeface="Roboto"/>
                <a:cs typeface="Roboto"/>
                <a:sym typeface="Roboto"/>
              </a:rPr>
              <a:t>. Trainerul va </a:t>
            </a:r>
            <a:r>
              <a:rPr b="1" i="0" lang="en" sz="1500" u="none" cap="none" strike="noStrike">
                <a:solidFill>
                  <a:schemeClr val="accent1"/>
                </a:solidFill>
                <a:latin typeface="Roboto"/>
                <a:ea typeface="Roboto"/>
                <a:cs typeface="Roboto"/>
                <a:sym typeface="Roboto"/>
              </a:rPr>
              <a:t>răspunde</a:t>
            </a:r>
            <a:r>
              <a:rPr b="1" i="0" lang="en"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Poți chiar să faci un grup doar de studenți și să vă întâlniți o dată pe săptămână să discutați temele </a:t>
            </a:r>
            <a:r>
              <a:rPr b="1" i="0" lang="en" sz="1500" u="none" cap="none" strike="noStrike">
                <a:solidFill>
                  <a:schemeClr val="accent1"/>
                </a:solidFill>
                <a:latin typeface="Roboto"/>
                <a:ea typeface="Roboto"/>
                <a:cs typeface="Roboto"/>
                <a:sym typeface="Roboto"/>
              </a:rPr>
              <a:t>împreună</a:t>
            </a:r>
            <a:r>
              <a:rPr b="1" i="0" lang="en"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 sz="1500" u="none" cap="none" strike="noStrike">
                <a:solidFill>
                  <a:schemeClr val="lt1"/>
                </a:solidFill>
                <a:latin typeface="Roboto"/>
                <a:ea typeface="Roboto"/>
                <a:cs typeface="Roboto"/>
                <a:sym typeface="Roboto"/>
              </a:rPr>
              <a:t>În timpul orelor, să ai </a:t>
            </a:r>
            <a:r>
              <a:rPr b="1" i="0" lang="en" sz="1500" u="none" cap="none" strike="noStrike">
                <a:solidFill>
                  <a:schemeClr val="accent1"/>
                </a:solidFill>
                <a:latin typeface="Roboto"/>
                <a:ea typeface="Roboto"/>
                <a:cs typeface="Roboto"/>
                <a:sym typeface="Roboto"/>
              </a:rPr>
              <a:t>curaj</a:t>
            </a:r>
            <a:r>
              <a:rPr b="1" i="0" lang="en" sz="1500" u="none" cap="none" strike="noStrike">
                <a:solidFill>
                  <a:schemeClr val="lt1"/>
                </a:solidFill>
                <a:latin typeface="Roboto"/>
                <a:ea typeface="Roboto"/>
                <a:cs typeface="Roboto"/>
                <a:sym typeface="Roboto"/>
              </a:rPr>
              <a:t> să pui </a:t>
            </a:r>
            <a:r>
              <a:rPr b="1" i="0" lang="en" sz="1500" u="none" cap="none" strike="noStrike">
                <a:solidFill>
                  <a:schemeClr val="accent1"/>
                </a:solidFill>
                <a:latin typeface="Roboto"/>
                <a:ea typeface="Roboto"/>
                <a:cs typeface="Roboto"/>
                <a:sym typeface="Roboto"/>
              </a:rPr>
              <a:t>întrebări</a:t>
            </a:r>
            <a:r>
              <a:rPr b="1" i="0" lang="en"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0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0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0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1000"/>
                                        <p:tgtEl>
                                          <p:spTgt spid="2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Effect filter="fade" transition="in">
                                      <p:cBhvr>
                                        <p:cTn dur="1000"/>
                                        <p:tgtEl>
                                          <p:spTgt spid="26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0"/>
          <p:cNvSpPr txBox="1"/>
          <p:nvPr>
            <p:ph idx="6" type="ctrTitle"/>
          </p:nvPr>
        </p:nvSpPr>
        <p:spPr>
          <a:xfrm>
            <a:off x="3463675" y="519025"/>
            <a:ext cx="2191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Inchidere</a:t>
            </a:r>
            <a:endParaRPr>
              <a:solidFill>
                <a:schemeClr val="accent1"/>
              </a:solidFill>
            </a:endParaRPr>
          </a:p>
        </p:txBody>
      </p:sp>
      <p:cxnSp>
        <p:nvCxnSpPr>
          <p:cNvPr id="466" name="Google Shape;466;p5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67" name="Google Shape;467;p50"/>
          <p:cNvSpPr txBox="1"/>
          <p:nvPr/>
        </p:nvSpPr>
        <p:spPr>
          <a:xfrm>
            <a:off x="279700" y="2087650"/>
            <a:ext cx="6759600" cy="25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În aceasta etapa se evaluează criteriile de ieșire pentru a ne asigura că putem sa inchidem procesul de testare în siguranta</a:t>
            </a:r>
            <a:endParaRPr b="0" i="0" sz="1200" u="none" cap="none" strike="noStrike">
              <a:solidFill>
                <a:schemeClr val="lt1"/>
              </a:solidFill>
              <a:latin typeface="Arial"/>
              <a:ea typeface="Arial"/>
              <a:cs typeface="Arial"/>
              <a:sym typeface="Arial"/>
            </a:endParaRPr>
          </a:p>
          <a:p>
            <a:pPr indent="-304800" lvl="0" marL="457200" marR="0" rtl="0" algn="l">
              <a:lnSpc>
                <a:spcPct val="15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Orice taskuri rămase deschise și buguri sunt re-evaluate si ulterior inchise</a:t>
            </a:r>
            <a:endParaRPr b="0" i="0" sz="1200" u="none" cap="none" strike="noStrike">
              <a:solidFill>
                <a:schemeClr val="lt1"/>
              </a:solidFill>
              <a:latin typeface="Arial"/>
              <a:ea typeface="Arial"/>
              <a:cs typeface="Arial"/>
              <a:sym typeface="Arial"/>
            </a:endParaRPr>
          </a:p>
          <a:p>
            <a:pPr indent="-304800" lvl="0" marL="457200" marR="0" rtl="0" algn="l">
              <a:lnSpc>
                <a:spcPct val="15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Materialele de testare sunt predate și arhivate </a:t>
            </a:r>
            <a:r>
              <a:rPr b="1" i="1" lang="en" sz="1200" u="none" cap="none" strike="noStrike">
                <a:solidFill>
                  <a:schemeClr val="accent1"/>
                </a:solidFill>
                <a:latin typeface="Arial"/>
                <a:ea typeface="Arial"/>
                <a:cs typeface="Arial"/>
                <a:sym typeface="Arial"/>
              </a:rPr>
              <a:t>(handover of testware)</a:t>
            </a:r>
            <a:endParaRPr b="1" i="1" sz="1200" u="none" cap="none" strike="noStrike">
              <a:solidFill>
                <a:schemeClr val="accent1"/>
              </a:solidFill>
              <a:latin typeface="Arial"/>
              <a:ea typeface="Arial"/>
              <a:cs typeface="Arial"/>
              <a:sym typeface="Arial"/>
            </a:endParaRPr>
          </a:p>
          <a:p>
            <a:pPr indent="-304800" lvl="0" marL="457200" marR="0" rtl="0" algn="l">
              <a:lnSpc>
                <a:spcPct val="15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Este generat un raport de inchidere a testarii (Care mai e numit si </a:t>
            </a:r>
            <a:r>
              <a:rPr b="1" i="1" lang="en" sz="1200" u="none" cap="none" strike="noStrike">
                <a:solidFill>
                  <a:schemeClr val="accent1"/>
                </a:solidFill>
                <a:latin typeface="Arial"/>
                <a:ea typeface="Arial"/>
                <a:cs typeface="Arial"/>
                <a:sym typeface="Arial"/>
              </a:rPr>
              <a:t>test summary report</a:t>
            </a:r>
            <a:r>
              <a:rPr b="0" i="0" lang="en" sz="1200" u="none" cap="none" strike="noStrike">
                <a:solidFill>
                  <a:schemeClr val="lt1"/>
                </a:solidFill>
                <a:latin typeface="Arial"/>
                <a:ea typeface="Arial"/>
                <a:cs typeface="Arial"/>
                <a:sym typeface="Arial"/>
              </a:rPr>
              <a:t> sau </a:t>
            </a:r>
            <a:r>
              <a:rPr b="1" i="1" lang="en" sz="1200" u="none" cap="none" strike="noStrike">
                <a:solidFill>
                  <a:schemeClr val="accent1"/>
                </a:solidFill>
                <a:latin typeface="Arial"/>
                <a:ea typeface="Arial"/>
                <a:cs typeface="Arial"/>
                <a:sym typeface="Arial"/>
              </a:rPr>
              <a:t>test completion report</a:t>
            </a:r>
            <a:r>
              <a:rPr b="0" i="0" lang="en" sz="1200" u="none" cap="none" strike="noStrike">
                <a:solidFill>
                  <a:schemeClr val="lt1"/>
                </a:solidFill>
                <a:latin typeface="Arial"/>
                <a:ea typeface="Arial"/>
                <a:cs typeface="Arial"/>
                <a:sym typeface="Arial"/>
              </a:rPr>
              <a:t>) care ulterior este trimis catre stakeholders</a:t>
            </a:r>
            <a:endParaRPr b="0" i="0" sz="1200" u="none" cap="none" strike="noStrike">
              <a:solidFill>
                <a:schemeClr val="lt1"/>
              </a:solidFill>
              <a:latin typeface="Arial"/>
              <a:ea typeface="Arial"/>
              <a:cs typeface="Arial"/>
              <a:sym typeface="Arial"/>
            </a:endParaRPr>
          </a:p>
          <a:p>
            <a:pPr indent="-304800" lvl="0" marL="457200" marR="0" rtl="0" algn="l">
              <a:lnSpc>
                <a:spcPct val="150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Se analizează lecțiile învățate în urma procesului de testare pentru a evalua schimbările necesare într-un proiect similar viitor</a:t>
            </a:r>
            <a:endParaRPr b="0" i="0" sz="1200" u="none" cap="none" strike="noStrike">
              <a:solidFill>
                <a:schemeClr val="lt1"/>
              </a:solidFill>
              <a:latin typeface="Arial"/>
              <a:ea typeface="Arial"/>
              <a:cs typeface="Arial"/>
              <a:sym typeface="Arial"/>
            </a:endParaRPr>
          </a:p>
          <a:p>
            <a:pPr indent="-304800" lvl="0" marL="457200" marR="0" rtl="0" algn="l">
              <a:lnSpc>
                <a:spcPct val="150000"/>
              </a:lnSpc>
              <a:spcBef>
                <a:spcPts val="0"/>
              </a:spcBef>
              <a:spcAft>
                <a:spcPts val="0"/>
              </a:spcAft>
              <a:buClr>
                <a:schemeClr val="accent1"/>
              </a:buClr>
              <a:buSzPts val="1200"/>
              <a:buChar char="●"/>
            </a:pPr>
            <a:r>
              <a:rPr b="1" lang="en" sz="1200">
                <a:solidFill>
                  <a:schemeClr val="accent1"/>
                </a:solidFill>
              </a:rPr>
              <a:t>Se identifica riscurile de produs (daca exista) si se raporteaza catre client*</a:t>
            </a:r>
            <a:endParaRPr b="1" sz="1200">
              <a:solidFill>
                <a:schemeClr val="accent1"/>
              </a:solidFill>
            </a:endParaRPr>
          </a:p>
        </p:txBody>
      </p:sp>
      <p:pic>
        <p:nvPicPr>
          <p:cNvPr id="468" name="Google Shape;468;p50"/>
          <p:cNvPicPr preferRelativeResize="0"/>
          <p:nvPr/>
        </p:nvPicPr>
        <p:blipFill rotWithShape="1">
          <a:blip r:embed="rId3">
            <a:alphaModFix/>
          </a:blip>
          <a:srcRect b="0" l="0" r="0" t="0"/>
          <a:stretch/>
        </p:blipFill>
        <p:spPr>
          <a:xfrm>
            <a:off x="7127700" y="2252538"/>
            <a:ext cx="1799900" cy="1686520"/>
          </a:xfrm>
          <a:prstGeom prst="rect">
            <a:avLst/>
          </a:prstGeom>
          <a:noFill/>
          <a:ln>
            <a:noFill/>
          </a:ln>
        </p:spPr>
      </p:pic>
      <p:pic>
        <p:nvPicPr>
          <p:cNvPr id="469" name="Google Shape;469;p50"/>
          <p:cNvPicPr preferRelativeResize="0"/>
          <p:nvPr/>
        </p:nvPicPr>
        <p:blipFill rotWithShape="1">
          <a:blip r:embed="rId4">
            <a:alphaModFix/>
          </a:blip>
          <a:srcRect b="0" l="0" r="0" t="0"/>
          <a:stretch/>
        </p:blipFill>
        <p:spPr>
          <a:xfrm>
            <a:off x="311700" y="57425"/>
            <a:ext cx="3003326" cy="106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1"/>
          <p:cNvSpPr txBox="1"/>
          <p:nvPr>
            <p:ph idx="6" type="ctrTitle"/>
          </p:nvPr>
        </p:nvSpPr>
        <p:spPr>
          <a:xfrm>
            <a:off x="311700" y="960525"/>
            <a:ext cx="8520600" cy="606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4000"/>
              <a:buNone/>
            </a:pPr>
            <a:r>
              <a:rPr i="1" lang="en" sz="4000">
                <a:solidFill>
                  <a:schemeClr val="accent1"/>
                </a:solidFill>
                <a:latin typeface="Arial"/>
                <a:ea typeface="Arial"/>
                <a:cs typeface="Arial"/>
                <a:sym typeface="Arial"/>
              </a:rPr>
              <a:t>*</a:t>
            </a:r>
            <a:r>
              <a:rPr i="1" lang="en" sz="4000">
                <a:solidFill>
                  <a:schemeClr val="accent1"/>
                </a:solidFill>
                <a:latin typeface="Arial"/>
                <a:ea typeface="Arial"/>
                <a:cs typeface="Arial"/>
                <a:sym typeface="Arial"/>
              </a:rPr>
              <a:t>Exemple de Riscuri de Produs</a:t>
            </a:r>
            <a:endParaRPr>
              <a:solidFill>
                <a:schemeClr val="accent1"/>
              </a:solidFill>
            </a:endParaRPr>
          </a:p>
        </p:txBody>
      </p:sp>
      <p:cxnSp>
        <p:nvCxnSpPr>
          <p:cNvPr id="475" name="Google Shape;475;p51"/>
          <p:cNvCxnSpPr/>
          <p:nvPr/>
        </p:nvCxnSpPr>
        <p:spPr>
          <a:xfrm>
            <a:off x="311700" y="1628188"/>
            <a:ext cx="8520600" cy="0"/>
          </a:xfrm>
          <a:prstGeom prst="straightConnector1">
            <a:avLst/>
          </a:prstGeom>
          <a:noFill/>
          <a:ln cap="flat" cmpd="sng" w="9525">
            <a:solidFill>
              <a:schemeClr val="accent1"/>
            </a:solidFill>
            <a:prstDash val="solid"/>
            <a:round/>
            <a:headEnd len="sm" w="sm" type="none"/>
            <a:tailEnd len="sm" w="sm" type="none"/>
          </a:ln>
        </p:spPr>
      </p:cxnSp>
      <p:pic>
        <p:nvPicPr>
          <p:cNvPr descr="Bar Graph with Downward Trend" id="476" name="Google Shape;476;p51"/>
          <p:cNvPicPr preferRelativeResize="0"/>
          <p:nvPr/>
        </p:nvPicPr>
        <p:blipFill rotWithShape="1">
          <a:blip r:embed="rId3">
            <a:alphaModFix/>
          </a:blip>
          <a:srcRect b="0" l="0" r="0" t="0"/>
          <a:stretch/>
        </p:blipFill>
        <p:spPr>
          <a:xfrm>
            <a:off x="279700" y="2263200"/>
            <a:ext cx="1736400" cy="1736400"/>
          </a:xfrm>
          <a:prstGeom prst="rect">
            <a:avLst/>
          </a:prstGeom>
          <a:noFill/>
          <a:ln>
            <a:noFill/>
          </a:ln>
        </p:spPr>
      </p:pic>
      <p:sp>
        <p:nvSpPr>
          <p:cNvPr id="477" name="Google Shape;477;p51"/>
          <p:cNvSpPr txBox="1"/>
          <p:nvPr/>
        </p:nvSpPr>
        <p:spPr>
          <a:xfrm>
            <a:off x="1936850" y="2455050"/>
            <a:ext cx="6990300" cy="2256600"/>
          </a:xfrm>
          <a:prstGeom prst="rect">
            <a:avLst/>
          </a:prstGeom>
          <a:noFill/>
          <a:ln>
            <a:noFill/>
          </a:ln>
        </p:spPr>
        <p:txBody>
          <a:bodyPr anchorCtr="0" anchor="t" bIns="45700" lIns="91425" spcFirstLastPara="1" rIns="91425" wrap="square" tIns="45700">
            <a:normAutofit/>
          </a:bodyPr>
          <a:lstStyle/>
          <a:p>
            <a:pPr indent="0" lvl="0" marL="182880" marR="0" rtl="0" algn="l">
              <a:lnSpc>
                <a:spcPct val="110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Livrarea unui produs care conține defecte ce duc la un failure </a:t>
            </a:r>
            <a:endParaRPr b="0" i="0" sz="1500" u="none" cap="none" strike="noStrike">
              <a:solidFill>
                <a:schemeClr val="lt1"/>
              </a:solidFill>
              <a:latin typeface="Arial"/>
              <a:ea typeface="Arial"/>
              <a:cs typeface="Arial"/>
              <a:sym typeface="Arial"/>
            </a:endParaRPr>
          </a:p>
          <a:p>
            <a:pPr indent="0" lvl="0" marL="182880" marR="0" rtl="0" algn="l">
              <a:lnSpc>
                <a:spcPct val="110000"/>
              </a:lnSpc>
              <a:spcBef>
                <a:spcPts val="80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Incapacitatea produsului de a indeplini cerintele </a:t>
            </a:r>
            <a:endParaRPr b="0" i="0" sz="1500" u="none" cap="none" strike="noStrike">
              <a:solidFill>
                <a:schemeClr val="lt1"/>
              </a:solidFill>
              <a:latin typeface="Arial"/>
              <a:ea typeface="Arial"/>
              <a:cs typeface="Arial"/>
              <a:sym typeface="Arial"/>
            </a:endParaRPr>
          </a:p>
          <a:p>
            <a:pPr indent="0" lvl="0" marL="182880" marR="0" rtl="0" algn="l">
              <a:lnSpc>
                <a:spcPct val="110000"/>
              </a:lnSpc>
              <a:spcBef>
                <a:spcPts val="80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Incapacitatea produsului de a îndeplini așteptările clientului</a:t>
            </a:r>
            <a:endParaRPr b="0" i="0" sz="1500" u="none" cap="none" strike="noStrike">
              <a:solidFill>
                <a:schemeClr val="lt1"/>
              </a:solidFill>
              <a:latin typeface="Arial"/>
              <a:ea typeface="Arial"/>
              <a:cs typeface="Arial"/>
              <a:sym typeface="Arial"/>
            </a:endParaRPr>
          </a:p>
          <a:p>
            <a:pPr indent="0" lvl="0" marL="182880" marR="0" rtl="0" algn="l">
              <a:lnSpc>
                <a:spcPct val="110000"/>
              </a:lnSpc>
              <a:spcBef>
                <a:spcPts val="80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Calitate scăzută a parametrilor non-functionali (uzabilitate, performanta etc)</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idx="6" type="ctrTitle"/>
          </p:nvPr>
        </p:nvSpPr>
        <p:spPr>
          <a:xfrm>
            <a:off x="311700" y="3085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Concepte similare</a:t>
            </a:r>
            <a:endParaRPr>
              <a:solidFill>
                <a:schemeClr val="accent1"/>
              </a:solidFill>
            </a:endParaRPr>
          </a:p>
        </p:txBody>
      </p:sp>
      <p:cxnSp>
        <p:nvCxnSpPr>
          <p:cNvPr id="483" name="Google Shape;483;p52"/>
          <p:cNvCxnSpPr/>
          <p:nvPr/>
        </p:nvCxnSpPr>
        <p:spPr>
          <a:xfrm>
            <a:off x="311700" y="1007725"/>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484" name="Google Shape;484;p52"/>
          <p:cNvGrpSpPr/>
          <p:nvPr/>
        </p:nvGrpSpPr>
        <p:grpSpPr>
          <a:xfrm>
            <a:off x="144223" y="1718550"/>
            <a:ext cx="8855556" cy="2505682"/>
            <a:chOff x="-246657" y="552064"/>
            <a:chExt cx="9696218" cy="2819175"/>
          </a:xfrm>
        </p:grpSpPr>
        <p:sp>
          <p:nvSpPr>
            <p:cNvPr id="485" name="Google Shape;485;p52"/>
            <p:cNvSpPr/>
            <p:nvPr/>
          </p:nvSpPr>
          <p:spPr>
            <a:xfrm>
              <a:off x="200135" y="891557"/>
              <a:ext cx="1195800" cy="5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2"/>
            <p:cNvSpPr txBox="1"/>
            <p:nvPr/>
          </p:nvSpPr>
          <p:spPr>
            <a:xfrm>
              <a:off x="-246657" y="552064"/>
              <a:ext cx="1450200" cy="5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rgbClr val="FFC000"/>
                  </a:solidFill>
                  <a:latin typeface="Calibri"/>
                  <a:ea typeface="Calibri"/>
                  <a:cs typeface="Calibri"/>
                  <a:sym typeface="Calibri"/>
                </a:rPr>
                <a:t>Fault vs failure</a:t>
              </a:r>
              <a:endParaRPr b="0" i="0" sz="1400" u="none" cap="none" strike="noStrike">
                <a:solidFill>
                  <a:srgbClr val="FFC000"/>
                </a:solidFill>
                <a:latin typeface="Calibri"/>
                <a:ea typeface="Calibri"/>
                <a:cs typeface="Calibri"/>
                <a:sym typeface="Calibri"/>
              </a:endParaRPr>
            </a:p>
            <a:p>
              <a:pPr indent="0" lvl="0" marL="0" marR="0" rtl="0" algn="l">
                <a:lnSpc>
                  <a:spcPct val="100000"/>
                </a:lnSpc>
                <a:spcBef>
                  <a:spcPts val="490"/>
                </a:spcBef>
                <a:spcAft>
                  <a:spcPts val="0"/>
                </a:spcAft>
                <a:buClr>
                  <a:srgbClr val="000000"/>
                </a:buClr>
                <a:buSzPts val="1400"/>
                <a:buFont typeface="Calibri"/>
                <a:buNone/>
              </a:pPr>
              <a:r>
                <a:t/>
              </a:r>
              <a:endParaRPr b="0" i="0" sz="1400" u="none" cap="none" strike="noStrike">
                <a:solidFill>
                  <a:srgbClr val="FFC000"/>
                </a:solidFill>
                <a:latin typeface="Calibri"/>
                <a:ea typeface="Calibri"/>
                <a:cs typeface="Calibri"/>
                <a:sym typeface="Calibri"/>
              </a:endParaRPr>
            </a:p>
          </p:txBody>
        </p:sp>
        <p:sp>
          <p:nvSpPr>
            <p:cNvPr id="487" name="Google Shape;487;p52"/>
            <p:cNvSpPr/>
            <p:nvPr/>
          </p:nvSpPr>
          <p:spPr>
            <a:xfrm>
              <a:off x="7891" y="1468639"/>
              <a:ext cx="2088300" cy="190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2"/>
            <p:cNvSpPr txBox="1"/>
            <p:nvPr/>
          </p:nvSpPr>
          <p:spPr>
            <a:xfrm>
              <a:off x="-246655" y="850585"/>
              <a:ext cx="3365100" cy="231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chemeClr val="accent1"/>
                  </a:solidFill>
                  <a:latin typeface="Calibri"/>
                  <a:ea typeface="Calibri"/>
                  <a:cs typeface="Calibri"/>
                  <a:sym typeface="Calibri"/>
                </a:rPr>
                <a:t>Eroare</a:t>
              </a:r>
              <a:r>
                <a:rPr b="0" i="0" lang="en" sz="1100" u="none" cap="none" strike="noStrike">
                  <a:solidFill>
                    <a:schemeClr val="lt1"/>
                  </a:solidFill>
                  <a:latin typeface="Calibri"/>
                  <a:ea typeface="Calibri"/>
                  <a:cs typeface="Calibri"/>
                  <a:sym typeface="Calibri"/>
                </a:rPr>
                <a:t> (greșeală)&gt; defect (fault, bug)&gt; failure</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Calibri"/>
                <a:buNone/>
              </a:pPr>
              <a:r>
                <a:t/>
              </a:r>
              <a:endParaRPr b="0" i="0" sz="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b="0" i="0" lang="en" sz="1100" u="none" cap="none" strike="noStrike">
                  <a:solidFill>
                    <a:schemeClr val="lt1"/>
                  </a:solidFill>
                  <a:latin typeface="Cutive"/>
                  <a:ea typeface="Cutive"/>
                  <a:cs typeface="Cutive"/>
                  <a:sym typeface="Cutive"/>
                </a:rPr>
                <a:t>-</a:t>
              </a:r>
              <a:r>
                <a:rPr b="0" i="0" lang="en" sz="1100" u="none" cap="none" strike="noStrike">
                  <a:solidFill>
                    <a:schemeClr val="lt1"/>
                  </a:solidFill>
                  <a:latin typeface="Calibri"/>
                  <a:ea typeface="Calibri"/>
                  <a:cs typeface="Calibri"/>
                  <a:sym typeface="Calibri"/>
                </a:rPr>
                <a:t> O persoană poate face </a:t>
              </a:r>
              <a:r>
                <a:rPr b="1" i="0" lang="en" sz="1100" u="none" cap="none" strike="noStrike">
                  <a:solidFill>
                    <a:schemeClr val="lt1"/>
                  </a:solidFill>
                  <a:latin typeface="Calibri"/>
                  <a:ea typeface="Calibri"/>
                  <a:cs typeface="Calibri"/>
                  <a:sym typeface="Calibri"/>
                </a:rPr>
                <a:t>o eroare (greșeală) </a:t>
              </a:r>
              <a:r>
                <a:rPr b="0" i="0" lang="en" sz="1100" u="none" cap="none" strike="noStrike">
                  <a:solidFill>
                    <a:schemeClr val="lt1"/>
                  </a:solidFill>
                  <a:latin typeface="Calibri"/>
                  <a:ea typeface="Calibri"/>
                  <a:cs typeface="Calibri"/>
                  <a:sym typeface="Calibri"/>
                </a:rPr>
                <a:t>care produce </a:t>
              </a:r>
              <a:r>
                <a:rPr b="1" i="0" lang="en" sz="1100" u="none" cap="none" strike="noStrike">
                  <a:solidFill>
                    <a:schemeClr val="accent1"/>
                  </a:solidFill>
                  <a:latin typeface="Calibri"/>
                  <a:ea typeface="Calibri"/>
                  <a:cs typeface="Calibri"/>
                  <a:sym typeface="Calibri"/>
                </a:rPr>
                <a:t>un defect</a:t>
              </a:r>
              <a:r>
                <a:rPr b="0" i="0" lang="en" sz="1100" u="none" cap="none" strike="noStrike">
                  <a:solidFill>
                    <a:schemeClr val="lt1"/>
                  </a:solidFill>
                  <a:latin typeface="Calibri"/>
                  <a:ea typeface="Calibri"/>
                  <a:cs typeface="Calibri"/>
                  <a:sym typeface="Calibri"/>
                </a:rPr>
                <a:t> (care mai e numit și </a:t>
              </a:r>
              <a:r>
                <a:rPr b="1" i="0" lang="en" sz="1100" u="none" cap="none" strike="noStrike">
                  <a:solidFill>
                    <a:schemeClr val="accent1"/>
                  </a:solidFill>
                  <a:latin typeface="Calibri"/>
                  <a:ea typeface="Calibri"/>
                  <a:cs typeface="Calibri"/>
                  <a:sym typeface="Calibri"/>
                </a:rPr>
                <a:t>fault</a:t>
              </a:r>
              <a:r>
                <a:rPr b="1" i="0" lang="en" sz="1100" u="none" cap="none" strike="noStrike">
                  <a:solidFill>
                    <a:schemeClr val="lt1"/>
                  </a:solidFill>
                  <a:latin typeface="Calibri"/>
                  <a:ea typeface="Calibri"/>
                  <a:cs typeface="Calibri"/>
                  <a:sym typeface="Calibri"/>
                </a:rPr>
                <a:t> sau </a:t>
              </a:r>
              <a:r>
                <a:rPr b="1" i="0" lang="en" sz="1100" u="none" cap="none" strike="noStrike">
                  <a:solidFill>
                    <a:schemeClr val="accent1"/>
                  </a:solidFill>
                  <a:latin typeface="Calibri"/>
                  <a:ea typeface="Calibri"/>
                  <a:cs typeface="Calibri"/>
                  <a:sym typeface="Calibri"/>
                </a:rPr>
                <a:t>bug</a:t>
              </a:r>
              <a:r>
                <a:rPr b="0" i="0" lang="en" sz="1100" u="none" cap="none" strike="noStrike">
                  <a:solidFill>
                    <a:schemeClr val="lt1"/>
                  </a:solidFill>
                  <a:latin typeface="Calibri"/>
                  <a:ea typeface="Calibri"/>
                  <a:cs typeface="Calibri"/>
                  <a:sym typeface="Calibri"/>
                </a:rPr>
                <a:t>) în cod sau în documentație.</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b="0" i="0" lang="en" sz="1100" u="none" cap="none" strike="noStrike">
                  <a:solidFill>
                    <a:schemeClr val="lt1"/>
                  </a:solidFill>
                  <a:latin typeface="Calibri"/>
                  <a:ea typeface="Calibri"/>
                  <a:cs typeface="Calibri"/>
                  <a:sym typeface="Calibri"/>
                </a:rPr>
                <a:t>- Dacă un cod care conține un defect este executat, sistemul poate ajunge în incapacitatea de a face ceea ce ar trebui să facă sau în situația de a face ce nu trebuie.</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rPr b="0" i="1" lang="en" sz="1100" u="none" cap="none" strike="noStrike">
                  <a:solidFill>
                    <a:schemeClr val="lt1"/>
                  </a:solidFill>
                  <a:latin typeface="Calibri"/>
                  <a:ea typeface="Calibri"/>
                  <a:cs typeface="Calibri"/>
                  <a:sym typeface="Calibri"/>
                </a:rPr>
                <a:t>- Orice defect POATE să cauzeze un </a:t>
              </a:r>
              <a:r>
                <a:rPr b="0" i="1" lang="en" sz="1100" u="none" cap="none" strike="noStrike">
                  <a:solidFill>
                    <a:schemeClr val="accent1"/>
                  </a:solidFill>
                  <a:latin typeface="Calibri"/>
                  <a:ea typeface="Calibri"/>
                  <a:cs typeface="Calibri"/>
                  <a:sym typeface="Calibri"/>
                </a:rPr>
                <a:t>failure</a:t>
              </a:r>
              <a:r>
                <a:rPr b="0" i="1" lang="en" sz="1100" u="none" cap="none" strike="noStrike">
                  <a:solidFill>
                    <a:schemeClr val="lt1"/>
                  </a:solidFill>
                  <a:latin typeface="Calibri"/>
                  <a:ea typeface="Calibri"/>
                  <a:cs typeface="Calibri"/>
                  <a:sym typeface="Calibri"/>
                </a:rPr>
                <a:t>, dar NU toate defectele VOR FACE asta.</a:t>
              </a:r>
              <a:endParaRPr b="0" i="1" sz="1100" u="none" cap="none" strike="noStrike">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800" u="none" cap="none" strike="noStrike">
                <a:solidFill>
                  <a:schemeClr val="lt1"/>
                </a:solidFill>
                <a:latin typeface="Calibri"/>
                <a:ea typeface="Calibri"/>
                <a:cs typeface="Calibri"/>
                <a:sym typeface="Calibri"/>
              </a:endParaRPr>
            </a:p>
            <a:p>
              <a:pPr indent="0" lvl="0" marL="0" marR="0" rtl="0" algn="l">
                <a:lnSpc>
                  <a:spcPct val="100000"/>
                </a:lnSpc>
                <a:spcBef>
                  <a:spcPts val="385"/>
                </a:spcBef>
                <a:spcAft>
                  <a:spcPts val="0"/>
                </a:spcAft>
                <a:buClr>
                  <a:srgbClr val="000000"/>
                </a:buClr>
                <a:buSzPts val="1100"/>
                <a:buFont typeface="Calibri"/>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385"/>
                </a:spcBef>
                <a:spcAft>
                  <a:spcPts val="0"/>
                </a:spcAft>
                <a:buClr>
                  <a:srgbClr val="000000"/>
                </a:buClr>
                <a:buSzPts val="1100"/>
                <a:buFont typeface="Calibri"/>
                <a:buNone/>
              </a:pPr>
              <a:r>
                <a:t/>
              </a:r>
              <a:endParaRPr b="0" i="0" sz="1100" u="none" cap="none" strike="noStrike">
                <a:solidFill>
                  <a:schemeClr val="lt1"/>
                </a:solidFill>
                <a:latin typeface="Calibri"/>
                <a:ea typeface="Calibri"/>
                <a:cs typeface="Calibri"/>
                <a:sym typeface="Calibri"/>
              </a:endParaRPr>
            </a:p>
          </p:txBody>
        </p:sp>
        <p:sp>
          <p:nvSpPr>
            <p:cNvPr id="489" name="Google Shape;489;p52"/>
            <p:cNvSpPr/>
            <p:nvPr/>
          </p:nvSpPr>
          <p:spPr>
            <a:xfrm>
              <a:off x="2324810" y="768081"/>
              <a:ext cx="2088300" cy="5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2"/>
            <p:cNvSpPr/>
            <p:nvPr/>
          </p:nvSpPr>
          <p:spPr>
            <a:xfrm>
              <a:off x="3825435" y="558979"/>
              <a:ext cx="2088300" cy="5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2"/>
            <p:cNvSpPr txBox="1"/>
            <p:nvPr/>
          </p:nvSpPr>
          <p:spPr>
            <a:xfrm>
              <a:off x="3857526" y="552092"/>
              <a:ext cx="1837800" cy="5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rgbClr val="FFC000"/>
                  </a:solidFill>
                  <a:latin typeface="Calibri"/>
                  <a:ea typeface="Calibri"/>
                  <a:cs typeface="Calibri"/>
                  <a:sym typeface="Calibri"/>
                </a:rPr>
                <a:t>Testare vs retestare</a:t>
              </a:r>
              <a:endParaRPr b="0" i="0" sz="1400" u="none" cap="none" strike="noStrike">
                <a:solidFill>
                  <a:srgbClr val="FFC000"/>
                </a:solidFill>
                <a:latin typeface="Calibri"/>
                <a:ea typeface="Calibri"/>
                <a:cs typeface="Calibri"/>
                <a:sym typeface="Calibri"/>
              </a:endParaRPr>
            </a:p>
            <a:p>
              <a:pPr indent="0" lvl="0" marL="0" marR="0" rtl="0" algn="l">
                <a:lnSpc>
                  <a:spcPct val="100000"/>
                </a:lnSpc>
                <a:spcBef>
                  <a:spcPts val="490"/>
                </a:spcBef>
                <a:spcAft>
                  <a:spcPts val="0"/>
                </a:spcAft>
                <a:buClr>
                  <a:srgbClr val="000000"/>
                </a:buClr>
                <a:buSzPts val="1400"/>
                <a:buFont typeface="Calibri"/>
                <a:buNone/>
              </a:pPr>
              <a:r>
                <a:t/>
              </a:r>
              <a:endParaRPr b="0" i="0" sz="1400" u="none" cap="none" strike="noStrike">
                <a:solidFill>
                  <a:srgbClr val="FFC000"/>
                </a:solidFill>
                <a:latin typeface="Calibri"/>
                <a:ea typeface="Calibri"/>
                <a:cs typeface="Calibri"/>
                <a:sym typeface="Calibri"/>
              </a:endParaRPr>
            </a:p>
          </p:txBody>
        </p:sp>
        <p:sp>
          <p:nvSpPr>
            <p:cNvPr id="492" name="Google Shape;492;p52"/>
            <p:cNvSpPr/>
            <p:nvPr/>
          </p:nvSpPr>
          <p:spPr>
            <a:xfrm>
              <a:off x="4899411" y="1427943"/>
              <a:ext cx="2088300" cy="190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2"/>
            <p:cNvSpPr txBox="1"/>
            <p:nvPr/>
          </p:nvSpPr>
          <p:spPr>
            <a:xfrm>
              <a:off x="3865576" y="1211943"/>
              <a:ext cx="2576700" cy="190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chemeClr val="accent1"/>
                  </a:solidFill>
                  <a:latin typeface="Calibri"/>
                  <a:ea typeface="Calibri"/>
                  <a:cs typeface="Calibri"/>
                  <a:sym typeface="Calibri"/>
                </a:rPr>
                <a:t>Testarea</a:t>
              </a:r>
              <a:r>
                <a:rPr b="0" i="0" lang="en" sz="1100" u="none" cap="none" strike="noStrike">
                  <a:solidFill>
                    <a:schemeClr val="lt1"/>
                  </a:solidFill>
                  <a:latin typeface="Calibri"/>
                  <a:ea typeface="Calibri"/>
                  <a:cs typeface="Calibri"/>
                  <a:sym typeface="Calibri"/>
                </a:rPr>
                <a:t> este un process prin care se identifică defectele.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1100"/>
                <a:buFont typeface="Calibri"/>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385"/>
                </a:spcBef>
                <a:spcAft>
                  <a:spcPts val="0"/>
                </a:spcAft>
                <a:buClr>
                  <a:srgbClr val="000000"/>
                </a:buClr>
                <a:buSzPts val="1100"/>
                <a:buFont typeface="Calibri"/>
                <a:buNone/>
              </a:pPr>
              <a:r>
                <a:rPr b="0" i="0" lang="en" sz="1100" u="none" cap="none" strike="noStrike">
                  <a:solidFill>
                    <a:schemeClr val="accent1"/>
                  </a:solidFill>
                  <a:latin typeface="Calibri"/>
                  <a:ea typeface="Calibri"/>
                  <a:cs typeface="Calibri"/>
                  <a:sym typeface="Calibri"/>
                </a:rPr>
                <a:t>Retestarea</a:t>
              </a:r>
              <a:r>
                <a:rPr b="0" i="0" lang="en" sz="1100" u="none" cap="none" strike="noStrike">
                  <a:solidFill>
                    <a:schemeClr val="lt1"/>
                  </a:solidFill>
                  <a:latin typeface="Calibri"/>
                  <a:ea typeface="Calibri"/>
                  <a:cs typeface="Calibri"/>
                  <a:sym typeface="Calibri"/>
                </a:rPr>
                <a:t> este un process prin care se verifică dacă defectele marcate ca și remediate au fost într-adevăr remediate.</a:t>
              </a:r>
              <a:endParaRPr b="0" i="0" sz="1100" u="none" cap="none" strike="noStrike">
                <a:solidFill>
                  <a:schemeClr val="lt1"/>
                </a:solidFill>
                <a:latin typeface="Calibri"/>
                <a:ea typeface="Calibri"/>
                <a:cs typeface="Calibri"/>
                <a:sym typeface="Calibri"/>
              </a:endParaRPr>
            </a:p>
          </p:txBody>
        </p:sp>
        <p:sp>
          <p:nvSpPr>
            <p:cNvPr id="494" name="Google Shape;494;p52"/>
            <p:cNvSpPr/>
            <p:nvPr/>
          </p:nvSpPr>
          <p:spPr>
            <a:xfrm>
              <a:off x="7344534" y="774964"/>
              <a:ext cx="2088300" cy="51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2"/>
            <p:cNvSpPr txBox="1"/>
            <p:nvPr/>
          </p:nvSpPr>
          <p:spPr>
            <a:xfrm>
              <a:off x="6786393" y="558971"/>
              <a:ext cx="2088300" cy="5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rgbClr val="FFC000"/>
                  </a:solidFill>
                  <a:latin typeface="Calibri"/>
                  <a:ea typeface="Calibri"/>
                  <a:cs typeface="Calibri"/>
                  <a:sym typeface="Calibri"/>
                </a:rPr>
                <a:t>Retestare vs Testare de Regresie</a:t>
              </a:r>
              <a:endParaRPr b="0" i="0" sz="1400" u="none" cap="none" strike="noStrike">
                <a:solidFill>
                  <a:srgbClr val="FFC000"/>
                </a:solidFill>
                <a:latin typeface="Calibri"/>
                <a:ea typeface="Calibri"/>
                <a:cs typeface="Calibri"/>
                <a:sym typeface="Calibri"/>
              </a:endParaRPr>
            </a:p>
          </p:txBody>
        </p:sp>
        <p:sp>
          <p:nvSpPr>
            <p:cNvPr id="496" name="Google Shape;496;p52"/>
            <p:cNvSpPr/>
            <p:nvPr/>
          </p:nvSpPr>
          <p:spPr>
            <a:xfrm>
              <a:off x="7361261" y="1432699"/>
              <a:ext cx="2088300" cy="190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2"/>
            <p:cNvSpPr txBox="1"/>
            <p:nvPr/>
          </p:nvSpPr>
          <p:spPr>
            <a:xfrm>
              <a:off x="6786383" y="1216696"/>
              <a:ext cx="2663100" cy="190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chemeClr val="accent1"/>
                  </a:solidFill>
                  <a:latin typeface="Calibri"/>
                  <a:ea typeface="Calibri"/>
                  <a:cs typeface="Calibri"/>
                  <a:sym typeface="Calibri"/>
                </a:rPr>
                <a:t>Retestarea</a:t>
              </a:r>
              <a:r>
                <a:rPr b="0" i="0" lang="en" sz="1100" u="none" cap="none" strike="noStrike">
                  <a:solidFill>
                    <a:schemeClr val="lt1"/>
                  </a:solidFill>
                  <a:latin typeface="Calibri"/>
                  <a:ea typeface="Calibri"/>
                  <a:cs typeface="Calibri"/>
                  <a:sym typeface="Calibri"/>
                </a:rPr>
                <a:t> este un proces prin care se verifică dacă defectele marcate ca și remediate au fost într-adevăr remediate.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1100"/>
                <a:buFont typeface="Calibri"/>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385"/>
                </a:spcBef>
                <a:spcAft>
                  <a:spcPts val="0"/>
                </a:spcAft>
                <a:buClr>
                  <a:srgbClr val="000000"/>
                </a:buClr>
                <a:buSzPts val="1100"/>
                <a:buFont typeface="Calibri"/>
                <a:buNone/>
              </a:pPr>
              <a:r>
                <a:rPr b="0" i="0" lang="en" sz="1100" u="none" cap="none" strike="noStrike">
                  <a:solidFill>
                    <a:schemeClr val="accent1"/>
                  </a:solidFill>
                  <a:latin typeface="Calibri"/>
                  <a:ea typeface="Calibri"/>
                  <a:cs typeface="Calibri"/>
                  <a:sym typeface="Calibri"/>
                </a:rPr>
                <a:t>Testarea de regresie</a:t>
              </a:r>
              <a:r>
                <a:rPr b="0" i="0" lang="en" sz="1100" u="none" cap="none" strike="noStrike">
                  <a:solidFill>
                    <a:schemeClr val="lt1"/>
                  </a:solidFill>
                  <a:latin typeface="Calibri"/>
                  <a:ea typeface="Calibri"/>
                  <a:cs typeface="Calibri"/>
                  <a:sym typeface="Calibri"/>
                </a:rPr>
                <a:t> e un process prin care se verifică programul sau o parte din program pentru a ne asigura că schimbările aduse asupra lui nu au cauzat/descoperit alte defecte.</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3"/>
          <p:cNvSpPr txBox="1"/>
          <p:nvPr>
            <p:ph idx="6" type="ctrTitle"/>
          </p:nvPr>
        </p:nvSpPr>
        <p:spPr>
          <a:xfrm>
            <a:off x="311700" y="4469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Concepte similare</a:t>
            </a:r>
            <a:endParaRPr>
              <a:solidFill>
                <a:schemeClr val="accent1"/>
              </a:solidFill>
            </a:endParaRPr>
          </a:p>
        </p:txBody>
      </p:sp>
      <p:cxnSp>
        <p:nvCxnSpPr>
          <p:cNvPr id="503" name="Google Shape;503;p53"/>
          <p:cNvCxnSpPr/>
          <p:nvPr/>
        </p:nvCxnSpPr>
        <p:spPr>
          <a:xfrm>
            <a:off x="311700" y="10535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504" name="Google Shape;504;p53"/>
          <p:cNvGrpSpPr/>
          <p:nvPr/>
        </p:nvGrpSpPr>
        <p:grpSpPr>
          <a:xfrm>
            <a:off x="209412" y="1298413"/>
            <a:ext cx="8785635" cy="2379967"/>
            <a:chOff x="14648" y="793946"/>
            <a:chExt cx="10564737" cy="2842091"/>
          </a:xfrm>
        </p:grpSpPr>
        <p:sp>
          <p:nvSpPr>
            <p:cNvPr id="505" name="Google Shape;505;p53"/>
            <p:cNvSpPr/>
            <p:nvPr/>
          </p:nvSpPr>
          <p:spPr>
            <a:xfrm>
              <a:off x="14648" y="1025421"/>
              <a:ext cx="31536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3"/>
            <p:cNvSpPr/>
            <p:nvPr/>
          </p:nvSpPr>
          <p:spPr>
            <a:xfrm>
              <a:off x="14648" y="1506037"/>
              <a:ext cx="3153600" cy="213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3"/>
            <p:cNvSpPr/>
            <p:nvPr/>
          </p:nvSpPr>
          <p:spPr>
            <a:xfrm>
              <a:off x="3720216" y="1025421"/>
              <a:ext cx="31536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3"/>
            <p:cNvSpPr txBox="1"/>
            <p:nvPr/>
          </p:nvSpPr>
          <p:spPr>
            <a:xfrm>
              <a:off x="324699" y="880539"/>
              <a:ext cx="3153600" cy="42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chemeClr val="accent1"/>
                  </a:solidFill>
                  <a:latin typeface="Calibri"/>
                  <a:ea typeface="Calibri"/>
                  <a:cs typeface="Calibri"/>
                  <a:sym typeface="Calibri"/>
                </a:rPr>
                <a:t>Fals Pozitiv vs Fals Negativ</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490"/>
                </a:spcBef>
                <a:spcAft>
                  <a:spcPts val="0"/>
                </a:spcAft>
                <a:buClr>
                  <a:srgbClr val="000000"/>
                </a:buClr>
                <a:buSzPts val="1400"/>
                <a:buFont typeface="Calibri"/>
                <a:buNone/>
              </a:pPr>
              <a:r>
                <a:t/>
              </a:r>
              <a:endParaRPr b="0" i="0" sz="1400" u="none" cap="none" strike="noStrike">
                <a:solidFill>
                  <a:schemeClr val="accent1"/>
                </a:solidFill>
                <a:latin typeface="Calibri"/>
                <a:ea typeface="Calibri"/>
                <a:cs typeface="Calibri"/>
                <a:sym typeface="Calibri"/>
              </a:endParaRPr>
            </a:p>
          </p:txBody>
        </p:sp>
        <p:sp>
          <p:nvSpPr>
            <p:cNvPr id="509" name="Google Shape;509;p53"/>
            <p:cNvSpPr/>
            <p:nvPr/>
          </p:nvSpPr>
          <p:spPr>
            <a:xfrm>
              <a:off x="3720216" y="1506037"/>
              <a:ext cx="3153600" cy="213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3"/>
            <p:cNvSpPr txBox="1"/>
            <p:nvPr/>
          </p:nvSpPr>
          <p:spPr>
            <a:xfrm>
              <a:off x="324683" y="1275257"/>
              <a:ext cx="3997500" cy="213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Calibri"/>
                <a:buNone/>
              </a:pPr>
              <a:r>
                <a:rPr b="1" i="0" lang="en" sz="1300" u="none" cap="none" strike="noStrike">
                  <a:solidFill>
                    <a:schemeClr val="lt1"/>
                  </a:solidFill>
                  <a:latin typeface="Calibri"/>
                  <a:ea typeface="Calibri"/>
                  <a:cs typeface="Calibri"/>
                  <a:sym typeface="Calibri"/>
                </a:rPr>
                <a:t>Fals pozitiv </a:t>
              </a:r>
              <a:r>
                <a:rPr b="0" i="0" lang="en" sz="1300" u="none" cap="none" strike="noStrike">
                  <a:solidFill>
                    <a:schemeClr val="lt1"/>
                  </a:solidFill>
                  <a:latin typeface="Calibri"/>
                  <a:ea typeface="Calibri"/>
                  <a:cs typeface="Calibri"/>
                  <a:sym typeface="Calibri"/>
                </a:rPr>
                <a:t>înseamnă acel moment când este identificat un bug care de fapt nu e bug. Poate să apară din cauza datelor incorecte, mediului definit incorect etc.</a:t>
              </a:r>
              <a:endParaRPr b="1" i="0" sz="1300" u="none" cap="none" strike="noStrike">
                <a:solidFill>
                  <a:schemeClr val="lt1"/>
                </a:solidFill>
                <a:latin typeface="Calibri"/>
                <a:ea typeface="Calibri"/>
                <a:cs typeface="Calibri"/>
                <a:sym typeface="Calibri"/>
              </a:endParaRPr>
            </a:p>
            <a:p>
              <a:pPr indent="0" lvl="0" marL="0" marR="0" rtl="0" algn="l">
                <a:lnSpc>
                  <a:spcPct val="100000"/>
                </a:lnSpc>
                <a:spcBef>
                  <a:spcPts val="525"/>
                </a:spcBef>
                <a:spcAft>
                  <a:spcPts val="0"/>
                </a:spcAft>
                <a:buClr>
                  <a:srgbClr val="000000"/>
                </a:buClr>
                <a:buSzPts val="1500"/>
                <a:buFont typeface="Calibri"/>
                <a:buNone/>
              </a:pPr>
              <a:br>
                <a:rPr b="1" i="0" lang="en" sz="1300" u="none" cap="none" strike="noStrike">
                  <a:solidFill>
                    <a:schemeClr val="lt1"/>
                  </a:solidFill>
                  <a:latin typeface="Calibri"/>
                  <a:ea typeface="Calibri"/>
                  <a:cs typeface="Calibri"/>
                  <a:sym typeface="Calibri"/>
                </a:rPr>
              </a:br>
              <a:r>
                <a:rPr b="1" i="0" lang="en" sz="1300" u="none" cap="none" strike="noStrike">
                  <a:solidFill>
                    <a:schemeClr val="lt1"/>
                  </a:solidFill>
                  <a:latin typeface="Calibri"/>
                  <a:ea typeface="Calibri"/>
                  <a:cs typeface="Calibri"/>
                  <a:sym typeface="Calibri"/>
                </a:rPr>
                <a:t>Fals Negativ </a:t>
              </a:r>
              <a:r>
                <a:rPr b="0" i="0" lang="en" sz="1300" u="none" cap="none" strike="noStrike">
                  <a:solidFill>
                    <a:schemeClr val="lt1"/>
                  </a:solidFill>
                  <a:latin typeface="Calibri"/>
                  <a:ea typeface="Calibri"/>
                  <a:cs typeface="Calibri"/>
                  <a:sym typeface="Calibri"/>
                </a:rPr>
                <a:t>înseamnă atunci cand nu am găsit un bug pe care trebuia de fapt sa îl găsim.</a:t>
              </a:r>
              <a:endParaRPr b="0" i="0" sz="1200" u="none" cap="none" strike="noStrike">
                <a:solidFill>
                  <a:schemeClr val="lt1"/>
                </a:solidFill>
                <a:latin typeface="Arial"/>
                <a:ea typeface="Arial"/>
                <a:cs typeface="Arial"/>
                <a:sym typeface="Arial"/>
              </a:endParaRPr>
            </a:p>
          </p:txBody>
        </p:sp>
        <p:sp>
          <p:nvSpPr>
            <p:cNvPr id="511" name="Google Shape;511;p53"/>
            <p:cNvSpPr/>
            <p:nvPr/>
          </p:nvSpPr>
          <p:spPr>
            <a:xfrm>
              <a:off x="7425785" y="1025421"/>
              <a:ext cx="31536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3"/>
            <p:cNvSpPr txBox="1"/>
            <p:nvPr/>
          </p:nvSpPr>
          <p:spPr>
            <a:xfrm>
              <a:off x="5207243" y="793946"/>
              <a:ext cx="3153600" cy="42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chemeClr val="accent1"/>
                  </a:solidFill>
                  <a:latin typeface="Calibri"/>
                  <a:ea typeface="Calibri"/>
                  <a:cs typeface="Calibri"/>
                  <a:sym typeface="Calibri"/>
                </a:rPr>
                <a:t>Testare pozitivă vs Testare Negativă</a:t>
              </a:r>
              <a:endParaRPr b="0" i="0" sz="1400" u="none" cap="none" strike="noStrike">
                <a:solidFill>
                  <a:schemeClr val="accent1"/>
                </a:solidFill>
                <a:latin typeface="Calibri"/>
                <a:ea typeface="Calibri"/>
                <a:cs typeface="Calibri"/>
                <a:sym typeface="Calibri"/>
              </a:endParaRPr>
            </a:p>
            <a:p>
              <a:pPr indent="0" lvl="0" marL="0" marR="0" rtl="0" algn="l">
                <a:lnSpc>
                  <a:spcPct val="100000"/>
                </a:lnSpc>
                <a:spcBef>
                  <a:spcPts val="490"/>
                </a:spcBef>
                <a:spcAft>
                  <a:spcPts val="0"/>
                </a:spcAft>
                <a:buClr>
                  <a:srgbClr val="000000"/>
                </a:buClr>
                <a:buSzPts val="1400"/>
                <a:buFont typeface="Calibri"/>
                <a:buNone/>
              </a:pPr>
              <a:r>
                <a:t/>
              </a:r>
              <a:endParaRPr b="0" i="0" sz="1400" u="none" cap="none" strike="noStrike">
                <a:solidFill>
                  <a:schemeClr val="accent1"/>
                </a:solidFill>
                <a:latin typeface="Calibri"/>
                <a:ea typeface="Calibri"/>
                <a:cs typeface="Calibri"/>
                <a:sym typeface="Calibri"/>
              </a:endParaRPr>
            </a:p>
          </p:txBody>
        </p:sp>
        <p:sp>
          <p:nvSpPr>
            <p:cNvPr id="513" name="Google Shape;513;p53"/>
            <p:cNvSpPr/>
            <p:nvPr/>
          </p:nvSpPr>
          <p:spPr>
            <a:xfrm>
              <a:off x="7425785" y="1506037"/>
              <a:ext cx="3153600" cy="213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3"/>
            <p:cNvSpPr txBox="1"/>
            <p:nvPr/>
          </p:nvSpPr>
          <p:spPr>
            <a:xfrm>
              <a:off x="5207228" y="1282631"/>
              <a:ext cx="5011500" cy="213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Calibri"/>
                <a:buNone/>
              </a:pPr>
              <a:r>
                <a:rPr b="1" i="0" lang="en" sz="1300" u="none" cap="none" strike="noStrike">
                  <a:solidFill>
                    <a:schemeClr val="lt1"/>
                  </a:solidFill>
                  <a:latin typeface="Calibri"/>
                  <a:ea typeface="Calibri"/>
                  <a:cs typeface="Calibri"/>
                  <a:sym typeface="Calibri"/>
                </a:rPr>
                <a:t>Testare pozitivă </a:t>
              </a:r>
              <a:r>
                <a:rPr b="0" i="0" lang="en" sz="1300" u="none" cap="none" strike="noStrike">
                  <a:solidFill>
                    <a:schemeClr val="lt1"/>
                  </a:solidFill>
                  <a:latin typeface="Calibri"/>
                  <a:ea typeface="Calibri"/>
                  <a:cs typeface="Calibri"/>
                  <a:sym typeface="Calibri"/>
                </a:rPr>
                <a:t>înseamnă testarea sistemului cu valori pe care ar trebui să le poată procesa.</a:t>
              </a:r>
              <a:endParaRPr b="0" i="0" sz="1300" u="none" cap="none" strike="noStrike">
                <a:solidFill>
                  <a:schemeClr val="lt1"/>
                </a:solidFill>
                <a:latin typeface="Calibri"/>
                <a:ea typeface="Calibri"/>
                <a:cs typeface="Calibri"/>
                <a:sym typeface="Calibri"/>
              </a:endParaRPr>
            </a:p>
            <a:p>
              <a:pPr indent="0" lvl="0" marL="0" marR="0" rtl="0" algn="l">
                <a:lnSpc>
                  <a:spcPct val="100000"/>
                </a:lnSpc>
                <a:spcBef>
                  <a:spcPts val="525"/>
                </a:spcBef>
                <a:spcAft>
                  <a:spcPts val="0"/>
                </a:spcAft>
                <a:buClr>
                  <a:srgbClr val="000000"/>
                </a:buClr>
                <a:buSzPts val="1500"/>
                <a:buFont typeface="Calibri"/>
                <a:buNone/>
              </a:pPr>
              <a:r>
                <a:rPr b="1" i="0" lang="en" sz="1300" u="none" cap="none" strike="noStrike">
                  <a:solidFill>
                    <a:schemeClr val="lt1"/>
                  </a:solidFill>
                  <a:latin typeface="Calibri"/>
                  <a:ea typeface="Calibri"/>
                  <a:cs typeface="Calibri"/>
                  <a:sym typeface="Calibri"/>
                </a:rPr>
                <a:t>Testare Negativă </a:t>
              </a:r>
              <a:r>
                <a:rPr b="0" i="0" lang="en" sz="1300" u="none" cap="none" strike="noStrike">
                  <a:solidFill>
                    <a:schemeClr val="lt1"/>
                  </a:solidFill>
                  <a:latin typeface="Calibri"/>
                  <a:ea typeface="Calibri"/>
                  <a:cs typeface="Calibri"/>
                  <a:sym typeface="Calibri"/>
                </a:rPr>
                <a:t>înseamnă testare cu valori pe care sistemul nu ar trebui să le poată procesa în mod normal pentru a ne asigura ca aceste valori sunt într-adevăr respinse și că nu cauzează un crash al sistemului.</a:t>
              </a:r>
              <a:endParaRPr b="0" i="0" sz="1300" u="none" cap="none" strike="noStrike">
                <a:solidFill>
                  <a:schemeClr val="lt1"/>
                </a:solidFill>
                <a:latin typeface="Calibri"/>
                <a:ea typeface="Calibri"/>
                <a:cs typeface="Calibri"/>
                <a:sym typeface="Calibri"/>
              </a:endParaRPr>
            </a:p>
          </p:txBody>
        </p:sp>
      </p:grpSp>
      <p:sp>
        <p:nvSpPr>
          <p:cNvPr id="515" name="Google Shape;515;p53"/>
          <p:cNvSpPr txBox="1"/>
          <p:nvPr/>
        </p:nvSpPr>
        <p:spPr>
          <a:xfrm>
            <a:off x="427863" y="3570675"/>
            <a:ext cx="8348700" cy="9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Calibri"/>
              <a:buNone/>
            </a:pPr>
            <a:r>
              <a:rPr b="1" i="0" lang="en" sz="1200" u="none" cap="none" strike="noStrike">
                <a:solidFill>
                  <a:schemeClr val="lt1"/>
                </a:solidFill>
                <a:latin typeface="Calibri"/>
                <a:ea typeface="Calibri"/>
                <a:cs typeface="Calibri"/>
                <a:sym typeface="Calibri"/>
              </a:rPr>
              <a:t>Atentie! </a:t>
            </a:r>
            <a:endParaRPr b="0" i="0" sz="1200" u="none" cap="none" strike="noStrike">
              <a:solidFill>
                <a:schemeClr val="lt1"/>
              </a:solidFill>
              <a:latin typeface="Calibri"/>
              <a:ea typeface="Calibri"/>
              <a:cs typeface="Calibri"/>
              <a:sym typeface="Calibri"/>
            </a:endParaRPr>
          </a:p>
          <a:p>
            <a:pPr indent="-323850" lvl="0" marL="457200" marR="0" rtl="0" algn="l">
              <a:lnSpc>
                <a:spcPct val="100000"/>
              </a:lnSpc>
              <a:spcBef>
                <a:spcPts val="600"/>
              </a:spcBef>
              <a:spcAft>
                <a:spcPts val="0"/>
              </a:spcAft>
              <a:buClr>
                <a:schemeClr val="lt1"/>
              </a:buClr>
              <a:buSzPts val="1500"/>
              <a:buFont typeface="Calibri"/>
              <a:buChar char="❏"/>
            </a:pPr>
            <a:r>
              <a:rPr b="1" i="0" lang="en" sz="1300" u="none" cap="none" strike="noStrike">
                <a:solidFill>
                  <a:schemeClr val="lt1"/>
                </a:solidFill>
                <a:latin typeface="Calibri"/>
                <a:ea typeface="Calibri"/>
                <a:cs typeface="Calibri"/>
                <a:sym typeface="Calibri"/>
              </a:rPr>
              <a:t>Fals pozitiv</a:t>
            </a:r>
            <a:r>
              <a:rPr b="0" i="0" lang="en" sz="1200" u="none" cap="none" strike="noStrike">
                <a:solidFill>
                  <a:schemeClr val="lt1"/>
                </a:solidFill>
                <a:latin typeface="Calibri"/>
                <a:ea typeface="Calibri"/>
                <a:cs typeface="Calibri"/>
                <a:sym typeface="Calibri"/>
              </a:rPr>
              <a:t> sunt teste care sunt marcate ca și</a:t>
            </a:r>
            <a:r>
              <a:rPr b="0" i="0" lang="en" sz="1200" u="none" cap="none" strike="noStrike">
                <a:solidFill>
                  <a:schemeClr val="dk1"/>
                </a:solidFill>
                <a:latin typeface="Calibri"/>
                <a:ea typeface="Calibri"/>
                <a:cs typeface="Calibri"/>
                <a:sym typeface="Calibri"/>
              </a:rPr>
              <a:t> </a:t>
            </a:r>
            <a:r>
              <a:rPr b="0" i="0" lang="en" sz="1200" u="none" cap="none" strike="noStrike">
                <a:solidFill>
                  <a:schemeClr val="dk1"/>
                </a:solidFill>
                <a:highlight>
                  <a:srgbClr val="F4CCCC"/>
                </a:highlight>
                <a:latin typeface="Calibri"/>
                <a:ea typeface="Calibri"/>
                <a:cs typeface="Calibri"/>
                <a:sym typeface="Calibri"/>
              </a:rPr>
              <a:t>failed</a:t>
            </a:r>
            <a:r>
              <a:rPr b="0" i="0" lang="en" sz="1200" u="none" cap="none" strike="noStrike">
                <a:solidFill>
                  <a:schemeClr val="dk1"/>
                </a:solidFill>
                <a:latin typeface="Calibri"/>
                <a:ea typeface="Calibri"/>
                <a:cs typeface="Calibri"/>
                <a:sym typeface="Calibri"/>
              </a:rPr>
              <a:t> </a:t>
            </a:r>
            <a:r>
              <a:rPr b="0" i="0" lang="en" sz="1200" u="none" cap="none" strike="noStrike">
                <a:solidFill>
                  <a:schemeClr val="lt1"/>
                </a:solidFill>
                <a:latin typeface="Calibri"/>
                <a:ea typeface="Calibri"/>
                <a:cs typeface="Calibri"/>
                <a:sym typeface="Calibri"/>
              </a:rPr>
              <a:t>(când de fapt ar trebui să fie marcate ca și passed) – </a:t>
            </a:r>
            <a:r>
              <a:rPr b="1" i="0" lang="en" sz="1200" u="none" cap="none" strike="noStrike">
                <a:solidFill>
                  <a:schemeClr val="lt1"/>
                </a:solidFill>
                <a:latin typeface="Calibri"/>
                <a:ea typeface="Calibri"/>
                <a:cs typeface="Calibri"/>
                <a:sym typeface="Calibri"/>
              </a:rPr>
              <a:t>alarmă falsă.</a:t>
            </a:r>
            <a:endParaRPr b="1" i="0" sz="1200" u="none" cap="none" strike="noStrike">
              <a:solidFill>
                <a:schemeClr val="lt1"/>
              </a:solidFill>
              <a:latin typeface="Calibri"/>
              <a:ea typeface="Calibri"/>
              <a:cs typeface="Calibri"/>
              <a:sym typeface="Calibri"/>
            </a:endParaRPr>
          </a:p>
          <a:p>
            <a:pPr indent="-323850" lvl="0" marL="457200" marR="0" rtl="0" algn="l">
              <a:lnSpc>
                <a:spcPct val="100000"/>
              </a:lnSpc>
              <a:spcBef>
                <a:spcPts val="600"/>
              </a:spcBef>
              <a:spcAft>
                <a:spcPts val="0"/>
              </a:spcAft>
              <a:buClr>
                <a:schemeClr val="lt1"/>
              </a:buClr>
              <a:buSzPts val="1500"/>
              <a:buFont typeface="Calibri"/>
              <a:buChar char="❏"/>
            </a:pPr>
            <a:r>
              <a:rPr b="1" i="0" lang="en" sz="1300" u="none" cap="none" strike="noStrike">
                <a:solidFill>
                  <a:schemeClr val="lt1"/>
                </a:solidFill>
                <a:latin typeface="Calibri"/>
                <a:ea typeface="Calibri"/>
                <a:cs typeface="Calibri"/>
                <a:sym typeface="Calibri"/>
              </a:rPr>
              <a:t>Fals Negativ</a:t>
            </a:r>
            <a:r>
              <a:rPr b="0" i="0" lang="en" sz="1200" u="none" cap="none" strike="noStrike">
                <a:solidFill>
                  <a:schemeClr val="lt1"/>
                </a:solidFill>
                <a:latin typeface="Calibri"/>
                <a:ea typeface="Calibri"/>
                <a:cs typeface="Calibri"/>
                <a:sym typeface="Calibri"/>
              </a:rPr>
              <a:t> sunt teste marcate ca și </a:t>
            </a:r>
            <a:r>
              <a:rPr b="0" i="0" lang="en" sz="1200" u="none" cap="none" strike="noStrike">
                <a:solidFill>
                  <a:schemeClr val="dk1"/>
                </a:solidFill>
                <a:highlight>
                  <a:srgbClr val="B6D7A8"/>
                </a:highlight>
                <a:latin typeface="Calibri"/>
                <a:ea typeface="Calibri"/>
                <a:cs typeface="Calibri"/>
                <a:sym typeface="Calibri"/>
              </a:rPr>
              <a:t>passed</a:t>
            </a:r>
            <a:r>
              <a:rPr b="0" i="0" lang="en" sz="1200" u="none" cap="none" strike="noStrike">
                <a:solidFill>
                  <a:schemeClr val="dk1"/>
                </a:solidFill>
                <a:latin typeface="Calibri"/>
                <a:ea typeface="Calibri"/>
                <a:cs typeface="Calibri"/>
                <a:sym typeface="Calibri"/>
              </a:rPr>
              <a:t> </a:t>
            </a:r>
            <a:r>
              <a:rPr b="0" i="0" lang="en" sz="1200" u="none" cap="none" strike="noStrike">
                <a:solidFill>
                  <a:schemeClr val="lt1"/>
                </a:solidFill>
                <a:latin typeface="Calibri"/>
                <a:ea typeface="Calibri"/>
                <a:cs typeface="Calibri"/>
                <a:sym typeface="Calibri"/>
              </a:rPr>
              <a:t>(deși ar trebui să fie failed).</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600"/>
              </a:spcBef>
              <a:spcAft>
                <a:spcPts val="600"/>
              </a:spcAft>
              <a:buClr>
                <a:srgbClr val="000000"/>
              </a:buClr>
              <a:buSzPts val="1500"/>
              <a:buFont typeface="Calibri"/>
              <a:buNone/>
            </a:pPr>
            <a:r>
              <a:t/>
            </a:r>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4"/>
          <p:cNvSpPr txBox="1"/>
          <p:nvPr>
            <p:ph idx="6" type="ctrTitle"/>
          </p:nvPr>
        </p:nvSpPr>
        <p:spPr>
          <a:xfrm>
            <a:off x="311700" y="1693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Concepte similare</a:t>
            </a:r>
            <a:endParaRPr>
              <a:solidFill>
                <a:schemeClr val="accent1"/>
              </a:solidFill>
            </a:endParaRPr>
          </a:p>
        </p:txBody>
      </p:sp>
      <p:cxnSp>
        <p:nvCxnSpPr>
          <p:cNvPr id="521" name="Google Shape;521;p54"/>
          <p:cNvCxnSpPr/>
          <p:nvPr/>
        </p:nvCxnSpPr>
        <p:spPr>
          <a:xfrm>
            <a:off x="311700" y="923425"/>
            <a:ext cx="8520600" cy="0"/>
          </a:xfrm>
          <a:prstGeom prst="straightConnector1">
            <a:avLst/>
          </a:prstGeom>
          <a:noFill/>
          <a:ln cap="flat" cmpd="sng" w="9525">
            <a:solidFill>
              <a:schemeClr val="accent1"/>
            </a:solidFill>
            <a:prstDash val="solid"/>
            <a:round/>
            <a:headEnd len="sm" w="sm" type="none"/>
            <a:tailEnd len="sm" w="sm" type="none"/>
          </a:ln>
        </p:spPr>
      </p:cxnSp>
      <p:sp>
        <p:nvSpPr>
          <p:cNvPr id="522" name="Google Shape;522;p54"/>
          <p:cNvSpPr txBox="1"/>
          <p:nvPr/>
        </p:nvSpPr>
        <p:spPr>
          <a:xfrm>
            <a:off x="244800" y="1425775"/>
            <a:ext cx="8654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rPr>
              <a:t>Testare funcțională vs Testare non-funcțională</a:t>
            </a:r>
            <a:endParaRPr>
              <a:solidFill>
                <a:schemeClr val="accent1"/>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Testare funcțională  – Ce trebuie să facă produsul? – Verifică dacă produsul își îndeplinește funcțiile. Testele funcționale sunt teste scrise pe baza specificațiilor și arată ce trebuie să facă produsul, reprezentand acțiuni făcute de către system. </a:t>
            </a:r>
            <a:endParaRPr>
              <a:solidFill>
                <a:schemeClr val="lt2"/>
              </a:solidFill>
            </a:endParaRPr>
          </a:p>
          <a:p>
            <a:pPr indent="0" lvl="0" marL="45720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Testarea non-funcțională – Cum trebuie să se comporte produsul? – Verifică atribute care descriu cât de bine își îndeplinește sistemul funcțiile. e.g. reliability, eficiență, mentenabilitate, transferabilitate, performanță, recuperare, localizare, conformitate etc</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Concepte similare</a:t>
            </a:r>
            <a:endParaRPr>
              <a:solidFill>
                <a:schemeClr val="accent1"/>
              </a:solidFill>
            </a:endParaRPr>
          </a:p>
        </p:txBody>
      </p:sp>
      <p:cxnSp>
        <p:nvCxnSpPr>
          <p:cNvPr id="528" name="Google Shape;528;p5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29" name="Google Shape;529;p55"/>
          <p:cNvSpPr txBox="1"/>
          <p:nvPr/>
        </p:nvSpPr>
        <p:spPr>
          <a:xfrm>
            <a:off x="311700" y="1582075"/>
            <a:ext cx="8383500" cy="32472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000000"/>
              </a:buClr>
              <a:buSzPts val="938"/>
              <a:buFont typeface="Arial"/>
              <a:buNone/>
            </a:pPr>
            <a:r>
              <a:rPr b="1" lang="en" sz="1328">
                <a:solidFill>
                  <a:schemeClr val="accent1"/>
                </a:solidFill>
                <a:latin typeface="Calibri"/>
                <a:ea typeface="Calibri"/>
                <a:cs typeface="Calibri"/>
                <a:sym typeface="Calibri"/>
              </a:rPr>
              <a:t>Smoke Testing vs Sanity Testing</a:t>
            </a:r>
            <a:endParaRPr b="1" i="0" sz="1328" u="none" cap="none" strike="noStrike">
              <a:solidFill>
                <a:schemeClr val="accent1"/>
              </a:solidFill>
              <a:latin typeface="Calibri"/>
              <a:ea typeface="Calibri"/>
              <a:cs typeface="Calibri"/>
              <a:sym typeface="Calibri"/>
            </a:endParaRPr>
          </a:p>
          <a:p>
            <a:pPr indent="0" lvl="0" marL="0" marR="0" rtl="0" algn="l">
              <a:lnSpc>
                <a:spcPct val="70000"/>
              </a:lnSpc>
              <a:spcBef>
                <a:spcPts val="600"/>
              </a:spcBef>
              <a:spcAft>
                <a:spcPts val="0"/>
              </a:spcAft>
              <a:buClr>
                <a:srgbClr val="000000"/>
              </a:buClr>
              <a:buSzPts val="938"/>
              <a:buFont typeface="Arial"/>
              <a:buNone/>
            </a:pPr>
            <a:r>
              <a:t/>
            </a:r>
            <a:endParaRPr b="1" i="0" sz="1328" u="none" cap="none" strike="noStrike">
              <a:solidFill>
                <a:schemeClr val="lt1"/>
              </a:solidFill>
              <a:latin typeface="Calibri"/>
              <a:ea typeface="Calibri"/>
              <a:cs typeface="Calibri"/>
              <a:sym typeface="Calibri"/>
            </a:endParaRPr>
          </a:p>
          <a:p>
            <a:pPr indent="-312964" lvl="0" marL="457200" rtl="0" algn="l">
              <a:lnSpc>
                <a:spcPct val="80000"/>
              </a:lnSpc>
              <a:spcBef>
                <a:spcPts val="600"/>
              </a:spcBef>
              <a:spcAft>
                <a:spcPts val="0"/>
              </a:spcAft>
              <a:buClr>
                <a:schemeClr val="lt1"/>
              </a:buClr>
              <a:buSzPts val="1329"/>
              <a:buChar char="-"/>
            </a:pPr>
            <a:r>
              <a:rPr b="1" lang="en" sz="1328">
                <a:solidFill>
                  <a:schemeClr val="lt1"/>
                </a:solidFill>
              </a:rPr>
              <a:t>Smoke Testing – </a:t>
            </a:r>
            <a:r>
              <a:rPr lang="en" sz="1328">
                <a:solidFill>
                  <a:schemeClr val="lt1"/>
                </a:solidFill>
              </a:rPr>
              <a:t>se face de regula la începutul testării pentru a verifica dacă sistemul este suficient de stabil pentru a începe testarea. Este un subset al testării de acceptanță.</a:t>
            </a:r>
            <a:endParaRPr sz="1266">
              <a:solidFill>
                <a:schemeClr val="lt1"/>
              </a:solidFill>
            </a:endParaRPr>
          </a:p>
          <a:p>
            <a:pPr indent="0" lvl="0" marL="342900" rtl="0" algn="l">
              <a:lnSpc>
                <a:spcPct val="80000"/>
              </a:lnSpc>
              <a:spcBef>
                <a:spcPts val="600"/>
              </a:spcBef>
              <a:spcAft>
                <a:spcPts val="0"/>
              </a:spcAft>
              <a:buClr>
                <a:schemeClr val="dk1"/>
              </a:buClr>
              <a:buSzPts val="938"/>
              <a:buFont typeface="Arial"/>
              <a:buNone/>
            </a:pPr>
            <a:r>
              <a:t/>
            </a:r>
            <a:endParaRPr sz="1328">
              <a:solidFill>
                <a:schemeClr val="lt1"/>
              </a:solidFill>
            </a:endParaRPr>
          </a:p>
          <a:p>
            <a:pPr indent="-312964" lvl="0" marL="457200" rtl="0" algn="l">
              <a:lnSpc>
                <a:spcPct val="80000"/>
              </a:lnSpc>
              <a:spcBef>
                <a:spcPts val="600"/>
              </a:spcBef>
              <a:spcAft>
                <a:spcPts val="0"/>
              </a:spcAft>
              <a:buClr>
                <a:schemeClr val="lt1"/>
              </a:buClr>
              <a:buSzPts val="1329"/>
              <a:buChar char="-"/>
            </a:pPr>
            <a:r>
              <a:rPr b="1" lang="en" sz="1328">
                <a:solidFill>
                  <a:schemeClr val="lt1"/>
                </a:solidFill>
              </a:rPr>
              <a:t>Sanity Testing – </a:t>
            </a:r>
            <a:r>
              <a:rPr lang="en" sz="1328">
                <a:solidFill>
                  <a:schemeClr val="lt1"/>
                </a:solidFill>
              </a:rPr>
              <a:t>se face de obicei după ce au fost aduse modificări minore asupra programului și nu e nevoie de testare de regresie foarte riguroasă. Obiectivul e acela de a verifica faptul ca funcționalitățile principale ale sistemului încă sunt corecte. Este un susbset al testării de regresie.</a:t>
            </a:r>
            <a:endParaRPr sz="1328">
              <a:solidFill>
                <a:schemeClr val="lt1"/>
              </a:solidFill>
            </a:endParaRPr>
          </a:p>
          <a:p>
            <a:pPr indent="0" lvl="0" marL="0" rtl="0" algn="l">
              <a:lnSpc>
                <a:spcPct val="80000"/>
              </a:lnSpc>
              <a:spcBef>
                <a:spcPts val="600"/>
              </a:spcBef>
              <a:spcAft>
                <a:spcPts val="0"/>
              </a:spcAft>
              <a:buSzPts val="688"/>
              <a:buNone/>
            </a:pPr>
            <a:r>
              <a:t/>
            </a:r>
            <a:endParaRPr sz="1050">
              <a:solidFill>
                <a:schemeClr val="lt1"/>
              </a:solidFill>
            </a:endParaRPr>
          </a:p>
          <a:p>
            <a:pPr indent="0" lvl="0" marL="0" rtl="0" algn="l">
              <a:lnSpc>
                <a:spcPct val="70000"/>
              </a:lnSpc>
              <a:spcBef>
                <a:spcPts val="0"/>
              </a:spcBef>
              <a:spcAft>
                <a:spcPts val="0"/>
              </a:spcAft>
              <a:buClr>
                <a:srgbClr val="000000"/>
              </a:buClr>
              <a:buSzPts val="688"/>
              <a:buFont typeface="Arial"/>
              <a:buNone/>
            </a:pPr>
            <a:r>
              <a:rPr b="1" lang="en" sz="1337">
                <a:solidFill>
                  <a:schemeClr val="accent1"/>
                </a:solidFill>
                <a:latin typeface="Calibri"/>
                <a:ea typeface="Calibri"/>
                <a:cs typeface="Calibri"/>
                <a:sym typeface="Calibri"/>
              </a:rPr>
              <a:t>Verificare vs validare</a:t>
            </a:r>
            <a:endParaRPr b="1" sz="1337">
              <a:solidFill>
                <a:schemeClr val="accent1"/>
              </a:solidFill>
              <a:latin typeface="Calibri"/>
              <a:ea typeface="Calibri"/>
              <a:cs typeface="Calibri"/>
              <a:sym typeface="Calibri"/>
            </a:endParaRPr>
          </a:p>
          <a:p>
            <a:pPr indent="0" lvl="0" marL="0" rtl="0" algn="l">
              <a:lnSpc>
                <a:spcPct val="70000"/>
              </a:lnSpc>
              <a:spcBef>
                <a:spcPts val="600"/>
              </a:spcBef>
              <a:spcAft>
                <a:spcPts val="0"/>
              </a:spcAft>
              <a:buClr>
                <a:srgbClr val="000000"/>
              </a:buClr>
              <a:buSzPts val="688"/>
              <a:buFont typeface="Arial"/>
              <a:buNone/>
            </a:pPr>
            <a:r>
              <a:t/>
            </a:r>
            <a:endParaRPr b="1" sz="1237">
              <a:solidFill>
                <a:schemeClr val="lt1"/>
              </a:solidFill>
              <a:latin typeface="Calibri"/>
              <a:ea typeface="Calibri"/>
              <a:cs typeface="Calibri"/>
              <a:sym typeface="Calibri"/>
            </a:endParaRPr>
          </a:p>
          <a:p>
            <a:pPr indent="0" lvl="0" marL="0" rtl="0" algn="l">
              <a:lnSpc>
                <a:spcPct val="70000"/>
              </a:lnSpc>
              <a:spcBef>
                <a:spcPts val="600"/>
              </a:spcBef>
              <a:spcAft>
                <a:spcPts val="0"/>
              </a:spcAft>
              <a:buClr>
                <a:srgbClr val="000000"/>
              </a:buClr>
              <a:buSzPts val="688"/>
              <a:buFont typeface="Arial"/>
              <a:buNone/>
            </a:pPr>
            <a:r>
              <a:rPr b="1" lang="en" sz="1337">
                <a:solidFill>
                  <a:schemeClr val="lt1"/>
                </a:solidFill>
                <a:latin typeface="Calibri"/>
                <a:ea typeface="Calibri"/>
                <a:cs typeface="Calibri"/>
                <a:sym typeface="Calibri"/>
              </a:rPr>
              <a:t>Verificare</a:t>
            </a:r>
            <a:r>
              <a:rPr lang="en" sz="1337">
                <a:solidFill>
                  <a:schemeClr val="lt1"/>
                </a:solidFill>
                <a:latin typeface="Calibri"/>
                <a:ea typeface="Calibri"/>
                <a:cs typeface="Calibri"/>
                <a:sym typeface="Calibri"/>
              </a:rPr>
              <a:t> – </a:t>
            </a:r>
            <a:r>
              <a:rPr b="1" i="1" lang="en" sz="1337">
                <a:solidFill>
                  <a:schemeClr val="lt1"/>
                </a:solidFill>
                <a:latin typeface="Calibri"/>
                <a:ea typeface="Calibri"/>
                <a:cs typeface="Calibri"/>
                <a:sym typeface="Calibri"/>
              </a:rPr>
              <a:t>Se creează produsul cum trebuie? </a:t>
            </a:r>
            <a:r>
              <a:rPr i="1" lang="en" sz="1337">
                <a:solidFill>
                  <a:schemeClr val="lt1"/>
                </a:solidFill>
                <a:latin typeface="Calibri"/>
                <a:ea typeface="Calibri"/>
                <a:cs typeface="Calibri"/>
                <a:sym typeface="Calibri"/>
              </a:rPr>
              <a:t>Sau </a:t>
            </a:r>
            <a:r>
              <a:rPr b="1" i="1" lang="en" sz="1337">
                <a:solidFill>
                  <a:schemeClr val="lt1"/>
                </a:solidFill>
                <a:latin typeface="Calibri"/>
                <a:ea typeface="Calibri"/>
                <a:cs typeface="Calibri"/>
                <a:sym typeface="Calibri"/>
              </a:rPr>
              <a:t>Construiesc produsul așa cum trebuie? </a:t>
            </a:r>
            <a:r>
              <a:rPr lang="en" sz="1337">
                <a:solidFill>
                  <a:schemeClr val="lt1"/>
                </a:solidFill>
                <a:latin typeface="Calibri"/>
                <a:ea typeface="Calibri"/>
                <a:cs typeface="Calibri"/>
                <a:sym typeface="Calibri"/>
              </a:rPr>
              <a:t>Se concentrează pe corectitudinea materialelor care stau la baza produsului cum ar fi documentație, cod etc.</a:t>
            </a:r>
            <a:endParaRPr b="1" sz="1337">
              <a:solidFill>
                <a:schemeClr val="lt1"/>
              </a:solidFill>
              <a:latin typeface="Calibri"/>
              <a:ea typeface="Calibri"/>
              <a:cs typeface="Calibri"/>
              <a:sym typeface="Calibri"/>
            </a:endParaRPr>
          </a:p>
          <a:p>
            <a:pPr indent="0" lvl="0" marL="0" rtl="0" algn="l">
              <a:lnSpc>
                <a:spcPct val="70000"/>
              </a:lnSpc>
              <a:spcBef>
                <a:spcPts val="600"/>
              </a:spcBef>
              <a:spcAft>
                <a:spcPts val="0"/>
              </a:spcAft>
              <a:buClr>
                <a:srgbClr val="000000"/>
              </a:buClr>
              <a:buSzPts val="688"/>
              <a:buFont typeface="Arial"/>
              <a:buNone/>
            </a:pPr>
            <a:r>
              <a:rPr b="1" lang="en" sz="1337">
                <a:solidFill>
                  <a:schemeClr val="lt1"/>
                </a:solidFill>
                <a:latin typeface="Calibri"/>
                <a:ea typeface="Calibri"/>
                <a:cs typeface="Calibri"/>
                <a:sym typeface="Calibri"/>
              </a:rPr>
              <a:t>Validation</a:t>
            </a:r>
            <a:r>
              <a:rPr lang="en" sz="1337">
                <a:solidFill>
                  <a:schemeClr val="lt1"/>
                </a:solidFill>
                <a:latin typeface="Calibri"/>
                <a:ea typeface="Calibri"/>
                <a:cs typeface="Calibri"/>
                <a:sym typeface="Calibri"/>
              </a:rPr>
              <a:t> – Procesul prin care verificăm că produsul finit/o componentă a produsului finit răspunde nevoilor utilizatorului.</a:t>
            </a:r>
            <a:endParaRPr sz="1337">
              <a:solidFill>
                <a:schemeClr val="lt1"/>
              </a:solidFill>
              <a:latin typeface="Calibri"/>
              <a:ea typeface="Calibri"/>
              <a:cs typeface="Calibri"/>
              <a:sym typeface="Calibri"/>
            </a:endParaRPr>
          </a:p>
          <a:p>
            <a:pPr indent="0" lvl="0" marL="0" rtl="0" algn="l">
              <a:lnSpc>
                <a:spcPct val="70000"/>
              </a:lnSpc>
              <a:spcBef>
                <a:spcPts val="600"/>
              </a:spcBef>
              <a:spcAft>
                <a:spcPts val="0"/>
              </a:spcAft>
              <a:buClr>
                <a:srgbClr val="000000"/>
              </a:buClr>
              <a:buSzPts val="688"/>
              <a:buFont typeface="Arial"/>
              <a:buNone/>
            </a:pPr>
            <a:r>
              <a:rPr b="1" i="1" lang="en" sz="1337">
                <a:solidFill>
                  <a:schemeClr val="lt1"/>
                </a:solidFill>
                <a:latin typeface="Calibri"/>
                <a:ea typeface="Calibri"/>
                <a:cs typeface="Calibri"/>
                <a:sym typeface="Calibri"/>
              </a:rPr>
              <a:t>Este produsul corect? Construiesc produsul care trebuie?</a:t>
            </a:r>
            <a:endParaRPr sz="1275">
              <a:solidFill>
                <a:schemeClr val="lt1"/>
              </a:solidFill>
            </a:endParaRPr>
          </a:p>
          <a:p>
            <a:pPr indent="0" lvl="0" marL="0" rtl="0" algn="l">
              <a:lnSpc>
                <a:spcPct val="80000"/>
              </a:lnSpc>
              <a:spcBef>
                <a:spcPts val="600"/>
              </a:spcBef>
              <a:spcAft>
                <a:spcPts val="0"/>
              </a:spcAft>
              <a:buSzPts val="688"/>
              <a:buNone/>
            </a:pPr>
            <a:r>
              <a:t/>
            </a:r>
            <a:endParaRPr sz="105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ph type="ctrTitle"/>
          </p:nvPr>
        </p:nvSpPr>
        <p:spPr>
          <a:xfrm>
            <a:off x="164125" y="675200"/>
            <a:ext cx="38832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Concepte Importante</a:t>
            </a:r>
            <a:endParaRPr/>
          </a:p>
        </p:txBody>
      </p:sp>
      <p:sp>
        <p:nvSpPr>
          <p:cNvPr id="535" name="Google Shape;535;p56"/>
          <p:cNvSpPr txBox="1"/>
          <p:nvPr/>
        </p:nvSpPr>
        <p:spPr>
          <a:xfrm>
            <a:off x="0" y="3165225"/>
            <a:ext cx="3281100" cy="103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300"/>
              <a:buFont typeface="Arial"/>
              <a:buNone/>
            </a:pPr>
            <a:r>
              <a:rPr b="1" i="0" lang="en" sz="1300" u="none" cap="none" strike="noStrike">
                <a:solidFill>
                  <a:srgbClr val="000000"/>
                </a:solidFill>
                <a:latin typeface="Calibri"/>
                <a:ea typeface="Calibri"/>
                <a:cs typeface="Calibri"/>
                <a:sym typeface="Calibri"/>
              </a:rPr>
              <a:t>Mediu de producție (Operațional)</a:t>
            </a:r>
            <a:endParaRPr b="0" i="0" sz="1300" u="none" cap="none" strike="noStrike">
              <a:solidFill>
                <a:srgbClr val="000000"/>
              </a:solidFill>
              <a:latin typeface="Arial"/>
              <a:ea typeface="Arial"/>
              <a:cs typeface="Arial"/>
              <a:sym typeface="Arial"/>
            </a:endParaRPr>
          </a:p>
          <a:p>
            <a:pPr indent="0" lvl="0" marL="0" marR="0" rtl="0" algn="l">
              <a:lnSpc>
                <a:spcPct val="90000"/>
              </a:lnSpc>
              <a:spcBef>
                <a:spcPts val="160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Un mediu pe care rulează produsul finit și care aduce profit clientului/ utilizatorului final.</a:t>
            </a:r>
            <a:endParaRPr b="0" i="0" sz="1300" u="none" cap="none" strike="noStrike">
              <a:solidFill>
                <a:srgbClr val="000000"/>
              </a:solidFill>
              <a:latin typeface="Arial"/>
              <a:ea typeface="Arial"/>
              <a:cs typeface="Arial"/>
              <a:sym typeface="Arial"/>
            </a:endParaRPr>
          </a:p>
        </p:txBody>
      </p:sp>
      <p:sp>
        <p:nvSpPr>
          <p:cNvPr id="536" name="Google Shape;536;p56"/>
          <p:cNvSpPr txBox="1"/>
          <p:nvPr/>
        </p:nvSpPr>
        <p:spPr>
          <a:xfrm>
            <a:off x="3179050" y="1757350"/>
            <a:ext cx="3110100" cy="1308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300"/>
              <a:buFont typeface="Arial"/>
              <a:buNone/>
            </a:pPr>
            <a:r>
              <a:rPr b="1" i="0" lang="en" sz="1300" u="none" cap="none" strike="noStrike">
                <a:solidFill>
                  <a:srgbClr val="000000"/>
                </a:solidFill>
                <a:latin typeface="Calibri"/>
                <a:ea typeface="Calibri"/>
                <a:cs typeface="Calibri"/>
                <a:sym typeface="Calibri"/>
              </a:rPr>
              <a:t>Testware</a:t>
            </a:r>
            <a:r>
              <a:rPr b="0" i="0" lang="en" sz="1300" u="none" cap="none" strike="noStrike">
                <a:solidFill>
                  <a:srgbClr val="000000"/>
                </a:solidFill>
                <a:latin typeface="Calibri"/>
                <a:ea typeface="Calibri"/>
                <a:cs typeface="Calibri"/>
                <a:sym typeface="Calibri"/>
              </a:rPr>
              <a:t>  </a:t>
            </a:r>
            <a:endParaRPr b="0" i="0" sz="13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Orice instrumente care pot fi folosite în derularea procesului de testare cum ar fi documentație, scripturi, inputuri, proceduri, rezultate așteptate, fișiere, baze de date, mediu de testare etc. </a:t>
            </a:r>
            <a:endParaRPr b="0" i="0" sz="1300" u="none" cap="none" strike="noStrike">
              <a:solidFill>
                <a:srgbClr val="000000"/>
              </a:solidFill>
              <a:latin typeface="Calibri"/>
              <a:ea typeface="Calibri"/>
              <a:cs typeface="Calibri"/>
              <a:sym typeface="Calibri"/>
            </a:endParaRPr>
          </a:p>
        </p:txBody>
      </p:sp>
      <p:sp>
        <p:nvSpPr>
          <p:cNvPr id="537" name="Google Shape;537;p56"/>
          <p:cNvSpPr txBox="1"/>
          <p:nvPr/>
        </p:nvSpPr>
        <p:spPr>
          <a:xfrm>
            <a:off x="79750" y="1891100"/>
            <a:ext cx="2885700" cy="957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300"/>
              <a:buFont typeface="Arial"/>
              <a:buNone/>
            </a:pPr>
            <a:r>
              <a:rPr b="1" i="0" lang="en" sz="1300" u="none" cap="none" strike="noStrike">
                <a:solidFill>
                  <a:srgbClr val="000000"/>
                </a:solidFill>
                <a:latin typeface="Calibri"/>
                <a:ea typeface="Calibri"/>
                <a:cs typeface="Calibri"/>
                <a:sym typeface="Calibri"/>
              </a:rPr>
              <a:t>Mediu de test</a:t>
            </a:r>
            <a:endParaRPr b="0" i="0" sz="13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Un loc unde echipa de testare poate efectua teste, modifica date în mod liber pentru testare și care stă la baza etapei de test execution.</a:t>
            </a:r>
            <a:endParaRPr b="0" i="0" sz="1300" u="none" cap="none" strike="noStrike">
              <a:solidFill>
                <a:srgbClr val="000000"/>
              </a:solidFill>
              <a:latin typeface="Arial"/>
              <a:ea typeface="Arial"/>
              <a:cs typeface="Arial"/>
              <a:sym typeface="Arial"/>
            </a:endParaRPr>
          </a:p>
        </p:txBody>
      </p:sp>
      <p:cxnSp>
        <p:nvCxnSpPr>
          <p:cNvPr id="538" name="Google Shape;538;p56"/>
          <p:cNvCxnSpPr/>
          <p:nvPr/>
        </p:nvCxnSpPr>
        <p:spPr>
          <a:xfrm>
            <a:off x="3072250" y="1757350"/>
            <a:ext cx="0" cy="2702400"/>
          </a:xfrm>
          <a:prstGeom prst="straightConnector1">
            <a:avLst/>
          </a:prstGeom>
          <a:noFill/>
          <a:ln cap="flat" cmpd="sng" w="9525">
            <a:solidFill>
              <a:srgbClr val="052643"/>
            </a:solidFill>
            <a:prstDash val="solid"/>
            <a:miter lim="800000"/>
            <a:headEnd len="sm" w="sm" type="none"/>
            <a:tailEnd len="sm" w="sm" type="none"/>
          </a:ln>
        </p:spPr>
      </p:cxnSp>
      <p:sp>
        <p:nvSpPr>
          <p:cNvPr id="539" name="Google Shape;539;p56"/>
          <p:cNvSpPr txBox="1"/>
          <p:nvPr/>
        </p:nvSpPr>
        <p:spPr>
          <a:xfrm>
            <a:off x="3230050" y="3344925"/>
            <a:ext cx="3008100" cy="67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Mascarea Erorilor</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Un defect poate ascunde un alt defect, făcându-l invizibil.</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7"/>
          <p:cNvSpPr txBox="1"/>
          <p:nvPr>
            <p:ph idx="6" type="ctrTitle"/>
          </p:nvPr>
        </p:nvSpPr>
        <p:spPr>
          <a:xfrm>
            <a:off x="311700" y="4622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Nivelurile de Testare</a:t>
            </a:r>
            <a:endParaRPr>
              <a:solidFill>
                <a:schemeClr val="accent1"/>
              </a:solidFill>
            </a:endParaRPr>
          </a:p>
        </p:txBody>
      </p:sp>
      <p:cxnSp>
        <p:nvCxnSpPr>
          <p:cNvPr id="545" name="Google Shape;545;p57"/>
          <p:cNvCxnSpPr/>
          <p:nvPr/>
        </p:nvCxnSpPr>
        <p:spPr>
          <a:xfrm>
            <a:off x="311700" y="990438"/>
            <a:ext cx="8520600" cy="0"/>
          </a:xfrm>
          <a:prstGeom prst="straightConnector1">
            <a:avLst/>
          </a:prstGeom>
          <a:noFill/>
          <a:ln cap="flat" cmpd="sng" w="9525">
            <a:solidFill>
              <a:schemeClr val="accent1"/>
            </a:solidFill>
            <a:prstDash val="solid"/>
            <a:round/>
            <a:headEnd len="sm" w="sm" type="none"/>
            <a:tailEnd len="sm" w="sm" type="none"/>
          </a:ln>
        </p:spPr>
      </p:cxnSp>
      <p:sp>
        <p:nvSpPr>
          <p:cNvPr id="546" name="Google Shape;546;p57"/>
          <p:cNvSpPr txBox="1"/>
          <p:nvPr/>
        </p:nvSpPr>
        <p:spPr>
          <a:xfrm>
            <a:off x="202000" y="1182725"/>
            <a:ext cx="4374900" cy="1439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400"/>
              <a:buFont typeface="Arial"/>
              <a:buNone/>
            </a:pPr>
            <a:r>
              <a:rPr b="0" i="0" lang="en" sz="1100" u="none" cap="none" strike="noStrike">
                <a:solidFill>
                  <a:schemeClr val="accent1"/>
                </a:solidFill>
                <a:latin typeface="Calibri"/>
                <a:ea typeface="Calibri"/>
                <a:cs typeface="Calibri"/>
                <a:sym typeface="Calibri"/>
              </a:rPr>
              <a:t>Testare unitară </a:t>
            </a:r>
            <a:r>
              <a:rPr b="0" i="0" lang="en" sz="1100" u="none" cap="none" strike="noStrike">
                <a:solidFill>
                  <a:schemeClr val="lt1"/>
                </a:solidFill>
                <a:latin typeface="Calibri"/>
                <a:ea typeface="Calibri"/>
                <a:cs typeface="Calibri"/>
                <a:sym typeface="Calibri"/>
              </a:rPr>
              <a:t>- Un test unitar reprezintă testarea celei mai mici bucăți funcționale dintr-o aplicație cum ar fi funcții, clase, proceduri, interefețe.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500"/>
              </a:spcBef>
              <a:spcAft>
                <a:spcPts val="0"/>
              </a:spcAft>
              <a:buClr>
                <a:srgbClr val="000000"/>
              </a:buClr>
              <a:buSzPts val="1400"/>
              <a:buFont typeface="Arial"/>
              <a:buNone/>
            </a:pPr>
            <a:r>
              <a:rPr b="0" i="0" lang="en" sz="1100" u="none" cap="none" strike="noStrike">
                <a:solidFill>
                  <a:schemeClr val="lt1"/>
                </a:solidFill>
                <a:latin typeface="Calibri"/>
                <a:ea typeface="Calibri"/>
                <a:cs typeface="Calibri"/>
                <a:sym typeface="Calibri"/>
              </a:rPr>
              <a:t>Testarea unitară e o modalitate prin care fiecare bucată individuală de cod este testată pentru a verifica dacă este pregatită pentru utilizare.</a:t>
            </a:r>
            <a:endParaRPr b="0" i="0" sz="1100" u="none" cap="none" strike="noStrike">
              <a:solidFill>
                <a:schemeClr val="lt1"/>
              </a:solidFill>
              <a:latin typeface="Calibri"/>
              <a:ea typeface="Calibri"/>
              <a:cs typeface="Calibri"/>
              <a:sym typeface="Calibri"/>
            </a:endParaRPr>
          </a:p>
        </p:txBody>
      </p:sp>
      <p:sp>
        <p:nvSpPr>
          <p:cNvPr id="547" name="Google Shape;547;p57"/>
          <p:cNvSpPr txBox="1"/>
          <p:nvPr/>
        </p:nvSpPr>
        <p:spPr>
          <a:xfrm>
            <a:off x="4796350" y="1182725"/>
            <a:ext cx="4165500" cy="994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rgbClr val="000000"/>
              </a:buClr>
              <a:buSzPts val="1400"/>
              <a:buFont typeface="Arial"/>
              <a:buNone/>
            </a:pPr>
            <a:r>
              <a:rPr b="1" i="0" lang="en" sz="1100" u="none" cap="none" strike="noStrike">
                <a:solidFill>
                  <a:schemeClr val="accent1"/>
                </a:solidFill>
                <a:latin typeface="Calibri"/>
                <a:ea typeface="Calibri"/>
                <a:cs typeface="Calibri"/>
                <a:sym typeface="Calibri"/>
              </a:rPr>
              <a:t>Testarea de Componente</a:t>
            </a:r>
            <a:r>
              <a:rPr b="0" i="0" lang="en" sz="1100" u="none" cap="none" strike="noStrike">
                <a:solidFill>
                  <a:schemeClr val="lt1"/>
                </a:solidFill>
                <a:latin typeface="Calibri"/>
                <a:ea typeface="Calibri"/>
                <a:cs typeface="Calibri"/>
                <a:sym typeface="Calibri"/>
              </a:rPr>
              <a:t> - Se concentrează pe testarea unui singur modul dintr-o aplicație.</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400"/>
              <a:buFont typeface="Arial"/>
              <a:buNone/>
            </a:pPr>
            <a:r>
              <a:rPr b="0" i="0" lang="en" sz="1100" u="none" cap="none" strike="noStrike">
                <a:solidFill>
                  <a:schemeClr val="lt1"/>
                </a:solidFill>
                <a:latin typeface="Calibri"/>
                <a:ea typeface="Calibri"/>
                <a:cs typeface="Calibri"/>
                <a:sym typeface="Calibri"/>
              </a:rPr>
              <a:t>Obiectivele testării de componente:</a:t>
            </a:r>
            <a:endParaRPr b="0" i="0" sz="1100" u="none" cap="none" strike="noStrike">
              <a:solidFill>
                <a:schemeClr val="lt1"/>
              </a:solidFill>
              <a:latin typeface="Arial"/>
              <a:ea typeface="Arial"/>
              <a:cs typeface="Arial"/>
              <a:sym typeface="Arial"/>
            </a:endParaRPr>
          </a:p>
          <a:p>
            <a:pPr indent="-107950" lvl="0" marL="127000" marR="0" rtl="0" algn="l">
              <a:lnSpc>
                <a:spcPct val="90000"/>
              </a:lnSpc>
              <a:spcBef>
                <a:spcPts val="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Reducerea riscului;</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Verificarea comportamentelor funcționale și non-funcționale în raport cu cerințele de business.</a:t>
            </a:r>
            <a:endParaRPr b="0" i="0" sz="1100" u="none" cap="none" strike="noStrike">
              <a:solidFill>
                <a:schemeClr val="lt1"/>
              </a:solidFill>
              <a:latin typeface="Calibri"/>
              <a:ea typeface="Calibri"/>
              <a:cs typeface="Calibri"/>
              <a:sym typeface="Calibri"/>
            </a:endParaRPr>
          </a:p>
        </p:txBody>
      </p:sp>
      <p:sp>
        <p:nvSpPr>
          <p:cNvPr id="548" name="Google Shape;548;p57"/>
          <p:cNvSpPr txBox="1"/>
          <p:nvPr/>
        </p:nvSpPr>
        <p:spPr>
          <a:xfrm>
            <a:off x="202000" y="2502500"/>
            <a:ext cx="8583000" cy="2021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600"/>
              <a:buFont typeface="Arial"/>
              <a:buNone/>
            </a:pPr>
            <a:r>
              <a:rPr b="0" i="0" lang="en" sz="1300" u="none" cap="none" strike="noStrike">
                <a:solidFill>
                  <a:schemeClr val="accent1"/>
                </a:solidFill>
                <a:latin typeface="Calibri"/>
                <a:ea typeface="Calibri"/>
                <a:cs typeface="Calibri"/>
                <a:sym typeface="Calibri"/>
              </a:rPr>
              <a:t>Testarea de Integrare </a:t>
            </a:r>
            <a:r>
              <a:rPr b="0" i="0" lang="en" sz="1300" u="none" cap="none" strike="noStrike">
                <a:solidFill>
                  <a:schemeClr val="lt1"/>
                </a:solidFill>
                <a:latin typeface="Calibri"/>
                <a:ea typeface="Calibri"/>
                <a:cs typeface="Calibri"/>
                <a:sym typeface="Calibri"/>
              </a:rPr>
              <a:t>- </a:t>
            </a:r>
            <a:r>
              <a:rPr b="0" i="0" lang="en" sz="1100" u="none" cap="none" strike="noStrike">
                <a:solidFill>
                  <a:schemeClr val="lt1"/>
                </a:solidFill>
                <a:latin typeface="Calibri"/>
                <a:ea typeface="Calibri"/>
                <a:cs typeface="Calibri"/>
                <a:sym typeface="Calibri"/>
              </a:rPr>
              <a:t>Se concentrează pe interacțiunile dintre componente și sisteme. </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500"/>
              </a:spcBef>
              <a:spcAft>
                <a:spcPts val="0"/>
              </a:spcAft>
              <a:buClr>
                <a:srgbClr val="000000"/>
              </a:buClr>
              <a:buSzPts val="1400"/>
              <a:buFont typeface="Arial"/>
              <a:buNone/>
            </a:pPr>
            <a:r>
              <a:rPr b="0" i="0" lang="en" sz="1100" u="none" cap="none" strike="noStrike">
                <a:solidFill>
                  <a:schemeClr val="lt1"/>
                </a:solidFill>
                <a:latin typeface="Calibri"/>
                <a:ea typeface="Calibri"/>
                <a:cs typeface="Calibri"/>
                <a:sym typeface="Calibri"/>
              </a:rPr>
              <a:t>Obiectivele testării de integrare:</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50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Reducerea riscului;</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50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Verificarea comportamentelor funcționale și non-funcționale ale interfețelor și comunicării între sisteme/ componente în raport cu specificațiile.</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50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Definirea încrederii în calitatea legăturilor dintre interfețe.</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50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Găsirea defectelor în interfețe, între componente sau sisteme.</a:t>
            </a:r>
            <a:endParaRPr b="0" i="0" sz="1100" u="none" cap="none" strike="noStrike">
              <a:solidFill>
                <a:schemeClr val="lt1"/>
              </a:solidFill>
              <a:latin typeface="Calibri"/>
              <a:ea typeface="Calibri"/>
              <a:cs typeface="Calibri"/>
              <a:sym typeface="Calibri"/>
            </a:endParaRPr>
          </a:p>
          <a:p>
            <a:pPr indent="-107950" lvl="0" marL="127000" marR="0" rtl="0" algn="l">
              <a:lnSpc>
                <a:spcPct val="90000"/>
              </a:lnSpc>
              <a:spcBef>
                <a:spcPts val="500"/>
              </a:spcBef>
              <a:spcAft>
                <a:spcPts val="0"/>
              </a:spcAft>
              <a:buClr>
                <a:schemeClr val="lt1"/>
              </a:buClr>
              <a:buSzPts val="1100"/>
              <a:buFont typeface="Calibri"/>
              <a:buChar char="➢"/>
            </a:pPr>
            <a:r>
              <a:rPr b="0" i="0" lang="en" sz="1100" u="none" cap="none" strike="noStrike">
                <a:solidFill>
                  <a:schemeClr val="lt1"/>
                </a:solidFill>
                <a:latin typeface="Calibri"/>
                <a:ea typeface="Calibri"/>
                <a:cs typeface="Calibri"/>
                <a:sym typeface="Calibri"/>
              </a:rPr>
              <a:t>Prevenirea defectelor de la a ajunge în niveluri mai înalte ale testării.</a:t>
            </a:r>
            <a:endParaRPr b="0" i="0" sz="1100" u="none" cap="none" strike="noStrike">
              <a:solidFill>
                <a:schemeClr val="lt1"/>
              </a:solidFill>
              <a:latin typeface="Calibri"/>
              <a:ea typeface="Calibri"/>
              <a:cs typeface="Calibri"/>
              <a:sym typeface="Calibri"/>
            </a:endParaRPr>
          </a:p>
          <a:p>
            <a:pPr indent="0" lvl="0" marL="0" marR="0" rtl="0" algn="l">
              <a:lnSpc>
                <a:spcPct val="90000"/>
              </a:lnSpc>
              <a:spcBef>
                <a:spcPts val="500"/>
              </a:spcBef>
              <a:spcAft>
                <a:spcPts val="0"/>
              </a:spcAft>
              <a:buNone/>
            </a:pPr>
            <a:r>
              <a:t/>
            </a:r>
            <a:endParaRPr sz="1100">
              <a:solidFill>
                <a:schemeClr val="lt1"/>
              </a:solidFill>
              <a:latin typeface="Calibri"/>
              <a:ea typeface="Calibri"/>
              <a:cs typeface="Calibri"/>
              <a:sym typeface="Calibri"/>
            </a:endParaRPr>
          </a:p>
          <a:p>
            <a:pPr indent="0" lvl="0" marL="0" marR="0" rtl="0" algn="l">
              <a:lnSpc>
                <a:spcPct val="90000"/>
              </a:lnSpc>
              <a:spcBef>
                <a:spcPts val="500"/>
              </a:spcBef>
              <a:spcAft>
                <a:spcPts val="0"/>
              </a:spcAft>
              <a:buNone/>
            </a:pPr>
            <a:r>
              <a:rPr lang="en" sz="1100">
                <a:solidFill>
                  <a:schemeClr val="lt1"/>
                </a:solidFill>
                <a:latin typeface="Calibri"/>
                <a:ea typeface="Calibri"/>
                <a:cs typeface="Calibri"/>
                <a:sym typeface="Calibri"/>
              </a:rPr>
              <a:t>Exista doua tipuri de testare de integrare:</a:t>
            </a:r>
            <a:endParaRPr sz="1100">
              <a:solidFill>
                <a:schemeClr val="lt1"/>
              </a:solidFill>
              <a:latin typeface="Calibri"/>
              <a:ea typeface="Calibri"/>
              <a:cs typeface="Calibri"/>
              <a:sym typeface="Calibri"/>
            </a:endParaRPr>
          </a:p>
          <a:p>
            <a:pPr indent="-298450" lvl="0" marL="457200" marR="0" rtl="0" algn="l">
              <a:lnSpc>
                <a:spcPct val="90000"/>
              </a:lnSpc>
              <a:spcBef>
                <a:spcPts val="50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Integrare intre </a:t>
            </a:r>
            <a:r>
              <a:rPr b="1" lang="en" sz="1100">
                <a:solidFill>
                  <a:schemeClr val="lt1"/>
                </a:solidFill>
                <a:latin typeface="Calibri"/>
                <a:ea typeface="Calibri"/>
                <a:cs typeface="Calibri"/>
                <a:sym typeface="Calibri"/>
              </a:rPr>
              <a:t>componente</a:t>
            </a:r>
            <a:r>
              <a:rPr lang="en" sz="1100">
                <a:solidFill>
                  <a:schemeClr val="lt1"/>
                </a:solidFill>
                <a:latin typeface="Calibri"/>
                <a:ea typeface="Calibri"/>
                <a:cs typeface="Calibri"/>
                <a:sym typeface="Calibri"/>
              </a:rPr>
              <a:t> (cand doua sau mai multe module sunt legate intre ele)</a:t>
            </a:r>
            <a:endParaRPr sz="1100">
              <a:solidFill>
                <a:schemeClr val="lt1"/>
              </a:solidFill>
              <a:latin typeface="Calibri"/>
              <a:ea typeface="Calibri"/>
              <a:cs typeface="Calibri"/>
              <a:sym typeface="Calibri"/>
            </a:endParaRPr>
          </a:p>
          <a:p>
            <a:pPr indent="-298450" lvl="0" marL="457200" marR="0" rtl="0" algn="l">
              <a:lnSpc>
                <a:spcPct val="90000"/>
              </a:lnSpc>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Integrare intre </a:t>
            </a:r>
            <a:r>
              <a:rPr b="1" lang="en" sz="1100">
                <a:solidFill>
                  <a:schemeClr val="lt1"/>
                </a:solidFill>
                <a:latin typeface="Calibri"/>
                <a:ea typeface="Calibri"/>
                <a:cs typeface="Calibri"/>
                <a:sym typeface="Calibri"/>
              </a:rPr>
              <a:t>sisteme</a:t>
            </a:r>
            <a:r>
              <a:rPr lang="en" sz="1100">
                <a:solidFill>
                  <a:schemeClr val="lt1"/>
                </a:solidFill>
                <a:latin typeface="Calibri"/>
                <a:ea typeface="Calibri"/>
                <a:cs typeface="Calibri"/>
                <a:sym typeface="Calibri"/>
              </a:rPr>
              <a:t> (cand doua sau mai multe sisteme sunt legate intre ele)</a:t>
            </a:r>
            <a:endParaRPr sz="1100">
              <a:solidFill>
                <a:schemeClr val="lt1"/>
              </a:solidFill>
              <a:latin typeface="Calibri"/>
              <a:ea typeface="Calibri"/>
              <a:cs typeface="Calibri"/>
              <a:sym typeface="Calibri"/>
            </a:endParaRPr>
          </a:p>
          <a:p>
            <a:pPr indent="0" lvl="0" marL="0" marR="0" rtl="0" algn="l">
              <a:lnSpc>
                <a:spcPct val="90000"/>
              </a:lnSpc>
              <a:spcBef>
                <a:spcPts val="500"/>
              </a:spcBef>
              <a:spcAft>
                <a:spcPts val="0"/>
              </a:spcAft>
              <a:buClr>
                <a:srgbClr val="000000"/>
              </a:buClr>
              <a:buSzPts val="1000"/>
              <a:buFont typeface="Arial"/>
              <a:buNone/>
            </a:pPr>
            <a:r>
              <a:rPr b="0" i="0" lang="en" sz="700" u="none" cap="none" strike="noStrike">
                <a:solidFill>
                  <a:schemeClr val="lt1"/>
                </a:solidFill>
                <a:latin typeface="Calibri"/>
                <a:ea typeface="Calibri"/>
                <a:cs typeface="Calibri"/>
                <a:sym typeface="Calibri"/>
              </a:rPr>
              <a:t>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8"/>
          <p:cNvSpPr txBox="1"/>
          <p:nvPr>
            <p:ph idx="6" type="ctrTitle"/>
          </p:nvPr>
        </p:nvSpPr>
        <p:spPr>
          <a:xfrm>
            <a:off x="311700" y="4622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Nivelurile de Testare</a:t>
            </a:r>
            <a:endParaRPr>
              <a:solidFill>
                <a:schemeClr val="accent1"/>
              </a:solidFill>
            </a:endParaRPr>
          </a:p>
        </p:txBody>
      </p:sp>
      <p:cxnSp>
        <p:nvCxnSpPr>
          <p:cNvPr id="554" name="Google Shape;554;p58"/>
          <p:cNvCxnSpPr/>
          <p:nvPr/>
        </p:nvCxnSpPr>
        <p:spPr>
          <a:xfrm>
            <a:off x="311700" y="990438"/>
            <a:ext cx="8520600" cy="0"/>
          </a:xfrm>
          <a:prstGeom prst="straightConnector1">
            <a:avLst/>
          </a:prstGeom>
          <a:noFill/>
          <a:ln cap="flat" cmpd="sng" w="9525">
            <a:solidFill>
              <a:schemeClr val="accent1"/>
            </a:solidFill>
            <a:prstDash val="solid"/>
            <a:round/>
            <a:headEnd len="sm" w="sm" type="none"/>
            <a:tailEnd len="sm" w="sm" type="none"/>
          </a:ln>
        </p:spPr>
      </p:cxnSp>
      <p:sp>
        <p:nvSpPr>
          <p:cNvPr id="555" name="Google Shape;555;p58"/>
          <p:cNvSpPr txBox="1"/>
          <p:nvPr/>
        </p:nvSpPr>
        <p:spPr>
          <a:xfrm>
            <a:off x="678075" y="1415975"/>
            <a:ext cx="7758000" cy="3506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900"/>
              <a:buFont typeface="Arial"/>
              <a:buNone/>
            </a:pPr>
            <a:r>
              <a:rPr b="0" i="0" lang="en" sz="1900" u="none" cap="none" strike="noStrike">
                <a:solidFill>
                  <a:schemeClr val="accent1"/>
                </a:solidFill>
                <a:latin typeface="Calibri"/>
                <a:ea typeface="Calibri"/>
                <a:cs typeface="Calibri"/>
                <a:sym typeface="Calibri"/>
              </a:rPr>
              <a:t>Testarea de sistem </a:t>
            </a:r>
            <a:r>
              <a:rPr b="0" i="0" lang="en" sz="1900" u="none" cap="none" strike="noStrike">
                <a:solidFill>
                  <a:schemeClr val="accent1"/>
                </a:solidFill>
                <a:latin typeface="Arial"/>
                <a:ea typeface="Arial"/>
                <a:cs typeface="Arial"/>
                <a:sym typeface="Arial"/>
              </a:rPr>
              <a:t> - </a:t>
            </a:r>
            <a:r>
              <a:rPr b="0" i="0" lang="en" sz="1700" u="none" cap="none" strike="noStrike">
                <a:solidFill>
                  <a:schemeClr val="lt1"/>
                </a:solidFill>
                <a:latin typeface="Calibri"/>
                <a:ea typeface="Calibri"/>
                <a:cs typeface="Calibri"/>
                <a:sym typeface="Calibri"/>
              </a:rPr>
              <a:t>Se concentrează pe comportamentul și capabilitatea sistemului ca un tot unitar,  ținând cont de comportamentul end-to-end al funcționalităților pe care sistemul trebuie sa le execute, ținând cont și de comportamentul non-funcțional așteptat al acelor taskuri.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Calibri"/>
                <a:ea typeface="Calibri"/>
                <a:cs typeface="Calibri"/>
                <a:sym typeface="Calibri"/>
              </a:rPr>
              <a:t>Obiectivele testării de sistem:</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Reducerea riscului;</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Verificarea comportamentelor funcționale și non-funcționale în raport cu cerințele   de business;</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Validarea faptului că sistemul este complet și funcționează corect;</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Definirea încrederii în calitatea sistemului complet;</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Găsirea defectelor;</a:t>
            </a:r>
            <a:endParaRPr b="0" i="0" sz="1900" u="none" cap="none" strike="noStrike">
              <a:solidFill>
                <a:srgbClr val="000000"/>
              </a:solidFill>
              <a:latin typeface="Arial"/>
              <a:ea typeface="Arial"/>
              <a:cs typeface="Arial"/>
              <a:sym typeface="Arial"/>
            </a:endParaRPr>
          </a:p>
          <a:p>
            <a:pPr indent="-127000" lvl="0" marL="127000" marR="0" rtl="0" algn="l">
              <a:lnSpc>
                <a:spcPct val="100000"/>
              </a:lnSpc>
              <a:spcBef>
                <a:spcPts val="0"/>
              </a:spcBef>
              <a:spcAft>
                <a:spcPts val="0"/>
              </a:spcAft>
              <a:buClr>
                <a:schemeClr val="lt1"/>
              </a:buClr>
              <a:buSzPts val="1700"/>
              <a:buFont typeface="Calibri"/>
              <a:buChar char="➢"/>
            </a:pPr>
            <a:r>
              <a:rPr b="0" i="0" lang="en" sz="1700" u="none" cap="none" strike="noStrike">
                <a:solidFill>
                  <a:schemeClr val="lt1"/>
                </a:solidFill>
                <a:latin typeface="Calibri"/>
                <a:ea typeface="Calibri"/>
                <a:cs typeface="Calibri"/>
                <a:sym typeface="Calibri"/>
              </a:rPr>
              <a:t>Prevenirea defectelor de la a ajunge la niveluri mai înalte ale testării.</a:t>
            </a:r>
            <a:endParaRPr b="0" i="0" sz="17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9"/>
          <p:cNvSpPr txBox="1"/>
          <p:nvPr>
            <p:ph idx="6" type="ctrTitle"/>
          </p:nvPr>
        </p:nvSpPr>
        <p:spPr>
          <a:xfrm>
            <a:off x="311700" y="4622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Nivelurile de Testare</a:t>
            </a:r>
            <a:endParaRPr>
              <a:solidFill>
                <a:schemeClr val="accent1"/>
              </a:solidFill>
            </a:endParaRPr>
          </a:p>
        </p:txBody>
      </p:sp>
      <p:cxnSp>
        <p:nvCxnSpPr>
          <p:cNvPr id="561" name="Google Shape;561;p59"/>
          <p:cNvCxnSpPr/>
          <p:nvPr/>
        </p:nvCxnSpPr>
        <p:spPr>
          <a:xfrm>
            <a:off x="311700" y="990438"/>
            <a:ext cx="8520600" cy="0"/>
          </a:xfrm>
          <a:prstGeom prst="straightConnector1">
            <a:avLst/>
          </a:prstGeom>
          <a:noFill/>
          <a:ln cap="flat" cmpd="sng" w="9525">
            <a:solidFill>
              <a:schemeClr val="accent1"/>
            </a:solidFill>
            <a:prstDash val="solid"/>
            <a:round/>
            <a:headEnd len="sm" w="sm" type="none"/>
            <a:tailEnd len="sm" w="sm" type="none"/>
          </a:ln>
        </p:spPr>
      </p:cxnSp>
      <p:sp>
        <p:nvSpPr>
          <p:cNvPr id="562" name="Google Shape;562;p59"/>
          <p:cNvSpPr txBox="1"/>
          <p:nvPr/>
        </p:nvSpPr>
        <p:spPr>
          <a:xfrm>
            <a:off x="408825" y="1356150"/>
            <a:ext cx="3879000" cy="278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accent1"/>
                </a:solidFill>
                <a:latin typeface="Calibri"/>
                <a:ea typeface="Calibri"/>
                <a:cs typeface="Calibri"/>
                <a:sym typeface="Calibri"/>
              </a:rPr>
              <a:t>Testare de acceptanță </a:t>
            </a:r>
            <a:r>
              <a:rPr b="0" i="0" lang="en" sz="1400" u="none" cap="none" strike="noStrike">
                <a:solidFill>
                  <a:schemeClr val="lt1"/>
                </a:solidFill>
                <a:latin typeface="Calibri"/>
                <a:ea typeface="Calibri"/>
                <a:cs typeface="Calibri"/>
                <a:sym typeface="Calibri"/>
              </a:rPr>
              <a:t>- Se concentrează pe comportamentul și capabilitățile sistemului ca un tot unitar.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utive"/>
              <a:ea typeface="Cutive"/>
              <a:cs typeface="Cutive"/>
              <a:sym typeface="Cutiv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Obiectivele testării de acceptanță: </a:t>
            </a:r>
            <a:endParaRPr b="0" i="0" sz="1400" u="none" cap="none" strike="noStrike">
              <a:solidFill>
                <a:schemeClr val="lt1"/>
              </a:solidFill>
              <a:latin typeface="Calibri"/>
              <a:ea typeface="Calibri"/>
              <a:cs typeface="Calibri"/>
              <a:sym typeface="Calibri"/>
            </a:endParaRPr>
          </a:p>
          <a:p>
            <a:pPr indent="-127000" lvl="0" marL="127000" marR="0" rtl="0" algn="l">
              <a:lnSpc>
                <a:spcPct val="10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Definirea încrederii în calitatea sistemului ca un tot unitar;</a:t>
            </a:r>
            <a:endParaRPr b="0" i="0" sz="1400" u="none" cap="none" strike="noStrike">
              <a:solidFill>
                <a:schemeClr val="lt1"/>
              </a:solidFill>
              <a:latin typeface="Calibri"/>
              <a:ea typeface="Calibri"/>
              <a:cs typeface="Calibri"/>
              <a:sym typeface="Calibri"/>
            </a:endParaRPr>
          </a:p>
          <a:p>
            <a:pPr indent="-127000" lvl="0" marL="127000" marR="0" rtl="0" algn="l">
              <a:lnSpc>
                <a:spcPct val="10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Validarea faptului că sistemul este complet și funcționează așa cum ne așteptam;</a:t>
            </a:r>
            <a:endParaRPr b="0" i="0" sz="1400" u="none" cap="none" strike="noStrike">
              <a:solidFill>
                <a:schemeClr val="lt1"/>
              </a:solidFill>
              <a:latin typeface="Calibri"/>
              <a:ea typeface="Calibri"/>
              <a:cs typeface="Calibri"/>
              <a:sym typeface="Calibri"/>
            </a:endParaRPr>
          </a:p>
          <a:p>
            <a:pPr indent="-127000" lvl="0" marL="127000" marR="0" rtl="0" algn="l">
              <a:lnSpc>
                <a:spcPct val="100000"/>
              </a:lnSpc>
              <a:spcBef>
                <a:spcPts val="0"/>
              </a:spcBef>
              <a:spcAft>
                <a:spcPts val="0"/>
              </a:spcAft>
              <a:buClr>
                <a:schemeClr val="lt1"/>
              </a:buClr>
              <a:buSzPts val="1400"/>
              <a:buFont typeface="Calibri"/>
              <a:buChar char="➢"/>
            </a:pPr>
            <a:r>
              <a:rPr b="0" i="0" lang="en" sz="1400" u="none" cap="none" strike="noStrike">
                <a:solidFill>
                  <a:schemeClr val="lt1"/>
                </a:solidFill>
                <a:latin typeface="Calibri"/>
                <a:ea typeface="Calibri"/>
                <a:cs typeface="Calibri"/>
                <a:sym typeface="Calibri"/>
              </a:rPr>
              <a:t>Verificarea comportamentelor funcționale și non-funcționale în raport cu cerințele de business.</a:t>
            </a:r>
            <a:endParaRPr b="0" i="0" sz="1400" u="none" cap="none" strike="noStrike">
              <a:solidFill>
                <a:schemeClr val="lt1"/>
              </a:solidFill>
              <a:latin typeface="Arial"/>
              <a:ea typeface="Arial"/>
              <a:cs typeface="Arial"/>
              <a:sym typeface="Arial"/>
            </a:endParaRPr>
          </a:p>
        </p:txBody>
      </p:sp>
      <p:sp>
        <p:nvSpPr>
          <p:cNvPr id="563" name="Google Shape;563;p59"/>
          <p:cNvSpPr txBox="1"/>
          <p:nvPr/>
        </p:nvSpPr>
        <p:spPr>
          <a:xfrm>
            <a:off x="5141617" y="3323200"/>
            <a:ext cx="3825900" cy="160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B215"/>
                </a:solidFill>
                <a:latin typeface="Calibri"/>
                <a:ea typeface="Calibri"/>
                <a:cs typeface="Calibri"/>
                <a:sym typeface="Calibri"/>
              </a:rPr>
              <a:t>Beta</a:t>
            </a:r>
            <a:r>
              <a:rPr b="1" i="0" lang="en" sz="1000" u="none" cap="none" strike="noStrike">
                <a:solidFill>
                  <a:schemeClr val="lt1"/>
                </a:solidFill>
                <a:latin typeface="Calibri"/>
                <a:ea typeface="Calibri"/>
                <a:cs typeface="Calibri"/>
                <a:sym typeface="Calibri"/>
              </a:rPr>
              <a:t> Testing</a:t>
            </a:r>
            <a:endParaRPr b="1" i="0"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Are loc </a:t>
            </a:r>
            <a:r>
              <a:rPr b="1" i="0" lang="en" sz="1000" u="none" cap="none" strike="noStrike">
                <a:solidFill>
                  <a:srgbClr val="FFB215"/>
                </a:solidFill>
                <a:latin typeface="Calibri"/>
                <a:ea typeface="Calibri"/>
                <a:cs typeface="Calibri"/>
                <a:sym typeface="Calibri"/>
              </a:rPr>
              <a:t>la site-ul clientului.</a:t>
            </a:r>
            <a:endParaRPr b="1" i="0" sz="1000" u="none" cap="none" strike="noStrike">
              <a:solidFill>
                <a:srgbClr val="FFB21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Se va trimite sistemul/ softul la utilizatori, aceștia vor instala aplicația și vor începe sa o folosească în condiții reale.</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Scopul testării beta este să pună aplicația în mâinile unor utilizatori reali, oameni ce nu fac parte din echipa de dezvoltatori, pentru a descoperi defecte din perspectiva utilizatorului.</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564" name="Google Shape;564;p59"/>
          <p:cNvSpPr txBox="1"/>
          <p:nvPr/>
        </p:nvSpPr>
        <p:spPr>
          <a:xfrm>
            <a:off x="5061675" y="1356150"/>
            <a:ext cx="3825900" cy="18048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B215"/>
                </a:solidFill>
                <a:latin typeface="Calibri"/>
                <a:ea typeface="Calibri"/>
                <a:cs typeface="Calibri"/>
                <a:sym typeface="Calibri"/>
              </a:rPr>
              <a:t>Alpha</a:t>
            </a:r>
            <a:r>
              <a:rPr b="1" i="0" lang="en" sz="1000" u="none" cap="none" strike="noStrike">
                <a:solidFill>
                  <a:schemeClr val="lt1"/>
                </a:solidFill>
                <a:latin typeface="Calibri"/>
                <a:ea typeface="Calibri"/>
                <a:cs typeface="Calibri"/>
                <a:sym typeface="Calibri"/>
              </a:rPr>
              <a:t> Testing</a:t>
            </a:r>
            <a:endParaRPr b="1" i="0" sz="1000" u="none" cap="none" strike="noStrike">
              <a:solidFill>
                <a:schemeClr val="lt1"/>
              </a:solidFil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Ultima sesiune de testare înainte ca produsul să fie lansat publicului larg.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Reprezintă testarea unei aplicații atunci când dezvoltarea este completă sau aproape completă.</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În urma testării alpha se pot face câteva schimbări minore dacă e necesar.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Testarea are loc </a:t>
            </a:r>
            <a:r>
              <a:rPr b="1" i="0" lang="en" sz="1000" u="none" cap="none" strike="noStrike">
                <a:solidFill>
                  <a:srgbClr val="FFB215"/>
                </a:solidFill>
                <a:latin typeface="Calibri"/>
                <a:ea typeface="Calibri"/>
                <a:cs typeface="Calibri"/>
                <a:sym typeface="Calibri"/>
              </a:rPr>
              <a:t>la site-ul dezvoltatorului</a:t>
            </a:r>
            <a:r>
              <a:rPr b="0" i="0" lang="en" sz="1000" u="none" cap="none" strike="noStrike">
                <a:solidFill>
                  <a:schemeClr val="lt1"/>
                </a:solidFill>
                <a:latin typeface="Calibri"/>
                <a:ea typeface="Calibri"/>
                <a:cs typeface="Calibri"/>
                <a:sym typeface="Calibri"/>
              </a:rPr>
              <a:t> și se realizează în două faze: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Calibri"/>
              <a:buNone/>
            </a:pPr>
            <a:r>
              <a:rPr b="0" i="0" lang="en" sz="1000" u="none" cap="none" strike="noStrike">
                <a:solidFill>
                  <a:schemeClr val="lt1"/>
                </a:solidFill>
                <a:latin typeface="Calibri"/>
                <a:ea typeface="Calibri"/>
                <a:cs typeface="Calibri"/>
                <a:sym typeface="Calibri"/>
              </a:rPr>
              <a:t>- Faza întâi în care software-ul este testat de către dezvoltatori;</a:t>
            </a:r>
            <a:endParaRPr b="0" i="0" sz="1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700"/>
              <a:buFont typeface="Calibri"/>
              <a:buNone/>
            </a:pPr>
            <a:r>
              <a:rPr b="0" i="0" lang="en" sz="1000" u="none" cap="none" strike="noStrike">
                <a:solidFill>
                  <a:schemeClr val="lt1"/>
                </a:solidFill>
                <a:latin typeface="Calibri"/>
                <a:ea typeface="Calibri"/>
                <a:cs typeface="Calibri"/>
                <a:sym typeface="Calibri"/>
              </a:rPr>
              <a:t>- Faza doi în care se face testarea de către echipa de QA într-un mediu similar cu cel al clientului.</a:t>
            </a:r>
            <a:endParaRPr b="0" i="0" sz="1000" u="none" cap="none" strike="noStrike">
              <a:solidFill>
                <a:schemeClr val="lt1"/>
              </a:solidFill>
              <a:latin typeface="Calibri"/>
              <a:ea typeface="Calibri"/>
              <a:cs typeface="Calibri"/>
              <a:sym typeface="Calibri"/>
            </a:endParaRPr>
          </a:p>
        </p:txBody>
      </p:sp>
      <p:cxnSp>
        <p:nvCxnSpPr>
          <p:cNvPr id="565" name="Google Shape;565;p59"/>
          <p:cNvCxnSpPr/>
          <p:nvPr/>
        </p:nvCxnSpPr>
        <p:spPr>
          <a:xfrm flipH="1" rot="10800000">
            <a:off x="4048500" y="1276400"/>
            <a:ext cx="937500" cy="339000"/>
          </a:xfrm>
          <a:prstGeom prst="curvedConnector3">
            <a:avLst>
              <a:gd fmla="val 50000" name="adj1"/>
            </a:avLst>
          </a:prstGeom>
          <a:noFill/>
          <a:ln cap="flat" cmpd="sng" w="69850">
            <a:solidFill>
              <a:schemeClr val="accent1"/>
            </a:solidFill>
            <a:prstDash val="solid"/>
            <a:miter lim="800000"/>
            <a:headEnd len="sm" w="sm" type="none"/>
            <a:tailEnd len="med" w="med" type="triangle"/>
          </a:ln>
        </p:spPr>
      </p:cxnSp>
      <p:cxnSp>
        <p:nvCxnSpPr>
          <p:cNvPr id="566" name="Google Shape;566;p59"/>
          <p:cNvCxnSpPr/>
          <p:nvPr/>
        </p:nvCxnSpPr>
        <p:spPr>
          <a:xfrm flipH="1" rot="-5400000">
            <a:off x="3622775" y="2110925"/>
            <a:ext cx="1818900" cy="887700"/>
          </a:xfrm>
          <a:prstGeom prst="curvedConnector3">
            <a:avLst>
              <a:gd fmla="val 50000" name="adj1"/>
            </a:avLst>
          </a:prstGeom>
          <a:noFill/>
          <a:ln cap="flat" cmpd="sng" w="69850">
            <a:solidFill>
              <a:schemeClr val="accent1"/>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Reguli curs</a:t>
            </a:r>
            <a:endParaRPr b="1">
              <a:solidFill>
                <a:schemeClr val="lt2"/>
              </a:solidFill>
              <a:latin typeface="Roboto"/>
              <a:ea typeface="Roboto"/>
              <a:cs typeface="Roboto"/>
              <a:sym typeface="Roboto"/>
            </a:endParaRPr>
          </a:p>
        </p:txBody>
      </p:sp>
      <p:cxnSp>
        <p:nvCxnSpPr>
          <p:cNvPr id="270" name="Google Shape;270;p3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1" name="Google Shape;271;p33"/>
          <p:cNvSpPr txBox="1"/>
          <p:nvPr/>
        </p:nvSpPr>
        <p:spPr>
          <a:xfrm>
            <a:off x="311700" y="1352890"/>
            <a:ext cx="8520600" cy="2031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Va exista un sheet de prezență.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Temele se vor adăuga în Folderul grupei, unde vei crea un folder cu numele tău. Vei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Te rog să mă întrerupi oricând ai întrebări. Doar așa îmi pot da seama unde trebuie să mai insist cu explicații/ 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Te rog să intri cu 3 minute mai devreme la curs în caz că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Dacă nu poți intra, sau dacă întârzii, anunță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000"/>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0"/>
          <p:cNvSpPr txBox="1"/>
          <p:nvPr>
            <p:ph idx="1" type="subTitle"/>
          </p:nvPr>
        </p:nvSpPr>
        <p:spPr>
          <a:xfrm>
            <a:off x="2218128" y="1661481"/>
            <a:ext cx="4457400" cy="1820400"/>
          </a:xfrm>
          <a:prstGeom prst="rect">
            <a:avLst/>
          </a:prstGeom>
          <a:noFill/>
          <a:ln>
            <a:noFill/>
          </a:ln>
        </p:spPr>
        <p:txBody>
          <a:bodyPr anchorCtr="0" anchor="t" bIns="91425" lIns="91425" spcFirstLastPara="1" rIns="91425" wrap="square" tIns="91425">
            <a:noAutofit/>
          </a:bodyPr>
          <a:lstStyle/>
          <a:p>
            <a:pPr indent="457200" lvl="0" marL="0" rtl="0" algn="ctr">
              <a:lnSpc>
                <a:spcPct val="90000"/>
              </a:lnSpc>
              <a:spcBef>
                <a:spcPts val="0"/>
              </a:spcBef>
              <a:spcAft>
                <a:spcPts val="0"/>
              </a:spcAft>
              <a:buSzPts val="1800"/>
              <a:buNone/>
            </a:pPr>
            <a:r>
              <a:rPr lang="en" sz="1700">
                <a:solidFill>
                  <a:srgbClr val="052643"/>
                </a:solidFill>
                <a:latin typeface="Calibri"/>
                <a:ea typeface="Calibri"/>
                <a:cs typeface="Calibri"/>
                <a:sym typeface="Calibri"/>
              </a:rPr>
              <a:t>Poți să fii </a:t>
            </a:r>
            <a:r>
              <a:rPr b="1" lang="en" sz="1700">
                <a:solidFill>
                  <a:srgbClr val="052643"/>
                </a:solidFill>
                <a:latin typeface="Calibri"/>
                <a:ea typeface="Calibri"/>
                <a:cs typeface="Calibri"/>
                <a:sym typeface="Calibri"/>
              </a:rPr>
              <a:t>un tester foarte bun</a:t>
            </a:r>
            <a:r>
              <a:rPr lang="en" sz="1700">
                <a:solidFill>
                  <a:srgbClr val="052643"/>
                </a:solidFill>
                <a:latin typeface="Calibri"/>
                <a:ea typeface="Calibri"/>
                <a:cs typeface="Calibri"/>
                <a:sym typeface="Calibri"/>
              </a:rPr>
              <a:t> dacă ai cunoștințe de programare. Poți să fii de asemenea un tester foarte bun dacă nu ai cunoștințe de programare. Și poți să fii un tester groaznic cu sau fără cunoștinte de programare. </a:t>
            </a:r>
            <a:r>
              <a:rPr b="1" lang="en" sz="1700">
                <a:solidFill>
                  <a:srgbClr val="052643"/>
                </a:solidFill>
                <a:latin typeface="Calibri"/>
                <a:ea typeface="Calibri"/>
                <a:cs typeface="Calibri"/>
                <a:sym typeface="Calibri"/>
              </a:rPr>
              <a:t>Un tester bun va învăța de ce skilluri are nevoie pentru a continua să fie grozav în propriul stil.</a:t>
            </a:r>
            <a:endParaRPr b="1" sz="1100">
              <a:solidFill>
                <a:srgbClr val="052643"/>
              </a:solidFill>
              <a:latin typeface="Arial"/>
              <a:ea typeface="Arial"/>
              <a:cs typeface="Arial"/>
              <a:sym typeface="Arial"/>
            </a:endParaRPr>
          </a:p>
          <a:p>
            <a:pPr indent="0" lvl="0" marL="0" rtl="0" algn="ctr">
              <a:lnSpc>
                <a:spcPct val="100000"/>
              </a:lnSpc>
              <a:spcBef>
                <a:spcPts val="0"/>
              </a:spcBef>
              <a:spcAft>
                <a:spcPts val="0"/>
              </a:spcAft>
              <a:buSzPts val="1800"/>
              <a:buNone/>
            </a:pPr>
            <a:r>
              <a:t/>
            </a:r>
            <a:endParaRPr b="1" sz="11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type="ctrTitle"/>
          </p:nvPr>
        </p:nvSpPr>
        <p:spPr>
          <a:xfrm>
            <a:off x="4706600" y="3710925"/>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
              <a:t>Întrebări &amp; curiozități?</a:t>
            </a:r>
            <a:endParaRPr/>
          </a:p>
        </p:txBody>
      </p:sp>
      <p:sp>
        <p:nvSpPr>
          <p:cNvPr id="577" name="Google Shape;577;p6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669" name="Google Shape;669;p6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1"/>
          <p:cNvSpPr txBox="1"/>
          <p:nvPr>
            <p:ph type="ctrTitle"/>
          </p:nvPr>
        </p:nvSpPr>
        <p:spPr>
          <a:xfrm>
            <a:off x="4826601" y="1637200"/>
            <a:ext cx="3852600" cy="1824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Întrebări de interviu:</a:t>
            </a:r>
            <a:endParaRPr/>
          </a:p>
          <a:p>
            <a:pPr indent="0" lvl="0" marL="0" rtl="0" algn="l">
              <a:lnSpc>
                <a:spcPct val="100000"/>
              </a:lnSpc>
              <a:spcBef>
                <a:spcPts val="0"/>
              </a:spcBef>
              <a:spcAft>
                <a:spcPts val="0"/>
              </a:spcAft>
              <a:buSzPts val="3000"/>
              <a:buNone/>
            </a:pPr>
            <a:r>
              <a:t/>
            </a:r>
            <a:endParaRPr sz="1300"/>
          </a:p>
          <a:p>
            <a:pPr indent="-323850" lvl="0" marL="4572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Cum testăm un caiet?</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Ce este un bug?</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Care sunt nivelurile de Testare?</a:t>
            </a:r>
            <a:endParaRPr sz="15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6" type="ctrTitle"/>
          </p:nvPr>
        </p:nvSpPr>
        <p:spPr>
          <a:xfrm>
            <a:off x="311700" y="3645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Obiective principale</a:t>
            </a:r>
            <a:endParaRPr b="1">
              <a:solidFill>
                <a:schemeClr val="lt2"/>
              </a:solidFill>
              <a:latin typeface="Roboto"/>
              <a:ea typeface="Roboto"/>
              <a:cs typeface="Roboto"/>
              <a:sym typeface="Roboto"/>
            </a:endParaRPr>
          </a:p>
        </p:txBody>
      </p:sp>
      <p:cxnSp>
        <p:nvCxnSpPr>
          <p:cNvPr id="277" name="Google Shape;277;p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8" name="Google Shape;278;p34"/>
          <p:cNvSpPr txBox="1"/>
          <p:nvPr/>
        </p:nvSpPr>
        <p:spPr>
          <a:xfrm>
            <a:off x="311700" y="1158900"/>
            <a:ext cx="85206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300" u="none" cap="none" strike="noStrike">
                <a:solidFill>
                  <a:schemeClr val="lt1"/>
                </a:solidFill>
                <a:latin typeface="Arial"/>
                <a:ea typeface="Arial"/>
                <a:cs typeface="Arial"/>
                <a:sym typeface="Arial"/>
              </a:rPr>
              <a:t>Până la final TOȚI* veți avea:</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Cunoștințe solide despre bazele Testării Software și vei avea cunoștințele necesare pentru pregătirea susținerii examenului ISTQB.</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Vei înțelege tehnicile de testare și vei avea capabilitatea de a le explica și pune în aplicare.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Arial"/>
                <a:ea typeface="Arial"/>
                <a:cs typeface="Arial"/>
                <a:sym typeface="Arial"/>
              </a:rPr>
              <a:t>Vei cunoaște diferențele dintre testare statică și testare dinamică.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Vei cunoaște diferențele dintre whitebox testing și blackbox testing.</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Vei înțelege diferitele tipuri de tehnici de testare.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Arial"/>
                <a:ea typeface="Arial"/>
                <a:cs typeface="Arial"/>
                <a:sym typeface="Arial"/>
              </a:rPr>
              <a:t>Vei înțelege cum se testează un website.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Arial"/>
                <a:ea typeface="Arial"/>
                <a:cs typeface="Arial"/>
                <a:sym typeface="Arial"/>
              </a:rPr>
              <a:t>Vei înțelege cum se folosește un test management tool.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Vei putea face un proiect final de testare manuală cu ajutorul căruia vei pune în aplicare noțiunile predate de trainer la clasă.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Arial"/>
                <a:ea typeface="Arial"/>
                <a:cs typeface="Arial"/>
                <a:sym typeface="Arial"/>
              </a:rPr>
              <a:t>Noțiuni de bază despre API testing: testarea manuală - cum comunică un website cu server-ul.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 sz="1300" u="none" cap="none" strike="noStrike">
                <a:solidFill>
                  <a:schemeClr val="lt1"/>
                </a:solidFill>
                <a:latin typeface="Roboto"/>
                <a:ea typeface="Roboto"/>
                <a:cs typeface="Roboto"/>
                <a:sym typeface="Roboto"/>
              </a:rPr>
              <a:t>Cunoștințe ale bazelor de date relaționale - mySQL: Curs baze de date.</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300" u="none" cap="none" strike="noStrike">
                <a:solidFill>
                  <a:schemeClr val="lt1"/>
                </a:solidFill>
                <a:latin typeface="Arial"/>
                <a:ea typeface="Arial"/>
                <a:cs typeface="Arial"/>
                <a:sym typeface="Arial"/>
              </a:rPr>
              <a:t>* toti cei care sunt activi, implicați, își fac temele, dedică timp pentru studiu individual și pun întrebări trainerului vor atinge aceste obiective.</a:t>
            </a:r>
            <a:r>
              <a:rPr b="1" i="0" lang="en" sz="1300" u="none" cap="none" strike="noStrike">
                <a:solidFill>
                  <a:schemeClr val="lt1"/>
                </a:solidFill>
                <a:latin typeface="Roboto"/>
                <a:ea typeface="Roboto"/>
                <a:cs typeface="Roboto"/>
                <a:sym typeface="Roboto"/>
              </a:rPr>
              <a:t> </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1000"/>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1000"/>
                                        <p:tgtEl>
                                          <p:spTgt spid="2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Effect filter="fade" transition="in">
                                      <p:cBhvr>
                                        <p:cTn dur="1000"/>
                                        <p:tgtEl>
                                          <p:spTgt spid="2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animEffect filter="fade" transition="in">
                                      <p:cBhvr>
                                        <p:cTn dur="1000"/>
                                        <p:tgtEl>
                                          <p:spTgt spid="2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animEffect filter="fade" transition="in">
                                      <p:cBhvr>
                                        <p:cTn dur="1000"/>
                                        <p:tgtEl>
                                          <p:spTgt spid="2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animEffect filter="fade" transition="in">
                                      <p:cBhvr>
                                        <p:cTn dur="1000"/>
                                        <p:tgtEl>
                                          <p:spTgt spid="2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animEffect filter="fade" transition="in">
                                      <p:cBhvr>
                                        <p:cTn dur="1000"/>
                                        <p:tgtEl>
                                          <p:spTgt spid="27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animEffect filter="fade" transition="in">
                                      <p:cBhvr>
                                        <p:cTn dur="1000"/>
                                        <p:tgtEl>
                                          <p:spTgt spid="27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Obiective secundare</a:t>
            </a:r>
            <a:endParaRPr b="1">
              <a:solidFill>
                <a:schemeClr val="lt2"/>
              </a:solidFill>
              <a:latin typeface="Roboto"/>
              <a:ea typeface="Roboto"/>
              <a:cs typeface="Roboto"/>
              <a:sym typeface="Roboto"/>
            </a:endParaRPr>
          </a:p>
        </p:txBody>
      </p:sp>
      <p:cxnSp>
        <p:nvCxnSpPr>
          <p:cNvPr id="284" name="Google Shape;284;p3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5" name="Google Shape;285;p35"/>
          <p:cNvSpPr txBox="1"/>
          <p:nvPr/>
        </p:nvSpPr>
        <p:spPr>
          <a:xfrm>
            <a:off x="311700" y="13012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Roboto"/>
                <a:ea typeface="Roboto"/>
                <a:cs typeface="Roboto"/>
                <a:sym typeface="Roboto"/>
              </a:rPr>
              <a:t>Nu fac parte din curricula cursului LIVE, dar îți punem la dispoziție materiale extra ca să ai un avantaj la interviuri. Sfatul meu e să te concentrezi pe ele doar după cursul live. Să nu fii copleșit de noile informații.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Cunoștințe teoretice despre testarea manuală - acces la o platformă mobilă - </a:t>
            </a:r>
            <a:r>
              <a:rPr b="1" i="0" lang="en" sz="1500" u="none" cap="none" strike="noStrike">
                <a:solidFill>
                  <a:schemeClr val="accent1"/>
                </a:solidFill>
                <a:latin typeface="Roboto"/>
                <a:ea typeface="Roboto"/>
                <a:cs typeface="Roboto"/>
                <a:sym typeface="Roboto"/>
              </a:rPr>
              <a:t>link acces </a:t>
            </a:r>
            <a:r>
              <a:rPr b="1" i="0" lang="en" sz="1500" u="sng" cap="none" strike="noStrike">
                <a:solidFill>
                  <a:schemeClr val="hlink"/>
                </a:solidFill>
                <a:latin typeface="Roboto"/>
                <a:ea typeface="Roboto"/>
                <a:cs typeface="Roboto"/>
                <a:sym typeface="Roboto"/>
                <a:hlinkClick r:id="rId3"/>
              </a:rPr>
              <a:t>https://bit.ly/38vON7b</a:t>
            </a:r>
            <a:r>
              <a:rPr b="1" i="0" lang="en" sz="1500" u="none" cap="none" strike="noStrike">
                <a:solidFill>
                  <a:schemeClr val="accent1"/>
                </a:solidFill>
                <a:latin typeface="Roboto"/>
                <a:ea typeface="Roboto"/>
                <a:cs typeface="Roboto"/>
                <a:sym typeface="Roboto"/>
              </a:rPr>
              <a:t>.</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Cunoștințe teoretice despre bazele programării - Primii Pași în Programare (Cursul primit la webinar).</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Capacitatea de a construi un mic brand personal (Curs Portofoliu Wordpress). Trebuie să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Website propriu prin care angajatorul să te cunoască pe tine și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CV european în limba Engleză;</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Github public (un loc în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 sz="1500" u="none" cap="none" strike="noStrike">
                <a:solidFill>
                  <a:schemeClr val="lt1"/>
                </a:solidFill>
                <a:latin typeface="Roboto"/>
                <a:ea typeface="Roboto"/>
                <a:cs typeface="Roboto"/>
                <a:sym typeface="Roboto"/>
              </a:rPr>
              <a:t>Vei primi feedback dacă ne trimiți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0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10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1000"/>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1000"/>
                                        <p:tgtEl>
                                          <p:spTgt spid="28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Obiective Sesiune Teoretica 1</a:t>
            </a:r>
            <a:endParaRPr b="1">
              <a:solidFill>
                <a:schemeClr val="accent1"/>
              </a:solidFill>
              <a:latin typeface="Roboto"/>
              <a:ea typeface="Roboto"/>
              <a:cs typeface="Roboto"/>
              <a:sym typeface="Roboto"/>
            </a:endParaRPr>
          </a:p>
        </p:txBody>
      </p:sp>
      <p:cxnSp>
        <p:nvCxnSpPr>
          <p:cNvPr id="291" name="Google Shape;291;p3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92" name="Google Shape;292;p36"/>
          <p:cNvSpPr txBox="1"/>
          <p:nvPr/>
        </p:nvSpPr>
        <p:spPr>
          <a:xfrm>
            <a:off x="311700" y="2060525"/>
            <a:ext cx="8520600" cy="2130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lt1"/>
              </a:buClr>
              <a:buSzPts val="1600"/>
              <a:buFont typeface="Roboto"/>
              <a:buChar char="●"/>
            </a:pPr>
            <a:r>
              <a:rPr b="0" i="0" lang="en" sz="1600" u="none" cap="none" strike="noStrike">
                <a:solidFill>
                  <a:schemeClr val="lt1"/>
                </a:solidFill>
                <a:latin typeface="Roboto"/>
                <a:ea typeface="Roboto"/>
                <a:cs typeface="Roboto"/>
                <a:sym typeface="Roboto"/>
              </a:rPr>
              <a:t>Să înțelegem </a:t>
            </a:r>
            <a:r>
              <a:rPr b="1" i="0" lang="en" sz="1600" u="none" cap="none" strike="noStrike">
                <a:solidFill>
                  <a:schemeClr val="lt1"/>
                </a:solidFill>
                <a:latin typeface="Roboto"/>
                <a:ea typeface="Roboto"/>
                <a:cs typeface="Roboto"/>
                <a:sym typeface="Roboto"/>
              </a:rPr>
              <a:t>de ce avem nevoie de testare</a:t>
            </a:r>
            <a:endParaRPr b="1" i="0" sz="1600" u="none" cap="none" strike="noStrike">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b="0" i="0" lang="en" sz="1600" u="none" cap="none" strike="noStrike">
                <a:solidFill>
                  <a:schemeClr val="lt1"/>
                </a:solidFill>
                <a:latin typeface="Roboto"/>
                <a:ea typeface="Roboto"/>
                <a:cs typeface="Roboto"/>
                <a:sym typeface="Roboto"/>
              </a:rPr>
              <a:t>Să înțelegem </a:t>
            </a:r>
            <a:r>
              <a:rPr b="1" i="0" lang="en" sz="1600" u="none" cap="none" strike="noStrike">
                <a:solidFill>
                  <a:schemeClr val="lt1"/>
                </a:solidFill>
                <a:latin typeface="Roboto"/>
                <a:ea typeface="Roboto"/>
                <a:cs typeface="Roboto"/>
                <a:sym typeface="Roboto"/>
              </a:rPr>
              <a:t>de ce apar defectele</a:t>
            </a:r>
            <a:endParaRPr b="1" sz="1600">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b="0" i="0" lang="en" sz="1600" u="none" cap="none" strike="noStrike">
                <a:solidFill>
                  <a:schemeClr val="lt1"/>
                </a:solidFill>
                <a:latin typeface="Roboto"/>
                <a:ea typeface="Roboto"/>
                <a:cs typeface="Roboto"/>
                <a:sym typeface="Roboto"/>
              </a:rPr>
              <a:t>Să cunoaștem </a:t>
            </a:r>
            <a:r>
              <a:rPr b="1" i="0" lang="en" sz="1600" u="none" cap="none" strike="noStrike">
                <a:solidFill>
                  <a:schemeClr val="lt1"/>
                </a:solidFill>
                <a:latin typeface="Roboto"/>
                <a:ea typeface="Roboto"/>
                <a:cs typeface="Roboto"/>
                <a:sym typeface="Roboto"/>
              </a:rPr>
              <a:t>activitățile și obiectivele testării</a:t>
            </a:r>
            <a:endParaRPr b="1" i="0" sz="1600" u="none" cap="none" strike="noStrike">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b="0" i="0" lang="en" sz="1600" u="none" cap="none" strike="noStrike">
                <a:solidFill>
                  <a:schemeClr val="lt1"/>
                </a:solidFill>
                <a:latin typeface="Roboto"/>
                <a:ea typeface="Roboto"/>
                <a:cs typeface="Roboto"/>
                <a:sym typeface="Roboto"/>
              </a:rPr>
              <a:t>Să știm care este </a:t>
            </a:r>
            <a:r>
              <a:rPr b="1" i="0" lang="en" sz="1600" u="none" cap="none" strike="noStrike">
                <a:solidFill>
                  <a:schemeClr val="lt1"/>
                </a:solidFill>
                <a:latin typeface="Roboto"/>
                <a:ea typeface="Roboto"/>
                <a:cs typeface="Roboto"/>
                <a:sym typeface="Roboto"/>
              </a:rPr>
              <a:t>procesul de testare</a:t>
            </a:r>
            <a:endParaRPr b="1" i="0" sz="1600" u="none" cap="none" strike="noStrike">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Sa vedem care e </a:t>
            </a:r>
            <a:r>
              <a:rPr b="1" lang="en" sz="1600">
                <a:solidFill>
                  <a:schemeClr val="lt1"/>
                </a:solidFill>
                <a:latin typeface="Roboto"/>
                <a:ea typeface="Roboto"/>
                <a:cs typeface="Roboto"/>
                <a:sym typeface="Roboto"/>
              </a:rPr>
              <a:t>diferenta intre riscurile de proiect si riscurile de produs</a:t>
            </a:r>
            <a:endParaRPr b="1" sz="1600">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Sa intelegem</a:t>
            </a:r>
            <a:r>
              <a:rPr b="1" lang="en" sz="1600">
                <a:solidFill>
                  <a:schemeClr val="lt1"/>
                </a:solidFill>
                <a:latin typeface="Roboto"/>
                <a:ea typeface="Roboto"/>
                <a:cs typeface="Roboto"/>
                <a:sym typeface="Roboto"/>
              </a:rPr>
              <a:t> cele mai comune notiuni de testare</a:t>
            </a:r>
            <a:endParaRPr b="1" sz="1600">
              <a:solidFill>
                <a:schemeClr val="lt1"/>
              </a:solidFill>
              <a:latin typeface="Roboto"/>
              <a:ea typeface="Roboto"/>
              <a:cs typeface="Roboto"/>
              <a:sym typeface="Roboto"/>
            </a:endParaRPr>
          </a:p>
          <a:p>
            <a:pPr indent="-330200" lvl="0" marL="457200" marR="0" rtl="0" algn="l">
              <a:lnSpc>
                <a:spcPct val="115000"/>
              </a:lnSpc>
              <a:spcBef>
                <a:spcPts val="0"/>
              </a:spcBef>
              <a:spcAft>
                <a:spcPts val="0"/>
              </a:spcAft>
              <a:buClr>
                <a:schemeClr val="lt1"/>
              </a:buClr>
              <a:buSzPts val="1600"/>
              <a:buFont typeface="Roboto"/>
              <a:buChar char="●"/>
            </a:pPr>
            <a:r>
              <a:rPr b="0" i="0" lang="en" sz="1600" u="none" cap="none" strike="noStrike">
                <a:solidFill>
                  <a:schemeClr val="lt1"/>
                </a:solidFill>
                <a:latin typeface="Roboto"/>
                <a:ea typeface="Roboto"/>
                <a:cs typeface="Roboto"/>
                <a:sym typeface="Roboto"/>
              </a:rPr>
              <a:t>Să înțelegem </a:t>
            </a:r>
            <a:r>
              <a:rPr b="1" lang="en" sz="1600">
                <a:solidFill>
                  <a:schemeClr val="lt1"/>
                </a:solidFill>
                <a:latin typeface="Roboto"/>
                <a:ea typeface="Roboto"/>
                <a:cs typeface="Roboto"/>
                <a:sym typeface="Roboto"/>
              </a:rPr>
              <a:t>nivelurile de testare</a:t>
            </a:r>
            <a:endParaRPr b="1" i="0" sz="16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000"/>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000"/>
                                        <p:tgtEl>
                                          <p:spTgt spid="2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1000"/>
                                        <p:tgtEl>
                                          <p:spTgt spid="2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1000"/>
                                        <p:tgtEl>
                                          <p:spTgt spid="2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1000"/>
                                        <p:tgtEl>
                                          <p:spTgt spid="2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ctrTitle"/>
          </p:nvPr>
        </p:nvSpPr>
        <p:spPr>
          <a:xfrm>
            <a:off x="279200" y="1455850"/>
            <a:ext cx="3230700" cy="207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3300">
                <a:solidFill>
                  <a:schemeClr val="accent1"/>
                </a:solidFill>
              </a:rPr>
              <a:t>Contextul sistemelor software</a:t>
            </a:r>
            <a:endParaRPr sz="3300"/>
          </a:p>
        </p:txBody>
      </p:sp>
      <p:grpSp>
        <p:nvGrpSpPr>
          <p:cNvPr id="298" name="Google Shape;298;p37"/>
          <p:cNvGrpSpPr/>
          <p:nvPr/>
        </p:nvGrpSpPr>
        <p:grpSpPr>
          <a:xfrm>
            <a:off x="3869000" y="644950"/>
            <a:ext cx="5045659" cy="3782504"/>
            <a:chOff x="0" y="2319"/>
            <a:chExt cx="6245400" cy="5584680"/>
          </a:xfrm>
        </p:grpSpPr>
        <p:sp>
          <p:nvSpPr>
            <p:cNvPr id="299" name="Google Shape;299;p37"/>
            <p:cNvSpPr/>
            <p:nvPr/>
          </p:nvSpPr>
          <p:spPr>
            <a:xfrm>
              <a:off x="0" y="2319"/>
              <a:ext cx="6245400" cy="11757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7"/>
            <p:cNvSpPr/>
            <p:nvPr/>
          </p:nvSpPr>
          <p:spPr>
            <a:xfrm>
              <a:off x="355657" y="266858"/>
              <a:ext cx="646800" cy="6468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7"/>
            <p:cNvSpPr/>
            <p:nvPr/>
          </p:nvSpPr>
          <p:spPr>
            <a:xfrm>
              <a:off x="1357965" y="2319"/>
              <a:ext cx="4887300" cy="117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txBox="1"/>
            <p:nvPr/>
          </p:nvSpPr>
          <p:spPr>
            <a:xfrm>
              <a:off x="1357965" y="2319"/>
              <a:ext cx="4887300" cy="1175700"/>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rgbClr val="000000"/>
                </a:buClr>
                <a:buSzPts val="1900"/>
                <a:buFont typeface="Calibri"/>
                <a:buNone/>
              </a:pPr>
              <a:r>
                <a:rPr b="0" i="0" lang="en" sz="1500" u="none" cap="none" strike="noStrike">
                  <a:solidFill>
                    <a:srgbClr val="000000"/>
                  </a:solidFill>
                  <a:latin typeface="Calibri"/>
                  <a:ea typeface="Calibri"/>
                  <a:cs typeface="Calibri"/>
                  <a:sym typeface="Calibri"/>
                </a:rPr>
                <a:t>Sistemele software sunt prezente peste tot în viața de zi cu zi</a:t>
              </a:r>
              <a:endParaRPr b="0" i="0" sz="1500" u="none" cap="none" strike="noStrike">
                <a:solidFill>
                  <a:srgbClr val="000000"/>
                </a:solidFill>
                <a:latin typeface="Calibri"/>
                <a:ea typeface="Calibri"/>
                <a:cs typeface="Calibri"/>
                <a:sym typeface="Calibri"/>
              </a:endParaRPr>
            </a:p>
          </p:txBody>
        </p:sp>
        <p:sp>
          <p:nvSpPr>
            <p:cNvPr id="303" name="Google Shape;303;p37"/>
            <p:cNvSpPr/>
            <p:nvPr/>
          </p:nvSpPr>
          <p:spPr>
            <a:xfrm>
              <a:off x="0" y="1471979"/>
              <a:ext cx="6245400" cy="11757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7"/>
            <p:cNvSpPr/>
            <p:nvPr/>
          </p:nvSpPr>
          <p:spPr>
            <a:xfrm>
              <a:off x="355657" y="1736518"/>
              <a:ext cx="646800" cy="6468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p:nvPr/>
          </p:nvSpPr>
          <p:spPr>
            <a:xfrm>
              <a:off x="1357965" y="1471979"/>
              <a:ext cx="4887300" cy="117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7"/>
            <p:cNvSpPr txBox="1"/>
            <p:nvPr/>
          </p:nvSpPr>
          <p:spPr>
            <a:xfrm>
              <a:off x="1357965" y="1471979"/>
              <a:ext cx="4887300" cy="1175700"/>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rgbClr val="000000"/>
                </a:buClr>
                <a:buSzPts val="1900"/>
                <a:buFont typeface="Calibri"/>
                <a:buNone/>
              </a:pPr>
              <a:r>
                <a:rPr b="0" i="0" lang="en" sz="1500" u="none" cap="none" strike="noStrike">
                  <a:solidFill>
                    <a:srgbClr val="000000"/>
                  </a:solidFill>
                  <a:latin typeface="Calibri"/>
                  <a:ea typeface="Calibri"/>
                  <a:cs typeface="Calibri"/>
                  <a:sym typeface="Calibri"/>
                </a:rPr>
                <a:t>Fiecare persoană a întâlnit măcar o dată o situație în care un produs software nu a funcționat</a:t>
              </a:r>
              <a:endParaRPr b="0" i="0" sz="1500" u="none" cap="none" strike="noStrike">
                <a:solidFill>
                  <a:srgbClr val="000000"/>
                </a:solidFill>
                <a:latin typeface="Calibri"/>
                <a:ea typeface="Calibri"/>
                <a:cs typeface="Calibri"/>
                <a:sym typeface="Calibri"/>
              </a:endParaRPr>
            </a:p>
          </p:txBody>
        </p:sp>
        <p:sp>
          <p:nvSpPr>
            <p:cNvPr id="307" name="Google Shape;307;p37"/>
            <p:cNvSpPr/>
            <p:nvPr/>
          </p:nvSpPr>
          <p:spPr>
            <a:xfrm>
              <a:off x="0" y="2941639"/>
              <a:ext cx="6245400" cy="11757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a:off x="355657" y="3206178"/>
              <a:ext cx="646800" cy="646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7"/>
            <p:cNvSpPr/>
            <p:nvPr/>
          </p:nvSpPr>
          <p:spPr>
            <a:xfrm>
              <a:off x="1357965" y="2941639"/>
              <a:ext cx="4887300" cy="117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7"/>
            <p:cNvSpPr txBox="1"/>
            <p:nvPr/>
          </p:nvSpPr>
          <p:spPr>
            <a:xfrm>
              <a:off x="1357965" y="2941639"/>
              <a:ext cx="4887300" cy="1175700"/>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rgbClr val="000000"/>
                </a:buClr>
                <a:buSzPts val="1900"/>
                <a:buFont typeface="Calibri"/>
                <a:buNone/>
              </a:pPr>
              <a:r>
                <a:rPr b="0" i="0" lang="en" sz="1500" u="none" cap="none" strike="noStrike">
                  <a:solidFill>
                    <a:srgbClr val="000000"/>
                  </a:solidFill>
                  <a:latin typeface="Calibri"/>
                  <a:ea typeface="Calibri"/>
                  <a:cs typeface="Calibri"/>
                  <a:sym typeface="Calibri"/>
                </a:rPr>
                <a:t>Un produs software care nu funcționează poate cauza pierderi de timp, pierderi financiare sau chiar pierderea sănătății</a:t>
              </a:r>
              <a:endParaRPr b="0" i="0" sz="1500" u="none" cap="none" strike="noStrike">
                <a:solidFill>
                  <a:srgbClr val="000000"/>
                </a:solidFill>
                <a:latin typeface="Calibri"/>
                <a:ea typeface="Calibri"/>
                <a:cs typeface="Calibri"/>
                <a:sym typeface="Calibri"/>
              </a:endParaRPr>
            </a:p>
          </p:txBody>
        </p:sp>
        <p:sp>
          <p:nvSpPr>
            <p:cNvPr id="311" name="Google Shape;311;p37"/>
            <p:cNvSpPr/>
            <p:nvPr/>
          </p:nvSpPr>
          <p:spPr>
            <a:xfrm>
              <a:off x="0" y="4411299"/>
              <a:ext cx="6245400" cy="11757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7"/>
            <p:cNvSpPr/>
            <p:nvPr/>
          </p:nvSpPr>
          <p:spPr>
            <a:xfrm>
              <a:off x="355657" y="4675838"/>
              <a:ext cx="646800" cy="6468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7"/>
            <p:cNvSpPr/>
            <p:nvPr/>
          </p:nvSpPr>
          <p:spPr>
            <a:xfrm>
              <a:off x="1357965" y="4411299"/>
              <a:ext cx="4887300" cy="117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txBox="1"/>
            <p:nvPr/>
          </p:nvSpPr>
          <p:spPr>
            <a:xfrm>
              <a:off x="1357965" y="4411299"/>
              <a:ext cx="4887300" cy="1175700"/>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rgbClr val="000000"/>
                </a:buClr>
                <a:buSzPts val="1900"/>
                <a:buFont typeface="Calibri"/>
                <a:buNone/>
              </a:pPr>
              <a:r>
                <a:rPr b="0" i="0" lang="en" sz="1500" u="none" cap="none" strike="noStrike">
                  <a:solidFill>
                    <a:srgbClr val="000000"/>
                  </a:solidFill>
                  <a:latin typeface="Calibri"/>
                  <a:ea typeface="Calibri"/>
                  <a:cs typeface="Calibri"/>
                  <a:sym typeface="Calibri"/>
                </a:rPr>
                <a:t>În cazuri extreme poate duce chiar la pierderea vieții</a:t>
              </a:r>
              <a:endParaRPr b="0" i="0" sz="1500" u="none" cap="none" strike="noStrike">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ctrTitle"/>
          </p:nvPr>
        </p:nvSpPr>
        <p:spPr>
          <a:xfrm>
            <a:off x="368950" y="1455850"/>
            <a:ext cx="3230700" cy="157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300">
                <a:solidFill>
                  <a:schemeClr val="accent1"/>
                </a:solidFill>
              </a:rPr>
              <a:t>De ce apar defectele?</a:t>
            </a:r>
            <a:endParaRPr sz="3300"/>
          </a:p>
        </p:txBody>
      </p:sp>
      <p:grpSp>
        <p:nvGrpSpPr>
          <p:cNvPr id="320" name="Google Shape;320;p38"/>
          <p:cNvGrpSpPr/>
          <p:nvPr/>
        </p:nvGrpSpPr>
        <p:grpSpPr>
          <a:xfrm>
            <a:off x="4111575" y="853008"/>
            <a:ext cx="4645924" cy="3565662"/>
            <a:chOff x="1103" y="345666"/>
            <a:chExt cx="5590763" cy="5069902"/>
          </a:xfrm>
        </p:grpSpPr>
        <p:sp>
          <p:nvSpPr>
            <p:cNvPr id="321" name="Google Shape;321;p38"/>
            <p:cNvSpPr/>
            <p:nvPr/>
          </p:nvSpPr>
          <p:spPr>
            <a:xfrm>
              <a:off x="2356985" y="1098177"/>
              <a:ext cx="879000" cy="91500"/>
            </a:xfrm>
            <a:custGeom>
              <a:rect b="b" l="l" r="r" t="t"/>
              <a:pathLst>
                <a:path extrusionOk="0" h="120000" w="120000">
                  <a:moveTo>
                    <a:pt x="0" y="60000"/>
                  </a:moveTo>
                  <a:lnTo>
                    <a:pt x="120000" y="60000"/>
                  </a:lnTo>
                </a:path>
              </a:pathLst>
            </a:custGeom>
            <a:noFill/>
            <a:ln cap="flat" cmpd="sng" w="9525">
              <a:solidFill>
                <a:srgbClr val="44546A"/>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22" name="Google Shape;322;p38"/>
            <p:cNvSpPr txBox="1"/>
            <p:nvPr/>
          </p:nvSpPr>
          <p:spPr>
            <a:xfrm>
              <a:off x="2598248" y="793516"/>
              <a:ext cx="27000" cy="5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Calibri"/>
                <a:buNone/>
              </a:pPr>
              <a:r>
                <a:t/>
              </a:r>
              <a:endParaRPr b="0" i="0" sz="100" u="none" cap="none" strike="noStrike">
                <a:solidFill>
                  <a:srgbClr val="000000"/>
                </a:solidFill>
                <a:latin typeface="Calibri"/>
                <a:ea typeface="Calibri"/>
                <a:cs typeface="Calibri"/>
                <a:sym typeface="Calibri"/>
              </a:endParaRPr>
            </a:p>
          </p:txBody>
        </p:sp>
        <p:sp>
          <p:nvSpPr>
            <p:cNvPr id="323" name="Google Shape;323;p38"/>
            <p:cNvSpPr txBox="1"/>
            <p:nvPr/>
          </p:nvSpPr>
          <p:spPr>
            <a:xfrm>
              <a:off x="1103" y="584184"/>
              <a:ext cx="2356800" cy="1414200"/>
            </a:xfrm>
            <a:prstGeom prst="rect">
              <a:avLst/>
            </a:prstGeom>
            <a:solidFill>
              <a:srgbClr val="052643"/>
            </a:solidFill>
            <a:ln>
              <a:noFill/>
            </a:ln>
          </p:spPr>
          <p:txBody>
            <a:bodyPr anchorCtr="0" anchor="ctr" bIns="121200" lIns="115475" spcFirstLastPara="1" rIns="115475" wrap="square" tIns="121200">
              <a:noAutofit/>
            </a:bodyPr>
            <a:lstStyle/>
            <a:p>
              <a:pPr indent="0" lvl="0" marL="0" marR="0" rtl="0" algn="ctr">
                <a:lnSpc>
                  <a:spcPct val="90000"/>
                </a:lnSpc>
                <a:spcBef>
                  <a:spcPts val="0"/>
                </a:spcBef>
                <a:spcAft>
                  <a:spcPts val="0"/>
                </a:spcAft>
                <a:buClr>
                  <a:srgbClr val="FFFFFF"/>
                </a:buClr>
                <a:buSzPts val="1900"/>
                <a:buFont typeface="Arial"/>
                <a:buNone/>
              </a:pPr>
              <a:r>
                <a:rPr b="0" i="0" lang="en" sz="1500" u="none" cap="none" strike="noStrike">
                  <a:solidFill>
                    <a:srgbClr val="FFFFFF"/>
                  </a:solidFill>
                  <a:latin typeface="Calibri"/>
                  <a:ea typeface="Calibri"/>
                  <a:cs typeface="Calibri"/>
                  <a:sym typeface="Calibri"/>
                </a:rPr>
                <a:t>Oamenii sunt predispuși la greșeli</a:t>
              </a:r>
              <a:endParaRPr b="0" i="0" sz="1500" u="none" cap="none" strike="noStrike">
                <a:solidFill>
                  <a:srgbClr val="FFFFFF"/>
                </a:solidFill>
                <a:latin typeface="Calibri"/>
                <a:ea typeface="Calibri"/>
                <a:cs typeface="Calibri"/>
                <a:sym typeface="Calibri"/>
              </a:endParaRPr>
            </a:p>
          </p:txBody>
        </p:sp>
        <p:sp>
          <p:nvSpPr>
            <p:cNvPr id="324" name="Google Shape;324;p38"/>
            <p:cNvSpPr/>
            <p:nvPr/>
          </p:nvSpPr>
          <p:spPr>
            <a:xfrm>
              <a:off x="3199388" y="1625228"/>
              <a:ext cx="879000" cy="699600"/>
            </a:xfrm>
            <a:custGeom>
              <a:rect b="b" l="l" r="r" t="t"/>
              <a:pathLst>
                <a:path extrusionOk="0" h="120000" w="120000">
                  <a:moveTo>
                    <a:pt x="120000" y="0"/>
                  </a:moveTo>
                  <a:lnTo>
                    <a:pt x="120000" y="64012"/>
                  </a:lnTo>
                  <a:lnTo>
                    <a:pt x="0" y="64012"/>
                  </a:lnTo>
                  <a:lnTo>
                    <a:pt x="0" y="120000"/>
                  </a:lnTo>
                </a:path>
              </a:pathLst>
            </a:custGeom>
            <a:noFill/>
            <a:ln cap="flat" cmpd="sng" w="9525">
              <a:solidFill>
                <a:srgbClr val="44546A"/>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25" name="Google Shape;325;p38"/>
            <p:cNvSpPr txBox="1"/>
            <p:nvPr/>
          </p:nvSpPr>
          <p:spPr>
            <a:xfrm>
              <a:off x="2555173" y="1754475"/>
              <a:ext cx="147600" cy="5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Calibri"/>
                <a:buNone/>
              </a:pPr>
              <a:r>
                <a:t/>
              </a:r>
              <a:endParaRPr b="0" i="0" sz="100" u="none" cap="none" strike="noStrike">
                <a:solidFill>
                  <a:srgbClr val="000000"/>
                </a:solidFill>
                <a:latin typeface="Calibri"/>
                <a:ea typeface="Calibri"/>
                <a:cs typeface="Calibri"/>
                <a:sym typeface="Calibri"/>
              </a:endParaRPr>
            </a:p>
          </p:txBody>
        </p:sp>
        <p:sp>
          <p:nvSpPr>
            <p:cNvPr id="326" name="Google Shape;326;p38"/>
            <p:cNvSpPr txBox="1"/>
            <p:nvPr/>
          </p:nvSpPr>
          <p:spPr>
            <a:xfrm>
              <a:off x="3235066" y="345666"/>
              <a:ext cx="2356800" cy="1414200"/>
            </a:xfrm>
            <a:prstGeom prst="rect">
              <a:avLst/>
            </a:prstGeom>
            <a:solidFill>
              <a:srgbClr val="052643"/>
            </a:solidFill>
            <a:ln>
              <a:noFill/>
            </a:ln>
          </p:spPr>
          <p:txBody>
            <a:bodyPr anchorCtr="0" anchor="ctr" bIns="121200" lIns="115475" spcFirstLastPara="1" rIns="115475" wrap="square" tIns="121200">
              <a:noAutofit/>
            </a:bodyPr>
            <a:lstStyle/>
            <a:p>
              <a:pPr indent="0" lvl="0" marL="0" marR="0" rtl="0" algn="ctr">
                <a:lnSpc>
                  <a:spcPct val="90000"/>
                </a:lnSpc>
                <a:spcBef>
                  <a:spcPts val="0"/>
                </a:spcBef>
                <a:spcAft>
                  <a:spcPts val="0"/>
                </a:spcAft>
                <a:buClr>
                  <a:srgbClr val="FFFFFF"/>
                </a:buClr>
                <a:buSzPts val="1900"/>
                <a:buFont typeface="Arial"/>
                <a:buNone/>
              </a:pPr>
              <a:r>
                <a:rPr b="0" i="0" lang="en" sz="1500" u="none" cap="none" strike="noStrike">
                  <a:solidFill>
                    <a:srgbClr val="FFFFFF"/>
                  </a:solidFill>
                  <a:latin typeface="Calibri"/>
                  <a:ea typeface="Calibri"/>
                  <a:cs typeface="Calibri"/>
                  <a:sym typeface="Calibri"/>
                </a:rPr>
                <a:t>Oamenii lucrează de multe ori sub presiune</a:t>
              </a:r>
              <a:endParaRPr b="0" i="0" sz="1500" u="none" cap="none" strike="noStrike">
                <a:solidFill>
                  <a:srgbClr val="FFFFFF"/>
                </a:solidFill>
                <a:latin typeface="Calibri"/>
                <a:ea typeface="Calibri"/>
                <a:cs typeface="Calibri"/>
                <a:sym typeface="Calibri"/>
              </a:endParaRPr>
            </a:p>
          </p:txBody>
        </p:sp>
        <p:sp>
          <p:nvSpPr>
            <p:cNvPr id="327" name="Google Shape;327;p38"/>
            <p:cNvSpPr txBox="1"/>
            <p:nvPr/>
          </p:nvSpPr>
          <p:spPr>
            <a:xfrm>
              <a:off x="2598248" y="2749633"/>
              <a:ext cx="27000" cy="5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Calibri"/>
                <a:buNone/>
              </a:pPr>
              <a:r>
                <a:t/>
              </a:r>
              <a:endParaRPr b="0" i="0" sz="100" u="none" cap="none" strike="noStrike">
                <a:solidFill>
                  <a:srgbClr val="000000"/>
                </a:solidFill>
                <a:latin typeface="Calibri"/>
                <a:ea typeface="Calibri"/>
                <a:cs typeface="Calibri"/>
                <a:sym typeface="Calibri"/>
              </a:endParaRPr>
            </a:p>
          </p:txBody>
        </p:sp>
        <p:sp>
          <p:nvSpPr>
            <p:cNvPr id="328" name="Google Shape;328;p38"/>
            <p:cNvSpPr txBox="1"/>
            <p:nvPr/>
          </p:nvSpPr>
          <p:spPr>
            <a:xfrm>
              <a:off x="2178179" y="2341950"/>
              <a:ext cx="2356800" cy="1414200"/>
            </a:xfrm>
            <a:prstGeom prst="rect">
              <a:avLst/>
            </a:prstGeom>
            <a:solidFill>
              <a:srgbClr val="052643"/>
            </a:solidFill>
            <a:ln>
              <a:noFill/>
            </a:ln>
          </p:spPr>
          <p:txBody>
            <a:bodyPr anchorCtr="0" anchor="ctr" bIns="121200" lIns="115475" spcFirstLastPara="1" rIns="115475" wrap="square" tIns="121200">
              <a:noAutofit/>
            </a:bodyPr>
            <a:lstStyle/>
            <a:p>
              <a:pPr indent="0" lvl="0" marL="0" marR="0" rtl="0" algn="ctr">
                <a:lnSpc>
                  <a:spcPct val="90000"/>
                </a:lnSpc>
                <a:spcBef>
                  <a:spcPts val="0"/>
                </a:spcBef>
                <a:spcAft>
                  <a:spcPts val="0"/>
                </a:spcAft>
                <a:buClr>
                  <a:srgbClr val="FFFFFF"/>
                </a:buClr>
                <a:buSzPts val="1900"/>
                <a:buFont typeface="Arial"/>
                <a:buNone/>
              </a:pPr>
              <a:r>
                <a:rPr b="0" i="0" lang="en" sz="1500" u="none" cap="none" strike="noStrike">
                  <a:solidFill>
                    <a:srgbClr val="FFFFFF"/>
                  </a:solidFill>
                  <a:latin typeface="Calibri"/>
                  <a:ea typeface="Calibri"/>
                  <a:cs typeface="Calibri"/>
                  <a:sym typeface="Calibri"/>
                </a:rPr>
                <a:t>Un cod complex poate să ducă la greșeli</a:t>
              </a:r>
              <a:endParaRPr b="0" i="0" sz="1500" u="none" cap="none" strike="noStrike">
                <a:solidFill>
                  <a:srgbClr val="FFFFFF"/>
                </a:solidFill>
                <a:latin typeface="Calibri"/>
                <a:ea typeface="Calibri"/>
                <a:cs typeface="Calibri"/>
                <a:sym typeface="Calibri"/>
              </a:endParaRPr>
            </a:p>
          </p:txBody>
        </p:sp>
        <p:sp>
          <p:nvSpPr>
            <p:cNvPr id="329" name="Google Shape;329;p38"/>
            <p:cNvSpPr/>
            <p:nvPr/>
          </p:nvSpPr>
          <p:spPr>
            <a:xfrm>
              <a:off x="1011181" y="3773280"/>
              <a:ext cx="2326300" cy="562550"/>
            </a:xfrm>
            <a:custGeom>
              <a:rect b="b" l="l" r="r" t="t"/>
              <a:pathLst>
                <a:path extrusionOk="0" h="22502" w="93052">
                  <a:moveTo>
                    <a:pt x="93052" y="0"/>
                  </a:moveTo>
                  <a:lnTo>
                    <a:pt x="93052" y="15840"/>
                  </a:lnTo>
                  <a:lnTo>
                    <a:pt x="0" y="14428"/>
                  </a:lnTo>
                  <a:lnTo>
                    <a:pt x="0" y="22502"/>
                  </a:lnTo>
                </a:path>
              </a:pathLst>
            </a:custGeom>
            <a:noFill/>
            <a:ln cap="flat" cmpd="sng" w="9525">
              <a:solidFill>
                <a:srgbClr val="44546A"/>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30" name="Google Shape;330;p38"/>
            <p:cNvSpPr txBox="1"/>
            <p:nvPr/>
          </p:nvSpPr>
          <p:spPr>
            <a:xfrm>
              <a:off x="2555173" y="3710592"/>
              <a:ext cx="147600" cy="5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Calibri"/>
                <a:buNone/>
              </a:pPr>
              <a:r>
                <a:t/>
              </a:r>
              <a:endParaRPr b="0" i="0" sz="100" u="none" cap="none" strike="noStrike">
                <a:solidFill>
                  <a:srgbClr val="000000"/>
                </a:solidFill>
                <a:latin typeface="Calibri"/>
                <a:ea typeface="Calibri"/>
                <a:cs typeface="Calibri"/>
                <a:sym typeface="Calibri"/>
              </a:endParaRPr>
            </a:p>
          </p:txBody>
        </p:sp>
        <p:sp>
          <p:nvSpPr>
            <p:cNvPr id="331" name="Google Shape;331;p38"/>
            <p:cNvSpPr txBox="1"/>
            <p:nvPr/>
          </p:nvSpPr>
          <p:spPr>
            <a:xfrm>
              <a:off x="2598248" y="4705750"/>
              <a:ext cx="27000" cy="5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Calibri"/>
                <a:buNone/>
              </a:pPr>
              <a:r>
                <a:t/>
              </a:r>
              <a:endParaRPr b="0" i="0" sz="100" u="none" cap="none" strike="noStrike">
                <a:solidFill>
                  <a:srgbClr val="000000"/>
                </a:solidFill>
                <a:latin typeface="Calibri"/>
                <a:ea typeface="Calibri"/>
                <a:cs typeface="Calibri"/>
                <a:sym typeface="Calibri"/>
              </a:endParaRPr>
            </a:p>
          </p:txBody>
        </p:sp>
        <p:sp>
          <p:nvSpPr>
            <p:cNvPr id="332" name="Google Shape;332;p38"/>
            <p:cNvSpPr txBox="1"/>
            <p:nvPr/>
          </p:nvSpPr>
          <p:spPr>
            <a:xfrm>
              <a:off x="1103" y="4379668"/>
              <a:ext cx="2356800" cy="1035900"/>
            </a:xfrm>
            <a:prstGeom prst="rect">
              <a:avLst/>
            </a:prstGeom>
            <a:solidFill>
              <a:srgbClr val="052643"/>
            </a:solidFill>
            <a:ln>
              <a:noFill/>
            </a:ln>
          </p:spPr>
          <p:txBody>
            <a:bodyPr anchorCtr="0" anchor="ctr" bIns="121200" lIns="115475" spcFirstLastPara="1" rIns="115475" wrap="square" tIns="121200">
              <a:noAutofit/>
            </a:bodyPr>
            <a:lstStyle/>
            <a:p>
              <a:pPr indent="0" lvl="0" marL="0" marR="0" rtl="0" algn="ctr">
                <a:lnSpc>
                  <a:spcPct val="90000"/>
                </a:lnSpc>
                <a:spcBef>
                  <a:spcPts val="0"/>
                </a:spcBef>
                <a:spcAft>
                  <a:spcPts val="0"/>
                </a:spcAft>
                <a:buClr>
                  <a:srgbClr val="FFFFFF"/>
                </a:buClr>
                <a:buSzPts val="1900"/>
                <a:buFont typeface="Arial"/>
                <a:buNone/>
              </a:pPr>
              <a:r>
                <a:rPr b="0" i="0" lang="en" sz="1500" u="none" cap="none" strike="noStrike">
                  <a:solidFill>
                    <a:srgbClr val="FFFFFF"/>
                  </a:solidFill>
                  <a:latin typeface="Calibri"/>
                  <a:ea typeface="Calibri"/>
                  <a:cs typeface="Calibri"/>
                  <a:sym typeface="Calibri"/>
                </a:rPr>
                <a:t>Tehnologiile se schimbă în timp</a:t>
              </a:r>
              <a:endParaRPr b="0" i="0" sz="1500" u="none" cap="none" strike="noStrik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Rolul testării în procesul de dezvoltare</a:t>
            </a:r>
            <a:endParaRPr>
              <a:solidFill>
                <a:schemeClr val="accent1"/>
              </a:solidFill>
            </a:endParaRPr>
          </a:p>
        </p:txBody>
      </p:sp>
      <p:cxnSp>
        <p:nvCxnSpPr>
          <p:cNvPr id="338" name="Google Shape;338;p3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339" name="Google Shape;339;p39"/>
          <p:cNvGrpSpPr/>
          <p:nvPr/>
        </p:nvGrpSpPr>
        <p:grpSpPr>
          <a:xfrm>
            <a:off x="588325" y="1635977"/>
            <a:ext cx="8149381" cy="2512229"/>
            <a:chOff x="75768" y="578168"/>
            <a:chExt cx="10364213" cy="3195001"/>
          </a:xfrm>
        </p:grpSpPr>
        <p:sp>
          <p:nvSpPr>
            <p:cNvPr id="340" name="Google Shape;340;p39"/>
            <p:cNvSpPr/>
            <p:nvPr/>
          </p:nvSpPr>
          <p:spPr>
            <a:xfrm>
              <a:off x="679050" y="578168"/>
              <a:ext cx="1887300" cy="1887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1081237" y="980356"/>
              <a:ext cx="1082700" cy="10827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75768"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txBox="1"/>
            <p:nvPr/>
          </p:nvSpPr>
          <p:spPr>
            <a:xfrm>
              <a:off x="75768"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Calibri"/>
                <a:buNone/>
              </a:pPr>
              <a:r>
                <a:rPr b="0" i="0" lang="en" sz="1100" u="none" cap="none" strike="noStrike">
                  <a:solidFill>
                    <a:schemeClr val="lt1"/>
                  </a:solidFill>
                  <a:latin typeface="Calibri"/>
                  <a:ea typeface="Calibri"/>
                  <a:cs typeface="Calibri"/>
                  <a:sym typeface="Calibri"/>
                </a:rPr>
                <a:t>O TESTARE RIGUROASĂ A CODULUI ȘI A DOCUMENTAȚIEI POATE </a:t>
              </a:r>
              <a:r>
                <a:rPr b="1" i="0" lang="en" sz="1100" u="none" cap="none" strike="noStrike">
                  <a:solidFill>
                    <a:schemeClr val="accent1"/>
                  </a:solidFill>
                  <a:latin typeface="Calibri"/>
                  <a:ea typeface="Calibri"/>
                  <a:cs typeface="Calibri"/>
                  <a:sym typeface="Calibri"/>
                </a:rPr>
                <a:t>REDUCE RISCUL</a:t>
              </a:r>
              <a:r>
                <a:rPr b="1" i="0" lang="en" sz="1100" u="none" cap="none" strike="noStrike">
                  <a:solidFill>
                    <a:srgbClr val="38761D"/>
                  </a:solidFill>
                  <a:latin typeface="Calibri"/>
                  <a:ea typeface="Calibri"/>
                  <a:cs typeface="Calibri"/>
                  <a:sym typeface="Calibri"/>
                </a:rPr>
                <a:t> </a:t>
              </a:r>
              <a:r>
                <a:rPr b="0" i="0" lang="en" sz="1100" u="none" cap="none" strike="noStrike">
                  <a:solidFill>
                    <a:schemeClr val="lt1"/>
                  </a:solidFill>
                  <a:latin typeface="Calibri"/>
                  <a:ea typeface="Calibri"/>
                  <a:cs typeface="Calibri"/>
                  <a:sym typeface="Calibri"/>
                </a:rPr>
                <a:t>APARIȚIEI PROBLEMELOR ÎNTR-UN MEDIU OPERAȚIONAL</a:t>
              </a:r>
              <a:endParaRPr b="0" i="0" sz="1100" u="none" cap="none" strike="noStrike">
                <a:solidFill>
                  <a:schemeClr val="lt1"/>
                </a:solidFill>
                <a:latin typeface="Calibri"/>
                <a:ea typeface="Calibri"/>
                <a:cs typeface="Calibri"/>
                <a:sym typeface="Calibri"/>
              </a:endParaRPr>
            </a:p>
          </p:txBody>
        </p:sp>
        <p:sp>
          <p:nvSpPr>
            <p:cNvPr id="344" name="Google Shape;344;p39"/>
            <p:cNvSpPr/>
            <p:nvPr/>
          </p:nvSpPr>
          <p:spPr>
            <a:xfrm>
              <a:off x="4314206" y="578168"/>
              <a:ext cx="1887300" cy="1887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p:nvPr/>
          </p:nvSpPr>
          <p:spPr>
            <a:xfrm>
              <a:off x="4716393" y="980356"/>
              <a:ext cx="1082700" cy="10827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3710925"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9"/>
            <p:cNvSpPr txBox="1"/>
            <p:nvPr/>
          </p:nvSpPr>
          <p:spPr>
            <a:xfrm>
              <a:off x="3710925"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Calibri"/>
                <a:buNone/>
              </a:pPr>
              <a:r>
                <a:rPr b="0" i="0" lang="en" sz="1100" u="none" cap="none" strike="noStrike">
                  <a:solidFill>
                    <a:schemeClr val="lt1"/>
                  </a:solidFill>
                  <a:latin typeface="Calibri"/>
                  <a:ea typeface="Calibri"/>
                  <a:cs typeface="Calibri"/>
                  <a:sym typeface="Calibri"/>
                </a:rPr>
                <a:t>TESTAREA CONTRIBUIE LA </a:t>
              </a:r>
              <a:r>
                <a:rPr b="1" i="0" lang="en" sz="1100" u="none" cap="none" strike="noStrike">
                  <a:solidFill>
                    <a:schemeClr val="accent1"/>
                  </a:solidFill>
                  <a:latin typeface="Calibri"/>
                  <a:ea typeface="Calibri"/>
                  <a:cs typeface="Calibri"/>
                  <a:sym typeface="Calibri"/>
                </a:rPr>
                <a:t>CREȘTEREA CALITĂȚII</a:t>
              </a:r>
              <a:r>
                <a:rPr b="1" i="0" lang="en" sz="1100" u="none" cap="none" strike="noStrike">
                  <a:solidFill>
                    <a:srgbClr val="38761D"/>
                  </a:solidFill>
                  <a:latin typeface="Calibri"/>
                  <a:ea typeface="Calibri"/>
                  <a:cs typeface="Calibri"/>
                  <a:sym typeface="Calibri"/>
                </a:rPr>
                <a:t> </a:t>
              </a:r>
              <a:r>
                <a:rPr b="0" i="0" lang="en" sz="1100" u="none" cap="none" strike="noStrike">
                  <a:solidFill>
                    <a:schemeClr val="lt1"/>
                  </a:solidFill>
                  <a:latin typeface="Calibri"/>
                  <a:ea typeface="Calibri"/>
                  <a:cs typeface="Calibri"/>
                  <a:sym typeface="Calibri"/>
                </a:rPr>
                <a:t>SISTEMELOR SOFTWARE</a:t>
              </a:r>
              <a:endParaRPr b="0" i="0" sz="1100" u="none" cap="none" strike="noStrike">
                <a:solidFill>
                  <a:schemeClr val="lt1"/>
                </a:solidFill>
                <a:latin typeface="Calibri"/>
                <a:ea typeface="Calibri"/>
                <a:cs typeface="Calibri"/>
                <a:sym typeface="Calibri"/>
              </a:endParaRPr>
            </a:p>
          </p:txBody>
        </p:sp>
        <p:sp>
          <p:nvSpPr>
            <p:cNvPr id="348" name="Google Shape;348;p39"/>
            <p:cNvSpPr/>
            <p:nvPr/>
          </p:nvSpPr>
          <p:spPr>
            <a:xfrm>
              <a:off x="7949362" y="578168"/>
              <a:ext cx="1887300" cy="1887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9"/>
            <p:cNvSpPr/>
            <p:nvPr/>
          </p:nvSpPr>
          <p:spPr>
            <a:xfrm>
              <a:off x="7346081"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9"/>
            <p:cNvSpPr txBox="1"/>
            <p:nvPr/>
          </p:nvSpPr>
          <p:spPr>
            <a:xfrm>
              <a:off x="7346081"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Calibri"/>
                <a:buNone/>
              </a:pPr>
              <a:r>
                <a:rPr b="0" i="0" lang="en" sz="1100" u="none" cap="none" strike="noStrike">
                  <a:solidFill>
                    <a:schemeClr val="lt1"/>
                  </a:solidFill>
                  <a:latin typeface="Calibri"/>
                  <a:ea typeface="Calibri"/>
                  <a:cs typeface="Calibri"/>
                  <a:sym typeface="Calibri"/>
                </a:rPr>
                <a:t>DACĂ DEFECTELE GĂSITE SUNT CORECTATE ÎNAINTE CA SISTEMUL SĂ FIE LANSAT, ATUNCI </a:t>
              </a:r>
              <a:r>
                <a:rPr b="1" i="0" lang="en" sz="1100" u="none" cap="none" strike="noStrike">
                  <a:solidFill>
                    <a:schemeClr val="accent1"/>
                  </a:solidFill>
                  <a:latin typeface="Calibri"/>
                  <a:ea typeface="Calibri"/>
                  <a:cs typeface="Calibri"/>
                  <a:sym typeface="Calibri"/>
                </a:rPr>
                <a:t>COSTUL</a:t>
              </a:r>
              <a:r>
                <a:rPr b="0" i="0" lang="en" sz="1100" u="none" cap="none" strike="noStrike">
                  <a:solidFill>
                    <a:schemeClr val="lt1"/>
                  </a:solidFill>
                  <a:latin typeface="Calibri"/>
                  <a:ea typeface="Calibri"/>
                  <a:cs typeface="Calibri"/>
                  <a:sym typeface="Calibri"/>
                </a:rPr>
                <a:t> FIXĂRII DEFECTELOR ESTE </a:t>
              </a:r>
              <a:r>
                <a:rPr b="1" i="0" lang="en" sz="1100" u="none" cap="none" strike="noStrike">
                  <a:solidFill>
                    <a:schemeClr val="accent1"/>
                  </a:solidFill>
                  <a:latin typeface="Calibri"/>
                  <a:ea typeface="Calibri"/>
                  <a:cs typeface="Calibri"/>
                  <a:sym typeface="Calibri"/>
                </a:rPr>
                <a:t>MAI MIC</a:t>
              </a:r>
              <a:endParaRPr b="1" i="0" sz="1100" u="none" cap="none" strike="noStrike">
                <a:solidFill>
                  <a:schemeClr val="accent1"/>
                </a:solidFill>
                <a:latin typeface="Calibri"/>
                <a:ea typeface="Calibri"/>
                <a:cs typeface="Calibri"/>
                <a:sym typeface="Calibri"/>
              </a:endParaRPr>
            </a:p>
          </p:txBody>
        </p:sp>
        <p:sp>
          <p:nvSpPr>
            <p:cNvPr id="351" name="Google Shape;351;p39"/>
            <p:cNvSpPr/>
            <p:nvPr/>
          </p:nvSpPr>
          <p:spPr>
            <a:xfrm>
              <a:off x="8351550" y="980356"/>
              <a:ext cx="1082700" cy="10827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