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slideLayouts/slideLayout1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90" r:id="rId2"/>
    <p:sldMasterId id="2147483692" r:id="rId3"/>
  </p:sldMasterIdLst>
  <p:notesMasterIdLst>
    <p:notesMasterId r:id="rId22"/>
  </p:notesMasterIdLst>
  <p:handoutMasterIdLst>
    <p:handoutMasterId r:id="rId23"/>
  </p:handoutMasterIdLst>
  <p:sldIdLst>
    <p:sldId id="307" r:id="rId4"/>
    <p:sldId id="296" r:id="rId5"/>
    <p:sldId id="268" r:id="rId6"/>
    <p:sldId id="305" r:id="rId7"/>
    <p:sldId id="289" r:id="rId8"/>
    <p:sldId id="291" r:id="rId9"/>
    <p:sldId id="297" r:id="rId10"/>
    <p:sldId id="298" r:id="rId11"/>
    <p:sldId id="299" r:id="rId12"/>
    <p:sldId id="300" r:id="rId13"/>
    <p:sldId id="280" r:id="rId14"/>
    <p:sldId id="279" r:id="rId15"/>
    <p:sldId id="306" r:id="rId16"/>
    <p:sldId id="290" r:id="rId17"/>
    <p:sldId id="265" r:id="rId18"/>
    <p:sldId id="278" r:id="rId19"/>
    <p:sldId id="269" r:id="rId20"/>
    <p:sldId id="303" r:id="rId21"/>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ＭＳ Ｐゴシック" charset="0"/>
        <a:cs typeface="+mn-cs"/>
      </a:defRPr>
    </a:lvl1pPr>
    <a:lvl2pPr marL="457200" algn="l" rtl="0" fontAlgn="base">
      <a:spcBef>
        <a:spcPct val="0"/>
      </a:spcBef>
      <a:spcAft>
        <a:spcPct val="0"/>
      </a:spcAft>
      <a:defRPr kern="1200">
        <a:solidFill>
          <a:schemeClr val="tx1"/>
        </a:solidFill>
        <a:latin typeface="Arial" charset="0"/>
        <a:ea typeface="ＭＳ Ｐゴシック" charset="0"/>
        <a:cs typeface="+mn-cs"/>
      </a:defRPr>
    </a:lvl2pPr>
    <a:lvl3pPr marL="914400" algn="l" rtl="0" fontAlgn="base">
      <a:spcBef>
        <a:spcPct val="0"/>
      </a:spcBef>
      <a:spcAft>
        <a:spcPct val="0"/>
      </a:spcAft>
      <a:defRPr kern="1200">
        <a:solidFill>
          <a:schemeClr val="tx1"/>
        </a:solidFill>
        <a:latin typeface="Arial" charset="0"/>
        <a:ea typeface="ＭＳ Ｐゴシック" charset="0"/>
        <a:cs typeface="+mn-cs"/>
      </a:defRPr>
    </a:lvl3pPr>
    <a:lvl4pPr marL="1371600" algn="l" rtl="0" fontAlgn="base">
      <a:spcBef>
        <a:spcPct val="0"/>
      </a:spcBef>
      <a:spcAft>
        <a:spcPct val="0"/>
      </a:spcAft>
      <a:defRPr kern="1200">
        <a:solidFill>
          <a:schemeClr val="tx1"/>
        </a:solidFill>
        <a:latin typeface="Arial" charset="0"/>
        <a:ea typeface="ＭＳ Ｐゴシック" charset="0"/>
        <a:cs typeface="+mn-cs"/>
      </a:defRPr>
    </a:lvl4pPr>
    <a:lvl5pPr marL="1828800" algn="l" rtl="0" fontAlgn="base">
      <a:spcBef>
        <a:spcPct val="0"/>
      </a:spcBef>
      <a:spcAft>
        <a:spcPct val="0"/>
      </a:spcAft>
      <a:defRPr kern="1200">
        <a:solidFill>
          <a:schemeClr val="tx1"/>
        </a:solidFill>
        <a:latin typeface="Arial" charset="0"/>
        <a:ea typeface="ＭＳ Ｐゴシック" charset="0"/>
        <a:cs typeface="+mn-cs"/>
      </a:defRPr>
    </a:lvl5pPr>
    <a:lvl6pPr marL="2286000" algn="l" defTabSz="457200" rtl="0" eaLnBrk="1" latinLnBrk="0" hangingPunct="1">
      <a:defRPr kern="1200">
        <a:solidFill>
          <a:schemeClr val="tx1"/>
        </a:solidFill>
        <a:latin typeface="Arial" charset="0"/>
        <a:ea typeface="ＭＳ Ｐゴシック" charset="0"/>
        <a:cs typeface="+mn-cs"/>
      </a:defRPr>
    </a:lvl6pPr>
    <a:lvl7pPr marL="2743200" algn="l" defTabSz="457200" rtl="0" eaLnBrk="1" latinLnBrk="0" hangingPunct="1">
      <a:defRPr kern="1200">
        <a:solidFill>
          <a:schemeClr val="tx1"/>
        </a:solidFill>
        <a:latin typeface="Arial" charset="0"/>
        <a:ea typeface="ＭＳ Ｐゴシック" charset="0"/>
        <a:cs typeface="+mn-cs"/>
      </a:defRPr>
    </a:lvl7pPr>
    <a:lvl8pPr marL="3200400" algn="l" defTabSz="457200" rtl="0" eaLnBrk="1" latinLnBrk="0" hangingPunct="1">
      <a:defRPr kern="1200">
        <a:solidFill>
          <a:schemeClr val="tx1"/>
        </a:solidFill>
        <a:latin typeface="Arial" charset="0"/>
        <a:ea typeface="ＭＳ Ｐゴシック" charset="0"/>
        <a:cs typeface="+mn-cs"/>
      </a:defRPr>
    </a:lvl8pPr>
    <a:lvl9pPr marL="3657600" algn="l" defTabSz="457200" rtl="0" eaLnBrk="1" latinLnBrk="0" hangingPunct="1">
      <a:defRPr kern="1200">
        <a:solidFill>
          <a:schemeClr val="tx1"/>
        </a:solidFill>
        <a:latin typeface="Arial" charset="0"/>
        <a:ea typeface="ＭＳ Ｐゴシック" charset="0"/>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Elliot Mork" initials="EM" lastIdx="3"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86B"/>
    <a:srgbClr val="FFFFFF"/>
    <a:srgbClr val="FF0000"/>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09" autoAdjust="0"/>
    <p:restoredTop sz="70012" autoAdjust="0"/>
  </p:normalViewPr>
  <p:slideViewPr>
    <p:cSldViewPr snapToGrid="0">
      <p:cViewPr varScale="1">
        <p:scale>
          <a:sx n="78" d="100"/>
          <a:sy n="78" d="100"/>
        </p:scale>
        <p:origin x="1344" y="96"/>
      </p:cViewPr>
      <p:guideLst>
        <p:guide orient="horz" pos="2160"/>
        <p:guide pos="2880"/>
      </p:guideLst>
    </p:cSldViewPr>
  </p:slideViewPr>
  <p:outlineViewPr>
    <p:cViewPr>
      <p:scale>
        <a:sx n="33" d="100"/>
        <a:sy n="33" d="100"/>
      </p:scale>
      <p:origin x="0" y="0"/>
    </p:cViewPr>
  </p:outlineViewPr>
  <p:notesTextViewPr>
    <p:cViewPr>
      <p:scale>
        <a:sx n="150" d="100"/>
        <a:sy n="150" d="100"/>
      </p:scale>
      <p:origin x="0" y="0"/>
    </p:cViewPr>
  </p:notesTextViewPr>
  <p:sorterViewPr>
    <p:cViewPr>
      <p:scale>
        <a:sx n="100" d="100"/>
        <a:sy n="100" d="100"/>
      </p:scale>
      <p:origin x="0" y="1176"/>
    </p:cViewPr>
  </p:sorterViewPr>
  <p:notesViewPr>
    <p:cSldViewPr snapToGrid="0">
      <p:cViewPr varScale="1">
        <p:scale>
          <a:sx n="101" d="100"/>
          <a:sy n="101" d="100"/>
        </p:scale>
        <p:origin x="-720"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viewProps" Target="viewProps.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commentAuthors" Target="commentAuthor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handoutMaster" Target="handoutMasters/handoutMaster1.xml"/><Relationship Id="rId28"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notesMaster" Target="notesMasters/notesMaster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84" name="Rectangle 1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ea typeface="+mn-ea"/>
              </a:defRPr>
            </a:lvl1pPr>
          </a:lstStyle>
          <a:p>
            <a:pPr>
              <a:defRPr/>
            </a:pPr>
            <a:r>
              <a:rPr lang="en-US"/>
              <a:t>Energy, Work, and Power</a:t>
            </a:r>
          </a:p>
        </p:txBody>
      </p:sp>
      <p:sp>
        <p:nvSpPr>
          <p:cNvPr id="3085" name="Rectangle 13"/>
          <p:cNvSpPr>
            <a:spLocks noGrp="1" noChangeArrowheads="1"/>
          </p:cNvSpPr>
          <p:nvPr>
            <p:ph type="dt" sz="quarter" idx="1"/>
          </p:nvPr>
        </p:nvSpPr>
        <p:spPr bwMode="auto">
          <a:xfrm>
            <a:off x="3168650" y="0"/>
            <a:ext cx="353695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a:lvl1pPr>
          </a:lstStyle>
          <a:p>
            <a:r>
              <a:rPr lang="en-US"/>
              <a:t>Principles of Engineering</a:t>
            </a:r>
          </a:p>
          <a:p>
            <a:r>
              <a:rPr lang="en-US"/>
              <a:t>Unit 1 – Lesson 1.2 – Energy Sources</a:t>
            </a:r>
          </a:p>
        </p:txBody>
      </p:sp>
      <p:sp>
        <p:nvSpPr>
          <p:cNvPr id="3086" name="Rectangle 14"/>
          <p:cNvSpPr>
            <a:spLocks noGrp="1" noChangeArrowheads="1"/>
          </p:cNvSpPr>
          <p:nvPr>
            <p:ph type="ftr" sz="quarter" idx="2"/>
          </p:nvPr>
        </p:nvSpPr>
        <p:spPr bwMode="auto">
          <a:xfrm>
            <a:off x="0" y="87630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1200">
                <a:ea typeface="+mn-ea"/>
                <a:cs typeface="Arial" charset="0"/>
              </a:defRPr>
            </a:lvl1pPr>
          </a:lstStyle>
          <a:p>
            <a:pPr>
              <a:defRPr/>
            </a:pPr>
            <a:endParaRPr lang="en-US"/>
          </a:p>
          <a:p>
            <a:pPr>
              <a:defRPr/>
            </a:pPr>
            <a:endParaRPr lang="en-US"/>
          </a:p>
          <a:p>
            <a:pPr>
              <a:defRPr/>
            </a:pPr>
            <a:endParaRPr lang="en-US"/>
          </a:p>
          <a:p>
            <a:pPr>
              <a:defRPr/>
            </a:pPr>
            <a:endParaRPr lang="en-US"/>
          </a:p>
          <a:p>
            <a:pPr>
              <a:defRPr/>
            </a:pPr>
            <a:endParaRPr lang="en-US"/>
          </a:p>
          <a:p>
            <a:pPr>
              <a:defRPr/>
            </a:pPr>
            <a:r>
              <a:rPr lang="en-US"/>
              <a:t>Project Lead The Way, Inc.</a:t>
            </a:r>
            <a:endParaRPr lang="en-US" baseline="30000"/>
          </a:p>
          <a:p>
            <a:pPr>
              <a:defRPr/>
            </a:pPr>
            <a:r>
              <a:rPr lang="en-US"/>
              <a:t>Copyright 2010</a:t>
            </a:r>
          </a:p>
          <a:p>
            <a:pPr>
              <a:defRPr/>
            </a:pPr>
            <a:endParaRPr lang="en-US"/>
          </a:p>
        </p:txBody>
      </p:sp>
      <p:sp>
        <p:nvSpPr>
          <p:cNvPr id="3087" name="Rectangle 1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955A4AF4-546B-3843-AC59-6DDEF841CB24}" type="slidenum">
              <a:rPr lang="en-US"/>
              <a:pPr/>
              <a:t>‹#›</a:t>
            </a:fld>
            <a:endParaRPr lang="en-US"/>
          </a:p>
        </p:txBody>
      </p:sp>
    </p:spTree>
    <p:extLst>
      <p:ext uri="{BB962C8B-B14F-4D97-AF65-F5344CB8AC3E}">
        <p14:creationId xmlns:p14="http://schemas.microsoft.com/office/powerpoint/2010/main" val="34258165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48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1331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3321" name="Rectangle 9"/>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ea typeface="+mn-ea"/>
              </a:defRPr>
            </a:lvl1pPr>
          </a:lstStyle>
          <a:p>
            <a:pPr>
              <a:defRPr/>
            </a:pPr>
            <a:r>
              <a:rPr lang="en-US"/>
              <a:t>Energy, Work, and Power</a:t>
            </a:r>
          </a:p>
        </p:txBody>
      </p:sp>
      <p:sp>
        <p:nvSpPr>
          <p:cNvPr id="13322" name="Rectangle 10"/>
          <p:cNvSpPr>
            <a:spLocks noGrp="1" noChangeArrowheads="1"/>
          </p:cNvSpPr>
          <p:nvPr>
            <p:ph type="dt" sz="quarter" idx="1"/>
          </p:nvPr>
        </p:nvSpPr>
        <p:spPr bwMode="auto">
          <a:xfrm>
            <a:off x="3271838" y="0"/>
            <a:ext cx="3433762"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a:lvl1pPr>
          </a:lstStyle>
          <a:p>
            <a:r>
              <a:rPr lang="en-US"/>
              <a:t>Principles of Engineering</a:t>
            </a:r>
          </a:p>
          <a:p>
            <a:r>
              <a:rPr lang="en-US"/>
              <a:t>Unit 1 – Lesson 1.2 – Energy Sources</a:t>
            </a:r>
          </a:p>
        </p:txBody>
      </p:sp>
      <p:sp>
        <p:nvSpPr>
          <p:cNvPr id="20486" name="Rectangle 11"/>
          <p:cNvSpPr>
            <a:spLocks noChangeArrowheads="1"/>
          </p:cNvSpPr>
          <p:nvPr/>
        </p:nvSpPr>
        <p:spPr bwMode="auto">
          <a:xfrm>
            <a:off x="0" y="8763000"/>
            <a:ext cx="2971800" cy="457200"/>
          </a:xfrm>
          <a:prstGeom prst="rect">
            <a:avLst/>
          </a:prstGeom>
          <a:noFill/>
          <a:ln w="9525">
            <a:noFill/>
            <a:miter lim="800000"/>
            <a:headEnd/>
            <a:tailEnd/>
          </a:ln>
        </p:spPr>
        <p:txBody>
          <a:bodyPr anchor="b"/>
          <a:lstStyle/>
          <a:p>
            <a:pPr eaLnBrk="0" hangingPunct="0">
              <a:defRPr/>
            </a:pPr>
            <a:endParaRPr lang="en-US" sz="1200">
              <a:ea typeface="+mn-ea"/>
            </a:endParaRPr>
          </a:p>
          <a:p>
            <a:pPr eaLnBrk="0" hangingPunct="0">
              <a:defRPr/>
            </a:pPr>
            <a:endParaRPr lang="en-US" sz="1200">
              <a:ea typeface="+mn-ea"/>
            </a:endParaRPr>
          </a:p>
          <a:p>
            <a:pPr eaLnBrk="0" hangingPunct="0">
              <a:defRPr/>
            </a:pPr>
            <a:endParaRPr lang="en-US" sz="1200">
              <a:ea typeface="+mn-ea"/>
            </a:endParaRPr>
          </a:p>
          <a:p>
            <a:pPr>
              <a:defRPr/>
            </a:pPr>
            <a:endParaRPr lang="en-US" sz="1200">
              <a:ea typeface="+mn-ea"/>
            </a:endParaRPr>
          </a:p>
          <a:p>
            <a:pPr>
              <a:defRPr/>
            </a:pPr>
            <a:endParaRPr lang="en-US" sz="1200">
              <a:ea typeface="+mn-ea"/>
            </a:endParaRPr>
          </a:p>
          <a:p>
            <a:pPr eaLnBrk="0" hangingPunct="0">
              <a:defRPr/>
            </a:pPr>
            <a:r>
              <a:rPr lang="en-US" sz="1200">
                <a:ea typeface="+mn-ea"/>
              </a:rPr>
              <a:t>Project Lead The Way, Inc.</a:t>
            </a:r>
            <a:endParaRPr lang="en-US" sz="1200" baseline="30000">
              <a:ea typeface="+mn-ea"/>
              <a:cs typeface="Arial" charset="0"/>
            </a:endParaRPr>
          </a:p>
          <a:p>
            <a:pPr eaLnBrk="0" hangingPunct="0">
              <a:defRPr/>
            </a:pPr>
            <a:r>
              <a:rPr lang="en-US" sz="1200">
                <a:ea typeface="+mn-ea"/>
                <a:cs typeface="Arial" charset="0"/>
              </a:rPr>
              <a:t>Copyright 2010</a:t>
            </a:r>
          </a:p>
          <a:p>
            <a:pPr>
              <a:defRPr/>
            </a:pPr>
            <a:endParaRPr lang="en-US" sz="1200">
              <a:ea typeface="+mn-ea"/>
            </a:endParaRPr>
          </a:p>
        </p:txBody>
      </p:sp>
      <p:sp>
        <p:nvSpPr>
          <p:cNvPr id="20487" name="Rectangle 12"/>
          <p:cNvSpPr>
            <a:spLocks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EDAC0C6C-39C7-294C-B473-D741F2666015}" type="slidenum">
              <a:rPr lang="en-US" sz="1200"/>
              <a:pPr algn="r"/>
              <a:t>‹#›</a:t>
            </a:fld>
            <a:endParaRPr lang="en-US" sz="1200"/>
          </a:p>
        </p:txBody>
      </p:sp>
    </p:spTree>
    <p:extLst>
      <p:ext uri="{BB962C8B-B14F-4D97-AF65-F5344CB8AC3E}">
        <p14:creationId xmlns:p14="http://schemas.microsoft.com/office/powerpoint/2010/main" val="1453863748"/>
      </p:ext>
    </p:extLst>
  </p:cSld>
  <p:clrMap bg1="lt1" tx1="dk1" bg2="lt2" tx2="dk2" accent1="accent1" accent2="accent2" accent3="accent3" accent4="accent4" accent5="accent5" accent6="accent6" hlink="hlink" folHlink="folHlink"/>
  <p:hf ftr="0"/>
  <p:notesStyle>
    <a:lvl1pPr algn="l" rtl="0" eaLnBrk="0" fontAlgn="base" hangingPunct="0">
      <a:spcBef>
        <a:spcPct val="30000"/>
      </a:spcBef>
      <a:spcAft>
        <a:spcPct val="0"/>
      </a:spcAft>
      <a:defRPr sz="1200" kern="1200">
        <a:solidFill>
          <a:schemeClr val="tx1"/>
        </a:solidFill>
        <a:latin typeface="Arial" charset="0"/>
        <a:ea typeface="ＭＳ Ｐゴシック" charset="0"/>
        <a:cs typeface="+mn-cs"/>
      </a:defRPr>
    </a:lvl1pPr>
    <a:lvl2pPr marL="457200" algn="l" rtl="0" eaLnBrk="0" fontAlgn="base" hangingPunct="0">
      <a:spcBef>
        <a:spcPct val="30000"/>
      </a:spcBef>
      <a:spcAft>
        <a:spcPct val="0"/>
      </a:spcAft>
      <a:defRPr sz="1200" kern="1200">
        <a:solidFill>
          <a:schemeClr val="tx1"/>
        </a:solidFill>
        <a:latin typeface="Arial" charset="0"/>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p:cNvSpPr>
            <a:spLocks noGrp="1" noRot="1" noChangeAspect="1" noTextEdit="1"/>
          </p:cNvSpPr>
          <p:nvPr>
            <p:ph type="sldImg"/>
          </p:nvPr>
        </p:nvSpPr>
        <p:spPr>
          <a:ln/>
        </p:spPr>
      </p:sp>
      <p:sp>
        <p:nvSpPr>
          <p:cNvPr id="2253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r>
              <a:rPr lang="en-US" dirty="0" smtClean="0"/>
              <a:t>Note: Vectors and scalars</a:t>
            </a:r>
            <a:r>
              <a:rPr lang="en-US" baseline="0" dirty="0" smtClean="0"/>
              <a:t> are introduced in Unit 2.  Depending on your students, you may wish to connect to that content here.  Force and displacement are vectors.  Energy and work are scalars.  In this formula, work is the scalar product, aka the dot product, of these two vectors.  The scalar product multiplies the magnitude of the vector components that are parallel to each other.</a:t>
            </a:r>
          </a:p>
        </p:txBody>
      </p:sp>
      <p:sp>
        <p:nvSpPr>
          <p:cNvPr id="22532"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t>Energy, Work, and Power</a:t>
            </a:r>
          </a:p>
        </p:txBody>
      </p:sp>
      <p:sp>
        <p:nvSpPr>
          <p:cNvPr id="22533"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a:t>Principles of Engineering</a:t>
            </a:r>
            <a:r>
              <a:rPr lang="en-US" baseline="30000"/>
              <a:t>TM</a:t>
            </a:r>
            <a:endParaRPr lang="en-US"/>
          </a:p>
          <a:p>
            <a:r>
              <a:rPr lang="en-US"/>
              <a:t>Unit 1 – Lesson 1.2 – Work, Energy, and Power</a:t>
            </a:r>
          </a:p>
        </p:txBody>
      </p:sp>
    </p:spTree>
    <p:extLst>
      <p:ext uri="{BB962C8B-B14F-4D97-AF65-F5344CB8AC3E}">
        <p14:creationId xmlns:p14="http://schemas.microsoft.com/office/powerpoint/2010/main" val="19343162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a:ln/>
        </p:spPr>
      </p:sp>
      <p:sp>
        <p:nvSpPr>
          <p:cNvPr id="3072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r>
              <a:rPr lang="en-US" dirty="0" smtClean="0"/>
              <a:t>These are the First</a:t>
            </a:r>
            <a:r>
              <a:rPr lang="en-US" baseline="0" dirty="0" smtClean="0"/>
              <a:t> and Second Laws of Thermodynamics.  Why is “lost” in quotation marks?  Because energy is never lost; it is only transformed into heat.  This is often “lost” because—unless there is a lower temperature to where the heat energy can flow—it cannot be transformed back into another form. Even if there is colder reservoir for the heat to flow to, the Second Law of Thermodynamics puts an upper limit (100% - </a:t>
            </a:r>
            <a:r>
              <a:rPr lang="en-US" baseline="0" dirty="0" err="1" smtClean="0"/>
              <a:t>T_cold</a:t>
            </a:r>
            <a:r>
              <a:rPr lang="en-US" baseline="0" dirty="0" smtClean="0"/>
              <a:t>/</a:t>
            </a:r>
            <a:r>
              <a:rPr lang="en-US" baseline="0" dirty="0" err="1" smtClean="0"/>
              <a:t>T_hot</a:t>
            </a:r>
            <a:r>
              <a:rPr lang="en-US" baseline="0" dirty="0" smtClean="0"/>
              <a:t>) on how much of the heat energy can be transformed back into another form. </a:t>
            </a:r>
            <a:endParaRPr lang="en-US" baseline="0" dirty="0"/>
          </a:p>
          <a:p>
            <a:pPr eaLnBrk="1" hangingPunct="1"/>
            <a:endParaRPr lang="en-US" baseline="0" dirty="0"/>
          </a:p>
          <a:p>
            <a:pPr eaLnBrk="1" hangingPunct="1"/>
            <a:r>
              <a:rPr lang="en-US" baseline="0" dirty="0" smtClean="0"/>
              <a:t>“Conservation” also has a second meaning: “trying to make do with less.”  In this common meaning, for instance, we conserve energy by setting our thermostat to a colder temperature for heating in the winter and a warmer temperature for air conditioning in the summer.</a:t>
            </a:r>
          </a:p>
        </p:txBody>
      </p:sp>
      <p:sp>
        <p:nvSpPr>
          <p:cNvPr id="30724"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t>Energy, Work, and Power</a:t>
            </a:r>
          </a:p>
        </p:txBody>
      </p:sp>
      <p:sp>
        <p:nvSpPr>
          <p:cNvPr id="30725"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a:t>Principles of Engineering</a:t>
            </a:r>
            <a:r>
              <a:rPr lang="en-US" baseline="30000"/>
              <a:t>TM</a:t>
            </a:r>
            <a:endParaRPr lang="en-US"/>
          </a:p>
          <a:p>
            <a:r>
              <a:rPr lang="en-US"/>
              <a:t>Unit 1 – Lesson 1.2 – Work, Energy, and Power</a:t>
            </a:r>
          </a:p>
        </p:txBody>
      </p:sp>
    </p:spTree>
    <p:extLst>
      <p:ext uri="{BB962C8B-B14F-4D97-AF65-F5344CB8AC3E}">
        <p14:creationId xmlns:p14="http://schemas.microsoft.com/office/powerpoint/2010/main" val="29031256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9"/>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t>Energy, Work, and Power</a:t>
            </a:r>
          </a:p>
        </p:txBody>
      </p:sp>
      <p:sp>
        <p:nvSpPr>
          <p:cNvPr id="31747" name="Rectangle 10"/>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a:t>Principles of Engineering</a:t>
            </a:r>
            <a:r>
              <a:rPr lang="en-US" baseline="30000"/>
              <a:t>TM</a:t>
            </a:r>
            <a:endParaRPr lang="en-US"/>
          </a:p>
          <a:p>
            <a:r>
              <a:rPr lang="en-US"/>
              <a:t>Unit 1 – Lesson 1.2 – Work, Energy, and Power</a:t>
            </a:r>
          </a:p>
        </p:txBody>
      </p:sp>
      <p:sp>
        <p:nvSpPr>
          <p:cNvPr id="31748" name="Rectangle 2"/>
          <p:cNvSpPr>
            <a:spLocks noGrp="1" noRot="1" noChangeAspect="1" noChangeArrowheads="1" noTextEdit="1"/>
          </p:cNvSpPr>
          <p:nvPr>
            <p:ph type="sldImg"/>
          </p:nvPr>
        </p:nvSpPr>
        <p:spPr>
          <a:ln/>
        </p:spPr>
      </p:sp>
      <p:sp>
        <p:nvSpPr>
          <p:cNvPr id="3174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a:t>What is done with electrical energy?</a:t>
            </a:r>
          </a:p>
        </p:txBody>
      </p:sp>
    </p:spTree>
    <p:extLst>
      <p:ext uri="{BB962C8B-B14F-4D97-AF65-F5344CB8AC3E}">
        <p14:creationId xmlns:p14="http://schemas.microsoft.com/office/powerpoint/2010/main" val="39096773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symbol for efficiency is the Greek letter “eta.”  It is a half-height letter that extends below the lower line.  </a:t>
            </a:r>
          </a:p>
          <a:p>
            <a:endParaRPr lang="en-US" baseline="0" dirty="0" smtClean="0"/>
          </a:p>
          <a:p>
            <a:r>
              <a:rPr lang="en-US" baseline="0" dirty="0" smtClean="0"/>
              <a:t>Most electric power plants and internal combustion engines have an efficiency around 30%.  For a coal power plant, for example, 30% of the energy from the coal ends up as electricity.  The rest of the energy goes out the smokestack as thermal energy in the flue gas.  If the power plant is “cogenerating,” it captures this energy as a useful output, heating a building for example.  Then the efficiency can be as high as 80%.</a:t>
            </a:r>
          </a:p>
          <a:p>
            <a:endParaRPr lang="en-US" baseline="0" dirty="0" smtClean="0"/>
          </a:p>
          <a:p>
            <a:r>
              <a:rPr lang="en-US" baseline="0" dirty="0" smtClean="0"/>
              <a:t>In a car engine, the efficiency is also about 30%; about 30% of the fuel’s energy gets to the drivetrain.  </a:t>
            </a:r>
          </a:p>
          <a:p>
            <a:endParaRPr lang="en-US" baseline="0" dirty="0" smtClean="0"/>
          </a:p>
          <a:p>
            <a:pPr eaLnBrk="1" hangingPunct="1"/>
            <a:r>
              <a:rPr lang="en-US" baseline="0" dirty="0" smtClean="0"/>
              <a:t>“Efficiency” also has a second, related meaning: “trying to accomplish the same result with less.”  In this common meaning, for instance, we get an energy-efficient air conditioner that can cool our house by the same amount but using less electricity.  Efficiency and conservation (see note in a previous slide) are two complementary strategies for using less energy for human society.</a:t>
            </a:r>
          </a:p>
        </p:txBody>
      </p:sp>
      <p:sp>
        <p:nvSpPr>
          <p:cNvPr id="4" name="Header Placeholder 3"/>
          <p:cNvSpPr>
            <a:spLocks noGrp="1"/>
          </p:cNvSpPr>
          <p:nvPr>
            <p:ph type="hdr" sz="quarter" idx="10"/>
          </p:nvPr>
        </p:nvSpPr>
        <p:spPr/>
        <p:txBody>
          <a:bodyPr/>
          <a:lstStyle/>
          <a:p>
            <a:pPr>
              <a:defRPr/>
            </a:pPr>
            <a:r>
              <a:rPr lang="en-US" smtClean="0"/>
              <a:t>Energy, Work, and Power</a:t>
            </a:r>
            <a:endParaRPr lang="en-US"/>
          </a:p>
        </p:txBody>
      </p:sp>
      <p:sp>
        <p:nvSpPr>
          <p:cNvPr id="5" name="Date Placeholder 4"/>
          <p:cNvSpPr>
            <a:spLocks noGrp="1"/>
          </p:cNvSpPr>
          <p:nvPr>
            <p:ph type="dt" sz="quarter" idx="11"/>
          </p:nvPr>
        </p:nvSpPr>
        <p:spPr/>
        <p:txBody>
          <a:bodyPr/>
          <a:lstStyle/>
          <a:p>
            <a:r>
              <a:rPr lang="en-US" smtClean="0"/>
              <a:t>Principles of Engineering</a:t>
            </a:r>
          </a:p>
          <a:p>
            <a:r>
              <a:rPr lang="en-US" smtClean="0"/>
              <a:t>Unit 1 – Lesson 1.2 – Energy Sources</a:t>
            </a:r>
            <a:endParaRPr lang="en-US"/>
          </a:p>
        </p:txBody>
      </p:sp>
    </p:spTree>
    <p:extLst>
      <p:ext uri="{BB962C8B-B14F-4D97-AF65-F5344CB8AC3E}">
        <p14:creationId xmlns:p14="http://schemas.microsoft.com/office/powerpoint/2010/main" val="10076938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a:ln/>
        </p:spPr>
      </p:sp>
      <p:sp>
        <p:nvSpPr>
          <p:cNvPr id="3277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dirty="0"/>
          </a:p>
        </p:txBody>
      </p:sp>
      <p:sp>
        <p:nvSpPr>
          <p:cNvPr id="32772"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t>Energy, Work, and Power</a:t>
            </a:r>
          </a:p>
        </p:txBody>
      </p:sp>
      <p:sp>
        <p:nvSpPr>
          <p:cNvPr id="32773"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a:t>Principles of Engineering</a:t>
            </a:r>
            <a:r>
              <a:rPr lang="en-US" baseline="30000"/>
              <a:t>TM</a:t>
            </a:r>
            <a:endParaRPr lang="en-US"/>
          </a:p>
          <a:p>
            <a:r>
              <a:rPr lang="en-US"/>
              <a:t>Unit 1 – Lesson 1.2 – Work, Energy, and Power</a:t>
            </a:r>
          </a:p>
        </p:txBody>
      </p:sp>
    </p:spTree>
    <p:extLst>
      <p:ext uri="{BB962C8B-B14F-4D97-AF65-F5344CB8AC3E}">
        <p14:creationId xmlns:p14="http://schemas.microsoft.com/office/powerpoint/2010/main" val="641802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a:ln/>
        </p:spPr>
      </p:sp>
      <p:sp>
        <p:nvSpPr>
          <p:cNvPr id="3379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r>
              <a:rPr lang="en-US" dirty="0" smtClean="0"/>
              <a:t>Both work and watt are abbreviated W.  Since the</a:t>
            </a:r>
            <a:r>
              <a:rPr lang="en-US" baseline="0" dirty="0" smtClean="0"/>
              <a:t> watt is a unit, it will only appear next to a number, whereas work is a variable and only appears with a number if being multiplied by some other quantity.</a:t>
            </a:r>
            <a:r>
              <a:rPr lang="en-US" dirty="0" smtClean="0"/>
              <a:t> </a:t>
            </a:r>
            <a:endParaRPr lang="en-US" dirty="0"/>
          </a:p>
        </p:txBody>
      </p:sp>
      <p:sp>
        <p:nvSpPr>
          <p:cNvPr id="33796"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t>Energy, Work, and Power</a:t>
            </a:r>
          </a:p>
        </p:txBody>
      </p:sp>
      <p:sp>
        <p:nvSpPr>
          <p:cNvPr id="33797"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a:t>Principles of Engineering</a:t>
            </a:r>
            <a:r>
              <a:rPr lang="en-US" baseline="30000"/>
              <a:t>TM</a:t>
            </a:r>
            <a:endParaRPr lang="en-US"/>
          </a:p>
          <a:p>
            <a:r>
              <a:rPr lang="en-US"/>
              <a:t>Unit 1 – Lesson 1.2 – Work, Energy, and Power</a:t>
            </a:r>
          </a:p>
        </p:txBody>
      </p:sp>
    </p:spTree>
    <p:extLst>
      <p:ext uri="{BB962C8B-B14F-4D97-AF65-F5344CB8AC3E}">
        <p14:creationId xmlns:p14="http://schemas.microsoft.com/office/powerpoint/2010/main" val="21399552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a:ln/>
        </p:spPr>
      </p:sp>
      <p:sp>
        <p:nvSpPr>
          <p:cNvPr id="348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p>
        </p:txBody>
      </p:sp>
      <p:sp>
        <p:nvSpPr>
          <p:cNvPr id="34820"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t>Energy, Work, and Power</a:t>
            </a:r>
          </a:p>
        </p:txBody>
      </p:sp>
      <p:sp>
        <p:nvSpPr>
          <p:cNvPr id="34821"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a:t>Principles of Engineering</a:t>
            </a:r>
            <a:r>
              <a:rPr lang="en-US" baseline="30000"/>
              <a:t>TM</a:t>
            </a:r>
            <a:endParaRPr lang="en-US"/>
          </a:p>
          <a:p>
            <a:r>
              <a:rPr lang="en-US"/>
              <a:t>Unit 1 – Lesson 1.2 – Work, Energy, and Power</a:t>
            </a:r>
          </a:p>
        </p:txBody>
      </p:sp>
    </p:spTree>
    <p:extLst>
      <p:ext uri="{BB962C8B-B14F-4D97-AF65-F5344CB8AC3E}">
        <p14:creationId xmlns:p14="http://schemas.microsoft.com/office/powerpoint/2010/main" val="226615941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a:ln/>
        </p:spPr>
      </p:sp>
      <p:sp>
        <p:nvSpPr>
          <p:cNvPr id="3584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dirty="0"/>
          </a:p>
        </p:txBody>
      </p:sp>
      <p:sp>
        <p:nvSpPr>
          <p:cNvPr id="35844"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t>Energy, Work, and Power</a:t>
            </a:r>
          </a:p>
        </p:txBody>
      </p:sp>
      <p:sp>
        <p:nvSpPr>
          <p:cNvPr id="35845"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a:t>Principles of Engineering</a:t>
            </a:r>
            <a:r>
              <a:rPr lang="en-US" baseline="30000"/>
              <a:t>TM</a:t>
            </a:r>
            <a:endParaRPr lang="en-US"/>
          </a:p>
          <a:p>
            <a:r>
              <a:rPr lang="en-US"/>
              <a:t>Unit 1 – Lesson 1.2 – Work, Energy, and Power</a:t>
            </a:r>
          </a:p>
        </p:txBody>
      </p:sp>
    </p:spTree>
    <p:extLst>
      <p:ext uri="{BB962C8B-B14F-4D97-AF65-F5344CB8AC3E}">
        <p14:creationId xmlns:p14="http://schemas.microsoft.com/office/powerpoint/2010/main" val="396998392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a:ln/>
        </p:spPr>
      </p:sp>
      <p:sp>
        <p:nvSpPr>
          <p:cNvPr id="368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p>
        </p:txBody>
      </p:sp>
      <p:sp>
        <p:nvSpPr>
          <p:cNvPr id="36868"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t>Energy, Work, and Power</a:t>
            </a:r>
          </a:p>
        </p:txBody>
      </p:sp>
      <p:sp>
        <p:nvSpPr>
          <p:cNvPr id="36869"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a:t>Principles of Engineering</a:t>
            </a:r>
            <a:r>
              <a:rPr lang="en-US" baseline="30000"/>
              <a:t>TM</a:t>
            </a:r>
            <a:endParaRPr lang="en-US"/>
          </a:p>
          <a:p>
            <a:r>
              <a:rPr lang="en-US"/>
              <a:t>Unit 1 – Lesson 1.2 – Work, Energy, and Power</a:t>
            </a:r>
          </a:p>
        </p:txBody>
      </p:sp>
    </p:spTree>
    <p:extLst>
      <p:ext uri="{BB962C8B-B14F-4D97-AF65-F5344CB8AC3E}">
        <p14:creationId xmlns:p14="http://schemas.microsoft.com/office/powerpoint/2010/main" val="27631854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a:ln/>
        </p:spPr>
      </p:sp>
      <p:sp>
        <p:nvSpPr>
          <p:cNvPr id="235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dirty="0"/>
          </a:p>
        </p:txBody>
      </p:sp>
      <p:sp>
        <p:nvSpPr>
          <p:cNvPr id="23556"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t>Energy, Work, and Power</a:t>
            </a:r>
          </a:p>
        </p:txBody>
      </p:sp>
      <p:sp>
        <p:nvSpPr>
          <p:cNvPr id="23557"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a:t>Principles of Engineering</a:t>
            </a:r>
            <a:r>
              <a:rPr lang="en-US" baseline="30000"/>
              <a:t>TM</a:t>
            </a:r>
            <a:endParaRPr lang="en-US"/>
          </a:p>
          <a:p>
            <a:r>
              <a:rPr lang="en-US"/>
              <a:t>Unit 1 – Lesson 1.2 – Work, Energy, and Power</a:t>
            </a:r>
          </a:p>
        </p:txBody>
      </p:sp>
    </p:spTree>
    <p:extLst>
      <p:ext uri="{BB962C8B-B14F-4D97-AF65-F5344CB8AC3E}">
        <p14:creationId xmlns:p14="http://schemas.microsoft.com/office/powerpoint/2010/main" val="41083381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a:ln/>
        </p:spPr>
      </p:sp>
      <p:sp>
        <p:nvSpPr>
          <p:cNvPr id="235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dirty="0"/>
          </a:p>
        </p:txBody>
      </p:sp>
      <p:sp>
        <p:nvSpPr>
          <p:cNvPr id="23556"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t>Energy, Work, and Power</a:t>
            </a:r>
          </a:p>
        </p:txBody>
      </p:sp>
      <p:sp>
        <p:nvSpPr>
          <p:cNvPr id="23557"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a:t>Principles of Engineering</a:t>
            </a:r>
            <a:r>
              <a:rPr lang="en-US" baseline="30000"/>
              <a:t>TM</a:t>
            </a:r>
            <a:endParaRPr lang="en-US"/>
          </a:p>
          <a:p>
            <a:r>
              <a:rPr lang="en-US"/>
              <a:t>Unit 1 – Lesson 1.2 – Work, Energy, and Power</a:t>
            </a:r>
          </a:p>
        </p:txBody>
      </p:sp>
    </p:spTree>
    <p:extLst>
      <p:ext uri="{BB962C8B-B14F-4D97-AF65-F5344CB8AC3E}">
        <p14:creationId xmlns:p14="http://schemas.microsoft.com/office/powerpoint/2010/main" val="30476418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a:ln/>
        </p:spPr>
      </p:sp>
      <p:sp>
        <p:nvSpPr>
          <p:cNvPr id="2457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p>
        </p:txBody>
      </p:sp>
      <p:sp>
        <p:nvSpPr>
          <p:cNvPr id="24580"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t>Energy, Work, and Power</a:t>
            </a:r>
          </a:p>
        </p:txBody>
      </p:sp>
      <p:sp>
        <p:nvSpPr>
          <p:cNvPr id="24581"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a:t>Principles of Engineering</a:t>
            </a:r>
            <a:r>
              <a:rPr lang="en-US" baseline="30000"/>
              <a:t>TM</a:t>
            </a:r>
            <a:endParaRPr lang="en-US"/>
          </a:p>
          <a:p>
            <a:r>
              <a:rPr lang="en-US"/>
              <a:t>Unit 1 – Lesson 1.2 – Work, Energy, and Power</a:t>
            </a:r>
          </a:p>
        </p:txBody>
      </p:sp>
    </p:spTree>
    <p:extLst>
      <p:ext uri="{BB962C8B-B14F-4D97-AF65-F5344CB8AC3E}">
        <p14:creationId xmlns:p14="http://schemas.microsoft.com/office/powerpoint/2010/main" val="37419118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9"/>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t>Energy, Work, and Power</a:t>
            </a:r>
          </a:p>
        </p:txBody>
      </p:sp>
      <p:sp>
        <p:nvSpPr>
          <p:cNvPr id="25603" name="Rectangle 10"/>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a:t>Principles of Engineering</a:t>
            </a:r>
            <a:r>
              <a:rPr lang="en-US" baseline="30000"/>
              <a:t>TM</a:t>
            </a:r>
            <a:endParaRPr lang="en-US"/>
          </a:p>
          <a:p>
            <a:r>
              <a:rPr lang="en-US"/>
              <a:t>Unit 1 – Lesson 1.2 – Work, Energy, and Power</a:t>
            </a:r>
          </a:p>
        </p:txBody>
      </p:sp>
      <p:sp>
        <p:nvSpPr>
          <p:cNvPr id="25604" name="Rectangle 2"/>
          <p:cNvSpPr>
            <a:spLocks noGrp="1" noRot="1" noChangeAspect="1" noChangeArrowheads="1" noTextEdit="1"/>
          </p:cNvSpPr>
          <p:nvPr>
            <p:ph type="sldImg"/>
          </p:nvPr>
        </p:nvSpPr>
        <p:spPr>
          <a:ln/>
        </p:spPr>
      </p:sp>
      <p:sp>
        <p:nvSpPr>
          <p:cNvPr id="2560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r>
              <a:rPr lang="en-US" dirty="0" smtClean="0"/>
              <a:t>Placing a</a:t>
            </a:r>
            <a:r>
              <a:rPr lang="en-US" baseline="0" dirty="0" smtClean="0"/>
              <a:t>n object “upstream” against any of the four forces of the universe (gravity, electromagnetic, strong, and weak forces) gives the object potential energy. </a:t>
            </a:r>
          </a:p>
          <a:p>
            <a:pPr eaLnBrk="1" hangingPunct="1"/>
            <a:endParaRPr lang="en-US" baseline="0" dirty="0" smtClean="0"/>
          </a:p>
          <a:p>
            <a:pPr eaLnBrk="1" hangingPunct="1"/>
            <a:r>
              <a:rPr lang="en-US" baseline="0" dirty="0" smtClean="0"/>
              <a:t>Examples of potential energy:</a:t>
            </a:r>
          </a:p>
          <a:p>
            <a:pPr marL="628650" lvl="1" indent="-171450" eaLnBrk="1" hangingPunct="1">
              <a:buFont typeface="Arial" pitchFamily="34" charset="0"/>
              <a:buChar char="•"/>
            </a:pPr>
            <a:r>
              <a:rPr lang="en-US" baseline="0" dirty="0" smtClean="0"/>
              <a:t>Gravitational potential energy—Lifting an object away from the earth’s surface gives the object gravitational potential energy because the object has moved against the earth’s gravity. </a:t>
            </a:r>
          </a:p>
          <a:p>
            <a:pPr marL="628650" lvl="1" indent="-171450" eaLnBrk="1" hangingPunct="1">
              <a:buFont typeface="Arial" pitchFamily="34" charset="0"/>
              <a:buChar char="•"/>
            </a:pPr>
            <a:r>
              <a:rPr lang="en-US" baseline="0" dirty="0" smtClean="0"/>
              <a:t>Elastic energy—Stretching a rubber band gives the rubber band electromagnetic potential energy because the rubber band's molecules have been forced apart, overcoming the molecules’ electromagnetic attraction.  </a:t>
            </a:r>
          </a:p>
          <a:p>
            <a:pPr marL="628650" lvl="1" indent="-171450" eaLnBrk="1" hangingPunct="1">
              <a:buFont typeface="Arial" pitchFamily="34" charset="0"/>
              <a:buChar char="•"/>
            </a:pPr>
            <a:r>
              <a:rPr lang="en-US" baseline="0" dirty="0" smtClean="0"/>
              <a:t>Electrical energy—Applying a voltage to a conductor gives the conductor electromagnetic energy because the electrons have not yet “given in” to the electromagnetic force.     </a:t>
            </a:r>
          </a:p>
          <a:p>
            <a:pPr marL="628650" lvl="1" indent="-171450" eaLnBrk="1" hangingPunct="1">
              <a:buFont typeface="Arial" pitchFamily="34" charset="0"/>
              <a:buChar char="•"/>
            </a:pPr>
            <a:r>
              <a:rPr lang="en-US" baseline="0" dirty="0" smtClean="0"/>
              <a:t>Chemical energy—The electrons in molecules of fuel have electromagnetic potential energy because they have not yet “fallen” closer to the nuclei of the product that can be formed during combustion.</a:t>
            </a:r>
          </a:p>
          <a:p>
            <a:pPr marL="628650" lvl="1" indent="-171450" eaLnBrk="1" hangingPunct="1">
              <a:buFont typeface="Arial" pitchFamily="34" charset="0"/>
              <a:buChar char="•"/>
            </a:pPr>
            <a:r>
              <a:rPr lang="en-US" baseline="0" dirty="0" smtClean="0"/>
              <a:t>Thermal or Heat Energy—Changes among solid, liquid, and gaseous states are electromagnetic potential energy because the molecules have overcome the attraction between electrons in one molecule and the nuclei of neighboring molecules.</a:t>
            </a:r>
          </a:p>
          <a:p>
            <a:pPr marL="628650" lvl="1" indent="-171450" eaLnBrk="1" hangingPunct="1">
              <a:buFont typeface="Arial" pitchFamily="34" charset="0"/>
              <a:buChar char="•"/>
            </a:pPr>
            <a:endParaRPr lang="en-US" baseline="0" dirty="0" smtClean="0"/>
          </a:p>
        </p:txBody>
      </p:sp>
    </p:spTree>
    <p:extLst>
      <p:ext uri="{BB962C8B-B14F-4D97-AF65-F5344CB8AC3E}">
        <p14:creationId xmlns:p14="http://schemas.microsoft.com/office/powerpoint/2010/main" val="15207725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9"/>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t>Energy, Work, and Power</a:t>
            </a:r>
          </a:p>
        </p:txBody>
      </p:sp>
      <p:sp>
        <p:nvSpPr>
          <p:cNvPr id="26627" name="Rectangle 10"/>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a:t>Principles of Engineering</a:t>
            </a:r>
            <a:r>
              <a:rPr lang="en-US" baseline="30000"/>
              <a:t>TM</a:t>
            </a:r>
            <a:endParaRPr lang="en-US"/>
          </a:p>
          <a:p>
            <a:r>
              <a:rPr lang="en-US"/>
              <a:t>Unit 1 – Lesson 1.2 – Work, Energy, and Power</a:t>
            </a:r>
          </a:p>
        </p:txBody>
      </p:sp>
      <p:sp>
        <p:nvSpPr>
          <p:cNvPr id="26628" name="Rectangle 2"/>
          <p:cNvSpPr>
            <a:spLocks noGrp="1" noRot="1" noChangeAspect="1" noChangeArrowheads="1" noTextEdit="1"/>
          </p:cNvSpPr>
          <p:nvPr>
            <p:ph type="sldImg"/>
          </p:nvPr>
        </p:nvSpPr>
        <p:spPr>
          <a:ln/>
        </p:spPr>
      </p:sp>
      <p:sp>
        <p:nvSpPr>
          <p:cNvPr id="2662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a:t>Examples of Kinetic </a:t>
            </a:r>
            <a:r>
              <a:rPr lang="en-US" dirty="0" smtClean="0"/>
              <a:t>Energy</a:t>
            </a:r>
          </a:p>
          <a:p>
            <a:pPr marL="457200" marR="0" lvl="1" indent="0" algn="l" defTabSz="914400" rtl="0" eaLnBrk="1" fontAlgn="base" latinLnBrk="0" hangingPunct="1">
              <a:lnSpc>
                <a:spcPct val="100000"/>
              </a:lnSpc>
              <a:spcBef>
                <a:spcPct val="30000"/>
              </a:spcBef>
              <a:spcAft>
                <a:spcPct val="0"/>
              </a:spcAft>
              <a:buClrTx/>
              <a:buSzTx/>
              <a:buFontTx/>
              <a:buChar char="•"/>
              <a:tabLst/>
              <a:defRPr/>
            </a:pPr>
            <a:r>
              <a:rPr lang="en-US" dirty="0" smtClean="0"/>
              <a:t>Energy of</a:t>
            </a:r>
            <a:r>
              <a:rPr lang="en-US" baseline="0" dirty="0" smtClean="0"/>
              <a:t> </a:t>
            </a:r>
            <a:r>
              <a:rPr lang="en-US" dirty="0" smtClean="0"/>
              <a:t>Motion—The movement of whole objects;</a:t>
            </a:r>
            <a:r>
              <a:rPr lang="en-US" baseline="0" dirty="0" smtClean="0"/>
              <a:t> this is</a:t>
            </a:r>
            <a:r>
              <a:rPr lang="en-US" dirty="0" smtClean="0"/>
              <a:t> usually</a:t>
            </a:r>
            <a:r>
              <a:rPr lang="en-US" baseline="0" dirty="0" smtClean="0"/>
              <a:t> the type</a:t>
            </a:r>
            <a:r>
              <a:rPr lang="en-US" dirty="0" smtClean="0"/>
              <a:t> meant by “kinetic energy” </a:t>
            </a:r>
          </a:p>
          <a:p>
            <a:pPr lvl="1" eaLnBrk="1" hangingPunct="1">
              <a:buFontTx/>
              <a:buChar char="•"/>
            </a:pPr>
            <a:r>
              <a:rPr lang="en-US" dirty="0" smtClean="0"/>
              <a:t>Electrical Energy—The movement of electrons in a conductor as they respond</a:t>
            </a:r>
            <a:r>
              <a:rPr lang="en-US" baseline="0" dirty="0" smtClean="0"/>
              <a:t> to an applied voltage.</a:t>
            </a:r>
            <a:endParaRPr lang="en-US" dirty="0" smtClean="0"/>
          </a:p>
          <a:p>
            <a:pPr lvl="1" eaLnBrk="1" hangingPunct="1">
              <a:buFontTx/>
              <a:buChar char="•"/>
            </a:pPr>
            <a:r>
              <a:rPr lang="en-US" dirty="0" smtClean="0"/>
              <a:t>Thermal </a:t>
            </a:r>
            <a:r>
              <a:rPr lang="en-US" dirty="0"/>
              <a:t>or Heat </a:t>
            </a:r>
            <a:r>
              <a:rPr lang="en-US" dirty="0" smtClean="0"/>
              <a:t>Energy—The </a:t>
            </a:r>
            <a:r>
              <a:rPr lang="en-US" dirty="0"/>
              <a:t>movement of </a:t>
            </a:r>
            <a:r>
              <a:rPr lang="en-US" dirty="0" smtClean="0"/>
              <a:t>molecules and electrons  </a:t>
            </a:r>
            <a:endParaRPr lang="en-US" dirty="0"/>
          </a:p>
          <a:p>
            <a:pPr lvl="1" eaLnBrk="1" hangingPunct="1"/>
            <a:endParaRPr lang="en-US" dirty="0" smtClean="0"/>
          </a:p>
          <a:p>
            <a:pPr lvl="1" eaLnBrk="1" hangingPunct="1"/>
            <a:r>
              <a:rPr lang="en-US" dirty="0" smtClean="0"/>
              <a:t>Engineers </a:t>
            </a:r>
            <a:r>
              <a:rPr lang="en-US" dirty="0"/>
              <a:t>generally refer to thermal/heat energy as </a:t>
            </a:r>
            <a:r>
              <a:rPr lang="ja-JP" altLang="en-US" dirty="0"/>
              <a:t>“</a:t>
            </a:r>
            <a:r>
              <a:rPr lang="en-US" dirty="0"/>
              <a:t>internal energy</a:t>
            </a:r>
            <a:r>
              <a:rPr lang="ja-JP" altLang="en-US" dirty="0"/>
              <a:t>”</a:t>
            </a:r>
            <a:r>
              <a:rPr lang="en-US" dirty="0"/>
              <a:t> and use </a:t>
            </a:r>
            <a:r>
              <a:rPr lang="ja-JP" altLang="en-US" dirty="0"/>
              <a:t>“</a:t>
            </a:r>
            <a:r>
              <a:rPr lang="en-US" dirty="0"/>
              <a:t>kinetic energy</a:t>
            </a:r>
            <a:r>
              <a:rPr lang="ja-JP" altLang="en-US" dirty="0"/>
              <a:t>”</a:t>
            </a:r>
            <a:r>
              <a:rPr lang="en-US" dirty="0"/>
              <a:t> strictly in reference to motion.</a:t>
            </a:r>
          </a:p>
        </p:txBody>
      </p:sp>
    </p:spTree>
    <p:extLst>
      <p:ext uri="{BB962C8B-B14F-4D97-AF65-F5344CB8AC3E}">
        <p14:creationId xmlns:p14="http://schemas.microsoft.com/office/powerpoint/2010/main" val="25968268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9"/>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t>Energy, Work, and Power</a:t>
            </a:r>
          </a:p>
        </p:txBody>
      </p:sp>
      <p:sp>
        <p:nvSpPr>
          <p:cNvPr id="27651" name="Rectangle 10"/>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a:t>Principles of Engineering</a:t>
            </a:r>
            <a:r>
              <a:rPr lang="en-US" baseline="30000"/>
              <a:t>TM</a:t>
            </a:r>
            <a:endParaRPr lang="en-US"/>
          </a:p>
          <a:p>
            <a:r>
              <a:rPr lang="en-US"/>
              <a:t>Unit 1 – Lesson 1.2 – Work, Energy, and Power</a:t>
            </a:r>
          </a:p>
        </p:txBody>
      </p:sp>
      <p:sp>
        <p:nvSpPr>
          <p:cNvPr id="27652" name="Rectangle 2"/>
          <p:cNvSpPr>
            <a:spLocks noGrp="1" noRot="1" noChangeAspect="1" noChangeArrowheads="1" noTextEdit="1"/>
          </p:cNvSpPr>
          <p:nvPr>
            <p:ph type="sldImg"/>
          </p:nvPr>
        </p:nvSpPr>
        <p:spPr>
          <a:ln/>
        </p:spPr>
      </p:sp>
      <p:sp>
        <p:nvSpPr>
          <p:cNvPr id="2765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i="1" dirty="0"/>
              <a:t>Energy transformation</a:t>
            </a:r>
            <a:r>
              <a:rPr lang="en-US" dirty="0"/>
              <a:t> involves the conversion of one form of energy into another form. </a:t>
            </a:r>
          </a:p>
          <a:p>
            <a:pPr eaLnBrk="1" hangingPunct="1"/>
            <a:r>
              <a:rPr lang="en-US" dirty="0"/>
              <a:t>Examples of energy transformation include:</a:t>
            </a:r>
          </a:p>
          <a:p>
            <a:pPr eaLnBrk="1" hangingPunct="1">
              <a:buFontTx/>
              <a:buChar char="•"/>
            </a:pPr>
            <a:r>
              <a:rPr lang="en-US" dirty="0"/>
              <a:t>Chemical </a:t>
            </a:r>
            <a:r>
              <a:rPr lang="en-US" dirty="0" smtClean="0"/>
              <a:t>to Kinetic—Food </a:t>
            </a:r>
            <a:r>
              <a:rPr lang="en-US" dirty="0"/>
              <a:t>is consumed and converted into motion for playing sports or taking a test.</a:t>
            </a:r>
          </a:p>
          <a:p>
            <a:pPr eaLnBrk="1" hangingPunct="1">
              <a:buFontTx/>
              <a:buChar char="•"/>
            </a:pPr>
            <a:r>
              <a:rPr lang="en-US" dirty="0"/>
              <a:t>Radiant </a:t>
            </a:r>
            <a:r>
              <a:rPr lang="en-US" dirty="0" smtClean="0"/>
              <a:t>to Chemical—Sunlight </a:t>
            </a:r>
            <a:r>
              <a:rPr lang="en-US" dirty="0"/>
              <a:t>is consumed by plants and converted into energy for growth.</a:t>
            </a:r>
          </a:p>
          <a:p>
            <a:pPr eaLnBrk="1" hangingPunct="1">
              <a:buFontTx/>
              <a:buChar char="•"/>
            </a:pPr>
            <a:r>
              <a:rPr lang="en-US" dirty="0" smtClean="0"/>
              <a:t>Electrical to Thermal—Energy </a:t>
            </a:r>
            <a:r>
              <a:rPr lang="en-US" dirty="0"/>
              <a:t>transferred to an oven is converted to thermal energy for heating our food.</a:t>
            </a:r>
          </a:p>
          <a:p>
            <a:pPr eaLnBrk="1" hangingPunct="1"/>
            <a:endParaRPr lang="en-US" dirty="0"/>
          </a:p>
        </p:txBody>
      </p:sp>
    </p:spTree>
    <p:extLst>
      <p:ext uri="{BB962C8B-B14F-4D97-AF65-F5344CB8AC3E}">
        <p14:creationId xmlns:p14="http://schemas.microsoft.com/office/powerpoint/2010/main" val="7083859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9"/>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t>Energy, Work, and Power</a:t>
            </a:r>
          </a:p>
        </p:txBody>
      </p:sp>
      <p:sp>
        <p:nvSpPr>
          <p:cNvPr id="28675" name="Rectangle 10"/>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a:t>Principles of Engineering</a:t>
            </a:r>
            <a:r>
              <a:rPr lang="en-US" baseline="30000"/>
              <a:t>TM</a:t>
            </a:r>
            <a:endParaRPr lang="en-US"/>
          </a:p>
          <a:p>
            <a:r>
              <a:rPr lang="en-US"/>
              <a:t>Unit 1 – Lesson 1.2 – Work, Energy, and Power</a:t>
            </a:r>
          </a:p>
        </p:txBody>
      </p:sp>
      <p:sp>
        <p:nvSpPr>
          <p:cNvPr id="28676" name="Rectangle 2"/>
          <p:cNvSpPr>
            <a:spLocks noGrp="1" noRot="1" noChangeAspect="1" noChangeArrowheads="1" noTextEdit="1"/>
          </p:cNvSpPr>
          <p:nvPr>
            <p:ph type="sldImg"/>
          </p:nvPr>
        </p:nvSpPr>
        <p:spPr>
          <a:ln/>
        </p:spPr>
      </p:sp>
      <p:sp>
        <p:nvSpPr>
          <p:cNvPr id="2867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a:t>Now you know the basic forms of energy. The next question is </a:t>
            </a:r>
            <a:r>
              <a:rPr lang="ja-JP" altLang="en-US" dirty="0"/>
              <a:t>“</a:t>
            </a:r>
            <a:r>
              <a:rPr lang="en-US" dirty="0"/>
              <a:t>What are the energy </a:t>
            </a:r>
            <a:r>
              <a:rPr lang="en-US" dirty="0" smtClean="0"/>
              <a:t>sources for human activity?</a:t>
            </a:r>
            <a:r>
              <a:rPr lang="ja-JP" altLang="en-US" dirty="0"/>
              <a:t>”</a:t>
            </a:r>
            <a:r>
              <a:rPr lang="en-US" dirty="0"/>
              <a:t> </a:t>
            </a:r>
          </a:p>
          <a:p>
            <a:pPr eaLnBrk="1" hangingPunct="1"/>
            <a:r>
              <a:rPr lang="en-US" dirty="0"/>
              <a:t>There are renewable and nonrenewable sources of energy. A </a:t>
            </a:r>
            <a:r>
              <a:rPr lang="en-US" i="1" dirty="0"/>
              <a:t>renewable energy source</a:t>
            </a:r>
            <a:r>
              <a:rPr lang="en-US" dirty="0"/>
              <a:t> is a form of energy that is constantly and rapidly replenished by natural processes.</a:t>
            </a:r>
          </a:p>
          <a:p>
            <a:pPr eaLnBrk="1" hangingPunct="1"/>
            <a:r>
              <a:rPr lang="en-US" dirty="0"/>
              <a:t>Examples of renewable energy sources include:</a:t>
            </a:r>
          </a:p>
          <a:p>
            <a:pPr lvl="1" eaLnBrk="1" hangingPunct="1">
              <a:buFontTx/>
              <a:buChar char="•"/>
            </a:pPr>
            <a:r>
              <a:rPr lang="en-US" dirty="0"/>
              <a:t>Biomass – The use of a living or once living organism as fuel</a:t>
            </a:r>
          </a:p>
          <a:p>
            <a:pPr lvl="1" eaLnBrk="1" hangingPunct="1">
              <a:buFontTx/>
              <a:buChar char="•"/>
            </a:pPr>
            <a:r>
              <a:rPr lang="en-US" dirty="0"/>
              <a:t>Hydropower – The energy produced from the movement of water</a:t>
            </a:r>
          </a:p>
          <a:p>
            <a:pPr lvl="1" eaLnBrk="1" hangingPunct="1">
              <a:buFontTx/>
              <a:buChar char="•"/>
            </a:pPr>
            <a:r>
              <a:rPr lang="en-US" dirty="0"/>
              <a:t>Geothermal – The use of heat from within the Earth or from the atmosphere near oceans to warm houses or other buildings</a:t>
            </a:r>
          </a:p>
          <a:p>
            <a:pPr lvl="1" eaLnBrk="1" hangingPunct="1">
              <a:buFontTx/>
              <a:buChar char="•"/>
            </a:pPr>
            <a:r>
              <a:rPr lang="en-US" dirty="0"/>
              <a:t>Wind – The use of wind to generate electricity</a:t>
            </a:r>
          </a:p>
          <a:p>
            <a:pPr lvl="1" eaLnBrk="1" hangingPunct="1">
              <a:buFontTx/>
              <a:buChar char="•"/>
            </a:pPr>
            <a:r>
              <a:rPr lang="en-US" dirty="0"/>
              <a:t>Solar – The use of the sun as a source of heat; for instance, to heat a room within a house, etc.</a:t>
            </a:r>
          </a:p>
          <a:p>
            <a:pPr eaLnBrk="1" hangingPunct="1"/>
            <a:endParaRPr lang="en-US" dirty="0"/>
          </a:p>
        </p:txBody>
      </p:sp>
    </p:spTree>
    <p:extLst>
      <p:ext uri="{BB962C8B-B14F-4D97-AF65-F5344CB8AC3E}">
        <p14:creationId xmlns:p14="http://schemas.microsoft.com/office/powerpoint/2010/main" val="27001089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9"/>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t>Energy, Work, and Power</a:t>
            </a:r>
          </a:p>
        </p:txBody>
      </p:sp>
      <p:sp>
        <p:nvSpPr>
          <p:cNvPr id="29699" name="Rectangle 10"/>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a:t>Principles of Engineering</a:t>
            </a:r>
            <a:r>
              <a:rPr lang="en-US" baseline="30000"/>
              <a:t>TM</a:t>
            </a:r>
            <a:endParaRPr lang="en-US"/>
          </a:p>
          <a:p>
            <a:r>
              <a:rPr lang="en-US"/>
              <a:t>Unit 1 – Lesson 1.2 – Work, Energy, and Power</a:t>
            </a:r>
          </a:p>
        </p:txBody>
      </p:sp>
      <p:sp>
        <p:nvSpPr>
          <p:cNvPr id="29700" name="Rectangle 2"/>
          <p:cNvSpPr>
            <a:spLocks noGrp="1" noRot="1" noChangeAspect="1" noChangeArrowheads="1" noTextEdit="1"/>
          </p:cNvSpPr>
          <p:nvPr>
            <p:ph type="sldImg"/>
          </p:nvPr>
        </p:nvSpPr>
        <p:spPr>
          <a:ln/>
        </p:spPr>
      </p:sp>
      <p:sp>
        <p:nvSpPr>
          <p:cNvPr id="2970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a:t>A  </a:t>
            </a:r>
            <a:r>
              <a:rPr lang="en-US" i="1" dirty="0"/>
              <a:t>nonrenewable energy source</a:t>
            </a:r>
            <a:r>
              <a:rPr lang="en-US" dirty="0"/>
              <a:t> is one that is obtained from the Earth as a liquid, gas, or solid and cannot be replenished in a rapid manner. </a:t>
            </a:r>
          </a:p>
          <a:p>
            <a:pPr eaLnBrk="1" hangingPunct="1"/>
            <a:endParaRPr lang="en-US" dirty="0"/>
          </a:p>
          <a:p>
            <a:pPr eaLnBrk="1" hangingPunct="1"/>
            <a:r>
              <a:rPr lang="en-US" dirty="0"/>
              <a:t>Examples of nonrenewable energy sources include:</a:t>
            </a:r>
          </a:p>
          <a:p>
            <a:pPr lvl="1" eaLnBrk="1" hangingPunct="1">
              <a:buFontTx/>
              <a:buChar char="•"/>
            </a:pPr>
            <a:r>
              <a:rPr lang="en-US" dirty="0"/>
              <a:t>Petroleum  </a:t>
            </a:r>
          </a:p>
          <a:p>
            <a:pPr lvl="1" eaLnBrk="1" hangingPunct="1">
              <a:buFontTx/>
              <a:buChar char="•"/>
            </a:pPr>
            <a:r>
              <a:rPr lang="en-US" dirty="0"/>
              <a:t>Natural gas</a:t>
            </a:r>
          </a:p>
          <a:p>
            <a:pPr marL="457200" marR="0" lvl="1" indent="0" algn="l" defTabSz="914400" rtl="0" eaLnBrk="1" fontAlgn="base" latinLnBrk="0" hangingPunct="1">
              <a:lnSpc>
                <a:spcPct val="100000"/>
              </a:lnSpc>
              <a:spcBef>
                <a:spcPct val="30000"/>
              </a:spcBef>
              <a:spcAft>
                <a:spcPct val="0"/>
              </a:spcAft>
              <a:buClrTx/>
              <a:buSzTx/>
              <a:buFontTx/>
              <a:buChar char="•"/>
              <a:tabLst/>
              <a:defRPr/>
            </a:pPr>
            <a:r>
              <a:rPr lang="en-US" dirty="0" smtClean="0"/>
              <a:t>Coal</a:t>
            </a:r>
          </a:p>
          <a:p>
            <a:pPr marL="457200" marR="0" lvl="1" indent="0" algn="l" defTabSz="914400" rtl="0" eaLnBrk="1" fontAlgn="base" latinLnBrk="0" hangingPunct="1">
              <a:lnSpc>
                <a:spcPct val="100000"/>
              </a:lnSpc>
              <a:spcBef>
                <a:spcPct val="30000"/>
              </a:spcBef>
              <a:spcAft>
                <a:spcPct val="0"/>
              </a:spcAft>
              <a:buClrTx/>
              <a:buSzTx/>
              <a:buFontTx/>
              <a:buChar char="•"/>
              <a:tabLst/>
              <a:defRPr/>
            </a:pPr>
            <a:r>
              <a:rPr lang="en-US" dirty="0" smtClean="0"/>
              <a:t>Propane</a:t>
            </a:r>
            <a:endParaRPr lang="en-US" dirty="0"/>
          </a:p>
          <a:p>
            <a:pPr lvl="1" eaLnBrk="1" hangingPunct="1">
              <a:buFontTx/>
              <a:buChar char="•"/>
            </a:pPr>
            <a:r>
              <a:rPr lang="en-US" dirty="0"/>
              <a:t>Uranium</a:t>
            </a:r>
          </a:p>
          <a:p>
            <a:pPr eaLnBrk="1" hangingPunct="1"/>
            <a:endParaRPr lang="en-US" dirty="0"/>
          </a:p>
        </p:txBody>
      </p:sp>
    </p:spTree>
    <p:extLst>
      <p:ext uri="{BB962C8B-B14F-4D97-AF65-F5344CB8AC3E}">
        <p14:creationId xmlns:p14="http://schemas.microsoft.com/office/powerpoint/2010/main" val="5426906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E7ED0FEA-75E8-3E4E-A092-8B93B20722EC}" type="slidenum">
              <a:rPr lang="en-US"/>
              <a:pPr/>
              <a:t>‹#›</a:t>
            </a:fld>
            <a:endParaRPr lang="en-US"/>
          </a:p>
        </p:txBody>
      </p:sp>
    </p:spTree>
    <p:extLst>
      <p:ext uri="{BB962C8B-B14F-4D97-AF65-F5344CB8AC3E}">
        <p14:creationId xmlns:p14="http://schemas.microsoft.com/office/powerpoint/2010/main" val="27571065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1C81147E-B2F8-F646-873E-E24C492FA8A8}" type="slidenum">
              <a:rPr lang="en-US"/>
              <a:pPr/>
              <a:t>‹#›</a:t>
            </a:fld>
            <a:endParaRPr lang="en-US"/>
          </a:p>
        </p:txBody>
      </p:sp>
    </p:spTree>
    <p:extLst>
      <p:ext uri="{BB962C8B-B14F-4D97-AF65-F5344CB8AC3E}">
        <p14:creationId xmlns:p14="http://schemas.microsoft.com/office/powerpoint/2010/main" val="28534438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9C021CA7-559C-664C-9755-200717F57354}" type="slidenum">
              <a:rPr lang="en-US"/>
              <a:pPr/>
              <a:t>‹#›</a:t>
            </a:fld>
            <a:endParaRPr lang="en-US"/>
          </a:p>
        </p:txBody>
      </p:sp>
    </p:spTree>
    <p:extLst>
      <p:ext uri="{BB962C8B-B14F-4D97-AF65-F5344CB8AC3E}">
        <p14:creationId xmlns:p14="http://schemas.microsoft.com/office/powerpoint/2010/main" val="19418673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274638"/>
            <a:ext cx="8229600" cy="58515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fld id="{2EDE224A-5833-3244-9A61-D19EDD712729}" type="slidenum">
              <a:rPr lang="en-US"/>
              <a:pPr/>
              <a:t>‹#›</a:t>
            </a:fld>
            <a:endParaRPr lang="en-US"/>
          </a:p>
        </p:txBody>
      </p:sp>
    </p:spTree>
    <p:extLst>
      <p:ext uri="{BB962C8B-B14F-4D97-AF65-F5344CB8AC3E}">
        <p14:creationId xmlns:p14="http://schemas.microsoft.com/office/powerpoint/2010/main" val="17760119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600200"/>
            <a:ext cx="4038600" cy="21859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8200" y="3938588"/>
            <a:ext cx="4038600" cy="2187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4"/>
          <p:cNvSpPr>
            <a:spLocks noGrp="1" noChangeArrowheads="1"/>
          </p:cNvSpPr>
          <p:nvPr>
            <p:ph type="dt" sz="half" idx="10"/>
          </p:nvPr>
        </p:nvSpPr>
        <p:spPr>
          <a:ln/>
        </p:spPr>
        <p:txBody>
          <a:bodyPr/>
          <a:lstStyle>
            <a:lvl1pPr>
              <a:defRPr/>
            </a:lvl1pPr>
          </a:lstStyle>
          <a:p>
            <a:pPr>
              <a:defRPr/>
            </a:pPr>
            <a:endParaRPr lang="en-US"/>
          </a:p>
        </p:txBody>
      </p:sp>
      <p:sp>
        <p:nvSpPr>
          <p:cNvPr id="7" name="Rectangle 5"/>
          <p:cNvSpPr>
            <a:spLocks noGrp="1" noChangeArrowheads="1"/>
          </p:cNvSpPr>
          <p:nvPr>
            <p:ph type="ftr" sz="quarter" idx="11"/>
          </p:nvPr>
        </p:nvSpPr>
        <p:spPr>
          <a:ln/>
        </p:spPr>
        <p:txBody>
          <a:bodyPr/>
          <a:lstStyle>
            <a:lvl1pPr>
              <a:defRPr/>
            </a:lvl1pPr>
          </a:lstStyle>
          <a:p>
            <a:pPr>
              <a:defRPr/>
            </a:pPr>
            <a:endParaRPr lang="en-US"/>
          </a:p>
        </p:txBody>
      </p:sp>
      <p:sp>
        <p:nvSpPr>
          <p:cNvPr id="8" name="Rectangle 6"/>
          <p:cNvSpPr>
            <a:spLocks noGrp="1" noChangeArrowheads="1"/>
          </p:cNvSpPr>
          <p:nvPr>
            <p:ph type="sldNum" sz="quarter" idx="12"/>
          </p:nvPr>
        </p:nvSpPr>
        <p:spPr>
          <a:ln/>
        </p:spPr>
        <p:txBody>
          <a:bodyPr/>
          <a:lstStyle>
            <a:lvl1pPr>
              <a:defRPr/>
            </a:lvl1pPr>
          </a:lstStyle>
          <a:p>
            <a:fld id="{4559A33F-D398-064B-ABC4-FC11D02BE222}" type="slidenum">
              <a:rPr lang="en-US"/>
              <a:pPr/>
              <a:t>‹#›</a:t>
            </a:fld>
            <a:endParaRPr lang="en-US"/>
          </a:p>
        </p:txBody>
      </p:sp>
    </p:spTree>
    <p:extLst>
      <p:ext uri="{BB962C8B-B14F-4D97-AF65-F5344CB8AC3E}">
        <p14:creationId xmlns:p14="http://schemas.microsoft.com/office/powerpoint/2010/main" val="37014380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000"/>
            </a:lvl1pPr>
          </a:lstStyle>
          <a:p>
            <a:r>
              <a:rPr lang="en-US" smtClean="0"/>
              <a:t>Click to edit Master title style</a:t>
            </a:r>
            <a:endParaRPr lang="en-US" dirty="0"/>
          </a:p>
        </p:txBody>
      </p:sp>
      <p:sp>
        <p:nvSpPr>
          <p:cNvPr id="3" name="Content Placeholder 2"/>
          <p:cNvSpPr>
            <a:spLocks noGrp="1"/>
          </p:cNvSpPr>
          <p:nvPr>
            <p:ph idx="1"/>
          </p:nvPr>
        </p:nvSpPr>
        <p:spPr>
          <a:xfrm>
            <a:off x="457200" y="1295400"/>
            <a:ext cx="8229600" cy="4830763"/>
          </a:xfrm>
        </p:spPr>
        <p:txBody>
          <a:bodyPr/>
          <a:lstStyle>
            <a:lvl1pPr>
              <a:defRPr sz="3200"/>
            </a:lvl1pPr>
            <a:lvl2pPr>
              <a:defRPr sz="2800"/>
            </a:lvl2pPr>
            <a:lvl3pPr>
              <a:defRPr sz="2400"/>
            </a:lvl3pPr>
            <a:lvl4pPr>
              <a:defRPr sz="2000"/>
            </a:lvl4pPr>
            <a:lvl5pPr>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48C6E501-D5A4-594D-816C-EE674381FCA7}" type="slidenum">
              <a:rPr lang="en-US"/>
              <a:pPr/>
              <a:t>‹#›</a:t>
            </a:fld>
            <a:endParaRPr lang="en-US"/>
          </a:p>
        </p:txBody>
      </p:sp>
    </p:spTree>
    <p:extLst>
      <p:ext uri="{BB962C8B-B14F-4D97-AF65-F5344CB8AC3E}">
        <p14:creationId xmlns:p14="http://schemas.microsoft.com/office/powerpoint/2010/main" val="8943240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45DB3975-CEF6-0A40-8406-1A7BDC5B8DC2}" type="slidenum">
              <a:rPr lang="en-US"/>
              <a:pPr/>
              <a:t>‹#›</a:t>
            </a:fld>
            <a:endParaRPr lang="en-US"/>
          </a:p>
        </p:txBody>
      </p:sp>
    </p:spTree>
    <p:extLst>
      <p:ext uri="{BB962C8B-B14F-4D97-AF65-F5344CB8AC3E}">
        <p14:creationId xmlns:p14="http://schemas.microsoft.com/office/powerpoint/2010/main" val="13747174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577DC73C-83BA-4247-BBA7-42F28006F734}" type="slidenum">
              <a:rPr lang="en-US"/>
              <a:pPr/>
              <a:t>‹#›</a:t>
            </a:fld>
            <a:endParaRPr lang="en-US"/>
          </a:p>
        </p:txBody>
      </p:sp>
    </p:spTree>
    <p:extLst>
      <p:ext uri="{BB962C8B-B14F-4D97-AF65-F5344CB8AC3E}">
        <p14:creationId xmlns:p14="http://schemas.microsoft.com/office/powerpoint/2010/main" val="11808560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0E4369C9-EE11-F14F-A4F3-B76AC6C20567}" type="slidenum">
              <a:rPr lang="en-US"/>
              <a:pPr/>
              <a:t>‹#›</a:t>
            </a:fld>
            <a:endParaRPr lang="en-US"/>
          </a:p>
        </p:txBody>
      </p:sp>
    </p:spTree>
    <p:extLst>
      <p:ext uri="{BB962C8B-B14F-4D97-AF65-F5344CB8AC3E}">
        <p14:creationId xmlns:p14="http://schemas.microsoft.com/office/powerpoint/2010/main" val="3360461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fld id="{851495F4-4B08-6F4E-B4E3-F3ACD787F66F}" type="slidenum">
              <a:rPr lang="en-US"/>
              <a:pPr/>
              <a:t>‹#›</a:t>
            </a:fld>
            <a:endParaRPr lang="en-US"/>
          </a:p>
        </p:txBody>
      </p:sp>
    </p:spTree>
    <p:extLst>
      <p:ext uri="{BB962C8B-B14F-4D97-AF65-F5344CB8AC3E}">
        <p14:creationId xmlns:p14="http://schemas.microsoft.com/office/powerpoint/2010/main" val="32769678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fld id="{3D2EFBC2-5E85-5D4E-840A-A76C6BDA74BE}" type="slidenum">
              <a:rPr lang="en-US"/>
              <a:pPr/>
              <a:t>‹#›</a:t>
            </a:fld>
            <a:endParaRPr lang="en-US"/>
          </a:p>
        </p:txBody>
      </p:sp>
    </p:spTree>
    <p:extLst>
      <p:ext uri="{BB962C8B-B14F-4D97-AF65-F5344CB8AC3E}">
        <p14:creationId xmlns:p14="http://schemas.microsoft.com/office/powerpoint/2010/main" val="41304632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fld id="{D2C2CE71-C0CC-3747-BFB6-9AEC539FB01D}" type="slidenum">
              <a:rPr lang="en-US"/>
              <a:pPr/>
              <a:t>‹#›</a:t>
            </a:fld>
            <a:endParaRPr lang="en-US"/>
          </a:p>
        </p:txBody>
      </p:sp>
    </p:spTree>
    <p:extLst>
      <p:ext uri="{BB962C8B-B14F-4D97-AF65-F5344CB8AC3E}">
        <p14:creationId xmlns:p14="http://schemas.microsoft.com/office/powerpoint/2010/main" val="14980627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5490E620-0052-9149-A881-67D68BCA8AA1}" type="slidenum">
              <a:rPr lang="en-US"/>
              <a:pPr/>
              <a:t>‹#›</a:t>
            </a:fld>
            <a:endParaRPr lang="en-US"/>
          </a:p>
        </p:txBody>
      </p:sp>
    </p:spTree>
    <p:extLst>
      <p:ext uri="{BB962C8B-B14F-4D97-AF65-F5344CB8AC3E}">
        <p14:creationId xmlns:p14="http://schemas.microsoft.com/office/powerpoint/2010/main" val="17463520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D542C818-95EF-1349-84EF-573AF3A5E963}" type="slidenum">
              <a:rPr lang="en-US"/>
              <a:pPr/>
              <a:t>‹#›</a:t>
            </a:fld>
            <a:endParaRPr lang="en-US"/>
          </a:p>
        </p:txBody>
      </p:sp>
    </p:spTree>
    <p:extLst>
      <p:ext uri="{BB962C8B-B14F-4D97-AF65-F5344CB8AC3E}">
        <p14:creationId xmlns:p14="http://schemas.microsoft.com/office/powerpoint/2010/main" val="36142235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6147"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220"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ea typeface="+mn-ea"/>
              </a:defRPr>
            </a:lvl1pPr>
          </a:lstStyle>
          <a:p>
            <a:pPr>
              <a:defRPr/>
            </a:pPr>
            <a:endParaRPr lang="en-US"/>
          </a:p>
        </p:txBody>
      </p:sp>
      <p:sp>
        <p:nvSpPr>
          <p:cNvPr id="9221"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ea typeface="+mn-ea"/>
              </a:defRPr>
            </a:lvl1pPr>
          </a:lstStyle>
          <a:p>
            <a:pPr>
              <a:defRPr/>
            </a:pPr>
            <a:endParaRPr lang="en-US"/>
          </a:p>
        </p:txBody>
      </p:sp>
      <p:sp>
        <p:nvSpPr>
          <p:cNvPr id="9222"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19CE949C-7ED8-D746-BE49-10216235479D}"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791" r:id="rId1"/>
    <p:sldLayoutId id="2147483792" r:id="rId2"/>
    <p:sldLayoutId id="2147483793" r:id="rId3"/>
    <p:sldLayoutId id="2147483794" r:id="rId4"/>
    <p:sldLayoutId id="2147483795" r:id="rId5"/>
    <p:sldLayoutId id="2147483796" r:id="rId6"/>
    <p:sldLayoutId id="2147483797" r:id="rId7"/>
    <p:sldLayoutId id="2147483798" r:id="rId8"/>
    <p:sldLayoutId id="2147483799" r:id="rId9"/>
    <p:sldLayoutId id="2147483800" r:id="rId10"/>
    <p:sldLayoutId id="2147483801" r:id="rId11"/>
    <p:sldLayoutId id="2147483802" r:id="rId12"/>
    <p:sldLayoutId id="2147483803" r:id="rId13"/>
  </p:sldLayoutIdLst>
  <p:txStyles>
    <p:titleStyle>
      <a:lvl1pPr algn="ctr" rtl="0" eaLnBrk="0" fontAlgn="base" hangingPunct="0">
        <a:spcBef>
          <a:spcPct val="0"/>
        </a:spcBef>
        <a:spcAft>
          <a:spcPct val="0"/>
        </a:spcAft>
        <a:defRPr sz="4400">
          <a:solidFill>
            <a:srgbClr val="0000FF"/>
          </a:solidFill>
          <a:latin typeface="+mj-lt"/>
          <a:ea typeface="ＭＳ Ｐゴシック" charset="0"/>
          <a:cs typeface="+mj-cs"/>
        </a:defRPr>
      </a:lvl1pPr>
      <a:lvl2pPr algn="ctr" rtl="0" eaLnBrk="0" fontAlgn="base" hangingPunct="0">
        <a:spcBef>
          <a:spcPct val="0"/>
        </a:spcBef>
        <a:spcAft>
          <a:spcPct val="0"/>
        </a:spcAft>
        <a:defRPr sz="4400">
          <a:solidFill>
            <a:srgbClr val="0000FF"/>
          </a:solidFill>
          <a:latin typeface="Arial" charset="0"/>
          <a:ea typeface="ＭＳ Ｐゴシック" charset="0"/>
        </a:defRPr>
      </a:lvl2pPr>
      <a:lvl3pPr algn="ctr" rtl="0" eaLnBrk="0" fontAlgn="base" hangingPunct="0">
        <a:spcBef>
          <a:spcPct val="0"/>
        </a:spcBef>
        <a:spcAft>
          <a:spcPct val="0"/>
        </a:spcAft>
        <a:defRPr sz="4400">
          <a:solidFill>
            <a:srgbClr val="0000FF"/>
          </a:solidFill>
          <a:latin typeface="Arial" charset="0"/>
          <a:ea typeface="ＭＳ Ｐゴシック" charset="0"/>
        </a:defRPr>
      </a:lvl3pPr>
      <a:lvl4pPr algn="ctr" rtl="0" eaLnBrk="0" fontAlgn="base" hangingPunct="0">
        <a:spcBef>
          <a:spcPct val="0"/>
        </a:spcBef>
        <a:spcAft>
          <a:spcPct val="0"/>
        </a:spcAft>
        <a:defRPr sz="4400">
          <a:solidFill>
            <a:srgbClr val="0000FF"/>
          </a:solidFill>
          <a:latin typeface="Arial" charset="0"/>
          <a:ea typeface="ＭＳ Ｐゴシック" charset="0"/>
        </a:defRPr>
      </a:lvl4pPr>
      <a:lvl5pPr algn="ctr" rtl="0" eaLnBrk="0" fontAlgn="base" hangingPunct="0">
        <a:spcBef>
          <a:spcPct val="0"/>
        </a:spcBef>
        <a:spcAft>
          <a:spcPct val="0"/>
        </a:spcAft>
        <a:defRPr sz="4400">
          <a:solidFill>
            <a:srgbClr val="0000FF"/>
          </a:solidFill>
          <a:latin typeface="Arial" charset="0"/>
          <a:ea typeface="ＭＳ Ｐゴシック" charset="0"/>
        </a:defRPr>
      </a:lvl5pPr>
      <a:lvl6pPr marL="457200" algn="ctr" rtl="0" fontAlgn="base">
        <a:spcBef>
          <a:spcPct val="0"/>
        </a:spcBef>
        <a:spcAft>
          <a:spcPct val="0"/>
        </a:spcAft>
        <a:defRPr sz="4400">
          <a:solidFill>
            <a:srgbClr val="0000FF"/>
          </a:solidFill>
          <a:latin typeface="Arial" charset="0"/>
        </a:defRPr>
      </a:lvl6pPr>
      <a:lvl7pPr marL="914400" algn="ctr" rtl="0" fontAlgn="base">
        <a:spcBef>
          <a:spcPct val="0"/>
        </a:spcBef>
        <a:spcAft>
          <a:spcPct val="0"/>
        </a:spcAft>
        <a:defRPr sz="4400">
          <a:solidFill>
            <a:srgbClr val="0000FF"/>
          </a:solidFill>
          <a:latin typeface="Arial" charset="0"/>
        </a:defRPr>
      </a:lvl7pPr>
      <a:lvl8pPr marL="1371600" algn="ctr" rtl="0" fontAlgn="base">
        <a:spcBef>
          <a:spcPct val="0"/>
        </a:spcBef>
        <a:spcAft>
          <a:spcPct val="0"/>
        </a:spcAft>
        <a:defRPr sz="4400">
          <a:solidFill>
            <a:srgbClr val="0000FF"/>
          </a:solidFill>
          <a:latin typeface="Arial" charset="0"/>
        </a:defRPr>
      </a:lvl8pPr>
      <a:lvl9pPr marL="1828800" algn="ctr" rtl="0" fontAlgn="base">
        <a:spcBef>
          <a:spcPct val="0"/>
        </a:spcBef>
        <a:spcAft>
          <a:spcPct val="0"/>
        </a:spcAft>
        <a:defRPr sz="4400">
          <a:solidFill>
            <a:srgbClr val="0000FF"/>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ＭＳ Ｐゴシック" charset="0"/>
          <a:cs typeface="+mn-cs"/>
        </a:defRPr>
      </a:lvl1pPr>
      <a:lvl2pPr marL="742950" indent="-285750" algn="l" rtl="0" eaLnBrk="0" fontAlgn="base" hangingPunct="0">
        <a:spcBef>
          <a:spcPct val="20000"/>
        </a:spcBef>
        <a:spcAft>
          <a:spcPct val="0"/>
        </a:spcAft>
        <a:buChar char="–"/>
        <a:defRPr sz="2800">
          <a:solidFill>
            <a:schemeClr val="tx1"/>
          </a:solidFill>
          <a:latin typeface="+mn-lt"/>
          <a:ea typeface="ＭＳ Ｐゴシック" charset="0"/>
        </a:defRPr>
      </a:lvl2pPr>
      <a:lvl3pPr marL="1143000" indent="-228600" algn="l" rtl="0" eaLnBrk="0" fontAlgn="base" hangingPunct="0">
        <a:spcBef>
          <a:spcPct val="20000"/>
        </a:spcBef>
        <a:spcAft>
          <a:spcPct val="0"/>
        </a:spcAft>
        <a:buChar char="•"/>
        <a:defRPr sz="2400">
          <a:solidFill>
            <a:schemeClr val="tx1"/>
          </a:solidFill>
          <a:latin typeface="+mn-lt"/>
          <a:ea typeface="ＭＳ Ｐゴシック" charset="0"/>
        </a:defRPr>
      </a:lvl3pPr>
      <a:lvl4pPr marL="1600200" indent="-228600" algn="l" rtl="0" eaLnBrk="0" fontAlgn="base" hangingPunct="0">
        <a:spcBef>
          <a:spcPct val="20000"/>
        </a:spcBef>
        <a:spcAft>
          <a:spcPct val="0"/>
        </a:spcAft>
        <a:buChar char="–"/>
        <a:defRPr sz="2000">
          <a:solidFill>
            <a:schemeClr val="tx1"/>
          </a:solidFill>
          <a:latin typeface="+mn-lt"/>
          <a:ea typeface="ＭＳ Ｐゴシック" charset="0"/>
        </a:defRPr>
      </a:lvl4pPr>
      <a:lvl5pPr marL="2057400" indent="-228600" algn="l" rtl="0" eaLnBrk="0" fontAlgn="base" hangingPunct="0">
        <a:spcBef>
          <a:spcPct val="20000"/>
        </a:spcBef>
        <a:spcAft>
          <a:spcPct val="0"/>
        </a:spcAft>
        <a:buChar char="»"/>
        <a:defRPr sz="2000">
          <a:solidFill>
            <a:schemeClr val="tx1"/>
          </a:solidFill>
          <a:latin typeface="+mn-lt"/>
          <a:ea typeface="ＭＳ Ｐゴシック"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timing>
    <p:tnLst>
      <p:par>
        <p:cTn id="1" dur="indefinite" restart="never" nodeType="tmRoot"/>
      </p:par>
    </p:tnLst>
  </p:timing>
  <p:txStyles>
    <p:titleStyle>
      <a:lvl1pPr algn="ctr" rtl="0" eaLnBrk="0" fontAlgn="base" hangingPunct="0">
        <a:spcBef>
          <a:spcPct val="0"/>
        </a:spcBef>
        <a:spcAft>
          <a:spcPct val="0"/>
        </a:spcAft>
        <a:defRPr sz="4400">
          <a:solidFill>
            <a:schemeClr val="tx2"/>
          </a:solidFill>
          <a:latin typeface="+mj-lt"/>
          <a:ea typeface="ＭＳ Ｐゴシック" charset="0"/>
          <a:cs typeface="+mj-cs"/>
        </a:defRPr>
      </a:lvl1pPr>
      <a:lvl2pPr algn="ctr" rtl="0" eaLnBrk="0" fontAlgn="base" hangingPunct="0">
        <a:spcBef>
          <a:spcPct val="0"/>
        </a:spcBef>
        <a:spcAft>
          <a:spcPct val="0"/>
        </a:spcAft>
        <a:defRPr sz="4400">
          <a:solidFill>
            <a:schemeClr val="tx2"/>
          </a:solidFill>
          <a:latin typeface="Arial" charset="0"/>
          <a:ea typeface="ＭＳ Ｐゴシック" charset="0"/>
        </a:defRPr>
      </a:lvl2pPr>
      <a:lvl3pPr algn="ctr" rtl="0" eaLnBrk="0" fontAlgn="base" hangingPunct="0">
        <a:spcBef>
          <a:spcPct val="0"/>
        </a:spcBef>
        <a:spcAft>
          <a:spcPct val="0"/>
        </a:spcAft>
        <a:defRPr sz="4400">
          <a:solidFill>
            <a:schemeClr val="tx2"/>
          </a:solidFill>
          <a:latin typeface="Arial" charset="0"/>
          <a:ea typeface="ＭＳ Ｐゴシック" charset="0"/>
        </a:defRPr>
      </a:lvl3pPr>
      <a:lvl4pPr algn="ctr" rtl="0" eaLnBrk="0" fontAlgn="base" hangingPunct="0">
        <a:spcBef>
          <a:spcPct val="0"/>
        </a:spcBef>
        <a:spcAft>
          <a:spcPct val="0"/>
        </a:spcAft>
        <a:defRPr sz="4400">
          <a:solidFill>
            <a:schemeClr val="tx2"/>
          </a:solidFill>
          <a:latin typeface="Arial" charset="0"/>
          <a:ea typeface="ＭＳ Ｐゴシック" charset="0"/>
        </a:defRPr>
      </a:lvl4pPr>
      <a:lvl5pPr algn="ctr" rtl="0" eaLnBrk="0" fontAlgn="base" hangingPunct="0">
        <a:spcBef>
          <a:spcPct val="0"/>
        </a:spcBef>
        <a:spcAft>
          <a:spcPct val="0"/>
        </a:spcAft>
        <a:defRPr sz="4400">
          <a:solidFill>
            <a:schemeClr val="tx2"/>
          </a:solidFill>
          <a:latin typeface="Arial" charset="0"/>
          <a:ea typeface="ＭＳ Ｐゴシック"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ＭＳ Ｐゴシック" charset="0"/>
          <a:cs typeface="+mn-cs"/>
        </a:defRPr>
      </a:lvl1pPr>
      <a:lvl2pPr marL="742950" indent="-285750" algn="l" rtl="0" eaLnBrk="0" fontAlgn="base" hangingPunct="0">
        <a:spcBef>
          <a:spcPct val="20000"/>
        </a:spcBef>
        <a:spcAft>
          <a:spcPct val="0"/>
        </a:spcAft>
        <a:buChar char="–"/>
        <a:defRPr sz="2800">
          <a:solidFill>
            <a:schemeClr val="tx1"/>
          </a:solidFill>
          <a:latin typeface="+mn-lt"/>
          <a:ea typeface="ＭＳ Ｐゴシック" charset="0"/>
        </a:defRPr>
      </a:lvl2pPr>
      <a:lvl3pPr marL="1143000" indent="-228600" algn="l" rtl="0" eaLnBrk="0" fontAlgn="base" hangingPunct="0">
        <a:spcBef>
          <a:spcPct val="20000"/>
        </a:spcBef>
        <a:spcAft>
          <a:spcPct val="0"/>
        </a:spcAft>
        <a:buChar char="•"/>
        <a:defRPr sz="2400">
          <a:solidFill>
            <a:schemeClr val="tx1"/>
          </a:solidFill>
          <a:latin typeface="+mn-lt"/>
          <a:ea typeface="ＭＳ Ｐゴシック" charset="0"/>
        </a:defRPr>
      </a:lvl3pPr>
      <a:lvl4pPr marL="1600200" indent="-228600" algn="l" rtl="0" eaLnBrk="0" fontAlgn="base" hangingPunct="0">
        <a:spcBef>
          <a:spcPct val="20000"/>
        </a:spcBef>
        <a:spcAft>
          <a:spcPct val="0"/>
        </a:spcAft>
        <a:buChar char="–"/>
        <a:defRPr sz="2000">
          <a:solidFill>
            <a:schemeClr val="tx1"/>
          </a:solidFill>
          <a:latin typeface="+mn-lt"/>
          <a:ea typeface="ＭＳ Ｐゴシック" charset="0"/>
        </a:defRPr>
      </a:lvl4pPr>
      <a:lvl5pPr marL="2057400" indent="-228600" algn="l" rtl="0" eaLnBrk="0" fontAlgn="base" hangingPunct="0">
        <a:spcBef>
          <a:spcPct val="20000"/>
        </a:spcBef>
        <a:spcAft>
          <a:spcPct val="0"/>
        </a:spcAft>
        <a:buChar char="»"/>
        <a:defRPr sz="2000">
          <a:solidFill>
            <a:schemeClr val="tx1"/>
          </a:solidFill>
          <a:latin typeface="+mn-lt"/>
          <a:ea typeface="ＭＳ Ｐゴシック" charset="0"/>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bwMode="auto">
          <a:xfrm>
            <a:off x="457200" y="274638"/>
            <a:ext cx="8229600" cy="71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7171" name="Rectangle 3"/>
          <p:cNvSpPr>
            <a:spLocks noGrp="1" noChangeArrowheads="1"/>
          </p:cNvSpPr>
          <p:nvPr>
            <p:ph type="body" idx="1"/>
          </p:nvPr>
        </p:nvSpPr>
        <p:spPr bwMode="auto">
          <a:xfrm>
            <a:off x="381000" y="1295400"/>
            <a:ext cx="8229600" cy="4830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220"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ea typeface="+mn-ea"/>
              </a:defRPr>
            </a:lvl1pPr>
          </a:lstStyle>
          <a:p>
            <a:pPr>
              <a:defRPr/>
            </a:pPr>
            <a:endParaRPr lang="en-US"/>
          </a:p>
        </p:txBody>
      </p:sp>
      <p:sp>
        <p:nvSpPr>
          <p:cNvPr id="9221"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ea typeface="+mn-ea"/>
              </a:defRPr>
            </a:lvl1pPr>
          </a:lstStyle>
          <a:p>
            <a:pPr>
              <a:defRPr/>
            </a:pPr>
            <a:endParaRPr lang="en-US"/>
          </a:p>
        </p:txBody>
      </p:sp>
      <p:sp>
        <p:nvSpPr>
          <p:cNvPr id="9222"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79F6AD8E-B564-5A4D-B980-BBFB3AC6E63D}"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804" r:id="rId1"/>
  </p:sldLayoutIdLst>
  <p:txStyles>
    <p:titleStyle>
      <a:lvl1pPr algn="l" rtl="0" eaLnBrk="0" fontAlgn="base" hangingPunct="0">
        <a:spcBef>
          <a:spcPct val="0"/>
        </a:spcBef>
        <a:spcAft>
          <a:spcPct val="0"/>
        </a:spcAft>
        <a:defRPr sz="3200">
          <a:solidFill>
            <a:srgbClr val="00386B"/>
          </a:solidFill>
          <a:latin typeface="+mj-lt"/>
          <a:ea typeface="ＭＳ Ｐゴシック" charset="0"/>
          <a:cs typeface="+mj-cs"/>
        </a:defRPr>
      </a:lvl1pPr>
      <a:lvl2pPr algn="l" rtl="0" eaLnBrk="0" fontAlgn="base" hangingPunct="0">
        <a:spcBef>
          <a:spcPct val="0"/>
        </a:spcBef>
        <a:spcAft>
          <a:spcPct val="0"/>
        </a:spcAft>
        <a:defRPr sz="3200">
          <a:solidFill>
            <a:srgbClr val="00386B"/>
          </a:solidFill>
          <a:latin typeface="Arial" charset="0"/>
          <a:ea typeface="ＭＳ Ｐゴシック" charset="0"/>
        </a:defRPr>
      </a:lvl2pPr>
      <a:lvl3pPr algn="l" rtl="0" eaLnBrk="0" fontAlgn="base" hangingPunct="0">
        <a:spcBef>
          <a:spcPct val="0"/>
        </a:spcBef>
        <a:spcAft>
          <a:spcPct val="0"/>
        </a:spcAft>
        <a:defRPr sz="3200">
          <a:solidFill>
            <a:srgbClr val="00386B"/>
          </a:solidFill>
          <a:latin typeface="Arial" charset="0"/>
          <a:ea typeface="ＭＳ Ｐゴシック" charset="0"/>
        </a:defRPr>
      </a:lvl3pPr>
      <a:lvl4pPr algn="l" rtl="0" eaLnBrk="0" fontAlgn="base" hangingPunct="0">
        <a:spcBef>
          <a:spcPct val="0"/>
        </a:spcBef>
        <a:spcAft>
          <a:spcPct val="0"/>
        </a:spcAft>
        <a:defRPr sz="3200">
          <a:solidFill>
            <a:srgbClr val="00386B"/>
          </a:solidFill>
          <a:latin typeface="Arial" charset="0"/>
          <a:ea typeface="ＭＳ Ｐゴシック" charset="0"/>
        </a:defRPr>
      </a:lvl4pPr>
      <a:lvl5pPr algn="l" rtl="0" eaLnBrk="0" fontAlgn="base" hangingPunct="0">
        <a:spcBef>
          <a:spcPct val="0"/>
        </a:spcBef>
        <a:spcAft>
          <a:spcPct val="0"/>
        </a:spcAft>
        <a:defRPr sz="3200">
          <a:solidFill>
            <a:srgbClr val="00386B"/>
          </a:solidFill>
          <a:latin typeface="Arial" charset="0"/>
          <a:ea typeface="ＭＳ Ｐゴシック"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2800">
          <a:solidFill>
            <a:schemeClr val="tx1"/>
          </a:solidFill>
          <a:latin typeface="+mn-lt"/>
          <a:ea typeface="ＭＳ Ｐゴシック" charset="0"/>
          <a:cs typeface="+mn-cs"/>
        </a:defRPr>
      </a:lvl1pPr>
      <a:lvl2pPr marL="742950" indent="-285750" algn="l" rtl="0" eaLnBrk="0" fontAlgn="base" hangingPunct="0">
        <a:spcBef>
          <a:spcPct val="20000"/>
        </a:spcBef>
        <a:spcAft>
          <a:spcPct val="0"/>
        </a:spcAft>
        <a:buChar char="–"/>
        <a:defRPr sz="2400">
          <a:solidFill>
            <a:schemeClr val="tx1"/>
          </a:solidFill>
          <a:latin typeface="+mn-lt"/>
          <a:ea typeface="ＭＳ Ｐゴシック" charset="0"/>
        </a:defRPr>
      </a:lvl2pPr>
      <a:lvl3pPr marL="1143000" indent="-228600" algn="l" rtl="0" eaLnBrk="0" fontAlgn="base" hangingPunct="0">
        <a:spcBef>
          <a:spcPct val="20000"/>
        </a:spcBef>
        <a:spcAft>
          <a:spcPct val="0"/>
        </a:spcAft>
        <a:buChar char="•"/>
        <a:defRPr sz="2000">
          <a:solidFill>
            <a:schemeClr val="tx1"/>
          </a:solidFill>
          <a:latin typeface="+mn-lt"/>
          <a:ea typeface="ＭＳ Ｐゴシック" charset="0"/>
        </a:defRPr>
      </a:lvl3pPr>
      <a:lvl4pPr marL="1600200" indent="-228600" algn="l" rtl="0" eaLnBrk="0" fontAlgn="base" hangingPunct="0">
        <a:spcBef>
          <a:spcPct val="20000"/>
        </a:spcBef>
        <a:spcAft>
          <a:spcPct val="0"/>
        </a:spcAft>
        <a:buChar char="–"/>
        <a:defRPr>
          <a:solidFill>
            <a:schemeClr val="tx1"/>
          </a:solidFill>
          <a:latin typeface="+mn-lt"/>
          <a:ea typeface="ＭＳ Ｐゴシック" charset="0"/>
        </a:defRPr>
      </a:lvl4pPr>
      <a:lvl5pPr marL="2057400" indent="-228600" algn="l" rtl="0" eaLnBrk="0" fontAlgn="base" hangingPunct="0">
        <a:spcBef>
          <a:spcPct val="20000"/>
        </a:spcBef>
        <a:spcAft>
          <a:spcPct val="0"/>
        </a:spcAft>
        <a:buChar char="»"/>
        <a:defRPr>
          <a:solidFill>
            <a:schemeClr val="tx1"/>
          </a:solidFill>
          <a:latin typeface="+mn-lt"/>
          <a:ea typeface="ＭＳ Ｐゴシック" charset="0"/>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36.jpeg"/><Relationship Id="rId5" Type="http://schemas.openxmlformats.org/officeDocument/2006/relationships/image" Target="../media/image35.jpeg"/><Relationship Id="rId4" Type="http://schemas.openxmlformats.org/officeDocument/2006/relationships/image" Target="../media/image34.jpe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1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44.png"/><Relationship Id="rId4" Type="http://schemas.openxmlformats.org/officeDocument/2006/relationships/image" Target="../media/image43.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6.xml"/><Relationship Id="rId1" Type="http://schemas.openxmlformats.org/officeDocument/2006/relationships/slideLayout" Target="../slideLayouts/slideLayout13.xml"/><Relationship Id="rId5" Type="http://schemas.openxmlformats.org/officeDocument/2006/relationships/image" Target="../media/image47.png"/><Relationship Id="rId4" Type="http://schemas.openxmlformats.org/officeDocument/2006/relationships/image" Target="../media/image46.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4.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0.png"/></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1.jpe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jpeg"/><Relationship Id="rId7" Type="http://schemas.openxmlformats.org/officeDocument/2006/relationships/image" Target="../media/image16.jpe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5.jpeg"/><Relationship Id="rId5" Type="http://schemas.openxmlformats.org/officeDocument/2006/relationships/image" Target="../media/image14.jpeg"/><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21.jpeg"/><Relationship Id="rId5" Type="http://schemas.openxmlformats.org/officeDocument/2006/relationships/image" Target="../media/image20.png"/><Relationship Id="rId4" Type="http://schemas.openxmlformats.org/officeDocument/2006/relationships/image" Target="../media/image19.png"/></Relationships>
</file>

<file path=ppt/slides/_rels/slide8.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2.jpeg"/><Relationship Id="rId7" Type="http://schemas.openxmlformats.org/officeDocument/2006/relationships/image" Target="../media/image26.jpe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25.jpeg"/><Relationship Id="rId5" Type="http://schemas.openxmlformats.org/officeDocument/2006/relationships/image" Target="../media/image24.jpeg"/><Relationship Id="rId4" Type="http://schemas.openxmlformats.org/officeDocument/2006/relationships/image" Target="../media/image23.jpeg"/></Relationships>
</file>

<file path=ppt/slides/_rels/slide9.xml.rels><?xml version="1.0" encoding="UTF-8" standalone="yes"?>
<Relationships xmlns="http://schemas.openxmlformats.org/package/2006/relationships"><Relationship Id="rId3" Type="http://schemas.openxmlformats.org/officeDocument/2006/relationships/image" Target="../media/image28.jpeg"/><Relationship Id="rId7" Type="http://schemas.openxmlformats.org/officeDocument/2006/relationships/image" Target="../media/image32.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31.jpeg"/><Relationship Id="rId5" Type="http://schemas.openxmlformats.org/officeDocument/2006/relationships/image" Target="../media/image30.jpeg"/><Relationship Id="rId4" Type="http://schemas.openxmlformats.org/officeDocument/2006/relationships/image" Target="../media/image29.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txBox="1">
            <a:spLocks/>
          </p:cNvSpPr>
          <p:nvPr/>
        </p:nvSpPr>
        <p:spPr>
          <a:xfrm>
            <a:off x="1371600" y="4343400"/>
            <a:ext cx="6400800" cy="838200"/>
          </a:xfrm>
          <a:prstGeom prst="rect">
            <a:avLst/>
          </a:prstGeom>
        </p:spPr>
        <p:txBody>
          <a:bodyPr>
            <a:normAutofit/>
          </a:bodyPr>
          <a:lstStyle>
            <a:lvl1pPr marL="342900" indent="-342900" algn="l" rtl="0" eaLnBrk="0" fontAlgn="base" hangingPunct="0">
              <a:spcBef>
                <a:spcPct val="20000"/>
              </a:spcBef>
              <a:spcAft>
                <a:spcPct val="0"/>
              </a:spcAft>
              <a:buChar char="•"/>
              <a:defRPr sz="3200">
                <a:solidFill>
                  <a:schemeClr val="tx1"/>
                </a:solidFill>
                <a:latin typeface="+mn-lt"/>
                <a:ea typeface="ＭＳ Ｐゴシック" charset="0"/>
                <a:cs typeface="+mn-cs"/>
              </a:defRPr>
            </a:lvl1pPr>
            <a:lvl2pPr marL="742950" indent="-285750" algn="l" rtl="0" eaLnBrk="0" fontAlgn="base" hangingPunct="0">
              <a:spcBef>
                <a:spcPct val="20000"/>
              </a:spcBef>
              <a:spcAft>
                <a:spcPct val="0"/>
              </a:spcAft>
              <a:buChar char="–"/>
              <a:defRPr sz="2800">
                <a:solidFill>
                  <a:schemeClr val="tx1"/>
                </a:solidFill>
                <a:latin typeface="+mn-lt"/>
                <a:ea typeface="ＭＳ Ｐゴシック" charset="0"/>
              </a:defRPr>
            </a:lvl2pPr>
            <a:lvl3pPr marL="1143000" indent="-228600" algn="l" rtl="0" eaLnBrk="0" fontAlgn="base" hangingPunct="0">
              <a:spcBef>
                <a:spcPct val="20000"/>
              </a:spcBef>
              <a:spcAft>
                <a:spcPct val="0"/>
              </a:spcAft>
              <a:buChar char="•"/>
              <a:defRPr sz="2400">
                <a:solidFill>
                  <a:schemeClr val="tx1"/>
                </a:solidFill>
                <a:latin typeface="+mn-lt"/>
                <a:ea typeface="ＭＳ Ｐゴシック" charset="0"/>
              </a:defRPr>
            </a:lvl3pPr>
            <a:lvl4pPr marL="1600200" indent="-228600" algn="l" rtl="0" eaLnBrk="0" fontAlgn="base" hangingPunct="0">
              <a:spcBef>
                <a:spcPct val="20000"/>
              </a:spcBef>
              <a:spcAft>
                <a:spcPct val="0"/>
              </a:spcAft>
              <a:buChar char="–"/>
              <a:defRPr sz="2000">
                <a:solidFill>
                  <a:schemeClr val="tx1"/>
                </a:solidFill>
                <a:latin typeface="+mn-lt"/>
                <a:ea typeface="ＭＳ Ｐゴシック" charset="0"/>
              </a:defRPr>
            </a:lvl4pPr>
            <a:lvl5pPr marL="2057400" indent="-228600" algn="l" rtl="0" eaLnBrk="0" fontAlgn="base" hangingPunct="0">
              <a:spcBef>
                <a:spcPct val="20000"/>
              </a:spcBef>
              <a:spcAft>
                <a:spcPct val="0"/>
              </a:spcAft>
              <a:buChar char="»"/>
              <a:defRPr sz="2000">
                <a:solidFill>
                  <a:schemeClr val="tx1"/>
                </a:solidFill>
                <a:latin typeface="+mn-lt"/>
                <a:ea typeface="ＭＳ Ｐゴシック"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lgn="ctr">
              <a:buNone/>
            </a:pPr>
            <a:r>
              <a:rPr lang="en-US" b="1" kern="0" dirty="0" smtClean="0">
                <a:solidFill>
                  <a:srgbClr val="002060"/>
                </a:solidFill>
                <a:latin typeface="Arial" panose="020B0604020202020204" pitchFamily="34" charset="0"/>
                <a:cs typeface="Arial" panose="020B0604020202020204" pitchFamily="34" charset="0"/>
              </a:rPr>
              <a:t>Work, Energy, and Power</a:t>
            </a:r>
            <a:endParaRPr lang="en-US" b="1" kern="0" dirty="0">
              <a:solidFill>
                <a:srgbClr val="002060"/>
              </a:solidFill>
              <a:latin typeface="Arial" panose="020B0604020202020204" pitchFamily="34" charset="0"/>
              <a:cs typeface="Arial" panose="020B0604020202020204" pitchFamily="34" charset="0"/>
            </a:endParaRPr>
          </a:p>
        </p:txBody>
      </p:sp>
      <p:pic>
        <p:nvPicPr>
          <p:cNvPr id="4" name="Picture 4" descr="C:\Users\lsmith\Dropbox\2014-15 Curriculum Release\Notes\Logos\PLTW Logo Transparent.tif"/>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600200" y="1600199"/>
            <a:ext cx="5943600" cy="1982832"/>
          </a:xfrm>
          <a:prstGeom prst="rect">
            <a:avLst/>
          </a:prstGeom>
          <a:noFill/>
          <a:extLst>
            <a:ext uri="{909E8E84-426E-40DD-AFC4-6F175D3DCCD1}">
              <a14:hiddenFill xmlns:a14="http://schemas.microsoft.com/office/drawing/2010/main">
                <a:solidFill>
                  <a:srgbClr val="FFFFFF"/>
                </a:solidFill>
              </a14:hiddenFill>
            </a:ext>
          </a:extLst>
        </p:spPr>
      </p:pic>
      <p:sp>
        <p:nvSpPr>
          <p:cNvPr id="5" name="Footer Placeholder 3"/>
          <p:cNvSpPr>
            <a:spLocks noGrp="1"/>
          </p:cNvSpPr>
          <p:nvPr>
            <p:ph type="ftr" sz="quarter" idx="4294967295"/>
          </p:nvPr>
        </p:nvSpPr>
        <p:spPr>
          <a:xfrm>
            <a:off x="6858000" y="6629400"/>
            <a:ext cx="2209800" cy="228600"/>
          </a:xfrm>
          <a:prstGeom prst="rect">
            <a:avLst/>
          </a:prstGeom>
        </p:spPr>
        <p:txBody>
          <a:bodyPr/>
          <a:lstStyle/>
          <a:p>
            <a:pPr algn="r"/>
            <a:r>
              <a:rPr lang="en-US" sz="800" dirty="0" smtClean="0">
                <a:solidFill>
                  <a:schemeClr val="bg1">
                    <a:lumMod val="50000"/>
                  </a:schemeClr>
                </a:solidFill>
                <a:latin typeface="Arial" panose="020B0604020202020204" pitchFamily="34" charset="0"/>
                <a:cs typeface="Arial" panose="020B0604020202020204" pitchFamily="34" charset="0"/>
              </a:rPr>
              <a:t>© 2012 Project Lead The Way, Inc.</a:t>
            </a:r>
            <a:endParaRPr lang="en-US" sz="800" dirty="0">
              <a:solidFill>
                <a:schemeClr val="bg1">
                  <a:lumMod val="50000"/>
                </a:schemeClr>
              </a:solidFill>
              <a:latin typeface="Arial" panose="020B0604020202020204" pitchFamily="34" charset="0"/>
              <a:cs typeface="Arial" panose="020B0604020202020204" pitchFamily="34" charset="0"/>
            </a:endParaRPr>
          </a:p>
        </p:txBody>
      </p:sp>
      <p:sp>
        <p:nvSpPr>
          <p:cNvPr id="6" name="Footer Placeholder 3"/>
          <p:cNvSpPr txBox="1">
            <a:spLocks/>
          </p:cNvSpPr>
          <p:nvPr/>
        </p:nvSpPr>
        <p:spPr>
          <a:xfrm>
            <a:off x="0" y="6629400"/>
            <a:ext cx="2209800" cy="228600"/>
          </a:xfrm>
          <a:prstGeom prst="rect">
            <a:avLst/>
          </a:prstGeom>
        </p:spPr>
        <p:txBody>
          <a:bodyPr/>
          <a:lstStyle>
            <a:defPPr>
              <a:defRPr lang="en-US"/>
            </a:defPPr>
            <a:lvl1pPr marL="0" algn="l" defTabSz="914400" rtl="0" eaLnBrk="1" latinLnBrk="0" hangingPunct="1">
              <a:defRPr sz="1800" kern="1200">
                <a:solidFill>
                  <a:schemeClr val="bg1">
                    <a:lumMod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800" dirty="0" smtClean="0">
                <a:latin typeface="Arial" panose="020B0604020202020204" pitchFamily="34" charset="0"/>
                <a:cs typeface="Arial" panose="020B0604020202020204" pitchFamily="34" charset="0"/>
              </a:rPr>
              <a:t>Principles of Engineering</a:t>
            </a:r>
            <a:endParaRPr lang="en-US" sz="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5410185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0" y="0"/>
            <a:ext cx="8229600" cy="828675"/>
          </a:xfrm>
        </p:spPr>
        <p:txBody>
          <a:bodyPr/>
          <a:lstStyle/>
          <a:p>
            <a:pPr algn="l" eaLnBrk="1" hangingPunct="1"/>
            <a:r>
              <a:rPr lang="en-US" sz="4000">
                <a:solidFill>
                  <a:srgbClr val="00386B"/>
                </a:solidFill>
                <a:latin typeface="Arial" charset="0"/>
              </a:rPr>
              <a:t>Nonrenewable Energy Sources</a:t>
            </a:r>
          </a:p>
        </p:txBody>
      </p:sp>
      <p:pic>
        <p:nvPicPr>
          <p:cNvPr id="15363" name="Picture 7" descr="dreamstime_6667846"/>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685800" y="1458913"/>
            <a:ext cx="3224213" cy="2155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1384" name="Picture 8"/>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631825" y="4349750"/>
            <a:ext cx="3305175" cy="2201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5" name="Picture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32388" y="4337050"/>
            <a:ext cx="3282950" cy="2192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6" name="Picture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43500" y="1446213"/>
            <a:ext cx="3246438" cy="2179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1387" name="Rectangle 11"/>
          <p:cNvSpPr>
            <a:spLocks noChangeArrowheads="1"/>
          </p:cNvSpPr>
          <p:nvPr/>
        </p:nvSpPr>
        <p:spPr bwMode="auto">
          <a:xfrm>
            <a:off x="1389063" y="3903663"/>
            <a:ext cx="1808162" cy="519112"/>
          </a:xfrm>
          <a:prstGeom prst="rect">
            <a:avLst/>
          </a:prstGeom>
          <a:noFill/>
          <a:ln w="9525">
            <a:noFill/>
            <a:miter lim="800000"/>
            <a:headEnd/>
            <a:tailEnd/>
          </a:ln>
          <a:effectLst/>
        </p:spPr>
        <p:txBody>
          <a:bodyPr wrap="none">
            <a:spAutoFit/>
          </a:bodyPr>
          <a:lstStyle/>
          <a:p>
            <a:r>
              <a:rPr lang="en-US" sz="2800">
                <a:effectLst>
                  <a:outerShdw blurRad="38100" dist="38100" dir="2700000" algn="tl">
                    <a:srgbClr val="DDDDDD"/>
                  </a:outerShdw>
                </a:effectLst>
              </a:rPr>
              <a:t>Petroleum</a:t>
            </a:r>
          </a:p>
        </p:txBody>
      </p:sp>
      <p:sp>
        <p:nvSpPr>
          <p:cNvPr id="101388" name="Rectangle 12"/>
          <p:cNvSpPr>
            <a:spLocks noChangeArrowheads="1"/>
          </p:cNvSpPr>
          <p:nvPr/>
        </p:nvSpPr>
        <p:spPr bwMode="auto">
          <a:xfrm>
            <a:off x="5724525" y="960438"/>
            <a:ext cx="2084388" cy="519112"/>
          </a:xfrm>
          <a:prstGeom prst="rect">
            <a:avLst/>
          </a:prstGeom>
          <a:noFill/>
          <a:ln w="9525">
            <a:noFill/>
            <a:miter lim="800000"/>
            <a:headEnd/>
            <a:tailEnd/>
          </a:ln>
          <a:effectLst/>
        </p:spPr>
        <p:txBody>
          <a:bodyPr wrap="none">
            <a:spAutoFit/>
          </a:bodyPr>
          <a:lstStyle/>
          <a:p>
            <a:r>
              <a:rPr lang="en-US" sz="2800">
                <a:effectLst>
                  <a:outerShdw blurRad="38100" dist="38100" dir="2700000" algn="tl">
                    <a:srgbClr val="DDDDDD"/>
                  </a:outerShdw>
                </a:effectLst>
              </a:rPr>
              <a:t>Natural Gas</a:t>
            </a:r>
          </a:p>
        </p:txBody>
      </p:sp>
      <p:sp>
        <p:nvSpPr>
          <p:cNvPr id="101389" name="Rectangle 13"/>
          <p:cNvSpPr>
            <a:spLocks noChangeArrowheads="1"/>
          </p:cNvSpPr>
          <p:nvPr/>
        </p:nvSpPr>
        <p:spPr bwMode="auto">
          <a:xfrm>
            <a:off x="1685925" y="989013"/>
            <a:ext cx="917575" cy="519112"/>
          </a:xfrm>
          <a:prstGeom prst="rect">
            <a:avLst/>
          </a:prstGeom>
          <a:noFill/>
          <a:ln w="9525">
            <a:noFill/>
            <a:miter lim="800000"/>
            <a:headEnd/>
            <a:tailEnd/>
          </a:ln>
          <a:effectLst/>
        </p:spPr>
        <p:txBody>
          <a:bodyPr wrap="none">
            <a:spAutoFit/>
          </a:bodyPr>
          <a:lstStyle/>
          <a:p>
            <a:r>
              <a:rPr lang="en-US" sz="2800">
                <a:effectLst>
                  <a:outerShdw blurRad="38100" dist="38100" dir="2700000" algn="tl">
                    <a:srgbClr val="DDDDDD"/>
                  </a:outerShdw>
                </a:effectLst>
              </a:rPr>
              <a:t>Coal</a:t>
            </a:r>
          </a:p>
        </p:txBody>
      </p:sp>
      <p:sp>
        <p:nvSpPr>
          <p:cNvPr id="101390" name="Rectangle 14"/>
          <p:cNvSpPr>
            <a:spLocks noChangeArrowheads="1"/>
          </p:cNvSpPr>
          <p:nvPr/>
        </p:nvSpPr>
        <p:spPr bwMode="auto">
          <a:xfrm>
            <a:off x="6010275" y="3878263"/>
            <a:ext cx="1531938" cy="519112"/>
          </a:xfrm>
          <a:prstGeom prst="rect">
            <a:avLst/>
          </a:prstGeom>
          <a:noFill/>
          <a:ln w="9525">
            <a:noFill/>
            <a:miter lim="800000"/>
            <a:headEnd/>
            <a:tailEnd/>
          </a:ln>
          <a:effectLst/>
        </p:spPr>
        <p:txBody>
          <a:bodyPr wrap="none">
            <a:spAutoFit/>
          </a:bodyPr>
          <a:lstStyle/>
          <a:p>
            <a:r>
              <a:rPr lang="en-US" sz="2800">
                <a:solidFill>
                  <a:srgbClr val="FF0000"/>
                </a:solidFill>
                <a:effectLst>
                  <a:outerShdw blurRad="38100" dist="38100" dir="2700000" algn="tl">
                    <a:srgbClr val="DDDDDD"/>
                  </a:outerShdw>
                </a:effectLst>
              </a:rPr>
              <a:t>Uranium</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withEffect">
                                  <p:stCondLst>
                                    <p:cond delay="0"/>
                                  </p:stCondLst>
                                  <p:childTnLst>
                                    <p:set>
                                      <p:cBhvr>
                                        <p:cTn id="6" dur="1" fill="hold">
                                          <p:stCondLst>
                                            <p:cond delay="0"/>
                                          </p:stCondLst>
                                        </p:cTn>
                                        <p:tgtEl>
                                          <p:spTgt spid="10138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75" name="Rectangle 2"/>
          <p:cNvSpPr>
            <a:spLocks noGrp="1" noChangeArrowheads="1"/>
          </p:cNvSpPr>
          <p:nvPr>
            <p:ph type="title"/>
          </p:nvPr>
        </p:nvSpPr>
        <p:spPr>
          <a:xfrm>
            <a:off x="266218" y="266218"/>
            <a:ext cx="8229600" cy="771525"/>
          </a:xfrm>
        </p:spPr>
        <p:txBody>
          <a:bodyPr/>
          <a:lstStyle/>
          <a:p>
            <a:pPr algn="l" eaLnBrk="1" hangingPunct="1"/>
            <a:r>
              <a:rPr lang="en-US" sz="4000" dirty="0">
                <a:solidFill>
                  <a:srgbClr val="00386B"/>
                </a:solidFill>
                <a:latin typeface="Arial" charset="0"/>
              </a:rPr>
              <a:t>Conservation of Energy</a:t>
            </a:r>
          </a:p>
        </p:txBody>
      </p:sp>
      <p:sp>
        <p:nvSpPr>
          <p:cNvPr id="3076" name="Rectangle 3"/>
          <p:cNvSpPr>
            <a:spLocks noGrp="1" noChangeArrowheads="1"/>
          </p:cNvSpPr>
          <p:nvPr>
            <p:ph type="body" idx="1"/>
          </p:nvPr>
        </p:nvSpPr>
        <p:spPr>
          <a:xfrm>
            <a:off x="648751" y="1303310"/>
            <a:ext cx="7673446" cy="1590361"/>
          </a:xfrm>
        </p:spPr>
        <p:txBody>
          <a:bodyPr>
            <a:normAutofit/>
          </a:bodyPr>
          <a:lstStyle/>
          <a:p>
            <a:pPr indent="0" eaLnBrk="1" hangingPunct="1">
              <a:buFontTx/>
              <a:buNone/>
            </a:pPr>
            <a:r>
              <a:rPr lang="en-US" dirty="0" smtClean="0">
                <a:latin typeface="Arial" charset="0"/>
              </a:rPr>
              <a:t>Energy </a:t>
            </a:r>
            <a:r>
              <a:rPr lang="en-US" dirty="0">
                <a:latin typeface="Arial" charset="0"/>
              </a:rPr>
              <a:t>cannot be created </a:t>
            </a:r>
            <a:r>
              <a:rPr lang="en-US" dirty="0" smtClean="0">
                <a:latin typeface="Arial" charset="0"/>
              </a:rPr>
              <a:t>or destroyed</a:t>
            </a:r>
            <a:r>
              <a:rPr lang="en-US" dirty="0">
                <a:latin typeface="Arial" charset="0"/>
              </a:rPr>
              <a:t>, but it can change from one form to another.</a:t>
            </a:r>
          </a:p>
        </p:txBody>
      </p:sp>
      <p:sp>
        <p:nvSpPr>
          <p:cNvPr id="57351" name="Rectangle 7"/>
          <p:cNvSpPr>
            <a:spLocks noChangeArrowheads="1"/>
          </p:cNvSpPr>
          <p:nvPr/>
        </p:nvSpPr>
        <p:spPr bwMode="auto">
          <a:xfrm>
            <a:off x="335665" y="3261556"/>
            <a:ext cx="5024438" cy="850900"/>
          </a:xfrm>
          <a:prstGeom prst="rect">
            <a:avLst/>
          </a:prstGeom>
          <a:noFill/>
          <a:ln w="9525">
            <a:noFill/>
            <a:miter lim="800000"/>
            <a:headEnd/>
            <a:tailEnd/>
          </a:ln>
          <a:effectLst/>
        </p:spPr>
        <p:txBody>
          <a:bodyPr anchor="ctr"/>
          <a:lstStyle/>
          <a:p>
            <a:pPr>
              <a:defRPr/>
            </a:pPr>
            <a:r>
              <a:rPr lang="en-US" sz="4000" dirty="0">
                <a:solidFill>
                  <a:srgbClr val="00386B"/>
                </a:solidFill>
                <a:latin typeface="+mj-lt"/>
                <a:ea typeface="+mj-ea"/>
                <a:cs typeface="+mj-cs"/>
              </a:rPr>
              <a:t>Energy </a:t>
            </a:r>
            <a:r>
              <a:rPr lang="en-US" sz="4000" dirty="0" smtClean="0">
                <a:solidFill>
                  <a:srgbClr val="00386B"/>
                </a:solidFill>
                <a:latin typeface="+mj-lt"/>
                <a:ea typeface="+mj-ea"/>
                <a:cs typeface="+mj-cs"/>
              </a:rPr>
              <a:t>“Lost” to Heat</a:t>
            </a:r>
            <a:endParaRPr lang="en-US" sz="4000" dirty="0">
              <a:solidFill>
                <a:srgbClr val="00386B"/>
              </a:solidFill>
              <a:latin typeface="+mj-lt"/>
              <a:ea typeface="+mj-ea"/>
              <a:cs typeface="+mj-cs"/>
            </a:endParaRPr>
          </a:p>
        </p:txBody>
      </p:sp>
      <p:sp>
        <p:nvSpPr>
          <p:cNvPr id="3079" name="Rectangle 8"/>
          <p:cNvSpPr>
            <a:spLocks noChangeArrowheads="1"/>
          </p:cNvSpPr>
          <p:nvPr/>
        </p:nvSpPr>
        <p:spPr bwMode="auto">
          <a:xfrm>
            <a:off x="994967" y="4266825"/>
            <a:ext cx="7500851" cy="14219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90000"/>
              </a:lnSpc>
              <a:spcBef>
                <a:spcPct val="20000"/>
              </a:spcBef>
            </a:pPr>
            <a:r>
              <a:rPr lang="en-US" sz="3200" dirty="0" smtClean="0"/>
              <a:t>When an input energy is changed to an output energy, some of the output is usually heat energy.</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0" y="0"/>
            <a:ext cx="5024438" cy="850900"/>
          </a:xfrm>
        </p:spPr>
        <p:txBody>
          <a:bodyPr/>
          <a:lstStyle/>
          <a:p>
            <a:pPr algn="l" eaLnBrk="1" hangingPunct="1"/>
            <a:r>
              <a:rPr lang="en-US" sz="4000" dirty="0">
                <a:solidFill>
                  <a:srgbClr val="00386B"/>
                </a:solidFill>
                <a:latin typeface="Arial" charset="0"/>
              </a:rPr>
              <a:t>Energy Conversion</a:t>
            </a:r>
          </a:p>
        </p:txBody>
      </p:sp>
      <p:sp>
        <p:nvSpPr>
          <p:cNvPr id="16387" name="Rectangle 3"/>
          <p:cNvSpPr>
            <a:spLocks noGrp="1" noChangeArrowheads="1"/>
          </p:cNvSpPr>
          <p:nvPr>
            <p:ph type="body" idx="1"/>
          </p:nvPr>
        </p:nvSpPr>
        <p:spPr>
          <a:xfrm>
            <a:off x="0" y="846138"/>
            <a:ext cx="9144000" cy="3092450"/>
          </a:xfrm>
        </p:spPr>
        <p:txBody>
          <a:bodyPr/>
          <a:lstStyle/>
          <a:p>
            <a:pPr eaLnBrk="1" hangingPunct="1">
              <a:buFontTx/>
              <a:buNone/>
            </a:pPr>
            <a:r>
              <a:rPr lang="en-US" sz="2800" i="1" dirty="0" smtClean="0">
                <a:solidFill>
                  <a:srgbClr val="0000FF"/>
                </a:solidFill>
                <a:latin typeface="Arial" charset="0"/>
              </a:rPr>
              <a:t>Examples of energy conversions for making electricity</a:t>
            </a:r>
            <a:endParaRPr lang="en-US" sz="2800" i="1" dirty="0">
              <a:solidFill>
                <a:srgbClr val="0000FF"/>
              </a:solidFill>
              <a:latin typeface="Arial" charset="0"/>
            </a:endParaRPr>
          </a:p>
          <a:p>
            <a:pPr eaLnBrk="1" hangingPunct="1">
              <a:buFontTx/>
              <a:buNone/>
            </a:pPr>
            <a:r>
              <a:rPr lang="en-US" sz="2800" dirty="0">
                <a:solidFill>
                  <a:srgbClr val="FF0000"/>
                </a:solidFill>
                <a:latin typeface="Arial" charset="0"/>
              </a:rPr>
              <a:t>Fossil fuels</a:t>
            </a:r>
            <a:r>
              <a:rPr lang="en-US" sz="2800" dirty="0">
                <a:latin typeface="Arial" charset="0"/>
              </a:rPr>
              <a:t>       </a:t>
            </a:r>
            <a:r>
              <a:rPr lang="en-US" sz="2400" dirty="0">
                <a:latin typeface="Arial" charset="0"/>
              </a:rPr>
              <a:t>Chemical</a:t>
            </a:r>
            <a:r>
              <a:rPr lang="en-US" sz="1800" dirty="0">
                <a:latin typeface="Arial" charset="0"/>
              </a:rPr>
              <a:t> </a:t>
            </a:r>
            <a:r>
              <a:rPr lang="en-US" sz="1800" dirty="0">
                <a:latin typeface="Arial" charset="0"/>
                <a:cs typeface="Arial" charset="0"/>
              </a:rPr>
              <a:t>→ </a:t>
            </a:r>
            <a:r>
              <a:rPr lang="en-US" sz="2400" dirty="0">
                <a:latin typeface="Arial" charset="0"/>
              </a:rPr>
              <a:t>Heat</a:t>
            </a:r>
            <a:r>
              <a:rPr lang="en-US" sz="1800" dirty="0">
                <a:latin typeface="Arial" charset="0"/>
              </a:rPr>
              <a:t> </a:t>
            </a:r>
            <a:r>
              <a:rPr lang="en-US" sz="1800" dirty="0">
                <a:latin typeface="Arial" charset="0"/>
                <a:cs typeface="Arial" charset="0"/>
              </a:rPr>
              <a:t>→ </a:t>
            </a:r>
            <a:r>
              <a:rPr lang="en-US" sz="2400" dirty="0">
                <a:latin typeface="Arial" charset="0"/>
                <a:cs typeface="Arial" charset="0"/>
              </a:rPr>
              <a:t>Mechanical</a:t>
            </a:r>
            <a:r>
              <a:rPr lang="en-US" sz="1800" dirty="0">
                <a:latin typeface="Arial" charset="0"/>
              </a:rPr>
              <a:t> </a:t>
            </a:r>
            <a:r>
              <a:rPr lang="en-US" sz="1800" dirty="0">
                <a:latin typeface="Arial" charset="0"/>
                <a:cs typeface="Arial" charset="0"/>
              </a:rPr>
              <a:t>→ </a:t>
            </a:r>
            <a:r>
              <a:rPr lang="en-US" sz="2400" dirty="0">
                <a:latin typeface="Arial" charset="0"/>
              </a:rPr>
              <a:t>Electrical</a:t>
            </a:r>
          </a:p>
          <a:p>
            <a:pPr eaLnBrk="1" hangingPunct="1">
              <a:buFontTx/>
              <a:buNone/>
            </a:pPr>
            <a:r>
              <a:rPr lang="en-US" sz="2800" dirty="0">
                <a:solidFill>
                  <a:srgbClr val="FF0000"/>
                </a:solidFill>
                <a:latin typeface="Arial" charset="0"/>
              </a:rPr>
              <a:t>Solar cells</a:t>
            </a:r>
            <a:r>
              <a:rPr lang="en-US" sz="2800" dirty="0">
                <a:latin typeface="Arial" charset="0"/>
              </a:rPr>
              <a:t> 	       </a:t>
            </a:r>
            <a:r>
              <a:rPr lang="en-US" sz="2400" dirty="0">
                <a:latin typeface="Arial" charset="0"/>
              </a:rPr>
              <a:t>Sunlight</a:t>
            </a:r>
            <a:r>
              <a:rPr lang="en-US" sz="1800" dirty="0">
                <a:latin typeface="Arial" charset="0"/>
              </a:rPr>
              <a:t> </a:t>
            </a:r>
            <a:r>
              <a:rPr lang="en-US" sz="1800" dirty="0">
                <a:latin typeface="Arial" charset="0"/>
                <a:cs typeface="Arial" charset="0"/>
              </a:rPr>
              <a:t>→</a:t>
            </a:r>
            <a:r>
              <a:rPr lang="en-US" sz="1800" dirty="0">
                <a:latin typeface="Arial" charset="0"/>
              </a:rPr>
              <a:t> </a:t>
            </a:r>
            <a:r>
              <a:rPr lang="en-US" sz="2400" dirty="0">
                <a:latin typeface="Arial" charset="0"/>
              </a:rPr>
              <a:t>Electrical</a:t>
            </a:r>
          </a:p>
          <a:p>
            <a:pPr eaLnBrk="1" hangingPunct="1">
              <a:buFontTx/>
              <a:buNone/>
            </a:pPr>
            <a:r>
              <a:rPr lang="en-US" sz="2800" dirty="0">
                <a:solidFill>
                  <a:srgbClr val="FF0000"/>
                </a:solidFill>
                <a:latin typeface="Arial" charset="0"/>
              </a:rPr>
              <a:t>Wind turbines</a:t>
            </a:r>
            <a:r>
              <a:rPr lang="en-US" sz="2800" dirty="0">
                <a:latin typeface="Arial" charset="0"/>
              </a:rPr>
              <a:t>   </a:t>
            </a:r>
            <a:r>
              <a:rPr lang="en-US" sz="2400" dirty="0">
                <a:latin typeface="Arial" charset="0"/>
              </a:rPr>
              <a:t>Kinetic</a:t>
            </a:r>
            <a:r>
              <a:rPr lang="en-US" sz="1800" dirty="0">
                <a:latin typeface="Arial" charset="0"/>
              </a:rPr>
              <a:t> </a:t>
            </a:r>
            <a:r>
              <a:rPr lang="en-US" sz="1800" dirty="0">
                <a:latin typeface="Arial" charset="0"/>
                <a:cs typeface="Arial" charset="0"/>
              </a:rPr>
              <a:t>→</a:t>
            </a:r>
            <a:r>
              <a:rPr lang="en-US" sz="1800" dirty="0">
                <a:latin typeface="Arial" charset="0"/>
              </a:rPr>
              <a:t> </a:t>
            </a:r>
            <a:r>
              <a:rPr lang="en-US" sz="2400" dirty="0">
                <a:latin typeface="Arial" charset="0"/>
              </a:rPr>
              <a:t>Mechanical</a:t>
            </a:r>
            <a:r>
              <a:rPr lang="en-US" sz="1800" dirty="0">
                <a:latin typeface="Arial" charset="0"/>
              </a:rPr>
              <a:t> </a:t>
            </a:r>
            <a:r>
              <a:rPr lang="en-US" sz="1800" dirty="0">
                <a:latin typeface="Arial" charset="0"/>
                <a:cs typeface="Arial" charset="0"/>
              </a:rPr>
              <a:t>→</a:t>
            </a:r>
            <a:r>
              <a:rPr lang="en-US" sz="1800" dirty="0">
                <a:latin typeface="Arial" charset="0"/>
              </a:rPr>
              <a:t> </a:t>
            </a:r>
            <a:r>
              <a:rPr lang="en-US" sz="2400" dirty="0">
                <a:latin typeface="Arial" charset="0"/>
              </a:rPr>
              <a:t>Electrical</a:t>
            </a:r>
          </a:p>
          <a:p>
            <a:pPr eaLnBrk="1" hangingPunct="1">
              <a:buFontTx/>
              <a:buNone/>
            </a:pPr>
            <a:r>
              <a:rPr lang="en-US" sz="2800" dirty="0">
                <a:solidFill>
                  <a:srgbClr val="FF0000"/>
                </a:solidFill>
                <a:latin typeface="Arial" charset="0"/>
              </a:rPr>
              <a:t>Hydroelectric</a:t>
            </a:r>
            <a:r>
              <a:rPr lang="en-US" sz="2800" dirty="0">
                <a:latin typeface="Arial" charset="0"/>
              </a:rPr>
              <a:t>    </a:t>
            </a:r>
            <a:r>
              <a:rPr lang="en-US" sz="2400" dirty="0">
                <a:latin typeface="Arial" charset="0"/>
              </a:rPr>
              <a:t>Gravitational potential</a:t>
            </a:r>
            <a:r>
              <a:rPr lang="en-US" sz="1800" dirty="0">
                <a:latin typeface="Arial" charset="0"/>
              </a:rPr>
              <a:t> </a:t>
            </a:r>
            <a:r>
              <a:rPr lang="en-US" sz="1800" dirty="0">
                <a:latin typeface="Arial" charset="0"/>
                <a:cs typeface="Arial" charset="0"/>
              </a:rPr>
              <a:t>→</a:t>
            </a:r>
            <a:r>
              <a:rPr lang="en-US" sz="1800" dirty="0">
                <a:latin typeface="Arial" charset="0"/>
              </a:rPr>
              <a:t> </a:t>
            </a:r>
            <a:r>
              <a:rPr lang="en-US" sz="2400" dirty="0">
                <a:latin typeface="Arial" charset="0"/>
              </a:rPr>
              <a:t>Mechanical</a:t>
            </a:r>
            <a:r>
              <a:rPr lang="en-US" sz="1800" dirty="0">
                <a:latin typeface="Arial" charset="0"/>
              </a:rPr>
              <a:t> </a:t>
            </a:r>
            <a:r>
              <a:rPr lang="en-US" sz="2000" dirty="0">
                <a:latin typeface="Arial" charset="0"/>
                <a:cs typeface="Arial" charset="0"/>
              </a:rPr>
              <a:t>→</a:t>
            </a:r>
            <a:r>
              <a:rPr lang="en-US" sz="1800" dirty="0">
                <a:latin typeface="Arial" charset="0"/>
              </a:rPr>
              <a:t> </a:t>
            </a:r>
            <a:r>
              <a:rPr lang="en-US" sz="2400" dirty="0">
                <a:latin typeface="Arial" charset="0"/>
              </a:rPr>
              <a:t>Electrical</a:t>
            </a:r>
          </a:p>
          <a:p>
            <a:pPr eaLnBrk="1" hangingPunct="1">
              <a:buFontTx/>
              <a:buNone/>
            </a:pPr>
            <a:r>
              <a:rPr lang="en-US" sz="2800" dirty="0">
                <a:solidFill>
                  <a:srgbClr val="FF0000"/>
                </a:solidFill>
                <a:latin typeface="Arial" charset="0"/>
              </a:rPr>
              <a:t>Nuclear	</a:t>
            </a:r>
            <a:r>
              <a:rPr lang="en-US" sz="2800" dirty="0">
                <a:latin typeface="Arial" charset="0"/>
              </a:rPr>
              <a:t>       </a:t>
            </a:r>
            <a:r>
              <a:rPr lang="en-US" sz="2400" dirty="0">
                <a:latin typeface="Arial" charset="0"/>
              </a:rPr>
              <a:t>Nuclear </a:t>
            </a:r>
            <a:r>
              <a:rPr lang="en-US" sz="1800" dirty="0">
                <a:latin typeface="Arial" charset="0"/>
                <a:cs typeface="Arial" charset="0"/>
              </a:rPr>
              <a:t>→</a:t>
            </a:r>
            <a:r>
              <a:rPr lang="en-US" sz="1800" dirty="0">
                <a:latin typeface="Arial" charset="0"/>
              </a:rPr>
              <a:t> </a:t>
            </a:r>
            <a:r>
              <a:rPr lang="en-US" sz="2400" dirty="0">
                <a:latin typeface="Arial" charset="0"/>
              </a:rPr>
              <a:t>Heat</a:t>
            </a:r>
            <a:r>
              <a:rPr lang="en-US" sz="1800" dirty="0">
                <a:latin typeface="Arial" charset="0"/>
              </a:rPr>
              <a:t> </a:t>
            </a:r>
            <a:r>
              <a:rPr lang="en-US" sz="1800" dirty="0">
                <a:latin typeface="Arial" charset="0"/>
                <a:cs typeface="Arial" charset="0"/>
              </a:rPr>
              <a:t>→ </a:t>
            </a:r>
            <a:r>
              <a:rPr lang="en-US" sz="2400" dirty="0">
                <a:latin typeface="Arial" charset="0"/>
                <a:cs typeface="Arial" charset="0"/>
              </a:rPr>
              <a:t>M</a:t>
            </a:r>
            <a:r>
              <a:rPr lang="en-US" sz="2400" dirty="0">
                <a:latin typeface="Arial" charset="0"/>
              </a:rPr>
              <a:t>echanical</a:t>
            </a:r>
            <a:r>
              <a:rPr lang="en-US" sz="1800" dirty="0">
                <a:latin typeface="Arial" charset="0"/>
              </a:rPr>
              <a:t> </a:t>
            </a:r>
            <a:r>
              <a:rPr lang="en-US" sz="1800" dirty="0">
                <a:latin typeface="Arial" charset="0"/>
                <a:cs typeface="Arial" charset="0"/>
              </a:rPr>
              <a:t>→</a:t>
            </a:r>
            <a:r>
              <a:rPr lang="en-US" sz="1800" dirty="0">
                <a:latin typeface="Arial" charset="0"/>
              </a:rPr>
              <a:t> </a:t>
            </a:r>
            <a:r>
              <a:rPr lang="en-US" sz="2400" dirty="0">
                <a:latin typeface="Arial" charset="0"/>
              </a:rPr>
              <a:t>Electrical</a:t>
            </a:r>
          </a:p>
        </p:txBody>
      </p:sp>
      <p:pic>
        <p:nvPicPr>
          <p:cNvPr id="16388" name="Picture 6"/>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0" y="4078288"/>
            <a:ext cx="1854200" cy="2779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9" name="Rectangle 7"/>
          <p:cNvSpPr>
            <a:spLocks noChangeArrowheads="1"/>
          </p:cNvSpPr>
          <p:nvPr/>
        </p:nvSpPr>
        <p:spPr bwMode="auto">
          <a:xfrm>
            <a:off x="3125788" y="4095750"/>
            <a:ext cx="46736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pPr>
            <a:r>
              <a:rPr lang="en-US" sz="2800"/>
              <a:t>Vehicle System Conversion</a:t>
            </a:r>
          </a:p>
        </p:txBody>
      </p:sp>
      <p:sp>
        <p:nvSpPr>
          <p:cNvPr id="16390" name="Text Box 9"/>
          <p:cNvSpPr txBox="1">
            <a:spLocks noChangeArrowheads="1"/>
          </p:cNvSpPr>
          <p:nvPr/>
        </p:nvSpPr>
        <p:spPr bwMode="auto">
          <a:xfrm>
            <a:off x="4125913" y="4511675"/>
            <a:ext cx="2379662"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lgn="ctr" eaLnBrk="1" hangingPunct="1">
              <a:spcBef>
                <a:spcPct val="50000"/>
              </a:spcBef>
            </a:pPr>
            <a:r>
              <a:rPr lang="en-US" sz="3600" dirty="0">
                <a:solidFill>
                  <a:srgbClr val="FF0000"/>
                </a:solidFill>
              </a:rPr>
              <a:t>Chemical</a:t>
            </a:r>
            <a:endParaRPr lang="en-US" sz="3600" dirty="0">
              <a:solidFill>
                <a:srgbClr val="FF0000"/>
              </a:solidFill>
              <a:cs typeface="Arial" charset="0"/>
            </a:endParaRPr>
          </a:p>
        </p:txBody>
      </p:sp>
      <p:sp>
        <p:nvSpPr>
          <p:cNvPr id="16391" name="Text Box 10"/>
          <p:cNvSpPr txBox="1">
            <a:spLocks noChangeArrowheads="1"/>
          </p:cNvSpPr>
          <p:nvPr/>
        </p:nvSpPr>
        <p:spPr bwMode="auto">
          <a:xfrm>
            <a:off x="3265488" y="5559425"/>
            <a:ext cx="2074862"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lgn="ctr" eaLnBrk="1" hangingPunct="1">
              <a:spcBef>
                <a:spcPct val="50000"/>
              </a:spcBef>
            </a:pPr>
            <a:r>
              <a:rPr lang="en-US" sz="2800" dirty="0"/>
              <a:t>Mechanical</a:t>
            </a:r>
            <a:endParaRPr lang="en-US" sz="2800" dirty="0">
              <a:cs typeface="Arial" charset="0"/>
            </a:endParaRPr>
          </a:p>
        </p:txBody>
      </p:sp>
      <p:sp>
        <p:nvSpPr>
          <p:cNvPr id="16392" name="Text Box 11"/>
          <p:cNvSpPr txBox="1">
            <a:spLocks noChangeArrowheads="1"/>
          </p:cNvSpPr>
          <p:nvPr/>
        </p:nvSpPr>
        <p:spPr bwMode="auto">
          <a:xfrm>
            <a:off x="5519738" y="5527675"/>
            <a:ext cx="1854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lgn="ctr" eaLnBrk="1" hangingPunct="1"/>
            <a:r>
              <a:rPr lang="en-US" sz="2800"/>
              <a:t>Heat</a:t>
            </a:r>
          </a:p>
        </p:txBody>
      </p:sp>
      <p:sp>
        <p:nvSpPr>
          <p:cNvPr id="16393" name="Line 12"/>
          <p:cNvSpPr>
            <a:spLocks noChangeShapeType="1"/>
          </p:cNvSpPr>
          <p:nvPr/>
        </p:nvSpPr>
        <p:spPr bwMode="auto">
          <a:xfrm flipH="1">
            <a:off x="4398963" y="5045075"/>
            <a:ext cx="671512" cy="628650"/>
          </a:xfrm>
          <a:prstGeom prst="line">
            <a:avLst/>
          </a:prstGeom>
          <a:noFill/>
          <a:ln w="57150">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6394" name="Line 13"/>
          <p:cNvSpPr>
            <a:spLocks noChangeShapeType="1"/>
          </p:cNvSpPr>
          <p:nvPr/>
        </p:nvSpPr>
        <p:spPr bwMode="auto">
          <a:xfrm>
            <a:off x="5722938" y="5032375"/>
            <a:ext cx="673100" cy="628650"/>
          </a:xfrm>
          <a:prstGeom prst="line">
            <a:avLst/>
          </a:prstGeom>
          <a:noFill/>
          <a:ln w="57150">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6395" name="Rectangle 14"/>
          <p:cNvSpPr>
            <a:spLocks noChangeArrowheads="1"/>
          </p:cNvSpPr>
          <p:nvPr/>
        </p:nvSpPr>
        <p:spPr bwMode="auto">
          <a:xfrm>
            <a:off x="1678330" y="6069013"/>
            <a:ext cx="758141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en-US" sz="2800" dirty="0"/>
              <a:t>Which output is </a:t>
            </a:r>
            <a:r>
              <a:rPr lang="en-US" sz="2800" dirty="0" smtClean="0"/>
              <a:t>desired: </a:t>
            </a:r>
            <a:r>
              <a:rPr lang="en-US" sz="2800" dirty="0"/>
              <a:t>mechanical or heat?</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4000" dirty="0" smtClean="0">
                <a:solidFill>
                  <a:srgbClr val="00386B"/>
                </a:solidFill>
              </a:rPr>
              <a:t>Efficiency</a:t>
            </a:r>
            <a:endParaRPr lang="en-US" sz="4000" dirty="0">
              <a:solidFill>
                <a:srgbClr val="00386B"/>
              </a:solidFill>
            </a:endParaRPr>
          </a:p>
        </p:txBody>
      </p:sp>
      <p:sp>
        <p:nvSpPr>
          <p:cNvPr id="3" name="Content Placeholder 2"/>
          <p:cNvSpPr>
            <a:spLocks noGrp="1"/>
          </p:cNvSpPr>
          <p:nvPr>
            <p:ph idx="1"/>
          </p:nvPr>
        </p:nvSpPr>
        <p:spPr>
          <a:xfrm>
            <a:off x="1028695" y="1314992"/>
            <a:ext cx="7598780" cy="2242595"/>
          </a:xfrm>
        </p:spPr>
        <p:txBody>
          <a:bodyPr/>
          <a:lstStyle/>
          <a:p>
            <a:pPr marL="0" indent="0">
              <a:buNone/>
            </a:pPr>
            <a:r>
              <a:rPr lang="en-US" b="1" dirty="0" smtClean="0"/>
              <a:t>Efficiency</a:t>
            </a:r>
            <a:r>
              <a:rPr lang="en-US" dirty="0" smtClean="0"/>
              <a:t> (symbol </a:t>
            </a:r>
            <a:r>
              <a:rPr lang="en-US" i="1" dirty="0" smtClean="0">
                <a:latin typeface="Symbol" pitchFamily="18" charset="2"/>
              </a:rPr>
              <a:t>h</a:t>
            </a:r>
            <a:r>
              <a:rPr lang="en-US" dirty="0" smtClean="0"/>
              <a:t>) is the percentage of the input energy </a:t>
            </a:r>
            <a:r>
              <a:rPr lang="en-US" i="1" dirty="0" err="1" smtClean="0"/>
              <a:t>E</a:t>
            </a:r>
            <a:r>
              <a:rPr lang="en-US" i="1" baseline="-25000" dirty="0" err="1" smtClean="0"/>
              <a:t>in</a:t>
            </a:r>
            <a:r>
              <a:rPr lang="en-US" dirty="0" smtClean="0"/>
              <a:t> that is transformed to the output energy in the desired form </a:t>
            </a:r>
            <a:r>
              <a:rPr lang="en-US" i="1" dirty="0" err="1" smtClean="0"/>
              <a:t>E</a:t>
            </a:r>
            <a:r>
              <a:rPr lang="en-US" i="1" baseline="-25000" dirty="0" err="1" smtClean="0"/>
              <a:t>out</a:t>
            </a:r>
            <a:r>
              <a:rPr lang="en-US" i="1" baseline="-25000" dirty="0" smtClean="0"/>
              <a:t> </a:t>
            </a:r>
            <a:r>
              <a:rPr lang="en-US" dirty="0" smtClean="0"/>
              <a:t>.</a:t>
            </a:r>
            <a:endParaRPr lang="en-US" dirty="0"/>
          </a:p>
        </p:txBody>
      </p:sp>
      <mc:AlternateContent xmlns:mc="http://schemas.openxmlformats.org/markup-compatibility/2006" xmlns:a14="http://schemas.microsoft.com/office/drawing/2010/main">
        <mc:Choice Requires="a14">
          <p:sp>
            <p:nvSpPr>
              <p:cNvPr id="6" name="TextBox 5"/>
              <p:cNvSpPr txBox="1"/>
              <p:nvPr/>
            </p:nvSpPr>
            <p:spPr>
              <a:xfrm>
                <a:off x="3277259" y="3210647"/>
                <a:ext cx="3069943" cy="1940403"/>
              </a:xfrm>
              <a:prstGeom prst="rect">
                <a:avLst/>
              </a:prstGeom>
              <a:noFill/>
              <a:ln w="28575">
                <a:noFill/>
              </a:ln>
            </p:spPr>
            <p:txBody>
              <a:bodyPr wrap="none" rtlCol="0">
                <a:spAutoFit/>
              </a:bodyPr>
              <a:lstStyle/>
              <a:p>
                <a:pPr/>
                <a14:m>
                  <m:oMathPara xmlns:m="http://schemas.openxmlformats.org/officeDocument/2006/math">
                    <m:oMathParaPr>
                      <m:jc m:val="centerGroup"/>
                    </m:oMathParaPr>
                    <m:oMath xmlns:m="http://schemas.openxmlformats.org/officeDocument/2006/math">
                      <m:r>
                        <m:rPr>
                          <m:nor/>
                        </m:rPr>
                        <a:rPr lang="en-US" sz="5400" i="1" smtClean="0">
                          <a:latin typeface="Cambria Math"/>
                          <a:ea typeface="Cambria Math"/>
                        </a:rPr>
                        <m:t>η</m:t>
                      </m:r>
                      <m:r>
                        <m:rPr>
                          <m:nor/>
                        </m:rPr>
                        <a:rPr lang="en-US" sz="5400" b="0" i="1" smtClean="0">
                          <a:latin typeface="Cambria Math"/>
                          <a:ea typeface="Cambria Math"/>
                        </a:rPr>
                        <m:t> </m:t>
                      </m:r>
                      <m:r>
                        <m:rPr>
                          <m:nor/>
                        </m:rPr>
                        <a:rPr lang="en-US" sz="5400" b="0" i="1" smtClean="0">
                          <a:latin typeface="+mn-lt"/>
                          <a:ea typeface="Cambria Math"/>
                        </a:rPr>
                        <m:t>= </m:t>
                      </m:r>
                      <m:f>
                        <m:fPr>
                          <m:ctrlPr>
                            <a:rPr lang="en-US" sz="5400" b="0" i="1" smtClean="0">
                              <a:latin typeface="Cambria Math" panose="02040503050406030204" pitchFamily="18" charset="0"/>
                              <a:ea typeface="Cambria Math"/>
                            </a:rPr>
                          </m:ctrlPr>
                        </m:fPr>
                        <m:num>
                          <m:sSub>
                            <m:sSubPr>
                              <m:ctrlPr>
                                <a:rPr lang="en-US" sz="5400" b="0" i="1" smtClean="0">
                                  <a:latin typeface="Cambria Math" panose="02040503050406030204" pitchFamily="18" charset="0"/>
                                  <a:ea typeface="Cambria Math"/>
                                </a:rPr>
                              </m:ctrlPr>
                            </m:sSubPr>
                            <m:e>
                              <m:r>
                                <m:rPr>
                                  <m:nor/>
                                </m:rPr>
                                <a:rPr lang="en-US" sz="5400" b="0" i="1" smtClean="0">
                                  <a:latin typeface="+mn-lt"/>
                                  <a:ea typeface="Cambria Math"/>
                                </a:rPr>
                                <m:t>E</m:t>
                              </m:r>
                            </m:e>
                            <m:sub>
                              <m:r>
                                <m:rPr>
                                  <m:nor/>
                                </m:rPr>
                                <a:rPr lang="en-US" sz="5400" b="0" i="1" smtClean="0">
                                  <a:latin typeface="+mn-lt"/>
                                  <a:ea typeface="Cambria Math"/>
                                </a:rPr>
                                <m:t>out</m:t>
                              </m:r>
                            </m:sub>
                          </m:sSub>
                        </m:num>
                        <m:den>
                          <m:sSub>
                            <m:sSubPr>
                              <m:ctrlPr>
                                <a:rPr lang="en-US" sz="5400" b="0" i="1" smtClean="0">
                                  <a:latin typeface="Cambria Math" panose="02040503050406030204" pitchFamily="18" charset="0"/>
                                  <a:ea typeface="Cambria Math"/>
                                </a:rPr>
                              </m:ctrlPr>
                            </m:sSubPr>
                            <m:e>
                              <m:r>
                                <m:rPr>
                                  <m:nor/>
                                </m:rPr>
                                <a:rPr lang="en-US" sz="5400" b="0" i="1" smtClean="0">
                                  <a:latin typeface="+mn-lt"/>
                                  <a:ea typeface="Cambria Math"/>
                                </a:rPr>
                                <m:t>E</m:t>
                              </m:r>
                            </m:e>
                            <m:sub>
                              <m:r>
                                <m:rPr>
                                  <m:nor/>
                                </m:rPr>
                                <a:rPr lang="en-US" sz="5400" b="0" i="1" smtClean="0">
                                  <a:latin typeface="+mn-lt"/>
                                  <a:ea typeface="Cambria Math"/>
                                </a:rPr>
                                <m:t>in</m:t>
                              </m:r>
                            </m:sub>
                          </m:sSub>
                        </m:den>
                      </m:f>
                    </m:oMath>
                  </m:oMathPara>
                </a14:m>
                <a:endParaRPr lang="en-US" sz="5400" i="1" dirty="0">
                  <a:latin typeface="+mn-lt"/>
                </a:endParaRPr>
              </a:p>
            </p:txBody>
          </p:sp>
        </mc:Choice>
        <mc:Fallback xmlns="">
          <p:sp>
            <p:nvSpPr>
              <p:cNvPr id="6" name="TextBox 5"/>
              <p:cNvSpPr txBox="1">
                <a:spLocks noRot="1" noChangeAspect="1" noMove="1" noResize="1" noEditPoints="1" noAdjustHandles="1" noChangeArrowheads="1" noChangeShapeType="1" noTextEdit="1"/>
              </p:cNvSpPr>
              <p:nvPr/>
            </p:nvSpPr>
            <p:spPr>
              <a:xfrm>
                <a:off x="3277259" y="3210647"/>
                <a:ext cx="3069943" cy="1940403"/>
              </a:xfrm>
              <a:prstGeom prst="rect">
                <a:avLst/>
              </a:prstGeom>
              <a:blipFill rotWithShape="1">
                <a:blip r:embed="rId3"/>
                <a:stretch>
                  <a:fillRect/>
                </a:stretch>
              </a:blipFill>
              <a:ln w="28575">
                <a:noFill/>
              </a:ln>
            </p:spPr>
            <p:txBody>
              <a:bodyPr/>
              <a:lstStyle/>
              <a:p>
                <a:r>
                  <a:rPr lang="en-US">
                    <a:noFill/>
                  </a:rPr>
                  <a:t> </a:t>
                </a:r>
              </a:p>
            </p:txBody>
          </p:sp>
        </mc:Fallback>
      </mc:AlternateContent>
      <p:sp>
        <p:nvSpPr>
          <p:cNvPr id="7" name="Content Placeholder 2"/>
          <p:cNvSpPr txBox="1">
            <a:spLocks/>
          </p:cNvSpPr>
          <p:nvPr/>
        </p:nvSpPr>
        <p:spPr bwMode="auto">
          <a:xfrm>
            <a:off x="857250" y="5208197"/>
            <a:ext cx="3786189" cy="1481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xmlns:a14="http://schemas.microsoft.com/office/drawing/2010/main" xmlns:mc="http://schemas.openxmlformats.org/markup-compatibility/2006" val="1"/>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ＭＳ Ｐゴシック" charset="0"/>
                <a:cs typeface="+mn-cs"/>
              </a:defRPr>
            </a:lvl1pPr>
            <a:lvl2pPr marL="742950" indent="-285750" algn="l" rtl="0" eaLnBrk="0" fontAlgn="base" hangingPunct="0">
              <a:spcBef>
                <a:spcPct val="20000"/>
              </a:spcBef>
              <a:spcAft>
                <a:spcPct val="0"/>
              </a:spcAft>
              <a:buChar char="–"/>
              <a:defRPr sz="2800">
                <a:solidFill>
                  <a:schemeClr val="tx1"/>
                </a:solidFill>
                <a:latin typeface="+mn-lt"/>
                <a:ea typeface="ＭＳ Ｐゴシック" charset="0"/>
              </a:defRPr>
            </a:lvl2pPr>
            <a:lvl3pPr marL="1143000" indent="-228600" algn="l" rtl="0" eaLnBrk="0" fontAlgn="base" hangingPunct="0">
              <a:spcBef>
                <a:spcPct val="20000"/>
              </a:spcBef>
              <a:spcAft>
                <a:spcPct val="0"/>
              </a:spcAft>
              <a:buChar char="•"/>
              <a:defRPr sz="2400">
                <a:solidFill>
                  <a:schemeClr val="tx1"/>
                </a:solidFill>
                <a:latin typeface="+mn-lt"/>
                <a:ea typeface="ＭＳ Ｐゴシック" charset="0"/>
              </a:defRPr>
            </a:lvl3pPr>
            <a:lvl4pPr marL="1600200" indent="-228600" algn="l" rtl="0" eaLnBrk="0" fontAlgn="base" hangingPunct="0">
              <a:spcBef>
                <a:spcPct val="20000"/>
              </a:spcBef>
              <a:spcAft>
                <a:spcPct val="0"/>
              </a:spcAft>
              <a:buChar char="–"/>
              <a:defRPr sz="2000">
                <a:solidFill>
                  <a:schemeClr val="tx1"/>
                </a:solidFill>
                <a:latin typeface="+mn-lt"/>
                <a:ea typeface="ＭＳ Ｐゴシック" charset="0"/>
              </a:defRPr>
            </a:lvl4pPr>
            <a:lvl5pPr marL="2057400" indent="-228600" algn="l" rtl="0" eaLnBrk="0" fontAlgn="base" hangingPunct="0">
              <a:spcBef>
                <a:spcPct val="20000"/>
              </a:spcBef>
              <a:spcAft>
                <a:spcPct val="0"/>
              </a:spcAft>
              <a:buChar char="»"/>
              <a:defRPr sz="2000">
                <a:solidFill>
                  <a:schemeClr val="tx1"/>
                </a:solidFill>
                <a:latin typeface="+mn-lt"/>
                <a:ea typeface="ＭＳ Ｐゴシック"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buNone/>
            </a:pPr>
            <a:r>
              <a:rPr lang="en-US" dirty="0" smtClean="0"/>
              <a:t>Efficiency is usually written as a percentage:</a:t>
            </a:r>
            <a:endParaRPr lang="en-US" i="1" dirty="0"/>
          </a:p>
        </p:txBody>
      </p:sp>
      <mc:AlternateContent xmlns:mc="http://schemas.openxmlformats.org/markup-compatibility/2006" xmlns:a14="http://schemas.microsoft.com/office/drawing/2010/main">
        <mc:Choice Requires="a14">
          <p:sp>
            <p:nvSpPr>
              <p:cNvPr id="8" name="Content Placeholder 2"/>
              <p:cNvSpPr txBox="1">
                <a:spLocks/>
              </p:cNvSpPr>
              <p:nvPr/>
            </p:nvSpPr>
            <p:spPr bwMode="auto">
              <a:xfrm>
                <a:off x="4643439" y="5360596"/>
                <a:ext cx="4140168" cy="1481621"/>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ＭＳ Ｐゴシック" charset="0"/>
                    <a:cs typeface="+mn-cs"/>
                  </a:defRPr>
                </a:lvl1pPr>
                <a:lvl2pPr marL="742950" indent="-285750" algn="l" rtl="0" eaLnBrk="0" fontAlgn="base" hangingPunct="0">
                  <a:spcBef>
                    <a:spcPct val="20000"/>
                  </a:spcBef>
                  <a:spcAft>
                    <a:spcPct val="0"/>
                  </a:spcAft>
                  <a:buChar char="–"/>
                  <a:defRPr sz="2800">
                    <a:solidFill>
                      <a:schemeClr val="tx1"/>
                    </a:solidFill>
                    <a:latin typeface="+mn-lt"/>
                    <a:ea typeface="ＭＳ Ｐゴシック" charset="0"/>
                  </a:defRPr>
                </a:lvl2pPr>
                <a:lvl3pPr marL="1143000" indent="-228600" algn="l" rtl="0" eaLnBrk="0" fontAlgn="base" hangingPunct="0">
                  <a:spcBef>
                    <a:spcPct val="20000"/>
                  </a:spcBef>
                  <a:spcAft>
                    <a:spcPct val="0"/>
                  </a:spcAft>
                  <a:buChar char="•"/>
                  <a:defRPr sz="2400">
                    <a:solidFill>
                      <a:schemeClr val="tx1"/>
                    </a:solidFill>
                    <a:latin typeface="+mn-lt"/>
                    <a:ea typeface="ＭＳ Ｐゴシック" charset="0"/>
                  </a:defRPr>
                </a:lvl3pPr>
                <a:lvl4pPr marL="1600200" indent="-228600" algn="l" rtl="0" eaLnBrk="0" fontAlgn="base" hangingPunct="0">
                  <a:spcBef>
                    <a:spcPct val="20000"/>
                  </a:spcBef>
                  <a:spcAft>
                    <a:spcPct val="0"/>
                  </a:spcAft>
                  <a:buChar char="–"/>
                  <a:defRPr sz="2000">
                    <a:solidFill>
                      <a:schemeClr val="tx1"/>
                    </a:solidFill>
                    <a:latin typeface="+mn-lt"/>
                    <a:ea typeface="ＭＳ Ｐゴシック" charset="0"/>
                  </a:defRPr>
                </a:lvl4pPr>
                <a:lvl5pPr marL="2057400" indent="-228600" algn="l" rtl="0" eaLnBrk="0" fontAlgn="base" hangingPunct="0">
                  <a:spcBef>
                    <a:spcPct val="20000"/>
                  </a:spcBef>
                  <a:spcAft>
                    <a:spcPct val="0"/>
                  </a:spcAft>
                  <a:buChar char="»"/>
                  <a:defRPr sz="2000">
                    <a:solidFill>
                      <a:schemeClr val="tx1"/>
                    </a:solidFill>
                    <a:latin typeface="+mn-lt"/>
                    <a:ea typeface="ＭＳ Ｐゴシック"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buNone/>
                </a:pPr>
                <a14:m>
                  <m:oMathPara xmlns:m="http://schemas.openxmlformats.org/officeDocument/2006/math">
                    <m:oMathParaPr>
                      <m:jc m:val="centerGroup"/>
                    </m:oMathParaPr>
                    <m:oMath xmlns:m="http://schemas.openxmlformats.org/officeDocument/2006/math">
                      <m:r>
                        <a:rPr lang="en-US" i="1">
                          <a:latin typeface="Cambria Math"/>
                          <a:ea typeface="Cambria Math"/>
                        </a:rPr>
                        <m:t>𝜂</m:t>
                      </m:r>
                      <m:r>
                        <a:rPr lang="en-US" i="1" smtClean="0">
                          <a:latin typeface="Cambria Math"/>
                          <a:ea typeface="Cambria Math"/>
                        </a:rPr>
                        <m:t>=</m:t>
                      </m:r>
                      <m:f>
                        <m:fPr>
                          <m:ctrlPr>
                            <a:rPr lang="en-US" i="1">
                              <a:latin typeface="Cambria Math" panose="02040503050406030204" pitchFamily="18" charset="0"/>
                              <a:ea typeface="Cambria Math"/>
                            </a:rPr>
                          </m:ctrlPr>
                        </m:fPr>
                        <m:num>
                          <m:sSub>
                            <m:sSubPr>
                              <m:ctrlPr>
                                <a:rPr lang="en-US" i="1">
                                  <a:latin typeface="Cambria Math" panose="02040503050406030204" pitchFamily="18" charset="0"/>
                                  <a:ea typeface="Cambria Math"/>
                                </a:rPr>
                              </m:ctrlPr>
                            </m:sSubPr>
                            <m:e>
                              <m:r>
                                <m:rPr>
                                  <m:nor/>
                                </m:rPr>
                                <a:rPr lang="en-US" i="1" smtClean="0">
                                  <a:ea typeface="Cambria Math"/>
                                </a:rPr>
                                <m:t>E</m:t>
                              </m:r>
                            </m:e>
                            <m:sub>
                              <m:r>
                                <m:rPr>
                                  <m:nor/>
                                </m:rPr>
                                <a:rPr lang="en-US" i="1" smtClean="0">
                                  <a:ea typeface="Cambria Math"/>
                                </a:rPr>
                                <m:t>out</m:t>
                              </m:r>
                            </m:sub>
                          </m:sSub>
                        </m:num>
                        <m:den>
                          <m:sSub>
                            <m:sSubPr>
                              <m:ctrlPr>
                                <a:rPr lang="en-US" i="1">
                                  <a:latin typeface="Cambria Math" panose="02040503050406030204" pitchFamily="18" charset="0"/>
                                  <a:ea typeface="Cambria Math"/>
                                </a:rPr>
                              </m:ctrlPr>
                            </m:sSubPr>
                            <m:e>
                              <m:r>
                                <m:rPr>
                                  <m:nor/>
                                </m:rPr>
                                <a:rPr lang="en-US" i="1" smtClean="0">
                                  <a:ea typeface="Cambria Math"/>
                                </a:rPr>
                                <m:t>E</m:t>
                              </m:r>
                            </m:e>
                            <m:sub>
                              <m:r>
                                <m:rPr>
                                  <m:nor/>
                                </m:rPr>
                                <a:rPr lang="en-US" i="1" smtClean="0">
                                  <a:ea typeface="Cambria Math"/>
                                </a:rPr>
                                <m:t>in</m:t>
                              </m:r>
                            </m:sub>
                          </m:sSub>
                        </m:den>
                      </m:f>
                      <m:r>
                        <a:rPr lang="en-US" b="0" i="1" smtClean="0">
                          <a:latin typeface="Cambria Math"/>
                          <a:ea typeface="Cambria Math"/>
                        </a:rPr>
                        <m:t> </m:t>
                      </m:r>
                      <m:r>
                        <m:rPr>
                          <m:nor/>
                        </m:rPr>
                        <a:rPr lang="en-US" i="0" smtClean="0">
                          <a:ea typeface="Cambria Math"/>
                        </a:rPr>
                        <m:t>∙</m:t>
                      </m:r>
                      <m:r>
                        <m:rPr>
                          <m:nor/>
                        </m:rPr>
                        <a:rPr lang="en-US" b="0" i="0" smtClean="0">
                          <a:ea typeface="Cambria Math"/>
                        </a:rPr>
                        <m:t> 100%</m:t>
                      </m:r>
                    </m:oMath>
                  </m:oMathPara>
                </a14:m>
                <a:endParaRPr lang="en-US" i="1" dirty="0"/>
              </a:p>
            </p:txBody>
          </p:sp>
        </mc:Choice>
        <mc:Fallback xmlns="">
          <p:sp>
            <p:nvSpPr>
              <p:cNvPr id="8" name="Content Placeholder 2"/>
              <p:cNvSpPr txBox="1">
                <a:spLocks noRot="1" noChangeAspect="1" noMove="1" noResize="1" noEditPoints="1" noAdjustHandles="1" noChangeArrowheads="1" noChangeShapeType="1" noTextEdit="1"/>
              </p:cNvSpPr>
              <p:nvPr/>
            </p:nvSpPr>
            <p:spPr bwMode="auto">
              <a:xfrm>
                <a:off x="4643439" y="5360596"/>
                <a:ext cx="4140168" cy="1481621"/>
              </a:xfrm>
              <a:prstGeom prst="rect">
                <a:avLst/>
              </a:prstGeom>
              <a:blipFill rotWithShape="1">
                <a:blip r:embed="rId4"/>
                <a:stretch>
                  <a:fillRect/>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xmlns:a14="http://schemas.microsoft.com/office/drawing/2010/main" val="1"/>
                </a:ext>
              </a:extLst>
            </p:spPr>
            <p:txBody>
              <a:bodyPr/>
              <a:lstStyle/>
              <a:p>
                <a:r>
                  <a:rPr lang="en-US">
                    <a:noFill/>
                  </a:rPr>
                  <a:t> </a:t>
                </a:r>
              </a:p>
            </p:txBody>
          </p:sp>
        </mc:Fallback>
      </mc:AlternateContent>
    </p:spTree>
    <p:extLst>
      <p:ext uri="{BB962C8B-B14F-4D97-AF65-F5344CB8AC3E}">
        <p14:creationId xmlns:p14="http://schemas.microsoft.com/office/powerpoint/2010/main" val="291519701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0" y="225425"/>
            <a:ext cx="9144000" cy="676275"/>
          </a:xfrm>
        </p:spPr>
        <p:txBody>
          <a:bodyPr/>
          <a:lstStyle/>
          <a:p>
            <a:pPr algn="l" eaLnBrk="1" hangingPunct="1"/>
            <a:r>
              <a:rPr lang="en-US" sz="4000">
                <a:solidFill>
                  <a:srgbClr val="00386B"/>
                </a:solidFill>
                <a:latin typeface="Arial" charset="0"/>
              </a:rPr>
              <a:t>What Are Current Energy Concerns? </a:t>
            </a:r>
          </a:p>
        </p:txBody>
      </p:sp>
      <p:sp>
        <p:nvSpPr>
          <p:cNvPr id="82947" name="Rectangle 3"/>
          <p:cNvSpPr>
            <a:spLocks noGrp="1" noChangeArrowheads="1"/>
          </p:cNvSpPr>
          <p:nvPr>
            <p:ph type="body" idx="1"/>
          </p:nvPr>
        </p:nvSpPr>
        <p:spPr>
          <a:xfrm>
            <a:off x="344488" y="1303338"/>
            <a:ext cx="3286125" cy="573087"/>
          </a:xfrm>
        </p:spPr>
        <p:txBody>
          <a:bodyPr/>
          <a:lstStyle/>
          <a:p>
            <a:pPr eaLnBrk="1" hangingPunct="1">
              <a:lnSpc>
                <a:spcPct val="90000"/>
              </a:lnSpc>
              <a:buFontTx/>
              <a:buNone/>
            </a:pPr>
            <a:r>
              <a:rPr lang="en-US" sz="4000">
                <a:effectLst>
                  <a:outerShdw blurRad="38100" dist="38100" dir="2700000" algn="tl">
                    <a:srgbClr val="DDDDDD"/>
                  </a:outerShdw>
                </a:effectLst>
                <a:latin typeface="Arial" charset="0"/>
              </a:rPr>
              <a:t>Consumption</a:t>
            </a:r>
          </a:p>
        </p:txBody>
      </p:sp>
      <p:sp>
        <p:nvSpPr>
          <p:cNvPr id="82950" name="Rectangle 6"/>
          <p:cNvSpPr>
            <a:spLocks noChangeArrowheads="1"/>
          </p:cNvSpPr>
          <p:nvPr/>
        </p:nvSpPr>
        <p:spPr bwMode="auto">
          <a:xfrm>
            <a:off x="0" y="5246688"/>
            <a:ext cx="9144000" cy="806450"/>
          </a:xfrm>
          <a:prstGeom prst="rect">
            <a:avLst/>
          </a:prstGeom>
          <a:noFill/>
          <a:ln w="9525">
            <a:noFill/>
            <a:miter lim="800000"/>
            <a:headEnd/>
            <a:tailEnd/>
          </a:ln>
          <a:effectLst/>
        </p:spPr>
        <p:txBody>
          <a:bodyPr/>
          <a:lstStyle/>
          <a:p>
            <a:pPr marL="342900" indent="-342900">
              <a:spcBef>
                <a:spcPct val="20000"/>
              </a:spcBef>
            </a:pPr>
            <a:r>
              <a:rPr lang="en-US" sz="4400">
                <a:solidFill>
                  <a:srgbClr val="003FBE"/>
                </a:solidFill>
                <a:effectLst>
                  <a:outerShdw blurRad="38100" dist="38100" dir="2700000" algn="tl">
                    <a:srgbClr val="DDDDDD"/>
                  </a:outerShdw>
                </a:effectLst>
              </a:rPr>
              <a:t>	</a:t>
            </a:r>
            <a:r>
              <a:rPr lang="en-US" sz="3600">
                <a:solidFill>
                  <a:srgbClr val="003FBE"/>
                </a:solidFill>
                <a:effectLst>
                  <a:outerShdw blurRad="38100" dist="38100" dir="2700000" algn="tl">
                    <a:srgbClr val="DDDDDD"/>
                  </a:outerShdw>
                </a:effectLst>
              </a:rPr>
              <a:t>What roles do engineers have in energy?</a:t>
            </a:r>
          </a:p>
        </p:txBody>
      </p:sp>
      <p:sp>
        <p:nvSpPr>
          <p:cNvPr id="82951" name="Rectangle 7"/>
          <p:cNvSpPr>
            <a:spLocks noChangeArrowheads="1"/>
          </p:cNvSpPr>
          <p:nvPr/>
        </p:nvSpPr>
        <p:spPr bwMode="auto">
          <a:xfrm>
            <a:off x="665163" y="1973263"/>
            <a:ext cx="3168650" cy="2289175"/>
          </a:xfrm>
          <a:prstGeom prst="rect">
            <a:avLst/>
          </a:prstGeom>
          <a:noFill/>
          <a:ln w="9525">
            <a:noFill/>
            <a:miter lim="800000"/>
            <a:headEnd/>
            <a:tailEnd/>
          </a:ln>
          <a:effectLst/>
        </p:spPr>
        <p:txBody>
          <a:bodyPr>
            <a:spAutoFit/>
          </a:bodyPr>
          <a:lstStyle/>
          <a:p>
            <a:r>
              <a:rPr lang="en-US" sz="3600">
                <a:solidFill>
                  <a:srgbClr val="FF0000"/>
                </a:solidFill>
                <a:effectLst>
                  <a:outerShdw blurRad="38100" dist="38100" dir="2700000" algn="tl">
                    <a:srgbClr val="DDDDDD"/>
                  </a:outerShdw>
                </a:effectLst>
              </a:rPr>
              <a:t>Pollution</a:t>
            </a:r>
          </a:p>
          <a:p>
            <a:r>
              <a:rPr lang="en-US" sz="3600">
                <a:solidFill>
                  <a:srgbClr val="FF0000"/>
                </a:solidFill>
                <a:effectLst>
                  <a:outerShdw blurRad="38100" dist="38100" dir="2700000" algn="tl">
                    <a:srgbClr val="DDDDDD"/>
                  </a:outerShdw>
                </a:effectLst>
              </a:rPr>
              <a:t>Depletion</a:t>
            </a:r>
          </a:p>
          <a:p>
            <a:r>
              <a:rPr lang="en-US" sz="3600">
                <a:solidFill>
                  <a:srgbClr val="FF0000"/>
                </a:solidFill>
                <a:effectLst>
                  <a:outerShdw blurRad="38100" dist="38100" dir="2700000" algn="tl">
                    <a:srgbClr val="DDDDDD"/>
                  </a:outerShdw>
                </a:effectLst>
              </a:rPr>
              <a:t>Dependency</a:t>
            </a:r>
          </a:p>
          <a:p>
            <a:r>
              <a:rPr lang="en-US" sz="3600">
                <a:solidFill>
                  <a:srgbClr val="FF0000"/>
                </a:solidFill>
                <a:effectLst>
                  <a:outerShdw blurRad="38100" dist="38100" dir="2700000" algn="tl">
                    <a:srgbClr val="DDDDDD"/>
                  </a:outerShdw>
                </a:effectLst>
              </a:rPr>
              <a:t>Cost</a:t>
            </a:r>
          </a:p>
        </p:txBody>
      </p:sp>
      <p:pic>
        <p:nvPicPr>
          <p:cNvPr id="17414" name="Picture 8"/>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3919538" y="1328738"/>
            <a:ext cx="4838700" cy="360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5" name="Text Box 9"/>
          <p:cNvSpPr txBox="1">
            <a:spLocks noChangeArrowheads="1"/>
          </p:cNvSpPr>
          <p:nvPr/>
        </p:nvSpPr>
        <p:spPr bwMode="auto">
          <a:xfrm>
            <a:off x="5040313" y="4941888"/>
            <a:ext cx="24955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lgn="ctr" eaLnBrk="1" hangingPunct="1"/>
            <a:r>
              <a:rPr lang="en-US" dirty="0"/>
              <a:t>http://www.eia.doe.gov</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a:xfrm>
            <a:off x="0" y="0"/>
            <a:ext cx="8229600" cy="904875"/>
          </a:xfrm>
        </p:spPr>
        <p:txBody>
          <a:bodyPr/>
          <a:lstStyle/>
          <a:p>
            <a:pPr algn="l" eaLnBrk="1" hangingPunct="1"/>
            <a:r>
              <a:rPr lang="en-US" sz="4000">
                <a:solidFill>
                  <a:srgbClr val="00386B"/>
                </a:solidFill>
                <a:latin typeface="Arial" charset="0"/>
              </a:rPr>
              <a:t>Power</a:t>
            </a:r>
          </a:p>
        </p:txBody>
      </p:sp>
      <p:sp>
        <p:nvSpPr>
          <p:cNvPr id="26627" name="Rectangle 3"/>
          <p:cNvSpPr>
            <a:spLocks noGrp="1" noChangeArrowheads="1"/>
          </p:cNvSpPr>
          <p:nvPr>
            <p:ph type="body" idx="1"/>
          </p:nvPr>
        </p:nvSpPr>
        <p:spPr>
          <a:xfrm>
            <a:off x="562769" y="811414"/>
            <a:ext cx="8229600" cy="1619269"/>
          </a:xfrm>
        </p:spPr>
        <p:txBody>
          <a:bodyPr/>
          <a:lstStyle/>
          <a:p>
            <a:pPr eaLnBrk="1" hangingPunct="1">
              <a:buFontTx/>
              <a:buNone/>
            </a:pPr>
            <a:r>
              <a:rPr lang="en-US" dirty="0">
                <a:latin typeface="Arial" charset="0"/>
              </a:rPr>
              <a:t>	</a:t>
            </a:r>
            <a:r>
              <a:rPr lang="en-US" b="1" dirty="0" smtClean="0">
                <a:latin typeface="Arial" charset="0"/>
              </a:rPr>
              <a:t>Power</a:t>
            </a:r>
            <a:r>
              <a:rPr lang="en-US" dirty="0" smtClean="0">
                <a:latin typeface="Arial" charset="0"/>
              </a:rPr>
              <a:t> (symbol </a:t>
            </a:r>
            <a:r>
              <a:rPr lang="en-US" i="1" dirty="0" smtClean="0">
                <a:latin typeface="Arial" charset="0"/>
              </a:rPr>
              <a:t>P</a:t>
            </a:r>
            <a:r>
              <a:rPr lang="en-US" dirty="0" smtClean="0">
                <a:latin typeface="Arial" charset="0"/>
              </a:rPr>
              <a:t>) is the rate </a:t>
            </a:r>
            <a:r>
              <a:rPr lang="en-US" dirty="0">
                <a:latin typeface="Arial" charset="0"/>
              </a:rPr>
              <a:t>at which energy </a:t>
            </a:r>
            <a:r>
              <a:rPr lang="en-US" i="1" dirty="0" smtClean="0">
                <a:latin typeface="Arial" charset="0"/>
              </a:rPr>
              <a:t>E</a:t>
            </a:r>
            <a:r>
              <a:rPr lang="en-US" dirty="0" smtClean="0">
                <a:latin typeface="Arial" charset="0"/>
              </a:rPr>
              <a:t> is expended or </a:t>
            </a:r>
            <a:r>
              <a:rPr lang="en-US" dirty="0">
                <a:latin typeface="Arial" charset="0"/>
              </a:rPr>
              <a:t>work </a:t>
            </a:r>
            <a:r>
              <a:rPr lang="en-US" i="1" dirty="0" smtClean="0">
                <a:latin typeface="Arial" charset="0"/>
              </a:rPr>
              <a:t>W</a:t>
            </a:r>
            <a:r>
              <a:rPr lang="en-US" dirty="0" smtClean="0">
                <a:latin typeface="Arial" charset="0"/>
              </a:rPr>
              <a:t> is performed in time </a:t>
            </a:r>
            <a:r>
              <a:rPr lang="en-US" i="1" dirty="0" smtClean="0">
                <a:latin typeface="Arial" charset="0"/>
              </a:rPr>
              <a:t>t</a:t>
            </a:r>
            <a:r>
              <a:rPr lang="en-US" dirty="0" smtClean="0">
                <a:latin typeface="Arial" charset="0"/>
              </a:rPr>
              <a:t>.</a:t>
            </a:r>
          </a:p>
          <a:p>
            <a:pPr eaLnBrk="1" hangingPunct="1">
              <a:buFontTx/>
              <a:buNone/>
            </a:pPr>
            <a:endParaRPr lang="en-US" dirty="0">
              <a:latin typeface="Arial" charset="0"/>
            </a:endParaRPr>
          </a:p>
        </p:txBody>
      </p:sp>
      <mc:AlternateContent xmlns:mc="http://schemas.openxmlformats.org/markup-compatibility/2006" xmlns:a14="http://schemas.microsoft.com/office/drawing/2010/main">
        <mc:Choice Requires="a14">
          <p:sp>
            <p:nvSpPr>
              <p:cNvPr id="4101" name="Text Box 5"/>
              <p:cNvSpPr txBox="1">
                <a:spLocks noChangeArrowheads="1"/>
              </p:cNvSpPr>
              <p:nvPr/>
            </p:nvSpPr>
            <p:spPr bwMode="auto">
              <a:xfrm>
                <a:off x="914400" y="4475527"/>
                <a:ext cx="7373073" cy="1390317"/>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spcBef>
                    <a:spcPct val="50000"/>
                  </a:spcBef>
                </a:pPr>
                <a:r>
                  <a:rPr lang="en-US" sz="3200" dirty="0" smtClean="0"/>
                  <a:t>The SI unit for power is the watt (symbol W).         </a:t>
                </a:r>
                <a14:m>
                  <m:oMath xmlns:m="http://schemas.openxmlformats.org/officeDocument/2006/math">
                    <m:r>
                      <m:rPr>
                        <m:nor/>
                      </m:rPr>
                      <a:rPr lang="en-US" sz="3200" b="0" i="0" smtClean="0">
                        <a:solidFill>
                          <a:srgbClr val="FF0000"/>
                        </a:solidFill>
                        <a:latin typeface="+mn-lt"/>
                      </a:rPr>
                      <m:t>1 </m:t>
                    </m:r>
                    <m:r>
                      <m:rPr>
                        <m:nor/>
                      </m:rPr>
                      <a:rPr lang="en-US" sz="3200" b="0" i="0" smtClean="0">
                        <a:solidFill>
                          <a:srgbClr val="FF0000"/>
                        </a:solidFill>
                        <a:latin typeface="+mn-lt"/>
                      </a:rPr>
                      <m:t>W</m:t>
                    </m:r>
                    <m:r>
                      <m:rPr>
                        <m:nor/>
                      </m:rPr>
                      <a:rPr lang="en-US" sz="3200" b="0" i="0" smtClean="0">
                        <a:solidFill>
                          <a:srgbClr val="FF0000"/>
                        </a:solidFill>
                        <a:latin typeface="+mn-lt"/>
                      </a:rPr>
                      <m:t> = 1 </m:t>
                    </m:r>
                    <m:f>
                      <m:fPr>
                        <m:ctrlPr>
                          <a:rPr lang="en-US" sz="3200" b="0" i="1" smtClean="0">
                            <a:solidFill>
                              <a:srgbClr val="FF0000"/>
                            </a:solidFill>
                            <a:latin typeface="Cambria Math" panose="02040503050406030204" pitchFamily="18" charset="0"/>
                          </a:rPr>
                        </m:ctrlPr>
                      </m:fPr>
                      <m:num>
                        <m:r>
                          <m:rPr>
                            <m:nor/>
                          </m:rPr>
                          <a:rPr lang="en-US" sz="3200" b="0" i="0" smtClean="0">
                            <a:solidFill>
                              <a:srgbClr val="FF0000"/>
                            </a:solidFill>
                            <a:latin typeface="+mn-lt"/>
                          </a:rPr>
                          <m:t>J</m:t>
                        </m:r>
                      </m:num>
                      <m:den>
                        <m:r>
                          <m:rPr>
                            <m:nor/>
                          </m:rPr>
                          <a:rPr lang="en-US" sz="3200" b="0" i="0" smtClean="0">
                            <a:solidFill>
                              <a:srgbClr val="FF0000"/>
                            </a:solidFill>
                            <a:latin typeface="+mn-lt"/>
                          </a:rPr>
                          <m:t>s</m:t>
                        </m:r>
                      </m:den>
                    </m:f>
                  </m:oMath>
                </a14:m>
                <a:r>
                  <a:rPr lang="en-US" sz="3600" dirty="0" smtClean="0"/>
                  <a:t>  </a:t>
                </a:r>
                <a:endParaRPr lang="en-US" sz="3600" dirty="0"/>
              </a:p>
            </p:txBody>
          </p:sp>
        </mc:Choice>
        <mc:Fallback xmlns="">
          <p:sp>
            <p:nvSpPr>
              <p:cNvPr id="4101" name="Text Box 5"/>
              <p:cNvSpPr txBox="1">
                <a:spLocks noRot="1" noChangeAspect="1" noMove="1" noResize="1" noEditPoints="1" noAdjustHandles="1" noChangeArrowheads="1" noChangeShapeType="1" noTextEdit="1"/>
              </p:cNvSpPr>
              <p:nvPr/>
            </p:nvSpPr>
            <p:spPr bwMode="auto">
              <a:xfrm>
                <a:off x="914400" y="4475527"/>
                <a:ext cx="7373073" cy="1390317"/>
              </a:xfrm>
              <a:prstGeom prst="rect">
                <a:avLst/>
              </a:prstGeom>
              <a:blipFill rotWithShape="1">
                <a:blip r:embed="rId3"/>
                <a:stretch>
                  <a:fillRect l="-2068" t="-5702" b="-5263"/>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 name="TextBox 1"/>
              <p:cNvSpPr txBox="1"/>
              <p:nvPr/>
            </p:nvSpPr>
            <p:spPr>
              <a:xfrm>
                <a:off x="1382866" y="2462032"/>
                <a:ext cx="2204450" cy="1682961"/>
              </a:xfrm>
              <a:prstGeom prst="rect">
                <a:avLst/>
              </a:prstGeom>
              <a:noFill/>
              <a:ln w="28575">
                <a:noFill/>
              </a:ln>
            </p:spPr>
            <p:txBody>
              <a:bodyPr wrap="none" rtlCol="0">
                <a:spAutoFit/>
              </a:bodyPr>
              <a:lstStyle/>
              <a:p>
                <a:pPr/>
                <a14:m>
                  <m:oMathPara xmlns:m="http://schemas.openxmlformats.org/officeDocument/2006/math">
                    <m:oMathParaPr>
                      <m:jc m:val="centerGroup"/>
                    </m:oMathParaPr>
                    <m:oMath xmlns:m="http://schemas.openxmlformats.org/officeDocument/2006/math">
                      <m:r>
                        <m:rPr>
                          <m:nor/>
                        </m:rPr>
                        <a:rPr lang="en-US" sz="5400" b="0" i="1" smtClean="0">
                          <a:latin typeface="+mn-lt"/>
                        </a:rPr>
                        <m:t>P</m:t>
                      </m:r>
                      <m:r>
                        <m:rPr>
                          <m:nor/>
                        </m:rPr>
                        <a:rPr lang="en-US" sz="5400" b="0" i="1" smtClean="0">
                          <a:latin typeface="+mn-lt"/>
                        </a:rPr>
                        <m:t> = </m:t>
                      </m:r>
                      <m:f>
                        <m:fPr>
                          <m:ctrlPr>
                            <a:rPr lang="en-US" sz="5400" b="0" i="1" smtClean="0">
                              <a:latin typeface="Cambria Math" panose="02040503050406030204" pitchFamily="18" charset="0"/>
                            </a:rPr>
                          </m:ctrlPr>
                        </m:fPr>
                        <m:num>
                          <m:r>
                            <m:rPr>
                              <m:nor/>
                            </m:rPr>
                            <a:rPr lang="en-US" sz="5400" b="0" i="1" smtClean="0">
                              <a:latin typeface="+mn-lt"/>
                            </a:rPr>
                            <m:t>E</m:t>
                          </m:r>
                        </m:num>
                        <m:den>
                          <m:r>
                            <m:rPr>
                              <m:nor/>
                            </m:rPr>
                            <a:rPr lang="en-US" sz="5400" b="0" i="1" smtClean="0">
                              <a:latin typeface="+mn-lt"/>
                            </a:rPr>
                            <m:t>t</m:t>
                          </m:r>
                        </m:den>
                      </m:f>
                    </m:oMath>
                  </m:oMathPara>
                </a14:m>
                <a:endParaRPr lang="en-US" sz="5400" i="1" dirty="0">
                  <a:latin typeface="+mn-lt"/>
                </a:endParaRPr>
              </a:p>
            </p:txBody>
          </p:sp>
        </mc:Choice>
        <mc:Fallback xmlns="">
          <p:sp>
            <p:nvSpPr>
              <p:cNvPr id="2" name="TextBox 1"/>
              <p:cNvSpPr txBox="1">
                <a:spLocks noRot="1" noChangeAspect="1" noMove="1" noResize="1" noEditPoints="1" noAdjustHandles="1" noChangeArrowheads="1" noChangeShapeType="1" noTextEdit="1"/>
              </p:cNvSpPr>
              <p:nvPr/>
            </p:nvSpPr>
            <p:spPr>
              <a:xfrm>
                <a:off x="1382866" y="2462032"/>
                <a:ext cx="2204450" cy="1682961"/>
              </a:xfrm>
              <a:prstGeom prst="rect">
                <a:avLst/>
              </a:prstGeom>
              <a:blipFill rotWithShape="1">
                <a:blip r:embed="rId4"/>
                <a:stretch>
                  <a:fillRect/>
                </a:stretch>
              </a:blipFill>
              <a:ln w="28575">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5497999" y="2451918"/>
                <a:ext cx="2396810" cy="1682961"/>
              </a:xfrm>
              <a:prstGeom prst="rect">
                <a:avLst/>
              </a:prstGeom>
              <a:noFill/>
              <a:ln w="28575">
                <a:noFill/>
              </a:ln>
            </p:spPr>
            <p:txBody>
              <a:bodyPr wrap="none" rtlCol="0">
                <a:spAutoFit/>
              </a:bodyPr>
              <a:lstStyle/>
              <a:p>
                <a:pPr/>
                <a14:m>
                  <m:oMathPara xmlns:m="http://schemas.openxmlformats.org/officeDocument/2006/math">
                    <m:oMathParaPr>
                      <m:jc m:val="centerGroup"/>
                    </m:oMathParaPr>
                    <m:oMath xmlns:m="http://schemas.openxmlformats.org/officeDocument/2006/math">
                      <m:r>
                        <m:rPr>
                          <m:nor/>
                        </m:rPr>
                        <a:rPr lang="en-US" sz="5400" b="0" i="1" smtClean="0">
                          <a:latin typeface="+mn-lt"/>
                        </a:rPr>
                        <m:t>P</m:t>
                      </m:r>
                      <m:r>
                        <m:rPr>
                          <m:nor/>
                        </m:rPr>
                        <a:rPr lang="en-US" sz="5400" b="0" i="1" smtClean="0">
                          <a:latin typeface="+mn-lt"/>
                        </a:rPr>
                        <m:t> = </m:t>
                      </m:r>
                      <m:f>
                        <m:fPr>
                          <m:ctrlPr>
                            <a:rPr lang="en-US" sz="5400" b="0" i="1" smtClean="0">
                              <a:latin typeface="Cambria Math" panose="02040503050406030204" pitchFamily="18" charset="0"/>
                            </a:rPr>
                          </m:ctrlPr>
                        </m:fPr>
                        <m:num>
                          <m:r>
                            <m:rPr>
                              <m:nor/>
                            </m:rPr>
                            <a:rPr lang="en-US" sz="5400" b="0" i="1" smtClean="0">
                              <a:latin typeface="+mn-lt"/>
                            </a:rPr>
                            <m:t>W</m:t>
                          </m:r>
                        </m:num>
                        <m:den>
                          <m:r>
                            <m:rPr>
                              <m:nor/>
                            </m:rPr>
                            <a:rPr lang="en-US" sz="5400" b="0" i="1" smtClean="0">
                              <a:latin typeface="+mn-lt"/>
                            </a:rPr>
                            <m:t>t</m:t>
                          </m:r>
                        </m:den>
                      </m:f>
                    </m:oMath>
                  </m:oMathPara>
                </a14:m>
                <a:endParaRPr lang="en-US" sz="5400" i="1" dirty="0">
                  <a:latin typeface="+mn-lt"/>
                </a:endParaRPr>
              </a:p>
            </p:txBody>
          </p:sp>
        </mc:Choice>
        <mc:Fallback xmlns="">
          <p:sp>
            <p:nvSpPr>
              <p:cNvPr id="7" name="TextBox 6"/>
              <p:cNvSpPr txBox="1">
                <a:spLocks noRot="1" noChangeAspect="1" noMove="1" noResize="1" noEditPoints="1" noAdjustHandles="1" noChangeArrowheads="1" noChangeShapeType="1" noTextEdit="1"/>
              </p:cNvSpPr>
              <p:nvPr/>
            </p:nvSpPr>
            <p:spPr>
              <a:xfrm>
                <a:off x="5497999" y="2451918"/>
                <a:ext cx="2396810" cy="1682961"/>
              </a:xfrm>
              <a:prstGeom prst="rect">
                <a:avLst/>
              </a:prstGeom>
              <a:blipFill rotWithShape="1">
                <a:blip r:embed="rId5"/>
                <a:stretch>
                  <a:fillRect/>
                </a:stretch>
              </a:blipFill>
              <a:ln w="28575">
                <a:noFill/>
              </a:ln>
            </p:spPr>
            <p:txBody>
              <a:bodyPr/>
              <a:lstStyle/>
              <a:p>
                <a:r>
                  <a:rPr lang="en-US">
                    <a:noFill/>
                  </a:rPr>
                  <a:t> </a:t>
                </a:r>
              </a:p>
            </p:txBody>
          </p:sp>
        </mc:Fallback>
      </mc:AlternateContent>
      <p:sp>
        <p:nvSpPr>
          <p:cNvPr id="8" name="Rectangle 3"/>
          <p:cNvSpPr txBox="1">
            <a:spLocks noChangeArrowheads="1"/>
          </p:cNvSpPr>
          <p:nvPr/>
        </p:nvSpPr>
        <p:spPr bwMode="auto">
          <a:xfrm>
            <a:off x="4021555" y="2951964"/>
            <a:ext cx="546472" cy="668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ＭＳ Ｐゴシック" charset="0"/>
                <a:cs typeface="+mn-cs"/>
              </a:defRPr>
            </a:lvl1pPr>
            <a:lvl2pPr marL="742950" indent="-285750" algn="l" rtl="0" eaLnBrk="0" fontAlgn="base" hangingPunct="0">
              <a:spcBef>
                <a:spcPct val="20000"/>
              </a:spcBef>
              <a:spcAft>
                <a:spcPct val="0"/>
              </a:spcAft>
              <a:buChar char="–"/>
              <a:defRPr sz="2800">
                <a:solidFill>
                  <a:schemeClr val="tx1"/>
                </a:solidFill>
                <a:latin typeface="+mn-lt"/>
                <a:ea typeface="ＭＳ Ｐゴシック" charset="0"/>
              </a:defRPr>
            </a:lvl2pPr>
            <a:lvl3pPr marL="1143000" indent="-228600" algn="l" rtl="0" eaLnBrk="0" fontAlgn="base" hangingPunct="0">
              <a:spcBef>
                <a:spcPct val="20000"/>
              </a:spcBef>
              <a:spcAft>
                <a:spcPct val="0"/>
              </a:spcAft>
              <a:buChar char="•"/>
              <a:defRPr sz="2400">
                <a:solidFill>
                  <a:schemeClr val="tx1"/>
                </a:solidFill>
                <a:latin typeface="+mn-lt"/>
                <a:ea typeface="ＭＳ Ｐゴシック" charset="0"/>
              </a:defRPr>
            </a:lvl3pPr>
            <a:lvl4pPr marL="1600200" indent="-228600" algn="l" rtl="0" eaLnBrk="0" fontAlgn="base" hangingPunct="0">
              <a:spcBef>
                <a:spcPct val="20000"/>
              </a:spcBef>
              <a:spcAft>
                <a:spcPct val="0"/>
              </a:spcAft>
              <a:buChar char="–"/>
              <a:defRPr sz="2000">
                <a:solidFill>
                  <a:schemeClr val="tx1"/>
                </a:solidFill>
                <a:latin typeface="+mn-lt"/>
                <a:ea typeface="ＭＳ Ｐゴシック" charset="0"/>
              </a:defRPr>
            </a:lvl4pPr>
            <a:lvl5pPr marL="2057400" indent="-228600" algn="l" rtl="0" eaLnBrk="0" fontAlgn="base" hangingPunct="0">
              <a:spcBef>
                <a:spcPct val="20000"/>
              </a:spcBef>
              <a:spcAft>
                <a:spcPct val="0"/>
              </a:spcAft>
              <a:buChar char="»"/>
              <a:defRPr sz="2000">
                <a:solidFill>
                  <a:schemeClr val="tx1"/>
                </a:solidFill>
                <a:latin typeface="+mn-lt"/>
                <a:ea typeface="ＭＳ Ｐゴシック"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eaLnBrk="1" hangingPunct="1">
              <a:buFontTx/>
              <a:buNone/>
            </a:pPr>
            <a:r>
              <a:rPr lang="en-US" dirty="0" smtClean="0">
                <a:latin typeface="Arial" charset="0"/>
              </a:rPr>
              <a:t>or</a:t>
            </a:r>
          </a:p>
          <a:p>
            <a:pPr eaLnBrk="1" hangingPunct="1">
              <a:buFontTx/>
              <a:buNone/>
            </a:pPr>
            <a:endParaRPr lang="en-US" dirty="0">
              <a:latin typeface="Arial"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0" y="0"/>
            <a:ext cx="4440238" cy="811213"/>
          </a:xfrm>
        </p:spPr>
        <p:txBody>
          <a:bodyPr/>
          <a:lstStyle/>
          <a:p>
            <a:pPr algn="l" eaLnBrk="1" hangingPunct="1"/>
            <a:r>
              <a:rPr lang="en-US" sz="4000">
                <a:solidFill>
                  <a:srgbClr val="00386B"/>
                </a:solidFill>
                <a:latin typeface="Arial" charset="0"/>
              </a:rPr>
              <a:t>Types of Power</a:t>
            </a:r>
          </a:p>
        </p:txBody>
      </p:sp>
      <p:sp>
        <p:nvSpPr>
          <p:cNvPr id="18435" name="Rectangle 3"/>
          <p:cNvSpPr>
            <a:spLocks noGrp="1" noChangeArrowheads="1"/>
          </p:cNvSpPr>
          <p:nvPr>
            <p:ph type="body" idx="1"/>
          </p:nvPr>
        </p:nvSpPr>
        <p:spPr>
          <a:xfrm>
            <a:off x="655638" y="1039813"/>
            <a:ext cx="8229600" cy="4778375"/>
          </a:xfrm>
        </p:spPr>
        <p:txBody>
          <a:bodyPr/>
          <a:lstStyle/>
          <a:p>
            <a:pPr eaLnBrk="1" hangingPunct="1">
              <a:buFontTx/>
              <a:buNone/>
            </a:pPr>
            <a:r>
              <a:rPr lang="en-US">
                <a:solidFill>
                  <a:srgbClr val="FF0000"/>
                </a:solidFill>
                <a:latin typeface="Arial" charset="0"/>
              </a:rPr>
              <a:t>Electrical Power</a:t>
            </a:r>
            <a:endParaRPr lang="en-US">
              <a:latin typeface="Arial" charset="0"/>
            </a:endParaRPr>
          </a:p>
          <a:p>
            <a:pPr eaLnBrk="1" hangingPunct="1">
              <a:buFontTx/>
              <a:buNone/>
            </a:pPr>
            <a:r>
              <a:rPr lang="en-US">
                <a:latin typeface="Arial" charset="0"/>
              </a:rPr>
              <a:t>	Uses electrical energy to do work</a:t>
            </a:r>
          </a:p>
          <a:p>
            <a:pPr eaLnBrk="1" hangingPunct="1">
              <a:buFontTx/>
              <a:buNone/>
            </a:pPr>
            <a:r>
              <a:rPr lang="en-US">
                <a:solidFill>
                  <a:srgbClr val="FF0000"/>
                </a:solidFill>
                <a:latin typeface="Arial" charset="0"/>
              </a:rPr>
              <a:t>Mechanical</a:t>
            </a:r>
            <a:r>
              <a:rPr lang="en-US">
                <a:latin typeface="Arial" charset="0"/>
              </a:rPr>
              <a:t> </a:t>
            </a:r>
            <a:r>
              <a:rPr lang="en-US">
                <a:solidFill>
                  <a:srgbClr val="FF0000"/>
                </a:solidFill>
                <a:latin typeface="Arial" charset="0"/>
              </a:rPr>
              <a:t>Power</a:t>
            </a:r>
            <a:endParaRPr lang="en-US">
              <a:latin typeface="Arial" charset="0"/>
            </a:endParaRPr>
          </a:p>
          <a:p>
            <a:pPr eaLnBrk="1" hangingPunct="1">
              <a:buFontTx/>
              <a:buNone/>
            </a:pPr>
            <a:r>
              <a:rPr lang="en-US">
                <a:latin typeface="Arial" charset="0"/>
              </a:rPr>
              <a:t>	Uses mechanical energy to do work  </a:t>
            </a:r>
            <a:r>
              <a:rPr lang="en-US" sz="2800">
                <a:latin typeface="Arial" charset="0"/>
              </a:rPr>
              <a:t>(linear, rotary)</a:t>
            </a:r>
          </a:p>
          <a:p>
            <a:pPr eaLnBrk="1" hangingPunct="1">
              <a:buFontTx/>
              <a:buNone/>
            </a:pPr>
            <a:r>
              <a:rPr lang="en-US">
                <a:solidFill>
                  <a:srgbClr val="FF0000"/>
                </a:solidFill>
                <a:latin typeface="Arial" charset="0"/>
              </a:rPr>
              <a:t>Fluid</a:t>
            </a:r>
            <a:r>
              <a:rPr lang="en-US">
                <a:latin typeface="Arial" charset="0"/>
              </a:rPr>
              <a:t> </a:t>
            </a:r>
            <a:r>
              <a:rPr lang="en-US">
                <a:solidFill>
                  <a:srgbClr val="FF0000"/>
                </a:solidFill>
                <a:latin typeface="Arial" charset="0"/>
              </a:rPr>
              <a:t>Power</a:t>
            </a:r>
            <a:endParaRPr lang="en-US">
              <a:latin typeface="Arial" charset="0"/>
            </a:endParaRPr>
          </a:p>
          <a:p>
            <a:pPr eaLnBrk="1" hangingPunct="1">
              <a:buFontTx/>
              <a:buNone/>
            </a:pPr>
            <a:r>
              <a:rPr lang="en-US">
                <a:latin typeface="Arial" charset="0"/>
              </a:rPr>
              <a:t>	Uses energy transferred by liquids </a:t>
            </a:r>
            <a:r>
              <a:rPr lang="en-US" sz="2800">
                <a:latin typeface="Arial" charset="0"/>
              </a:rPr>
              <a:t>(hydraulic)</a:t>
            </a:r>
            <a:r>
              <a:rPr lang="en-US">
                <a:latin typeface="Arial" charset="0"/>
              </a:rPr>
              <a:t> and gases </a:t>
            </a:r>
            <a:r>
              <a:rPr lang="en-US" sz="2800">
                <a:latin typeface="Arial" charset="0"/>
              </a:rPr>
              <a:t>(pneumatic)</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1746" name="Picture 2"/>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7324944" y="5055556"/>
            <a:ext cx="1819055" cy="180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5" name="Rectangle 5"/>
          <p:cNvSpPr>
            <a:spLocks noGrp="1" noChangeArrowheads="1"/>
          </p:cNvSpPr>
          <p:nvPr>
            <p:ph type="title"/>
          </p:nvPr>
        </p:nvSpPr>
        <p:spPr>
          <a:xfrm>
            <a:off x="0" y="0"/>
            <a:ext cx="4505325" cy="823913"/>
          </a:xfrm>
        </p:spPr>
        <p:txBody>
          <a:bodyPr/>
          <a:lstStyle/>
          <a:p>
            <a:pPr algn="l" eaLnBrk="1" hangingPunct="1"/>
            <a:r>
              <a:rPr lang="en-US" sz="4000">
                <a:solidFill>
                  <a:srgbClr val="00386B"/>
                </a:solidFill>
                <a:latin typeface="Arial" charset="0"/>
              </a:rPr>
              <a:t>Power Example </a:t>
            </a:r>
          </a:p>
        </p:txBody>
      </p:sp>
      <p:sp>
        <p:nvSpPr>
          <p:cNvPr id="31747" name="Rectangle 3"/>
          <p:cNvSpPr>
            <a:spLocks noGrp="1" noChangeArrowheads="1"/>
          </p:cNvSpPr>
          <p:nvPr>
            <p:ph type="body" sz="half" idx="1"/>
          </p:nvPr>
        </p:nvSpPr>
        <p:spPr>
          <a:xfrm>
            <a:off x="1045926" y="3283510"/>
            <a:ext cx="6023007" cy="620713"/>
          </a:xfrm>
        </p:spPr>
        <p:txBody>
          <a:bodyPr/>
          <a:lstStyle/>
          <a:p>
            <a:pPr marL="0" indent="0" eaLnBrk="1" hangingPunct="1">
              <a:buFontTx/>
              <a:buNone/>
            </a:pPr>
            <a:r>
              <a:rPr lang="en-US" dirty="0">
                <a:solidFill>
                  <a:srgbClr val="FF0000"/>
                </a:solidFill>
                <a:latin typeface="Arial" charset="0"/>
              </a:rPr>
              <a:t>Work = </a:t>
            </a:r>
            <a:r>
              <a:rPr lang="en-US" dirty="0" smtClean="0">
                <a:solidFill>
                  <a:srgbClr val="FF0000"/>
                </a:solidFill>
                <a:latin typeface="Arial" charset="0"/>
              </a:rPr>
              <a:t>271 J (see earlier slide)</a:t>
            </a:r>
            <a:endParaRPr lang="en-US" dirty="0">
              <a:solidFill>
                <a:srgbClr val="FF0000"/>
              </a:solidFill>
              <a:latin typeface="Arial" charset="0"/>
            </a:endParaRPr>
          </a:p>
        </p:txBody>
      </p:sp>
      <p:sp>
        <p:nvSpPr>
          <p:cNvPr id="8" name="Rectangle 4"/>
          <p:cNvSpPr>
            <a:spLocks noChangeArrowheads="1"/>
          </p:cNvSpPr>
          <p:nvPr/>
        </p:nvSpPr>
        <p:spPr bwMode="auto">
          <a:xfrm>
            <a:off x="996430" y="796371"/>
            <a:ext cx="6122000" cy="21605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spcBef>
                <a:spcPct val="20000"/>
              </a:spcBef>
            </a:pPr>
            <a:r>
              <a:rPr lang="en-US" sz="3200" dirty="0"/>
              <a:t>A student lifts a </a:t>
            </a:r>
            <a:r>
              <a:rPr lang="en-US" sz="3200" dirty="0" smtClean="0"/>
              <a:t>50.0 pound </a:t>
            </a:r>
            <a:r>
              <a:rPr lang="en-US" sz="3200" dirty="0"/>
              <a:t>ball </a:t>
            </a:r>
            <a:r>
              <a:rPr lang="en-US" sz="3200" dirty="0" smtClean="0"/>
              <a:t>4.00 feet </a:t>
            </a:r>
            <a:r>
              <a:rPr lang="en-US" sz="3200" dirty="0"/>
              <a:t>in </a:t>
            </a:r>
            <a:r>
              <a:rPr lang="en-US" sz="3200" dirty="0" smtClean="0"/>
              <a:t>5.00 seconds.  </a:t>
            </a:r>
            <a:endParaRPr lang="en-US" sz="3200" dirty="0"/>
          </a:p>
          <a:p>
            <a:pPr>
              <a:spcBef>
                <a:spcPct val="20000"/>
              </a:spcBef>
            </a:pPr>
            <a:r>
              <a:rPr lang="en-US" sz="3200" dirty="0"/>
              <a:t>How many </a:t>
            </a:r>
            <a:r>
              <a:rPr lang="en-US" sz="3200" dirty="0" smtClean="0"/>
              <a:t>watts of power did the </a:t>
            </a:r>
            <a:r>
              <a:rPr lang="en-US" sz="3200" dirty="0"/>
              <a:t>student </a:t>
            </a:r>
            <a:r>
              <a:rPr lang="en-US" sz="3200" dirty="0" smtClean="0"/>
              <a:t>use to lift the ball?</a:t>
            </a:r>
            <a:endParaRPr lang="en-US" sz="3200" dirty="0"/>
          </a:p>
        </p:txBody>
      </p:sp>
      <mc:AlternateContent xmlns:mc="http://schemas.openxmlformats.org/markup-compatibility/2006" xmlns:a14="http://schemas.microsoft.com/office/drawing/2010/main">
        <mc:Choice Requires="a14">
          <p:sp>
            <p:nvSpPr>
              <p:cNvPr id="2" name="TextBox 1"/>
              <p:cNvSpPr txBox="1"/>
              <p:nvPr/>
            </p:nvSpPr>
            <p:spPr>
              <a:xfrm>
                <a:off x="1047306" y="4536792"/>
                <a:ext cx="4866076" cy="103752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nor/>
                        </m:rPr>
                        <a:rPr lang="en-US" sz="3200" b="0" i="0" smtClean="0">
                          <a:solidFill>
                            <a:srgbClr val="FF0000"/>
                          </a:solidFill>
                          <a:latin typeface="+mj-lt"/>
                        </a:rPr>
                        <m:t>P</m:t>
                      </m:r>
                      <m:r>
                        <m:rPr>
                          <m:nor/>
                        </m:rPr>
                        <a:rPr lang="en-US" sz="3200" b="0" i="0" smtClean="0">
                          <a:solidFill>
                            <a:srgbClr val="FF0000"/>
                          </a:solidFill>
                          <a:latin typeface="+mj-lt"/>
                        </a:rPr>
                        <m:t> =</m:t>
                      </m:r>
                      <m:r>
                        <a:rPr lang="en-US" sz="3200" b="0" i="1" smtClean="0">
                          <a:solidFill>
                            <a:srgbClr val="FF0000"/>
                          </a:solidFill>
                          <a:latin typeface="Cambria Math"/>
                        </a:rPr>
                        <m:t> </m:t>
                      </m:r>
                      <m:f>
                        <m:fPr>
                          <m:ctrlPr>
                            <a:rPr lang="en-US" sz="3200" b="0" i="1" smtClean="0">
                              <a:solidFill>
                                <a:srgbClr val="FF0000"/>
                              </a:solidFill>
                              <a:latin typeface="Cambria Math" panose="02040503050406030204" pitchFamily="18" charset="0"/>
                            </a:rPr>
                          </m:ctrlPr>
                        </m:fPr>
                        <m:num>
                          <m:r>
                            <m:rPr>
                              <m:nor/>
                            </m:rPr>
                            <a:rPr lang="en-US" sz="3200" b="0" i="0" smtClean="0">
                              <a:solidFill>
                                <a:srgbClr val="FF0000"/>
                              </a:solidFill>
                              <a:latin typeface="+mj-lt"/>
                            </a:rPr>
                            <m:t>W</m:t>
                          </m:r>
                        </m:num>
                        <m:den>
                          <m:r>
                            <m:rPr>
                              <m:nor/>
                            </m:rPr>
                            <a:rPr lang="en-US" sz="3200" b="0" i="0" smtClean="0">
                              <a:solidFill>
                                <a:srgbClr val="FF0000"/>
                              </a:solidFill>
                              <a:latin typeface="+mj-lt"/>
                            </a:rPr>
                            <m:t>t</m:t>
                          </m:r>
                        </m:den>
                      </m:f>
                      <m:r>
                        <m:rPr>
                          <m:nor/>
                        </m:rPr>
                        <a:rPr lang="en-US" sz="3200" b="0" i="0" smtClean="0">
                          <a:solidFill>
                            <a:srgbClr val="FF0000"/>
                          </a:solidFill>
                          <a:latin typeface="+mj-lt"/>
                        </a:rPr>
                        <m:t> = </m:t>
                      </m:r>
                      <m:f>
                        <m:fPr>
                          <m:ctrlPr>
                            <a:rPr lang="en-US" sz="3200" b="0" i="1" smtClean="0">
                              <a:solidFill>
                                <a:srgbClr val="FF0000"/>
                              </a:solidFill>
                              <a:latin typeface="Cambria Math" panose="02040503050406030204" pitchFamily="18" charset="0"/>
                            </a:rPr>
                          </m:ctrlPr>
                        </m:fPr>
                        <m:num>
                          <m:r>
                            <m:rPr>
                              <m:nor/>
                            </m:rPr>
                            <a:rPr lang="en-US" sz="3200" b="0" i="0" smtClean="0">
                              <a:solidFill>
                                <a:srgbClr val="FF0000"/>
                              </a:solidFill>
                              <a:latin typeface="+mj-lt"/>
                            </a:rPr>
                            <m:t>271 </m:t>
                          </m:r>
                          <m:r>
                            <m:rPr>
                              <m:nor/>
                            </m:rPr>
                            <a:rPr lang="en-US" sz="3200" b="0" i="0" smtClean="0">
                              <a:solidFill>
                                <a:srgbClr val="FF0000"/>
                              </a:solidFill>
                              <a:latin typeface="+mj-lt"/>
                            </a:rPr>
                            <m:t>J</m:t>
                          </m:r>
                        </m:num>
                        <m:den>
                          <m:r>
                            <m:rPr>
                              <m:nor/>
                            </m:rPr>
                            <a:rPr lang="en-US" sz="3200" b="0" i="0" smtClean="0">
                              <a:solidFill>
                                <a:srgbClr val="FF0000"/>
                              </a:solidFill>
                              <a:latin typeface="+mj-lt"/>
                            </a:rPr>
                            <m:t>5.00 </m:t>
                          </m:r>
                          <m:r>
                            <m:rPr>
                              <m:nor/>
                            </m:rPr>
                            <a:rPr lang="en-US" sz="3200" b="0" i="0" smtClean="0">
                              <a:solidFill>
                                <a:srgbClr val="FF0000"/>
                              </a:solidFill>
                              <a:latin typeface="+mj-lt"/>
                            </a:rPr>
                            <m:t>s</m:t>
                          </m:r>
                        </m:den>
                      </m:f>
                      <m:r>
                        <a:rPr lang="en-US" sz="3200" b="0" i="1" smtClean="0">
                          <a:solidFill>
                            <a:srgbClr val="FF0000"/>
                          </a:solidFill>
                          <a:latin typeface="Cambria Math"/>
                        </a:rPr>
                        <m:t> </m:t>
                      </m:r>
                      <m:r>
                        <m:rPr>
                          <m:nor/>
                        </m:rPr>
                        <a:rPr lang="en-US" sz="3200" b="0" i="0" smtClean="0">
                          <a:solidFill>
                            <a:srgbClr val="FF0000"/>
                          </a:solidFill>
                          <a:latin typeface="+mj-lt"/>
                        </a:rPr>
                        <m:t>= 54.3</m:t>
                      </m:r>
                      <m:r>
                        <a:rPr lang="en-US" sz="3200" b="0" i="1" smtClean="0">
                          <a:solidFill>
                            <a:srgbClr val="FF0000"/>
                          </a:solidFill>
                          <a:latin typeface="Cambria Math"/>
                        </a:rPr>
                        <m:t> </m:t>
                      </m:r>
                      <m:f>
                        <m:fPr>
                          <m:ctrlPr>
                            <a:rPr lang="en-US" sz="3200" b="0" i="1" smtClean="0">
                              <a:solidFill>
                                <a:srgbClr val="FF0000"/>
                              </a:solidFill>
                              <a:latin typeface="Cambria Math" panose="02040503050406030204" pitchFamily="18" charset="0"/>
                            </a:rPr>
                          </m:ctrlPr>
                        </m:fPr>
                        <m:num>
                          <m:r>
                            <m:rPr>
                              <m:nor/>
                            </m:rPr>
                            <a:rPr lang="en-US" sz="3200" b="0" i="0" smtClean="0">
                              <a:solidFill>
                                <a:srgbClr val="FF0000"/>
                              </a:solidFill>
                              <a:latin typeface="+mj-lt"/>
                            </a:rPr>
                            <m:t>J</m:t>
                          </m:r>
                        </m:num>
                        <m:den>
                          <m:r>
                            <m:rPr>
                              <m:nor/>
                            </m:rPr>
                            <a:rPr lang="en-US" sz="3200" b="0" i="0" smtClean="0">
                              <a:solidFill>
                                <a:srgbClr val="FF0000"/>
                              </a:solidFill>
                              <a:latin typeface="+mj-lt"/>
                            </a:rPr>
                            <m:t>s</m:t>
                          </m:r>
                        </m:den>
                      </m:f>
                    </m:oMath>
                  </m:oMathPara>
                </a14:m>
                <a:endParaRPr lang="en-US" sz="3200" dirty="0">
                  <a:solidFill>
                    <a:srgbClr val="FF0000"/>
                  </a:solidFill>
                  <a:latin typeface="+mj-lt"/>
                </a:endParaRPr>
              </a:p>
            </p:txBody>
          </p:sp>
        </mc:Choice>
        <mc:Fallback xmlns="">
          <p:sp>
            <p:nvSpPr>
              <p:cNvPr id="2" name="TextBox 1"/>
              <p:cNvSpPr txBox="1">
                <a:spLocks noRot="1" noChangeAspect="1" noMove="1" noResize="1" noEditPoints="1" noAdjustHandles="1" noChangeArrowheads="1" noChangeShapeType="1" noTextEdit="1"/>
              </p:cNvSpPr>
              <p:nvPr/>
            </p:nvSpPr>
            <p:spPr>
              <a:xfrm>
                <a:off x="1047306" y="4536792"/>
                <a:ext cx="4866076" cy="1037528"/>
              </a:xfrm>
              <a:prstGeom prst="rect">
                <a:avLst/>
              </a:prstGeom>
              <a:blipFill rotWithShape="1">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p:cNvSpPr txBox="1"/>
              <p:nvPr/>
            </p:nvSpPr>
            <p:spPr>
              <a:xfrm>
                <a:off x="1011681" y="5664389"/>
                <a:ext cx="5024132" cy="584775"/>
              </a:xfrm>
              <a:prstGeom prst="rect">
                <a:avLst/>
              </a:prstGeom>
              <a:noFill/>
            </p:spPr>
            <p:txBody>
              <a:bodyPr wrap="none" rtlCol="0">
                <a:spAutoFit/>
              </a:bodyPr>
              <a:lstStyle/>
              <a:p>
                <a:r>
                  <a:rPr lang="en-US" sz="3200" b="0" dirty="0" smtClean="0">
                    <a:solidFill>
                      <a:srgbClr val="FF0000"/>
                    </a:solidFill>
                  </a:rPr>
                  <a:t>                            </a:t>
                </a:r>
                <a14:m>
                  <m:oMath xmlns:m="http://schemas.openxmlformats.org/officeDocument/2006/math">
                    <m:r>
                      <m:rPr>
                        <m:nor/>
                      </m:rPr>
                      <a:rPr lang="en-US" sz="3200" b="0" i="0" smtClean="0">
                        <a:solidFill>
                          <a:srgbClr val="FF0000"/>
                        </a:solidFill>
                        <a:latin typeface="+mj-lt"/>
                      </a:rPr>
                      <m:t>= </m:t>
                    </m:r>
                    <m:r>
                      <m:rPr>
                        <m:nor/>
                      </m:rPr>
                      <a:rPr lang="en-US" sz="3200" b="0" i="0" smtClean="0">
                        <a:solidFill>
                          <a:srgbClr val="FF0000"/>
                        </a:solidFill>
                        <a:latin typeface="+mn-lt"/>
                      </a:rPr>
                      <m:t>54.3 </m:t>
                    </m:r>
                    <m:r>
                      <m:rPr>
                        <m:nor/>
                      </m:rPr>
                      <a:rPr lang="en-US" sz="3200" b="0" i="0" smtClean="0">
                        <a:solidFill>
                          <a:srgbClr val="FF0000"/>
                        </a:solidFill>
                        <a:latin typeface="+mn-lt"/>
                      </a:rPr>
                      <m:t>W</m:t>
                    </m:r>
                  </m:oMath>
                </a14:m>
                <a:endParaRPr lang="en-US" sz="3200" dirty="0">
                  <a:solidFill>
                    <a:srgbClr val="FF0000"/>
                  </a:solidFill>
                  <a:latin typeface="+mn-lt"/>
                </a:endParaRPr>
              </a:p>
            </p:txBody>
          </p:sp>
        </mc:Choice>
        <mc:Fallback xmlns="">
          <p:sp>
            <p:nvSpPr>
              <p:cNvPr id="11" name="TextBox 10"/>
              <p:cNvSpPr txBox="1">
                <a:spLocks noRot="1" noChangeAspect="1" noMove="1" noResize="1" noEditPoints="1" noAdjustHandles="1" noChangeArrowheads="1" noChangeShapeType="1" noTextEdit="1"/>
              </p:cNvSpPr>
              <p:nvPr/>
            </p:nvSpPr>
            <p:spPr>
              <a:xfrm>
                <a:off x="1011681" y="5664389"/>
                <a:ext cx="5024132" cy="584775"/>
              </a:xfrm>
              <a:prstGeom prst="rect">
                <a:avLst/>
              </a:prstGeom>
              <a:blipFill rotWithShape="1">
                <a:blip r:embed="rId5"/>
                <a:stretch>
                  <a:fillRect/>
                </a:stretch>
              </a:blipFill>
            </p:spPr>
            <p:txBody>
              <a:bodyPr/>
              <a:lstStyle/>
              <a:p>
                <a:r>
                  <a:rPr lang="en-US">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64" presetClass="path" presetSubtype="0" accel="50000" decel="50000" fill="hold" nodeType="withEffect">
                                  <p:stCondLst>
                                    <p:cond delay="0"/>
                                  </p:stCondLst>
                                  <p:childTnLst>
                                    <p:animMotion origin="layout" path="M 3.33333E-6 4.53389E-7 L 0.00208 -0.48762 " pathEditMode="relative" rAng="0" ptsTypes="AA">
                                      <p:cBhvr>
                                        <p:cTn id="6" dur="2000" fill="hold"/>
                                        <p:tgtEl>
                                          <p:spTgt spid="31746"/>
                                        </p:tgtEl>
                                        <p:attrNameLst>
                                          <p:attrName>ppt_x</p:attrName>
                                          <p:attrName>ppt_y</p:attrName>
                                        </p:attrNameLst>
                                      </p:cBhvr>
                                      <p:rCtr x="104" y="-24381"/>
                                    </p:animMotion>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1747">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7" grpId="0" build="p"/>
      <p:bldP spid="2" grpId="0"/>
      <p:bldP spid="11" grpId="0"/>
    </p:bld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0" y="0"/>
            <a:ext cx="3127375" cy="904875"/>
          </a:xfrm>
        </p:spPr>
        <p:txBody>
          <a:bodyPr/>
          <a:lstStyle/>
          <a:p>
            <a:pPr algn="l" eaLnBrk="1" hangingPunct="1"/>
            <a:r>
              <a:rPr lang="en-US" sz="4000">
                <a:solidFill>
                  <a:srgbClr val="00386B"/>
                </a:solidFill>
                <a:latin typeface="Arial" charset="0"/>
              </a:rPr>
              <a:t>Resources</a:t>
            </a:r>
          </a:p>
        </p:txBody>
      </p:sp>
      <p:sp>
        <p:nvSpPr>
          <p:cNvPr id="19459" name="Rectangle 3"/>
          <p:cNvSpPr>
            <a:spLocks noGrp="1" noChangeArrowheads="1"/>
          </p:cNvSpPr>
          <p:nvPr>
            <p:ph type="body" idx="1"/>
          </p:nvPr>
        </p:nvSpPr>
        <p:spPr>
          <a:xfrm>
            <a:off x="457200" y="1136650"/>
            <a:ext cx="8229600" cy="5334000"/>
          </a:xfrm>
        </p:spPr>
        <p:txBody>
          <a:bodyPr/>
          <a:lstStyle/>
          <a:p>
            <a:pPr eaLnBrk="1" hangingPunct="1">
              <a:lnSpc>
                <a:spcPct val="90000"/>
              </a:lnSpc>
              <a:spcBef>
                <a:spcPct val="0"/>
              </a:spcBef>
              <a:buFontTx/>
              <a:buNone/>
            </a:pPr>
            <a:r>
              <a:rPr lang="en-US" sz="2400" dirty="0">
                <a:latin typeface="Arial" charset="0"/>
              </a:rPr>
              <a:t>McGraw-Hill dictionary of engineering. (2nd ed.). New York, NY: McGraw-Hill.</a:t>
            </a:r>
          </a:p>
          <a:p>
            <a:pPr eaLnBrk="1" hangingPunct="1">
              <a:lnSpc>
                <a:spcPct val="90000"/>
              </a:lnSpc>
              <a:buFontTx/>
              <a:buNone/>
            </a:pPr>
            <a:endParaRPr lang="en-US" sz="2400" dirty="0">
              <a:latin typeface="Arial" charset="0"/>
            </a:endParaRPr>
          </a:p>
          <a:p>
            <a:pPr eaLnBrk="1" hangingPunct="1">
              <a:lnSpc>
                <a:spcPct val="90000"/>
              </a:lnSpc>
              <a:buFontTx/>
              <a:buNone/>
            </a:pPr>
            <a:r>
              <a:rPr lang="en-US" sz="2400" dirty="0">
                <a:latin typeface="Arial" charset="0"/>
              </a:rPr>
              <a:t>Microsoft, Inc. (2008). </a:t>
            </a:r>
            <a:r>
              <a:rPr lang="en-US" sz="2400" i="1" dirty="0">
                <a:latin typeface="Arial" charset="0"/>
              </a:rPr>
              <a:t>Clip art</a:t>
            </a:r>
            <a:r>
              <a:rPr lang="en-US" sz="2400" dirty="0">
                <a:latin typeface="Arial" charset="0"/>
              </a:rPr>
              <a:t>. Retrieved January 10, 2008, from http://office.microsoft.com/en-us/clipart/default.aspx</a:t>
            </a:r>
          </a:p>
          <a:p>
            <a:pPr eaLnBrk="1" hangingPunct="1">
              <a:lnSpc>
                <a:spcPct val="90000"/>
              </a:lnSpc>
              <a:buFontTx/>
              <a:buNone/>
            </a:pPr>
            <a:endParaRPr lang="en-US" sz="2400" dirty="0">
              <a:latin typeface="Arial" charset="0"/>
            </a:endParaRPr>
          </a:p>
          <a:p>
            <a:pPr eaLnBrk="1" hangingPunct="1">
              <a:lnSpc>
                <a:spcPct val="90000"/>
              </a:lnSpc>
              <a:buFontTx/>
              <a:buNone/>
            </a:pPr>
            <a:r>
              <a:rPr lang="en-US" sz="2400" dirty="0">
                <a:latin typeface="Arial" charset="0"/>
              </a:rPr>
              <a:t>National Aeronautics and Space Administration (NASA). (1997). </a:t>
            </a:r>
            <a:r>
              <a:rPr lang="en-US" sz="2400" i="1" dirty="0">
                <a:latin typeface="Arial" charset="0"/>
              </a:rPr>
              <a:t>Daedalus</a:t>
            </a:r>
            <a:r>
              <a:rPr lang="en-US" sz="2400" dirty="0">
                <a:latin typeface="Arial" charset="0"/>
              </a:rPr>
              <a:t>. Retrieved April 2, 2008, from http://www.dfrc.nasa.gov/Gallery /Photo/Daedalus/ </a:t>
            </a:r>
          </a:p>
          <a:p>
            <a:pPr eaLnBrk="1" hangingPunct="1">
              <a:lnSpc>
                <a:spcPct val="90000"/>
              </a:lnSpc>
              <a:buFontTx/>
              <a:buNone/>
            </a:pPr>
            <a:endParaRPr lang="en-US" sz="2400" dirty="0">
              <a:latin typeface="Arial" charset="0"/>
            </a:endParaRPr>
          </a:p>
          <a:p>
            <a:pPr eaLnBrk="1" hangingPunct="1">
              <a:lnSpc>
                <a:spcPct val="90000"/>
              </a:lnSpc>
              <a:buFontTx/>
              <a:buNone/>
            </a:pPr>
            <a:r>
              <a:rPr lang="en-US" sz="2400" dirty="0">
                <a:latin typeface="Arial" charset="0"/>
              </a:rPr>
              <a:t>U.S. Department of Energy. (2008). </a:t>
            </a:r>
            <a:r>
              <a:rPr lang="en-US" sz="2400" i="1" dirty="0">
                <a:latin typeface="Arial" charset="0"/>
              </a:rPr>
              <a:t>Scientific forms of energy</a:t>
            </a:r>
            <a:r>
              <a:rPr lang="en-US" sz="2400" dirty="0">
                <a:latin typeface="Arial" charset="0"/>
              </a:rPr>
              <a:t>. Retrieved March 23, 2008, from http://www.eia.doe.gov/kids/energyfacts/science/formsofenergy.html</a:t>
            </a:r>
            <a:r>
              <a:rPr lang="en-US" sz="2800" dirty="0">
                <a:latin typeface="Arial" charset="0"/>
              </a:rPr>
              <a:t> </a:t>
            </a:r>
            <a:endParaRPr lang="en-US" sz="2400" dirty="0">
              <a:latin typeface="Arial"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28" name="Rectangle 2"/>
          <p:cNvSpPr>
            <a:spLocks noGrp="1" noChangeArrowheads="1"/>
          </p:cNvSpPr>
          <p:nvPr>
            <p:ph type="title"/>
          </p:nvPr>
        </p:nvSpPr>
        <p:spPr>
          <a:xfrm>
            <a:off x="360363" y="261257"/>
            <a:ext cx="2522538" cy="836613"/>
          </a:xfrm>
        </p:spPr>
        <p:txBody>
          <a:bodyPr/>
          <a:lstStyle/>
          <a:p>
            <a:pPr eaLnBrk="1" hangingPunct="1"/>
            <a:r>
              <a:rPr lang="en-US" dirty="0" smtClean="0">
                <a:latin typeface="Arial" charset="0"/>
              </a:rPr>
              <a:t>Work</a:t>
            </a:r>
            <a:endParaRPr lang="en-US" dirty="0">
              <a:latin typeface="Arial" charset="0"/>
            </a:endParaRPr>
          </a:p>
        </p:txBody>
      </p:sp>
      <p:sp>
        <p:nvSpPr>
          <p:cNvPr id="1029" name="Rectangle 3"/>
          <p:cNvSpPr>
            <a:spLocks noGrp="1" noChangeArrowheads="1"/>
          </p:cNvSpPr>
          <p:nvPr>
            <p:ph idx="1"/>
          </p:nvPr>
        </p:nvSpPr>
        <p:spPr>
          <a:xfrm>
            <a:off x="360364" y="1094234"/>
            <a:ext cx="8097838" cy="1646238"/>
          </a:xfrm>
        </p:spPr>
        <p:txBody>
          <a:bodyPr/>
          <a:lstStyle/>
          <a:p>
            <a:pPr eaLnBrk="1" hangingPunct="1">
              <a:buFontTx/>
              <a:buNone/>
            </a:pPr>
            <a:r>
              <a:rPr lang="en-US" dirty="0">
                <a:latin typeface="Arial" charset="0"/>
              </a:rPr>
              <a:t>	</a:t>
            </a:r>
            <a:r>
              <a:rPr lang="en-US" b="1" dirty="0" smtClean="0">
                <a:latin typeface="Arial" charset="0"/>
              </a:rPr>
              <a:t>Work</a:t>
            </a:r>
            <a:r>
              <a:rPr lang="en-US" dirty="0" smtClean="0">
                <a:latin typeface="Arial" charset="0"/>
              </a:rPr>
              <a:t> (symbol </a:t>
            </a:r>
            <a:r>
              <a:rPr lang="en-US" i="1" dirty="0" smtClean="0">
                <a:latin typeface="Arial" charset="0"/>
              </a:rPr>
              <a:t>W</a:t>
            </a:r>
            <a:r>
              <a:rPr lang="en-US" dirty="0" smtClean="0">
                <a:latin typeface="Arial" charset="0"/>
              </a:rPr>
              <a:t>) is the energy transferred when a force </a:t>
            </a:r>
            <a:r>
              <a:rPr lang="en-US" i="1" dirty="0" smtClean="0">
                <a:latin typeface="Arial" charset="0"/>
              </a:rPr>
              <a:t>F</a:t>
            </a:r>
            <a:r>
              <a:rPr lang="en-US" dirty="0" smtClean="0">
                <a:latin typeface="Arial" charset="0"/>
              </a:rPr>
              <a:t> is applied to an object moving through a </a:t>
            </a:r>
            <a:r>
              <a:rPr lang="en-US" dirty="0">
                <a:latin typeface="Arial" charset="0"/>
              </a:rPr>
              <a:t>distance </a:t>
            </a:r>
            <a:r>
              <a:rPr lang="en-US" i="1" dirty="0" smtClean="0">
                <a:latin typeface="Arial" charset="0"/>
              </a:rPr>
              <a:t>d</a:t>
            </a:r>
            <a:r>
              <a:rPr lang="en-US" dirty="0" smtClean="0">
                <a:latin typeface="Arial" charset="0"/>
              </a:rPr>
              <a:t>.</a:t>
            </a:r>
            <a:endParaRPr lang="en-US" dirty="0">
              <a:latin typeface="Arial" charset="0"/>
            </a:endParaRPr>
          </a:p>
        </p:txBody>
      </p:sp>
      <p:sp>
        <p:nvSpPr>
          <p:cNvPr id="1030" name="Rectangle 5"/>
          <p:cNvSpPr>
            <a:spLocks noChangeArrowheads="1"/>
          </p:cNvSpPr>
          <p:nvPr/>
        </p:nvSpPr>
        <p:spPr bwMode="auto">
          <a:xfrm>
            <a:off x="751410" y="5411475"/>
            <a:ext cx="6883400"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457200" indent="-457200">
              <a:buFont typeface="Arial" pitchFamily="34" charset="0"/>
              <a:buChar char="•"/>
            </a:pPr>
            <a:r>
              <a:rPr lang="en-US" sz="3200" dirty="0" smtClean="0"/>
              <a:t>The SI </a:t>
            </a:r>
            <a:r>
              <a:rPr lang="en-US" sz="3200" dirty="0"/>
              <a:t>unit of work or </a:t>
            </a:r>
            <a:r>
              <a:rPr lang="en-US" sz="3200" dirty="0" smtClean="0"/>
              <a:t>energy is the joule (symbol J).</a:t>
            </a:r>
            <a:endParaRPr lang="en-US" sz="3200" dirty="0"/>
          </a:p>
        </p:txBody>
      </p:sp>
      <mc:AlternateContent xmlns:mc="http://schemas.openxmlformats.org/markup-compatibility/2006" xmlns:a14="http://schemas.microsoft.com/office/drawing/2010/main">
        <mc:Choice Requires="a14">
          <p:sp>
            <p:nvSpPr>
              <p:cNvPr id="1031" name="TextBox 6"/>
              <p:cNvSpPr txBox="1">
                <a:spLocks noChangeArrowheads="1"/>
              </p:cNvSpPr>
              <p:nvPr/>
            </p:nvSpPr>
            <p:spPr bwMode="auto">
              <a:xfrm>
                <a:off x="751411" y="3841815"/>
                <a:ext cx="7706790" cy="1580113"/>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marL="457200" indent="-457200" eaLnBrk="1" hangingPunct="1">
                  <a:buFont typeface="Arial" pitchFamily="34" charset="0"/>
                  <a:buChar char="•"/>
                </a:pPr>
                <a:r>
                  <a:rPr lang="en-US" sz="3200" dirty="0" smtClean="0"/>
                  <a:t>Work is only done by </a:t>
                </a:r>
                <a14:m>
                  <m:oMath xmlns:m="http://schemas.openxmlformats.org/officeDocument/2006/math">
                    <m:sSub>
                      <m:sSubPr>
                        <m:ctrlPr>
                          <a:rPr lang="en-US" sz="3200" i="1">
                            <a:latin typeface="Cambria Math" panose="02040503050406030204" pitchFamily="18" charset="0"/>
                          </a:rPr>
                        </m:ctrlPr>
                      </m:sSubPr>
                      <m:e>
                        <m:r>
                          <m:rPr>
                            <m:nor/>
                          </m:rPr>
                          <a:rPr lang="en-US" sz="3200" i="1"/>
                          <m:t>F</m:t>
                        </m:r>
                      </m:e>
                      <m:sub>
                        <m:r>
                          <a:rPr lang="en-US" sz="3200" i="1">
                            <a:latin typeface="Cambria Math"/>
                            <a:ea typeface="Cambria Math"/>
                          </a:rPr>
                          <m:t>∥</m:t>
                        </m:r>
                      </m:sub>
                    </m:sSub>
                    <m:r>
                      <a:rPr lang="en-US" sz="3200" i="1">
                        <a:latin typeface="Cambria Math"/>
                        <a:ea typeface="Cambria Math"/>
                      </a:rPr>
                      <m:t> </m:t>
                    </m:r>
                  </m:oMath>
                </a14:m>
                <a:r>
                  <a:rPr lang="en-US" sz="3200" dirty="0" smtClean="0"/>
                  <a:t>, the component of force parallel </a:t>
                </a:r>
                <a:r>
                  <a:rPr lang="en-US" sz="3200" dirty="0"/>
                  <a:t>to </a:t>
                </a:r>
                <a:r>
                  <a:rPr lang="en-US" sz="3200" dirty="0" smtClean="0"/>
                  <a:t>the distance the object moves.</a:t>
                </a:r>
              </a:p>
            </p:txBody>
          </p:sp>
        </mc:Choice>
        <mc:Fallback xmlns="">
          <p:sp>
            <p:nvSpPr>
              <p:cNvPr id="1031" name="TextBox 6"/>
              <p:cNvSpPr txBox="1">
                <a:spLocks noRot="1" noChangeAspect="1" noMove="1" noResize="1" noEditPoints="1" noAdjustHandles="1" noChangeArrowheads="1" noChangeShapeType="1" noTextEdit="1"/>
              </p:cNvSpPr>
              <p:nvPr/>
            </p:nvSpPr>
            <p:spPr bwMode="auto">
              <a:xfrm>
                <a:off x="751411" y="3841815"/>
                <a:ext cx="7706790" cy="1580113"/>
              </a:xfrm>
              <a:prstGeom prst="rect">
                <a:avLst/>
              </a:prstGeom>
              <a:blipFill rotWithShape="1">
                <a:blip r:embed="rId3"/>
                <a:stretch>
                  <a:fillRect l="-1739" t="-5405" b="-11969"/>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p:sp>
        <p:nvSpPr>
          <p:cNvPr id="8" name="Rectangle 5"/>
          <p:cNvSpPr>
            <a:spLocks noChangeArrowheads="1"/>
          </p:cNvSpPr>
          <p:nvPr/>
        </p:nvSpPr>
        <p:spPr bwMode="auto">
          <a:xfrm>
            <a:off x="5158768" y="5903918"/>
            <a:ext cx="2511196"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sz="3200" dirty="0" smtClean="0">
                <a:solidFill>
                  <a:srgbClr val="FF0000"/>
                </a:solidFill>
              </a:rPr>
              <a:t>1 J = 1 </a:t>
            </a:r>
            <a:r>
              <a:rPr lang="en-US" sz="3200" dirty="0" err="1" smtClean="0">
                <a:solidFill>
                  <a:srgbClr val="FF0000"/>
                </a:solidFill>
              </a:rPr>
              <a:t>N·m</a:t>
            </a:r>
            <a:endParaRPr lang="en-US" sz="3200" dirty="0">
              <a:solidFill>
                <a:srgbClr val="FF0000"/>
              </a:solidFill>
            </a:endParaRPr>
          </a:p>
        </p:txBody>
      </p:sp>
      <mc:AlternateContent xmlns:mc="http://schemas.openxmlformats.org/markup-compatibility/2006" xmlns:a14="http://schemas.microsoft.com/office/drawing/2010/main">
        <mc:Choice Requires="a14">
          <p:sp>
            <p:nvSpPr>
              <p:cNvPr id="2" name="TextBox 1"/>
              <p:cNvSpPr txBox="1"/>
              <p:nvPr/>
            </p:nvSpPr>
            <p:spPr>
              <a:xfrm>
                <a:off x="2984470" y="2900724"/>
                <a:ext cx="3629608" cy="941091"/>
              </a:xfrm>
              <a:prstGeom prst="rect">
                <a:avLst/>
              </a:prstGeom>
              <a:noFill/>
              <a:ln w="28575">
                <a:noFill/>
              </a:ln>
            </p:spPr>
            <p:txBody>
              <a:bodyPr wrap="square" rtlCol="0">
                <a:spAutoFit/>
              </a:bodyPr>
              <a:lstStyle/>
              <a:p>
                <a:pPr/>
                <a14:m>
                  <m:oMathPara xmlns:m="http://schemas.openxmlformats.org/officeDocument/2006/math">
                    <m:oMathParaPr>
                      <m:jc m:val="centerGroup"/>
                    </m:oMathParaPr>
                    <m:oMath xmlns:m="http://schemas.openxmlformats.org/officeDocument/2006/math">
                      <m:r>
                        <m:rPr>
                          <m:nor/>
                        </m:rPr>
                        <a:rPr lang="en-US" sz="5400" b="0" i="1" smtClean="0">
                          <a:latin typeface="+mj-lt"/>
                        </a:rPr>
                        <m:t>W</m:t>
                      </m:r>
                      <m:r>
                        <m:rPr>
                          <m:nor/>
                        </m:rPr>
                        <a:rPr lang="en-US" sz="5400" b="0" i="1" smtClean="0">
                          <a:latin typeface="+mj-lt"/>
                        </a:rPr>
                        <m:t> = </m:t>
                      </m:r>
                      <m:sSub>
                        <m:sSubPr>
                          <m:ctrlPr>
                            <a:rPr lang="en-US" sz="5400" b="0" i="1" smtClean="0">
                              <a:latin typeface="Cambria Math" panose="02040503050406030204" pitchFamily="18" charset="0"/>
                            </a:rPr>
                          </m:ctrlPr>
                        </m:sSubPr>
                        <m:e>
                          <m:r>
                            <m:rPr>
                              <m:nor/>
                            </m:rPr>
                            <a:rPr lang="en-US" sz="5400" b="0" i="1" smtClean="0">
                              <a:latin typeface="+mn-lt"/>
                            </a:rPr>
                            <m:t>F</m:t>
                          </m:r>
                        </m:e>
                        <m:sub>
                          <m:r>
                            <a:rPr lang="en-US" sz="5400" b="0" i="1" smtClean="0">
                              <a:latin typeface="Cambria Math"/>
                              <a:ea typeface="Cambria Math"/>
                            </a:rPr>
                            <m:t>∥</m:t>
                          </m:r>
                        </m:sub>
                      </m:sSub>
                      <m:r>
                        <m:rPr>
                          <m:nor/>
                        </m:rPr>
                        <a:rPr lang="en-US" sz="5400" b="0" i="1" smtClean="0">
                          <a:latin typeface="+mn-lt"/>
                        </a:rPr>
                        <m:t> </m:t>
                      </m:r>
                      <m:r>
                        <a:rPr lang="en-US" sz="5400" b="0" i="1" smtClean="0">
                          <a:latin typeface="Cambria Math"/>
                          <a:ea typeface="Cambria Math"/>
                        </a:rPr>
                        <m:t>⋅</m:t>
                      </m:r>
                      <m:r>
                        <m:rPr>
                          <m:nor/>
                        </m:rPr>
                        <a:rPr lang="en-US" sz="5400" b="0" i="1" smtClean="0">
                          <a:latin typeface="+mj-lt"/>
                          <a:ea typeface="Cambria Math"/>
                        </a:rPr>
                        <m:t> </m:t>
                      </m:r>
                      <m:r>
                        <m:rPr>
                          <m:nor/>
                        </m:rPr>
                        <a:rPr lang="en-US" sz="5400" b="0" i="1" smtClean="0">
                          <a:latin typeface="+mj-lt"/>
                          <a:ea typeface="Cambria Math"/>
                        </a:rPr>
                        <m:t>d</m:t>
                      </m:r>
                    </m:oMath>
                  </m:oMathPara>
                </a14:m>
                <a:endParaRPr lang="en-US" sz="5400" i="1" dirty="0">
                  <a:latin typeface="+mj-lt"/>
                </a:endParaRPr>
              </a:p>
            </p:txBody>
          </p:sp>
        </mc:Choice>
        <mc:Fallback xmlns="">
          <p:sp>
            <p:nvSpPr>
              <p:cNvPr id="2" name="TextBox 1"/>
              <p:cNvSpPr txBox="1">
                <a:spLocks noRot="1" noChangeAspect="1" noMove="1" noResize="1" noEditPoints="1" noAdjustHandles="1" noChangeArrowheads="1" noChangeShapeType="1" noTextEdit="1"/>
              </p:cNvSpPr>
              <p:nvPr/>
            </p:nvSpPr>
            <p:spPr>
              <a:xfrm>
                <a:off x="2984470" y="2900724"/>
                <a:ext cx="3629608" cy="941091"/>
              </a:xfrm>
              <a:prstGeom prst="rect">
                <a:avLst/>
              </a:prstGeom>
              <a:blipFill rotWithShape="1">
                <a:blip r:embed="rId4"/>
                <a:stretch>
                  <a:fillRect/>
                </a:stretch>
              </a:blipFill>
              <a:ln w="28575">
                <a:noFill/>
              </a:ln>
            </p:spPr>
            <p:txBody>
              <a:bodyPr/>
              <a:lstStyle/>
              <a:p>
                <a:r>
                  <a:rPr lang="en-US">
                    <a:noFill/>
                  </a:rPr>
                  <a:t> </a:t>
                </a:r>
              </a:p>
            </p:txBody>
          </p:sp>
        </mc:Fallback>
      </mc:AlternateContent>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0722" name="Picture 2"/>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6867330" y="4602122"/>
            <a:ext cx="2276669" cy="2255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8" name="Rectangle 4"/>
          <p:cNvSpPr>
            <a:spLocks noChangeArrowheads="1"/>
          </p:cNvSpPr>
          <p:nvPr/>
        </p:nvSpPr>
        <p:spPr bwMode="auto">
          <a:xfrm>
            <a:off x="996430" y="796371"/>
            <a:ext cx="6122000" cy="21605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spcBef>
                <a:spcPct val="20000"/>
              </a:spcBef>
            </a:pPr>
            <a:r>
              <a:rPr lang="en-US" sz="3200" dirty="0"/>
              <a:t>A student lifts a </a:t>
            </a:r>
            <a:r>
              <a:rPr lang="en-US" sz="3200" dirty="0" smtClean="0"/>
              <a:t>50.0 pound </a:t>
            </a:r>
            <a:r>
              <a:rPr lang="en-US" sz="3200" dirty="0"/>
              <a:t>ball </a:t>
            </a:r>
            <a:r>
              <a:rPr lang="en-US" sz="3200" dirty="0" smtClean="0"/>
              <a:t>4.00 feet </a:t>
            </a:r>
            <a:r>
              <a:rPr lang="en-US" sz="3200" dirty="0"/>
              <a:t>in </a:t>
            </a:r>
            <a:r>
              <a:rPr lang="en-US" sz="3200" dirty="0" smtClean="0"/>
              <a:t>5.00 seconds.  </a:t>
            </a:r>
            <a:endParaRPr lang="en-US" sz="3200" dirty="0"/>
          </a:p>
          <a:p>
            <a:pPr>
              <a:spcBef>
                <a:spcPct val="20000"/>
              </a:spcBef>
            </a:pPr>
            <a:r>
              <a:rPr lang="en-US" sz="3200" dirty="0"/>
              <a:t>How many joules of work </a:t>
            </a:r>
            <a:r>
              <a:rPr lang="en-US" sz="3200" dirty="0" smtClean="0"/>
              <a:t>did the </a:t>
            </a:r>
            <a:r>
              <a:rPr lang="en-US" sz="3200" dirty="0"/>
              <a:t>student </a:t>
            </a:r>
            <a:r>
              <a:rPr lang="en-US" sz="3200" dirty="0" smtClean="0"/>
              <a:t>complete?</a:t>
            </a:r>
            <a:endParaRPr lang="en-US" sz="3200" dirty="0"/>
          </a:p>
        </p:txBody>
      </p:sp>
      <p:sp>
        <p:nvSpPr>
          <p:cNvPr id="2061" name="Rectangle 18"/>
          <p:cNvSpPr>
            <a:spLocks noGrp="1" noChangeArrowheads="1"/>
          </p:cNvSpPr>
          <p:nvPr>
            <p:ph type="title" idx="4294967295"/>
          </p:nvPr>
        </p:nvSpPr>
        <p:spPr>
          <a:xfrm>
            <a:off x="358775" y="202942"/>
            <a:ext cx="4279900" cy="650875"/>
          </a:xfrm>
        </p:spPr>
        <p:txBody>
          <a:bodyPr/>
          <a:lstStyle/>
          <a:p>
            <a:pPr algn="l" eaLnBrk="1" hangingPunct="1"/>
            <a:r>
              <a:rPr lang="en-US" sz="4000" dirty="0">
                <a:solidFill>
                  <a:srgbClr val="00386B"/>
                </a:solidFill>
                <a:latin typeface="Arial" charset="0"/>
              </a:rPr>
              <a:t>Work Example</a:t>
            </a:r>
          </a:p>
        </p:txBody>
      </p:sp>
      <mc:AlternateContent xmlns:mc="http://schemas.openxmlformats.org/markup-compatibility/2006" xmlns:a14="http://schemas.microsoft.com/office/drawing/2010/main">
        <mc:Choice Requires="a14">
          <p:sp>
            <p:nvSpPr>
              <p:cNvPr id="3" name="TextBox 2"/>
              <p:cNvSpPr txBox="1"/>
              <p:nvPr/>
            </p:nvSpPr>
            <p:spPr>
              <a:xfrm>
                <a:off x="1116957" y="2956962"/>
                <a:ext cx="1749197"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nor/>
                        </m:rPr>
                        <a:rPr lang="en-US" sz="2800" b="0" i="1" smtClean="0">
                          <a:solidFill>
                            <a:srgbClr val="FF0000"/>
                          </a:solidFill>
                          <a:latin typeface="+mn-lt"/>
                        </a:rPr>
                        <m:t>W</m:t>
                      </m:r>
                      <m:r>
                        <m:rPr>
                          <m:nor/>
                        </m:rPr>
                        <a:rPr lang="en-US" sz="2800" b="0" i="1" smtClean="0">
                          <a:solidFill>
                            <a:srgbClr val="FF0000"/>
                          </a:solidFill>
                          <a:latin typeface="+mn-lt"/>
                        </a:rPr>
                        <m:t> = </m:t>
                      </m:r>
                      <m:r>
                        <m:rPr>
                          <m:nor/>
                        </m:rPr>
                        <a:rPr lang="en-US" sz="2800" b="0" i="1" smtClean="0">
                          <a:solidFill>
                            <a:srgbClr val="FF0000"/>
                          </a:solidFill>
                          <a:latin typeface="+mn-lt"/>
                        </a:rPr>
                        <m:t>F</m:t>
                      </m:r>
                      <m:r>
                        <m:rPr>
                          <m:nor/>
                        </m:rPr>
                        <a:rPr lang="en-US" sz="2800" b="0" i="1" smtClean="0">
                          <a:solidFill>
                            <a:srgbClr val="FF0000"/>
                          </a:solidFill>
                          <a:latin typeface="+mn-lt"/>
                        </a:rPr>
                        <m:t> ∙ </m:t>
                      </m:r>
                      <m:r>
                        <m:rPr>
                          <m:nor/>
                        </m:rPr>
                        <a:rPr lang="en-US" sz="2800" b="0" i="1" smtClean="0">
                          <a:solidFill>
                            <a:srgbClr val="FF0000"/>
                          </a:solidFill>
                          <a:latin typeface="+mn-lt"/>
                          <a:ea typeface="Cambria Math"/>
                        </a:rPr>
                        <m:t>d</m:t>
                      </m:r>
                    </m:oMath>
                  </m:oMathPara>
                </a14:m>
                <a:endParaRPr lang="en-US" sz="2800" i="1" dirty="0">
                  <a:solidFill>
                    <a:srgbClr val="FF0000"/>
                  </a:solidFill>
                  <a:latin typeface="+mn-lt"/>
                </a:endParaRPr>
              </a:p>
            </p:txBody>
          </p:sp>
        </mc:Choice>
        <mc:Fallback xmlns="">
          <p:sp>
            <p:nvSpPr>
              <p:cNvPr id="3" name="TextBox 2"/>
              <p:cNvSpPr txBox="1">
                <a:spLocks noRot="1" noChangeAspect="1" noMove="1" noResize="1" noEditPoints="1" noAdjustHandles="1" noChangeArrowheads="1" noChangeShapeType="1" noTextEdit="1"/>
              </p:cNvSpPr>
              <p:nvPr/>
            </p:nvSpPr>
            <p:spPr>
              <a:xfrm>
                <a:off x="1116957" y="2956962"/>
                <a:ext cx="1749197" cy="523220"/>
              </a:xfrm>
              <a:prstGeom prst="rect">
                <a:avLst/>
              </a:prstGeom>
              <a:blipFill rotWithShape="1">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p:cNvSpPr txBox="1"/>
              <p:nvPr/>
            </p:nvSpPr>
            <p:spPr>
              <a:xfrm>
                <a:off x="1551834" y="3621498"/>
                <a:ext cx="2970685"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nor/>
                        </m:rPr>
                        <a:rPr lang="en-US" sz="2800" b="0" i="0" smtClean="0">
                          <a:solidFill>
                            <a:srgbClr val="FF0000"/>
                          </a:solidFill>
                          <a:latin typeface="+mn-lt"/>
                        </a:rPr>
                        <m:t>= 50.0 </m:t>
                      </m:r>
                      <m:r>
                        <m:rPr>
                          <m:nor/>
                        </m:rPr>
                        <a:rPr lang="en-US" sz="2800" b="0" i="0" smtClean="0">
                          <a:solidFill>
                            <a:srgbClr val="FF0000"/>
                          </a:solidFill>
                          <a:latin typeface="+mn-lt"/>
                        </a:rPr>
                        <m:t>lb</m:t>
                      </m:r>
                      <m:r>
                        <m:rPr>
                          <m:nor/>
                        </m:rPr>
                        <a:rPr lang="en-US" sz="2800" b="0" i="0" smtClean="0">
                          <a:solidFill>
                            <a:srgbClr val="FF0000"/>
                          </a:solidFill>
                          <a:latin typeface="+mn-lt"/>
                        </a:rPr>
                        <m:t> ∙ 4.00 </m:t>
                      </m:r>
                      <m:r>
                        <m:rPr>
                          <m:nor/>
                        </m:rPr>
                        <a:rPr lang="en-US" sz="2800" b="0" i="0" smtClean="0">
                          <a:solidFill>
                            <a:srgbClr val="FF0000"/>
                          </a:solidFill>
                          <a:latin typeface="+mn-lt"/>
                          <a:ea typeface="Cambria Math"/>
                        </a:rPr>
                        <m:t>ft</m:t>
                      </m:r>
                    </m:oMath>
                  </m:oMathPara>
                </a14:m>
                <a:endParaRPr lang="en-US" sz="2800" dirty="0">
                  <a:solidFill>
                    <a:srgbClr val="FF0000"/>
                  </a:solidFill>
                  <a:latin typeface="+mn-lt"/>
                </a:endParaRPr>
              </a:p>
            </p:txBody>
          </p:sp>
        </mc:Choice>
        <mc:Fallback xmlns="">
          <p:sp>
            <p:nvSpPr>
              <p:cNvPr id="16" name="TextBox 15"/>
              <p:cNvSpPr txBox="1">
                <a:spLocks noRot="1" noChangeAspect="1" noMove="1" noResize="1" noEditPoints="1" noAdjustHandles="1" noChangeArrowheads="1" noChangeShapeType="1" noTextEdit="1"/>
              </p:cNvSpPr>
              <p:nvPr/>
            </p:nvSpPr>
            <p:spPr>
              <a:xfrm>
                <a:off x="1551834" y="3621498"/>
                <a:ext cx="2970685" cy="523220"/>
              </a:xfrm>
              <a:prstGeom prst="rect">
                <a:avLst/>
              </a:prstGeom>
              <a:blipFill rotWithShape="1">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p:cNvSpPr txBox="1"/>
              <p:nvPr/>
            </p:nvSpPr>
            <p:spPr>
              <a:xfrm>
                <a:off x="1551834" y="4322196"/>
                <a:ext cx="1972014"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nor/>
                        </m:rPr>
                        <a:rPr lang="en-US" sz="2800" b="0" i="0" smtClean="0">
                          <a:solidFill>
                            <a:srgbClr val="FF0000"/>
                          </a:solidFill>
                          <a:latin typeface="+mn-lt"/>
                        </a:rPr>
                        <m:t>= 200. </m:t>
                      </m:r>
                      <m:r>
                        <m:rPr>
                          <m:nor/>
                        </m:rPr>
                        <a:rPr lang="en-US" sz="2800" b="0" i="0" smtClean="0">
                          <a:solidFill>
                            <a:srgbClr val="FF0000"/>
                          </a:solidFill>
                          <a:latin typeface="+mn-lt"/>
                        </a:rPr>
                        <m:t>ft</m:t>
                      </m:r>
                      <m:r>
                        <m:rPr>
                          <m:nor/>
                        </m:rPr>
                        <a:rPr lang="en-US" sz="2800" i="0">
                          <a:solidFill>
                            <a:srgbClr val="FF0000"/>
                          </a:solidFill>
                          <a:latin typeface="+mn-lt"/>
                          <a:ea typeface="Cambria Math"/>
                        </a:rPr>
                        <m:t>∙</m:t>
                      </m:r>
                      <m:r>
                        <m:rPr>
                          <m:nor/>
                        </m:rPr>
                        <a:rPr lang="en-US" sz="2800" b="0" i="0" smtClean="0">
                          <a:solidFill>
                            <a:srgbClr val="FF0000"/>
                          </a:solidFill>
                          <a:latin typeface="+mn-lt"/>
                        </a:rPr>
                        <m:t>lb</m:t>
                      </m:r>
                    </m:oMath>
                  </m:oMathPara>
                </a14:m>
                <a:endParaRPr lang="en-US" sz="2800" dirty="0">
                  <a:solidFill>
                    <a:srgbClr val="FF0000"/>
                  </a:solidFill>
                  <a:latin typeface="+mn-lt"/>
                </a:endParaRPr>
              </a:p>
            </p:txBody>
          </p:sp>
        </mc:Choice>
        <mc:Fallback xmlns="">
          <p:sp>
            <p:nvSpPr>
              <p:cNvPr id="18" name="TextBox 17"/>
              <p:cNvSpPr txBox="1">
                <a:spLocks noRot="1" noChangeAspect="1" noMove="1" noResize="1" noEditPoints="1" noAdjustHandles="1" noChangeArrowheads="1" noChangeShapeType="1" noTextEdit="1"/>
              </p:cNvSpPr>
              <p:nvPr/>
            </p:nvSpPr>
            <p:spPr>
              <a:xfrm>
                <a:off x="1551834" y="4322196"/>
                <a:ext cx="1972014" cy="523220"/>
              </a:xfrm>
              <a:prstGeom prst="rect">
                <a:avLst/>
              </a:prstGeom>
              <a:blipFill rotWithShape="1">
                <a:blip r:embed="rId6"/>
                <a:stretch>
                  <a:fillRect/>
                </a:stretch>
              </a:blipFill>
            </p:spPr>
            <p:txBody>
              <a:bodyPr/>
              <a:lstStyle/>
              <a:p>
                <a:r>
                  <a:rPr lang="en-US">
                    <a:noFill/>
                  </a:rPr>
                  <a:t> </a:t>
                </a:r>
              </a:p>
            </p:txBody>
          </p:sp>
        </mc:Fallback>
      </mc:AlternateContent>
      <p:sp>
        <p:nvSpPr>
          <p:cNvPr id="19" name="Rectangle 4"/>
          <p:cNvSpPr>
            <a:spLocks noChangeArrowheads="1"/>
          </p:cNvSpPr>
          <p:nvPr/>
        </p:nvSpPr>
        <p:spPr bwMode="auto">
          <a:xfrm>
            <a:off x="996430" y="5029407"/>
            <a:ext cx="5159373"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spcBef>
                <a:spcPct val="20000"/>
              </a:spcBef>
            </a:pPr>
            <a:r>
              <a:rPr lang="en-US" sz="3200" dirty="0" smtClean="0"/>
              <a:t>This is an amount of work.  But it is not in the SI unit of joules.</a:t>
            </a:r>
            <a:endParaRPr lang="en-US" sz="3200"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64" presetClass="path" presetSubtype="0" accel="50000" decel="50000" fill="hold" nodeType="withEffect">
                                  <p:stCondLst>
                                    <p:cond delay="0"/>
                                  </p:stCondLst>
                                  <p:childTnLst>
                                    <p:animMotion origin="layout" path="M 3.33333E-6 -0.09537 L 0.00208 -0.58333 " pathEditMode="relative" rAng="0" ptsTypes="AA">
                                      <p:cBhvr>
                                        <p:cTn id="6" dur="2000" fill="hold"/>
                                        <p:tgtEl>
                                          <p:spTgt spid="30722"/>
                                        </p:tgtEl>
                                        <p:attrNameLst>
                                          <p:attrName>ppt_x</p:attrName>
                                          <p:attrName>ppt_y</p:attrName>
                                        </p:attrNameLst>
                                      </p:cBhvr>
                                      <p:rCtr x="104" y="-24398"/>
                                    </p:animMotion>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6" grpId="0"/>
      <p:bldP spid="18" grpId="0"/>
      <p:bldP spid="1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2" name="Picture 2"/>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6867330" y="4602122"/>
            <a:ext cx="2276669" cy="2255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35" name="Rectangle 15"/>
          <p:cNvSpPr>
            <a:spLocks noChangeArrowheads="1"/>
          </p:cNvSpPr>
          <p:nvPr/>
        </p:nvSpPr>
        <p:spPr bwMode="auto">
          <a:xfrm>
            <a:off x="996430" y="2999990"/>
            <a:ext cx="722024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spcBef>
                <a:spcPct val="20000"/>
              </a:spcBef>
            </a:pPr>
            <a:r>
              <a:rPr lang="en-US" sz="2800" dirty="0" smtClean="0">
                <a:solidFill>
                  <a:srgbClr val="FF0000"/>
                </a:solidFill>
              </a:rPr>
              <a:t>Convert to </a:t>
            </a:r>
            <a:r>
              <a:rPr lang="en-US" sz="2800" dirty="0">
                <a:solidFill>
                  <a:srgbClr val="FF0000"/>
                </a:solidFill>
              </a:rPr>
              <a:t>SI </a:t>
            </a:r>
            <a:r>
              <a:rPr lang="en-US" sz="2800" dirty="0" smtClean="0">
                <a:solidFill>
                  <a:srgbClr val="FF0000"/>
                </a:solidFill>
              </a:rPr>
              <a:t>units and then calculate work:</a:t>
            </a:r>
            <a:endParaRPr lang="en-US" sz="2800" dirty="0">
              <a:solidFill>
                <a:srgbClr val="FF0000"/>
              </a:solidFill>
            </a:endParaRPr>
          </a:p>
        </p:txBody>
      </p:sp>
      <p:sp>
        <p:nvSpPr>
          <p:cNvPr id="2061" name="Rectangle 18"/>
          <p:cNvSpPr>
            <a:spLocks noGrp="1" noChangeArrowheads="1"/>
          </p:cNvSpPr>
          <p:nvPr>
            <p:ph type="title" idx="4294967295"/>
          </p:nvPr>
        </p:nvSpPr>
        <p:spPr>
          <a:xfrm>
            <a:off x="358775" y="202942"/>
            <a:ext cx="4279900" cy="650875"/>
          </a:xfrm>
        </p:spPr>
        <p:txBody>
          <a:bodyPr/>
          <a:lstStyle/>
          <a:p>
            <a:pPr algn="l" eaLnBrk="1" hangingPunct="1"/>
            <a:r>
              <a:rPr lang="en-US" sz="4000" dirty="0">
                <a:solidFill>
                  <a:srgbClr val="00386B"/>
                </a:solidFill>
                <a:latin typeface="Arial" charset="0"/>
              </a:rPr>
              <a:t>Work Example</a:t>
            </a:r>
          </a:p>
        </p:txBody>
      </p:sp>
      <p:sp>
        <p:nvSpPr>
          <p:cNvPr id="15" name="Rectangle 4"/>
          <p:cNvSpPr>
            <a:spLocks noChangeArrowheads="1"/>
          </p:cNvSpPr>
          <p:nvPr/>
        </p:nvSpPr>
        <p:spPr bwMode="auto">
          <a:xfrm>
            <a:off x="996430" y="796371"/>
            <a:ext cx="6122000" cy="21605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spcBef>
                <a:spcPct val="20000"/>
              </a:spcBef>
            </a:pPr>
            <a:r>
              <a:rPr lang="en-US" sz="3200" dirty="0"/>
              <a:t>A student lifts a </a:t>
            </a:r>
            <a:r>
              <a:rPr lang="en-US" sz="3200" dirty="0" smtClean="0"/>
              <a:t>50.0 pound </a:t>
            </a:r>
            <a:r>
              <a:rPr lang="en-US" sz="3200" dirty="0"/>
              <a:t>ball </a:t>
            </a:r>
            <a:r>
              <a:rPr lang="en-US" sz="3200" dirty="0" smtClean="0"/>
              <a:t>4.00 feet </a:t>
            </a:r>
            <a:r>
              <a:rPr lang="en-US" sz="3200" dirty="0"/>
              <a:t>in </a:t>
            </a:r>
            <a:r>
              <a:rPr lang="en-US" sz="3200" dirty="0" smtClean="0"/>
              <a:t>5.00 seconds.  </a:t>
            </a:r>
            <a:endParaRPr lang="en-US" sz="3200" dirty="0"/>
          </a:p>
          <a:p>
            <a:pPr>
              <a:spcBef>
                <a:spcPct val="20000"/>
              </a:spcBef>
            </a:pPr>
            <a:r>
              <a:rPr lang="en-US" sz="3200" dirty="0"/>
              <a:t>How many joules of work </a:t>
            </a:r>
            <a:r>
              <a:rPr lang="en-US" sz="3200" dirty="0" smtClean="0"/>
              <a:t>did the </a:t>
            </a:r>
            <a:r>
              <a:rPr lang="en-US" sz="3200" dirty="0"/>
              <a:t>student </a:t>
            </a:r>
            <a:r>
              <a:rPr lang="en-US" sz="3200" dirty="0" smtClean="0"/>
              <a:t>complete?</a:t>
            </a:r>
            <a:endParaRPr lang="en-US" sz="3200" dirty="0"/>
          </a:p>
        </p:txBody>
      </p:sp>
      <mc:AlternateContent xmlns:mc="http://schemas.openxmlformats.org/markup-compatibility/2006" xmlns:a14="http://schemas.microsoft.com/office/drawing/2010/main">
        <mc:Choice Requires="a14">
          <p:sp>
            <p:nvSpPr>
              <p:cNvPr id="3" name="TextBox 2"/>
              <p:cNvSpPr txBox="1"/>
              <p:nvPr/>
            </p:nvSpPr>
            <p:spPr>
              <a:xfrm>
                <a:off x="950130" y="3536167"/>
                <a:ext cx="4710970" cy="91929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nor/>
                        </m:rPr>
                        <a:rPr lang="en-US" sz="2800" i="0" dirty="0" smtClean="0">
                          <a:solidFill>
                            <a:srgbClr val="FF0000"/>
                          </a:solidFill>
                          <a:latin typeface="+mn-lt"/>
                        </a:rPr>
                        <m:t>50.0 </m:t>
                      </m:r>
                      <m:r>
                        <m:rPr>
                          <m:nor/>
                        </m:rPr>
                        <a:rPr lang="en-US" sz="2800" i="0" dirty="0" smtClean="0">
                          <a:solidFill>
                            <a:srgbClr val="FF0000"/>
                          </a:solidFill>
                          <a:latin typeface="+mn-lt"/>
                        </a:rPr>
                        <m:t>lb</m:t>
                      </m:r>
                      <m:r>
                        <m:rPr>
                          <m:nor/>
                        </m:rPr>
                        <a:rPr lang="en-US" sz="2800" i="0" dirty="0" smtClean="0">
                          <a:solidFill>
                            <a:srgbClr val="FF0000"/>
                          </a:solidFill>
                          <a:latin typeface="+mn-lt"/>
                        </a:rPr>
                        <m:t> ∙ </m:t>
                      </m:r>
                      <m:f>
                        <m:fPr>
                          <m:ctrlPr>
                            <a:rPr lang="en-US" sz="2800" i="1" dirty="0" smtClean="0">
                              <a:solidFill>
                                <a:srgbClr val="FF0000"/>
                              </a:solidFill>
                              <a:latin typeface="Cambria Math" panose="02040503050406030204" pitchFamily="18" charset="0"/>
                              <a:ea typeface="Cambria Math"/>
                            </a:rPr>
                          </m:ctrlPr>
                        </m:fPr>
                        <m:num>
                          <m:r>
                            <m:rPr>
                              <m:nor/>
                            </m:rPr>
                            <a:rPr lang="en-US" sz="2800" b="0" i="0" dirty="0" smtClean="0">
                              <a:solidFill>
                                <a:srgbClr val="FF0000"/>
                              </a:solidFill>
                              <a:latin typeface="+mn-lt"/>
                              <a:ea typeface="Cambria Math"/>
                            </a:rPr>
                            <m:t>1 </m:t>
                          </m:r>
                          <m:r>
                            <m:rPr>
                              <m:nor/>
                            </m:rPr>
                            <a:rPr lang="en-US" sz="2800" b="0" i="0" dirty="0" smtClean="0">
                              <a:solidFill>
                                <a:srgbClr val="FF0000"/>
                              </a:solidFill>
                              <a:latin typeface="+mn-lt"/>
                              <a:ea typeface="Cambria Math"/>
                            </a:rPr>
                            <m:t>N</m:t>
                          </m:r>
                        </m:num>
                        <m:den>
                          <m:r>
                            <m:rPr>
                              <m:nor/>
                            </m:rPr>
                            <a:rPr lang="en-US" sz="2800" b="0" i="0" dirty="0" smtClean="0">
                              <a:solidFill>
                                <a:srgbClr val="FF0000"/>
                              </a:solidFill>
                              <a:latin typeface="+mn-lt"/>
                              <a:ea typeface="Cambria Math"/>
                            </a:rPr>
                            <m:t>0.225 </m:t>
                          </m:r>
                          <m:r>
                            <m:rPr>
                              <m:nor/>
                            </m:rPr>
                            <a:rPr lang="en-US" sz="2800" b="0" i="0" dirty="0" smtClean="0">
                              <a:solidFill>
                                <a:srgbClr val="FF0000"/>
                              </a:solidFill>
                              <a:latin typeface="+mn-lt"/>
                              <a:ea typeface="Cambria Math"/>
                            </a:rPr>
                            <m:t>lb</m:t>
                          </m:r>
                        </m:den>
                      </m:f>
                      <m:r>
                        <a:rPr lang="en-US" sz="2800" b="0" i="1" dirty="0" smtClean="0">
                          <a:solidFill>
                            <a:srgbClr val="FF0000"/>
                          </a:solidFill>
                          <a:latin typeface="Cambria Math"/>
                          <a:ea typeface="Cambria Math"/>
                        </a:rPr>
                        <m:t> </m:t>
                      </m:r>
                      <m:r>
                        <m:rPr>
                          <m:nor/>
                        </m:rPr>
                        <a:rPr lang="en-US" sz="2800" b="0" i="0" dirty="0" smtClean="0">
                          <a:solidFill>
                            <a:srgbClr val="FF0000"/>
                          </a:solidFill>
                          <a:latin typeface="+mn-lt"/>
                          <a:ea typeface="Cambria Math"/>
                        </a:rPr>
                        <m:t>= 222.5 </m:t>
                      </m:r>
                      <m:r>
                        <m:rPr>
                          <m:nor/>
                        </m:rPr>
                        <a:rPr lang="en-US" sz="2800" b="0" i="0" dirty="0" smtClean="0">
                          <a:solidFill>
                            <a:srgbClr val="FF0000"/>
                          </a:solidFill>
                          <a:latin typeface="+mn-lt"/>
                          <a:ea typeface="Cambria Math"/>
                        </a:rPr>
                        <m:t>N</m:t>
                      </m:r>
                    </m:oMath>
                  </m:oMathPara>
                </a14:m>
                <a:endParaRPr lang="en-US" sz="2800" dirty="0">
                  <a:solidFill>
                    <a:srgbClr val="FF0000"/>
                  </a:solidFill>
                  <a:latin typeface="Arial" pitchFamily="34" charset="0"/>
                  <a:cs typeface="Arial" pitchFamily="34" charset="0"/>
                </a:endParaRPr>
              </a:p>
            </p:txBody>
          </p:sp>
        </mc:Choice>
        <mc:Fallback xmlns="">
          <p:sp>
            <p:nvSpPr>
              <p:cNvPr id="3" name="TextBox 2"/>
              <p:cNvSpPr txBox="1">
                <a:spLocks noRot="1" noChangeAspect="1" noMove="1" noResize="1" noEditPoints="1" noAdjustHandles="1" noChangeArrowheads="1" noChangeShapeType="1" noTextEdit="1"/>
              </p:cNvSpPr>
              <p:nvPr/>
            </p:nvSpPr>
            <p:spPr>
              <a:xfrm>
                <a:off x="950130" y="3536167"/>
                <a:ext cx="4710970" cy="919291"/>
              </a:xfrm>
              <a:prstGeom prst="rect">
                <a:avLst/>
              </a:prstGeom>
              <a:blipFill rotWithShape="1">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p:cNvSpPr txBox="1"/>
              <p:nvPr/>
            </p:nvSpPr>
            <p:spPr>
              <a:xfrm>
                <a:off x="950128" y="4584905"/>
                <a:ext cx="4165948" cy="91948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nor/>
                        </m:rPr>
                        <a:rPr lang="en-US" sz="2800" b="0" i="0" dirty="0" smtClean="0">
                          <a:solidFill>
                            <a:srgbClr val="FF0000"/>
                          </a:solidFill>
                          <a:latin typeface="Arial" pitchFamily="34" charset="0"/>
                          <a:cs typeface="Arial" pitchFamily="34" charset="0"/>
                        </a:rPr>
                        <m:t>4.0</m:t>
                      </m:r>
                      <m:r>
                        <m:rPr>
                          <m:nor/>
                        </m:rPr>
                        <a:rPr lang="en-US" sz="2800" i="0" dirty="0" smtClean="0">
                          <a:solidFill>
                            <a:srgbClr val="FF0000"/>
                          </a:solidFill>
                          <a:latin typeface="Arial" pitchFamily="34" charset="0"/>
                          <a:cs typeface="Arial" pitchFamily="34" charset="0"/>
                        </a:rPr>
                        <m:t>0 </m:t>
                      </m:r>
                      <m:r>
                        <m:rPr>
                          <m:nor/>
                        </m:rPr>
                        <a:rPr lang="en-US" sz="2800" b="0" i="0" dirty="0" smtClean="0">
                          <a:solidFill>
                            <a:srgbClr val="FF0000"/>
                          </a:solidFill>
                          <a:latin typeface="Arial" pitchFamily="34" charset="0"/>
                          <a:cs typeface="Arial" pitchFamily="34" charset="0"/>
                        </a:rPr>
                        <m:t>ft</m:t>
                      </m:r>
                      <m:r>
                        <m:rPr>
                          <m:nor/>
                        </m:rPr>
                        <a:rPr lang="en-US" sz="2800" i="0" dirty="0" smtClean="0">
                          <a:solidFill>
                            <a:srgbClr val="FF0000"/>
                          </a:solidFill>
                          <a:latin typeface="Arial" pitchFamily="34" charset="0"/>
                          <a:cs typeface="Arial" pitchFamily="34" charset="0"/>
                        </a:rPr>
                        <m:t> </m:t>
                      </m:r>
                      <m:r>
                        <m:rPr>
                          <m:nor/>
                        </m:rPr>
                        <a:rPr lang="en-US" sz="2800" i="0" dirty="0" smtClean="0">
                          <a:solidFill>
                            <a:srgbClr val="FF0000"/>
                          </a:solidFill>
                          <a:latin typeface="Arial" pitchFamily="34" charset="0"/>
                          <a:ea typeface="Cambria Math"/>
                          <a:cs typeface="Arial" pitchFamily="34" charset="0"/>
                        </a:rPr>
                        <m:t>∙</m:t>
                      </m:r>
                      <m:r>
                        <a:rPr lang="en-US" sz="2800" b="0" i="1" dirty="0" smtClean="0">
                          <a:solidFill>
                            <a:srgbClr val="FF0000"/>
                          </a:solidFill>
                          <a:latin typeface="Cambria Math"/>
                          <a:ea typeface="Cambria Math"/>
                          <a:cs typeface="Arial" pitchFamily="34" charset="0"/>
                        </a:rPr>
                        <m:t> </m:t>
                      </m:r>
                      <m:f>
                        <m:fPr>
                          <m:ctrlPr>
                            <a:rPr lang="en-US" sz="2800" i="1" dirty="0" smtClean="0">
                              <a:solidFill>
                                <a:srgbClr val="FF0000"/>
                              </a:solidFill>
                              <a:latin typeface="Cambria Math" panose="02040503050406030204" pitchFamily="18" charset="0"/>
                              <a:ea typeface="Cambria Math"/>
                            </a:rPr>
                          </m:ctrlPr>
                        </m:fPr>
                        <m:num>
                          <m:r>
                            <m:rPr>
                              <m:nor/>
                            </m:rPr>
                            <a:rPr lang="en-US" sz="2800" b="0" i="0" dirty="0" smtClean="0">
                              <a:solidFill>
                                <a:srgbClr val="FF0000"/>
                              </a:solidFill>
                              <a:latin typeface="Arial" pitchFamily="34" charset="0"/>
                              <a:ea typeface="Cambria Math"/>
                              <a:cs typeface="Arial" pitchFamily="34" charset="0"/>
                            </a:rPr>
                            <m:t>1 </m:t>
                          </m:r>
                          <m:r>
                            <m:rPr>
                              <m:nor/>
                            </m:rPr>
                            <a:rPr lang="en-US" sz="2800" b="0" i="0" dirty="0" smtClean="0">
                              <a:solidFill>
                                <a:srgbClr val="FF0000"/>
                              </a:solidFill>
                              <a:latin typeface="Arial" pitchFamily="34" charset="0"/>
                              <a:ea typeface="Cambria Math"/>
                              <a:cs typeface="Arial" pitchFamily="34" charset="0"/>
                            </a:rPr>
                            <m:t>m</m:t>
                          </m:r>
                        </m:num>
                        <m:den>
                          <m:r>
                            <m:rPr>
                              <m:nor/>
                            </m:rPr>
                            <a:rPr lang="en-US" sz="2800" b="0" i="0" dirty="0" smtClean="0">
                              <a:solidFill>
                                <a:srgbClr val="FF0000"/>
                              </a:solidFill>
                              <a:latin typeface="Arial" pitchFamily="34" charset="0"/>
                              <a:ea typeface="Cambria Math"/>
                              <a:cs typeface="Arial" pitchFamily="34" charset="0"/>
                            </a:rPr>
                            <m:t>3.28 </m:t>
                          </m:r>
                          <m:r>
                            <m:rPr>
                              <m:nor/>
                            </m:rPr>
                            <a:rPr lang="en-US" sz="2800" b="0" i="0" dirty="0" smtClean="0">
                              <a:solidFill>
                                <a:srgbClr val="FF0000"/>
                              </a:solidFill>
                              <a:latin typeface="Arial" pitchFamily="34" charset="0"/>
                              <a:ea typeface="Cambria Math"/>
                              <a:cs typeface="Arial" pitchFamily="34" charset="0"/>
                            </a:rPr>
                            <m:t>ft</m:t>
                          </m:r>
                        </m:den>
                      </m:f>
                      <m:r>
                        <m:rPr>
                          <m:nor/>
                        </m:rPr>
                        <a:rPr lang="en-US" sz="2800" b="0" i="0" dirty="0" smtClean="0">
                          <a:solidFill>
                            <a:srgbClr val="FF0000"/>
                          </a:solidFill>
                          <a:latin typeface="Cambria Math"/>
                          <a:ea typeface="Cambria Math"/>
                        </a:rPr>
                        <m:t> </m:t>
                      </m:r>
                      <m:r>
                        <m:rPr>
                          <m:nor/>
                        </m:rPr>
                        <a:rPr lang="en-US" sz="2800" b="0" i="0" dirty="0" smtClean="0">
                          <a:solidFill>
                            <a:srgbClr val="FF0000"/>
                          </a:solidFill>
                          <a:latin typeface="Arial" pitchFamily="34" charset="0"/>
                          <a:ea typeface="Cambria Math"/>
                          <a:cs typeface="Arial" pitchFamily="34" charset="0"/>
                        </a:rPr>
                        <m:t>= 1.22 </m:t>
                      </m:r>
                      <m:r>
                        <m:rPr>
                          <m:nor/>
                        </m:rPr>
                        <a:rPr lang="en-US" sz="2800" b="0" i="0" dirty="0" smtClean="0">
                          <a:solidFill>
                            <a:srgbClr val="FF0000"/>
                          </a:solidFill>
                          <a:latin typeface="Arial" pitchFamily="34" charset="0"/>
                          <a:ea typeface="Cambria Math"/>
                          <a:cs typeface="Arial" pitchFamily="34" charset="0"/>
                        </a:rPr>
                        <m:t>m</m:t>
                      </m:r>
                    </m:oMath>
                  </m:oMathPara>
                </a14:m>
                <a:endParaRPr lang="en-US" sz="2800" dirty="0">
                  <a:solidFill>
                    <a:srgbClr val="FF0000"/>
                  </a:solidFill>
                  <a:latin typeface="Arial" pitchFamily="34" charset="0"/>
                  <a:cs typeface="Arial" pitchFamily="34" charset="0"/>
                </a:endParaRPr>
              </a:p>
            </p:txBody>
          </p:sp>
        </mc:Choice>
        <mc:Fallback xmlns="">
          <p:sp>
            <p:nvSpPr>
              <p:cNvPr id="18" name="TextBox 17"/>
              <p:cNvSpPr txBox="1">
                <a:spLocks noRot="1" noChangeAspect="1" noMove="1" noResize="1" noEditPoints="1" noAdjustHandles="1" noChangeArrowheads="1" noChangeShapeType="1" noTextEdit="1"/>
              </p:cNvSpPr>
              <p:nvPr/>
            </p:nvSpPr>
            <p:spPr>
              <a:xfrm>
                <a:off x="950128" y="4584905"/>
                <a:ext cx="4165948" cy="919482"/>
              </a:xfrm>
              <a:prstGeom prst="rect">
                <a:avLst/>
              </a:prstGeom>
              <a:blipFill rotWithShape="1">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p:cNvSpPr txBox="1"/>
              <p:nvPr/>
            </p:nvSpPr>
            <p:spPr>
              <a:xfrm>
                <a:off x="950128" y="5730059"/>
                <a:ext cx="4867807" cy="95410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nor/>
                        </m:rPr>
                        <a:rPr lang="en-US" sz="2800" i="1" dirty="0" smtClean="0">
                          <a:solidFill>
                            <a:srgbClr val="FF0000"/>
                          </a:solidFill>
                          <a:latin typeface="+mn-lt"/>
                        </a:rPr>
                        <m:t>W</m:t>
                      </m:r>
                      <m:r>
                        <m:rPr>
                          <m:nor/>
                        </m:rPr>
                        <a:rPr lang="en-US" sz="2800" b="0" i="0" dirty="0" smtClean="0">
                          <a:solidFill>
                            <a:srgbClr val="FF0000"/>
                          </a:solidFill>
                          <a:latin typeface="+mn-lt"/>
                        </a:rPr>
                        <m:t> = </m:t>
                      </m:r>
                      <m:r>
                        <m:rPr>
                          <m:nor/>
                        </m:rPr>
                        <a:rPr lang="en-US" sz="2800" b="0" i="1" dirty="0" smtClean="0">
                          <a:solidFill>
                            <a:srgbClr val="FF0000"/>
                          </a:solidFill>
                          <a:latin typeface="+mn-lt"/>
                        </a:rPr>
                        <m:t>F</m:t>
                      </m:r>
                      <m:r>
                        <m:rPr>
                          <m:nor/>
                        </m:rPr>
                        <a:rPr lang="en-US" sz="2800" b="0" i="1" dirty="0" smtClean="0">
                          <a:solidFill>
                            <a:srgbClr val="FF0000"/>
                          </a:solidFill>
                          <a:latin typeface="+mn-lt"/>
                        </a:rPr>
                        <m:t> ∙ </m:t>
                      </m:r>
                      <m:r>
                        <m:rPr>
                          <m:nor/>
                        </m:rPr>
                        <a:rPr lang="en-US" sz="2800" b="0" i="1" dirty="0" smtClean="0">
                          <a:solidFill>
                            <a:srgbClr val="FF0000"/>
                          </a:solidFill>
                          <a:latin typeface="+mn-lt"/>
                          <a:ea typeface="Cambria Math"/>
                        </a:rPr>
                        <m:t>d</m:t>
                      </m:r>
                      <m:r>
                        <m:rPr>
                          <m:nor/>
                        </m:rPr>
                        <a:rPr lang="en-US" sz="2800" b="0" i="1" dirty="0" smtClean="0">
                          <a:solidFill>
                            <a:srgbClr val="FF0000"/>
                          </a:solidFill>
                          <a:latin typeface="+mn-lt"/>
                          <a:ea typeface="Cambria Math"/>
                        </a:rPr>
                        <m:t> </m:t>
                      </m:r>
                      <m:r>
                        <m:rPr>
                          <m:nor/>
                        </m:rPr>
                        <a:rPr lang="en-US" sz="2800" b="0" i="0" dirty="0" smtClean="0">
                          <a:solidFill>
                            <a:srgbClr val="FF0000"/>
                          </a:solidFill>
                          <a:latin typeface="+mn-lt"/>
                          <a:ea typeface="Cambria Math"/>
                        </a:rPr>
                        <m:t>= 222.5 </m:t>
                      </m:r>
                      <m:r>
                        <m:rPr>
                          <m:nor/>
                        </m:rPr>
                        <a:rPr lang="en-US" sz="2800" b="0" i="0" dirty="0" smtClean="0">
                          <a:solidFill>
                            <a:srgbClr val="FF0000"/>
                          </a:solidFill>
                          <a:latin typeface="+mn-lt"/>
                          <a:ea typeface="Cambria Math"/>
                        </a:rPr>
                        <m:t>N</m:t>
                      </m:r>
                      <m:r>
                        <m:rPr>
                          <m:nor/>
                        </m:rPr>
                        <a:rPr lang="en-US" sz="2800" b="0" i="0" dirty="0" smtClean="0">
                          <a:solidFill>
                            <a:srgbClr val="FF0000"/>
                          </a:solidFill>
                          <a:latin typeface="+mn-lt"/>
                          <a:ea typeface="Cambria Math"/>
                        </a:rPr>
                        <m:t> ∙ 1.22 </m:t>
                      </m:r>
                      <m:r>
                        <m:rPr>
                          <m:nor/>
                        </m:rPr>
                        <a:rPr lang="en-US" sz="2800" b="0" i="0" dirty="0" smtClean="0">
                          <a:solidFill>
                            <a:srgbClr val="FF0000"/>
                          </a:solidFill>
                          <a:latin typeface="+mn-lt"/>
                          <a:ea typeface="Cambria Math"/>
                        </a:rPr>
                        <m:t>m</m:t>
                      </m:r>
                    </m:oMath>
                  </m:oMathPara>
                </a14:m>
                <a:endParaRPr lang="en-US" sz="2800" b="0" i="0" dirty="0" smtClean="0">
                  <a:solidFill>
                    <a:srgbClr val="FF0000"/>
                  </a:solidFill>
                  <a:latin typeface="+mn-lt"/>
                  <a:ea typeface="Cambria Math"/>
                </a:endParaRPr>
              </a:p>
              <a:p>
                <a:r>
                  <a:rPr lang="en-US" sz="2800" b="0" dirty="0" smtClean="0">
                    <a:solidFill>
                      <a:srgbClr val="FF0000"/>
                    </a:solidFill>
                  </a:rPr>
                  <a:t>                 </a:t>
                </a:r>
                <a14:m>
                  <m:oMath xmlns:m="http://schemas.openxmlformats.org/officeDocument/2006/math">
                    <m:r>
                      <m:rPr>
                        <m:nor/>
                      </m:rPr>
                      <a:rPr lang="en-US" sz="2800" b="0" i="0" smtClean="0">
                        <a:solidFill>
                          <a:srgbClr val="FF0000"/>
                        </a:solidFill>
                        <a:latin typeface="+mn-lt"/>
                      </a:rPr>
                      <m:t>≐ 271 </m:t>
                    </m:r>
                    <m:r>
                      <m:rPr>
                        <m:nor/>
                      </m:rPr>
                      <a:rPr lang="en-US" sz="2800" b="0" i="0" smtClean="0">
                        <a:solidFill>
                          <a:srgbClr val="FF0000"/>
                        </a:solidFill>
                        <a:latin typeface="+mn-lt"/>
                      </a:rPr>
                      <m:t>J</m:t>
                    </m:r>
                  </m:oMath>
                </a14:m>
                <a:endParaRPr lang="en-US" sz="2800" dirty="0">
                  <a:solidFill>
                    <a:srgbClr val="FF0000"/>
                  </a:solidFill>
                  <a:latin typeface="+mn-lt"/>
                </a:endParaRPr>
              </a:p>
            </p:txBody>
          </p:sp>
        </mc:Choice>
        <mc:Fallback xmlns="">
          <p:sp>
            <p:nvSpPr>
              <p:cNvPr id="19" name="TextBox 18"/>
              <p:cNvSpPr txBox="1">
                <a:spLocks noRot="1" noChangeAspect="1" noMove="1" noResize="1" noEditPoints="1" noAdjustHandles="1" noChangeArrowheads="1" noChangeShapeType="1" noTextEdit="1"/>
              </p:cNvSpPr>
              <p:nvPr/>
            </p:nvSpPr>
            <p:spPr>
              <a:xfrm>
                <a:off x="950128" y="5730059"/>
                <a:ext cx="4867807" cy="954107"/>
              </a:xfrm>
              <a:prstGeom prst="rect">
                <a:avLst/>
              </a:prstGeom>
              <a:blipFill rotWithShape="1">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79316671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64" presetClass="path" presetSubtype="0" accel="50000" decel="50000" fill="hold" nodeType="withEffect">
                                  <p:stCondLst>
                                    <p:cond delay="0"/>
                                  </p:stCondLst>
                                  <p:childTnLst>
                                    <p:animMotion origin="layout" path="M 3.33333E-6 -0.09537 L 0.00208 -0.58333 " pathEditMode="relative" rAng="0" ptsTypes="AA">
                                      <p:cBhvr>
                                        <p:cTn id="6" dur="2000" fill="hold"/>
                                        <p:tgtEl>
                                          <p:spTgt spid="30722"/>
                                        </p:tgtEl>
                                        <p:attrNameLst>
                                          <p:attrName>ppt_x</p:attrName>
                                          <p:attrName>ppt_y</p:attrName>
                                        </p:attrNameLst>
                                      </p:cBhvr>
                                      <p:rCtr x="104" y="-24398"/>
                                    </p:animMotion>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073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35" grpId="0"/>
      <p:bldP spid="3" grpId="0"/>
      <p:bldP spid="18" grpId="0"/>
      <p:bldP spid="19" grpId="0"/>
    </p:bld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0" y="0"/>
            <a:ext cx="2390775" cy="1143000"/>
          </a:xfrm>
        </p:spPr>
        <p:txBody>
          <a:bodyPr/>
          <a:lstStyle/>
          <a:p>
            <a:pPr algn="l" eaLnBrk="1" hangingPunct="1"/>
            <a:r>
              <a:rPr lang="en-US" sz="4000">
                <a:solidFill>
                  <a:srgbClr val="00386B"/>
                </a:solidFill>
                <a:latin typeface="Arial" charset="0"/>
              </a:rPr>
              <a:t>Energy</a:t>
            </a:r>
          </a:p>
        </p:txBody>
      </p:sp>
      <p:sp>
        <p:nvSpPr>
          <p:cNvPr id="10243" name="Rectangle 3"/>
          <p:cNvSpPr>
            <a:spLocks noGrp="1" noChangeArrowheads="1"/>
          </p:cNvSpPr>
          <p:nvPr>
            <p:ph type="body" idx="1"/>
          </p:nvPr>
        </p:nvSpPr>
        <p:spPr>
          <a:xfrm>
            <a:off x="815975" y="1065213"/>
            <a:ext cx="8328025" cy="1109662"/>
          </a:xfrm>
        </p:spPr>
        <p:txBody>
          <a:bodyPr/>
          <a:lstStyle/>
          <a:p>
            <a:pPr eaLnBrk="1" hangingPunct="1">
              <a:buFontTx/>
              <a:buNone/>
            </a:pPr>
            <a:r>
              <a:rPr lang="en-US" dirty="0">
                <a:latin typeface="Arial" charset="0"/>
              </a:rPr>
              <a:t>Ability to do </a:t>
            </a:r>
            <a:r>
              <a:rPr lang="en-US" dirty="0" smtClean="0">
                <a:latin typeface="Arial" charset="0"/>
              </a:rPr>
              <a:t>work</a:t>
            </a:r>
          </a:p>
          <a:p>
            <a:pPr eaLnBrk="1" hangingPunct="1">
              <a:buFontTx/>
              <a:buNone/>
            </a:pPr>
            <a:r>
              <a:rPr lang="en-US" sz="2800" dirty="0">
                <a:latin typeface="Arial" charset="0"/>
              </a:rPr>
              <a:t>L</a:t>
            </a:r>
            <a:r>
              <a:rPr lang="en-US" sz="2800" dirty="0" smtClean="0">
                <a:latin typeface="Arial" charset="0"/>
              </a:rPr>
              <a:t>ight</a:t>
            </a:r>
            <a:r>
              <a:rPr lang="en-US" sz="2800" dirty="0">
                <a:latin typeface="Arial" charset="0"/>
              </a:rPr>
              <a:t>, heat, mechanical, chemical, </a:t>
            </a:r>
            <a:r>
              <a:rPr lang="en-US" sz="2800" dirty="0" smtClean="0">
                <a:latin typeface="Arial" charset="0"/>
              </a:rPr>
              <a:t>and electrical forms of energy can all be used to exert a force for a distance.</a:t>
            </a:r>
          </a:p>
          <a:p>
            <a:pPr eaLnBrk="1" hangingPunct="1">
              <a:buFontTx/>
              <a:buNone/>
            </a:pPr>
            <a:endParaRPr lang="en-US" dirty="0">
              <a:latin typeface="Arial" charset="0"/>
            </a:endParaRPr>
          </a:p>
        </p:txBody>
      </p:sp>
      <p:pic>
        <p:nvPicPr>
          <p:cNvPr id="81924" name="Picture 4"/>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603250" y="3175894"/>
            <a:ext cx="1971675" cy="260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25" name="Picture 5"/>
          <p:cNvPicPr>
            <a:picLocks noChangeAspect="1" noChangeArrowheads="1"/>
          </p:cNvPicPr>
          <p:nvPr/>
        </p:nvPicPr>
        <p:blipFill>
          <a:blip r:embed="rId4" cstate="email">
            <a:extLst>
              <a:ext uri="{28A0092B-C50C-407E-A947-70E740481C1C}">
                <a14:useLocalDpi xmlns:a14="http://schemas.microsoft.com/office/drawing/2010/main" val="0"/>
              </a:ext>
            </a:extLst>
          </a:blip>
          <a:srcRect t="2483"/>
          <a:stretch>
            <a:fillRect/>
          </a:stretch>
        </p:blipFill>
        <p:spPr bwMode="auto">
          <a:xfrm>
            <a:off x="3217862" y="3187007"/>
            <a:ext cx="2362200" cy="259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26"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23000" y="3183832"/>
            <a:ext cx="2619375" cy="2595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7" name="Rectangle 12"/>
          <p:cNvSpPr>
            <a:spLocks noChangeArrowheads="1"/>
          </p:cNvSpPr>
          <p:nvPr/>
        </p:nvSpPr>
        <p:spPr bwMode="auto">
          <a:xfrm>
            <a:off x="3532188" y="5801619"/>
            <a:ext cx="17716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t>NASA solar sail</a:t>
            </a:r>
          </a:p>
        </p:txBody>
      </p:sp>
      <p:sp>
        <p:nvSpPr>
          <p:cNvPr id="10248" name="Rectangle 13"/>
          <p:cNvSpPr>
            <a:spLocks noChangeArrowheads="1"/>
          </p:cNvSpPr>
          <p:nvPr/>
        </p:nvSpPr>
        <p:spPr bwMode="auto">
          <a:xfrm>
            <a:off x="7077075" y="5769869"/>
            <a:ext cx="10350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t>Fuel cell</a:t>
            </a:r>
          </a:p>
        </p:txBody>
      </p:sp>
      <p:sp>
        <p:nvSpPr>
          <p:cNvPr id="10249" name="Rectangle 14"/>
          <p:cNvSpPr>
            <a:spLocks noChangeArrowheads="1"/>
          </p:cNvSpPr>
          <p:nvPr/>
        </p:nvSpPr>
        <p:spPr bwMode="auto">
          <a:xfrm>
            <a:off x="833438" y="5793682"/>
            <a:ext cx="15938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t>Roller coaster</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withEffect">
                                  <p:stCondLst>
                                    <p:cond delay="0"/>
                                  </p:stCondLst>
                                  <p:childTnLst>
                                    <p:set>
                                      <p:cBhvr>
                                        <p:cTn id="6" dur="1" fill="hold">
                                          <p:stCondLst>
                                            <p:cond delay="0"/>
                                          </p:stCondLst>
                                        </p:cTn>
                                        <p:tgtEl>
                                          <p:spTgt spid="8192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192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19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0" y="0"/>
            <a:ext cx="4725988" cy="876300"/>
          </a:xfrm>
        </p:spPr>
        <p:txBody>
          <a:bodyPr/>
          <a:lstStyle/>
          <a:p>
            <a:pPr algn="l" eaLnBrk="1" hangingPunct="1"/>
            <a:r>
              <a:rPr lang="en-US" sz="4000">
                <a:solidFill>
                  <a:srgbClr val="00386B"/>
                </a:solidFill>
                <a:latin typeface="Arial" charset="0"/>
              </a:rPr>
              <a:t>Forms of Energy</a:t>
            </a:r>
          </a:p>
        </p:txBody>
      </p:sp>
      <p:sp>
        <p:nvSpPr>
          <p:cNvPr id="11267" name="Rectangle 4"/>
          <p:cNvSpPr>
            <a:spLocks noChangeArrowheads="1"/>
          </p:cNvSpPr>
          <p:nvPr/>
        </p:nvSpPr>
        <p:spPr bwMode="auto">
          <a:xfrm>
            <a:off x="430213" y="4719638"/>
            <a:ext cx="8318500" cy="192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buFontTx/>
              <a:buChar char="•"/>
            </a:pPr>
            <a:endParaRPr lang="en-US" sz="1200"/>
          </a:p>
          <a:p>
            <a:pPr marL="342900" indent="-342900">
              <a:spcBef>
                <a:spcPct val="20000"/>
              </a:spcBef>
            </a:pPr>
            <a:endParaRPr lang="en-US" sz="1200"/>
          </a:p>
        </p:txBody>
      </p:sp>
      <p:sp>
        <p:nvSpPr>
          <p:cNvPr id="11268" name="Rectangle 5"/>
          <p:cNvSpPr>
            <a:spLocks noGrp="1" noChangeArrowheads="1"/>
          </p:cNvSpPr>
          <p:nvPr>
            <p:ph type="body" idx="1"/>
          </p:nvPr>
        </p:nvSpPr>
        <p:spPr>
          <a:xfrm>
            <a:off x="538163" y="936625"/>
            <a:ext cx="8002587" cy="1824038"/>
          </a:xfrm>
        </p:spPr>
        <p:txBody>
          <a:bodyPr/>
          <a:lstStyle/>
          <a:p>
            <a:pPr eaLnBrk="1" hangingPunct="1">
              <a:lnSpc>
                <a:spcPct val="90000"/>
              </a:lnSpc>
              <a:buFontTx/>
              <a:buNone/>
            </a:pPr>
            <a:r>
              <a:rPr lang="en-US" sz="2800" dirty="0">
                <a:solidFill>
                  <a:srgbClr val="FF0000"/>
                </a:solidFill>
                <a:latin typeface="Arial" charset="0"/>
              </a:rPr>
              <a:t>Potential Energy </a:t>
            </a:r>
            <a:r>
              <a:rPr lang="en-US" sz="1800" dirty="0">
                <a:latin typeface="Arial" charset="0"/>
              </a:rPr>
              <a:t>(Stored </a:t>
            </a:r>
            <a:r>
              <a:rPr lang="en-US" sz="1800" dirty="0" smtClean="0">
                <a:latin typeface="Arial" charset="0"/>
              </a:rPr>
              <a:t>energy, often referring to </a:t>
            </a:r>
            <a:r>
              <a:rPr lang="en-US" sz="1800" dirty="0">
                <a:latin typeface="Arial" charset="0"/>
              </a:rPr>
              <a:t>gravitational </a:t>
            </a:r>
            <a:r>
              <a:rPr lang="en-US" sz="1800" dirty="0" smtClean="0">
                <a:latin typeface="Arial" charset="0"/>
              </a:rPr>
              <a:t>potential energy</a:t>
            </a:r>
            <a:r>
              <a:rPr lang="en-US" sz="1800" dirty="0">
                <a:latin typeface="Arial" charset="0"/>
              </a:rPr>
              <a:t>)</a:t>
            </a:r>
            <a:endParaRPr lang="en-US" sz="1800" dirty="0">
              <a:solidFill>
                <a:srgbClr val="FF0000"/>
              </a:solidFill>
              <a:latin typeface="Arial" charset="0"/>
            </a:endParaRPr>
          </a:p>
          <a:p>
            <a:pPr eaLnBrk="1" hangingPunct="1">
              <a:lnSpc>
                <a:spcPct val="90000"/>
              </a:lnSpc>
              <a:buFontTx/>
              <a:buNone/>
            </a:pPr>
            <a:r>
              <a:rPr lang="en-US" sz="2800" dirty="0">
                <a:latin typeface="Arial" charset="0"/>
              </a:rPr>
              <a:t>	The capacity to do work by virtue of position or configuration </a:t>
            </a:r>
          </a:p>
          <a:p>
            <a:pPr eaLnBrk="1" hangingPunct="1">
              <a:lnSpc>
                <a:spcPct val="90000"/>
              </a:lnSpc>
              <a:buFontTx/>
              <a:buNone/>
            </a:pPr>
            <a:r>
              <a:rPr lang="en-US" sz="2800" dirty="0">
                <a:latin typeface="Arial" charset="0"/>
              </a:rPr>
              <a:t>	</a:t>
            </a:r>
          </a:p>
        </p:txBody>
      </p:sp>
      <p:pic>
        <p:nvPicPr>
          <p:cNvPr id="11269"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4863" y="4537075"/>
            <a:ext cx="2085975" cy="1966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70" name="Picture 9"/>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1125538" y="2488903"/>
            <a:ext cx="1776412" cy="1949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71" name="Picture 10"/>
          <p:cNvPicPr>
            <a:picLocks noChangeAspect="1"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6602413" y="2457153"/>
            <a:ext cx="1317625" cy="192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72" name="Picture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27813" y="4543425"/>
            <a:ext cx="1787525" cy="1949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73" name="Picture 12"/>
          <p:cNvPicPr>
            <a:picLocks noChangeAspect="1" noChangeArrowheads="1"/>
          </p:cNvPicPr>
          <p:nvPr/>
        </p:nvPicPr>
        <p:blipFill>
          <a:blip r:embed="rId7" cstate="email">
            <a:extLst>
              <a:ext uri="{28A0092B-C50C-407E-A947-70E740481C1C}">
                <a14:useLocalDpi xmlns:a14="http://schemas.microsoft.com/office/drawing/2010/main" val="0"/>
              </a:ext>
            </a:extLst>
          </a:blip>
          <a:srcRect/>
          <a:stretch>
            <a:fillRect/>
          </a:stretch>
        </p:blipFill>
        <p:spPr bwMode="auto">
          <a:xfrm>
            <a:off x="3994944" y="2466678"/>
            <a:ext cx="1514475" cy="192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74" name="Picture 1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643313" y="4729163"/>
            <a:ext cx="2232025" cy="1757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0" y="0"/>
            <a:ext cx="4725988" cy="876300"/>
          </a:xfrm>
        </p:spPr>
        <p:txBody>
          <a:bodyPr/>
          <a:lstStyle/>
          <a:p>
            <a:pPr algn="l" eaLnBrk="1" hangingPunct="1"/>
            <a:r>
              <a:rPr lang="en-US" sz="4000">
                <a:solidFill>
                  <a:srgbClr val="00386B"/>
                </a:solidFill>
                <a:latin typeface="Arial" charset="0"/>
              </a:rPr>
              <a:t>Forms of Energy</a:t>
            </a:r>
          </a:p>
        </p:txBody>
      </p:sp>
      <p:sp>
        <p:nvSpPr>
          <p:cNvPr id="12291" name="Rectangle 3"/>
          <p:cNvSpPr>
            <a:spLocks noGrp="1" noChangeArrowheads="1"/>
          </p:cNvSpPr>
          <p:nvPr>
            <p:ph type="body" idx="1"/>
          </p:nvPr>
        </p:nvSpPr>
        <p:spPr>
          <a:xfrm>
            <a:off x="603250" y="885825"/>
            <a:ext cx="8175625" cy="2655888"/>
          </a:xfrm>
        </p:spPr>
        <p:txBody>
          <a:bodyPr/>
          <a:lstStyle/>
          <a:p>
            <a:pPr eaLnBrk="1" hangingPunct="1">
              <a:buFontTx/>
              <a:buNone/>
            </a:pPr>
            <a:r>
              <a:rPr lang="en-US">
                <a:solidFill>
                  <a:srgbClr val="FF0000"/>
                </a:solidFill>
                <a:latin typeface="Arial" charset="0"/>
              </a:rPr>
              <a:t>Kinetic Energy </a:t>
            </a:r>
            <a:r>
              <a:rPr lang="en-US" sz="2000">
                <a:latin typeface="Arial" charset="0"/>
              </a:rPr>
              <a:t>(Energy of motion) </a:t>
            </a:r>
          </a:p>
          <a:p>
            <a:pPr eaLnBrk="1" hangingPunct="1">
              <a:buFontTx/>
              <a:buNone/>
            </a:pPr>
            <a:r>
              <a:rPr lang="en-US">
                <a:latin typeface="Arial" charset="0"/>
              </a:rPr>
              <a:t>	Energy which a body possesses because of its motion, which occurs anywhere from an atomic level to that of a whole organism</a:t>
            </a:r>
          </a:p>
        </p:txBody>
      </p:sp>
      <p:pic>
        <p:nvPicPr>
          <p:cNvPr id="12292"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73942" y="3795713"/>
            <a:ext cx="1979613" cy="2176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3" name="Picture 7"/>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5417609" y="3817938"/>
            <a:ext cx="1706562" cy="2170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4" name="Picture 8"/>
          <p:cNvPicPr>
            <a:picLocks noChangeAspect="1" noChangeArrowheads="1"/>
          </p:cNvPicPr>
          <p:nvPr/>
        </p:nvPicPr>
        <p:blipFill>
          <a:blip r:embed="rId5">
            <a:extLst>
              <a:ext uri="{28A0092B-C50C-407E-A947-70E740481C1C}">
                <a14:useLocalDpi xmlns:a14="http://schemas.microsoft.com/office/drawing/2010/main" val="0"/>
              </a:ext>
            </a:extLst>
          </a:blip>
          <a:srcRect l="1755" t="1782" r="2397"/>
          <a:stretch>
            <a:fillRect/>
          </a:stretch>
        </p:blipFill>
        <p:spPr bwMode="auto">
          <a:xfrm>
            <a:off x="307975" y="4027488"/>
            <a:ext cx="2601913" cy="174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5" name="Picture 10"/>
          <p:cNvPicPr>
            <a:picLocks noChangeAspect="1" noChangeArrowheads="1"/>
          </p:cNvPicPr>
          <p:nvPr/>
        </p:nvPicPr>
        <p:blipFill>
          <a:blip r:embed="rId6" cstate="email">
            <a:extLst>
              <a:ext uri="{28A0092B-C50C-407E-A947-70E740481C1C}">
                <a14:useLocalDpi xmlns:a14="http://schemas.microsoft.com/office/drawing/2010/main" val="0"/>
              </a:ext>
            </a:extLst>
          </a:blip>
          <a:srcRect/>
          <a:stretch>
            <a:fillRect/>
          </a:stretch>
        </p:blipFill>
        <p:spPr bwMode="auto">
          <a:xfrm>
            <a:off x="7388225" y="3838575"/>
            <a:ext cx="1457325" cy="214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3314" name="Picture 9"/>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6081713" y="4913313"/>
            <a:ext cx="1824037" cy="163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5" name="Rectangle 14"/>
          <p:cNvSpPr>
            <a:spLocks noGrp="1" noChangeArrowheads="1"/>
          </p:cNvSpPr>
          <p:nvPr>
            <p:ph type="title"/>
          </p:nvPr>
        </p:nvSpPr>
        <p:spPr>
          <a:xfrm>
            <a:off x="0" y="0"/>
            <a:ext cx="6384925" cy="730250"/>
          </a:xfrm>
        </p:spPr>
        <p:txBody>
          <a:bodyPr/>
          <a:lstStyle/>
          <a:p>
            <a:pPr algn="l" eaLnBrk="1" hangingPunct="1"/>
            <a:r>
              <a:rPr lang="en-US" sz="4000">
                <a:solidFill>
                  <a:srgbClr val="00386B"/>
                </a:solidFill>
                <a:latin typeface="Arial" charset="0"/>
              </a:rPr>
              <a:t>Energy Transformation</a:t>
            </a:r>
          </a:p>
        </p:txBody>
      </p:sp>
      <p:sp>
        <p:nvSpPr>
          <p:cNvPr id="13316" name="Line 6"/>
          <p:cNvSpPr>
            <a:spLocks noChangeShapeType="1"/>
          </p:cNvSpPr>
          <p:nvPr/>
        </p:nvSpPr>
        <p:spPr bwMode="auto">
          <a:xfrm>
            <a:off x="4106863" y="1801813"/>
            <a:ext cx="120967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pic>
        <p:nvPicPr>
          <p:cNvPr id="13317" name="Picture 24" descr="dreamstimeextrasmall_6090598"/>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6083300" y="1008063"/>
            <a:ext cx="1787525" cy="169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18" name="Picture 25" descr="dreamstimeextrasmall_6749557"/>
          <p:cNvPicPr>
            <a:picLocks noChangeAspect="1"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6316663" y="2807168"/>
            <a:ext cx="1227604" cy="1753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19" name="Picture 26" descr="dreamstimeextrasmall_7036980"/>
          <p:cNvPicPr>
            <a:picLocks noChangeAspect="1" noChangeArrowheads="1"/>
          </p:cNvPicPr>
          <p:nvPr/>
        </p:nvPicPr>
        <p:blipFill>
          <a:blip r:embed="rId6" cstate="email">
            <a:extLst>
              <a:ext uri="{28A0092B-C50C-407E-A947-70E740481C1C}">
                <a14:useLocalDpi xmlns:a14="http://schemas.microsoft.com/office/drawing/2010/main" val="0"/>
              </a:ext>
            </a:extLst>
          </a:blip>
          <a:srcRect/>
          <a:stretch>
            <a:fillRect/>
          </a:stretch>
        </p:blipFill>
        <p:spPr bwMode="auto">
          <a:xfrm>
            <a:off x="1084263" y="1020763"/>
            <a:ext cx="2546350" cy="169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20" name="Picture 27" descr="dreamstimeextrasmall_7991153"/>
          <p:cNvPicPr>
            <a:picLocks noChangeAspect="1" noChangeArrowheads="1"/>
          </p:cNvPicPr>
          <p:nvPr/>
        </p:nvPicPr>
        <p:blipFill>
          <a:blip r:embed="rId7" cstate="email">
            <a:extLst>
              <a:ext uri="{28A0092B-C50C-407E-A947-70E740481C1C}">
                <a14:useLocalDpi xmlns:a14="http://schemas.microsoft.com/office/drawing/2010/main" val="0"/>
              </a:ext>
            </a:extLst>
          </a:blip>
          <a:srcRect/>
          <a:stretch>
            <a:fillRect/>
          </a:stretch>
        </p:blipFill>
        <p:spPr bwMode="auto">
          <a:xfrm>
            <a:off x="1090613" y="2959100"/>
            <a:ext cx="2538412" cy="169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21" name="Picture 29"/>
          <p:cNvPicPr>
            <a:picLocks noChangeAspect="1" noChangeArrowheads="1"/>
          </p:cNvPicPr>
          <p:nvPr/>
        </p:nvPicPr>
        <p:blipFill>
          <a:blip r:embed="rId8" cstate="email">
            <a:extLst>
              <a:ext uri="{28A0092B-C50C-407E-A947-70E740481C1C}">
                <a14:useLocalDpi xmlns:a14="http://schemas.microsoft.com/office/drawing/2010/main" val="0"/>
              </a:ext>
            </a:extLst>
          </a:blip>
          <a:srcRect/>
          <a:stretch>
            <a:fillRect/>
          </a:stretch>
        </p:blipFill>
        <p:spPr bwMode="auto">
          <a:xfrm>
            <a:off x="1098550" y="4914900"/>
            <a:ext cx="2517775" cy="168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22" name="Rectangle 30"/>
          <p:cNvSpPr>
            <a:spLocks noChangeArrowheads="1"/>
          </p:cNvSpPr>
          <p:nvPr/>
        </p:nvSpPr>
        <p:spPr bwMode="auto">
          <a:xfrm>
            <a:off x="3793787" y="1425575"/>
            <a:ext cx="219322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dirty="0" smtClean="0"/>
              <a:t>Chemical </a:t>
            </a:r>
            <a:r>
              <a:rPr lang="en-US" dirty="0" smtClean="0">
                <a:sym typeface="Wingdings"/>
              </a:rPr>
              <a:t> Kinetic</a:t>
            </a:r>
            <a:endParaRPr lang="en-US" dirty="0"/>
          </a:p>
        </p:txBody>
      </p:sp>
      <p:sp>
        <p:nvSpPr>
          <p:cNvPr id="13323" name="Rectangle 31"/>
          <p:cNvSpPr>
            <a:spLocks noChangeArrowheads="1"/>
          </p:cNvSpPr>
          <p:nvPr/>
        </p:nvSpPr>
        <p:spPr bwMode="auto">
          <a:xfrm>
            <a:off x="3790944" y="3303588"/>
            <a:ext cx="229582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dirty="0" smtClean="0"/>
              <a:t>Radiant </a:t>
            </a:r>
            <a:r>
              <a:rPr lang="en-US" dirty="0" smtClean="0">
                <a:sym typeface="Wingdings"/>
              </a:rPr>
              <a:t> Chemical</a:t>
            </a:r>
            <a:endParaRPr lang="en-US" dirty="0"/>
          </a:p>
        </p:txBody>
      </p:sp>
      <p:sp>
        <p:nvSpPr>
          <p:cNvPr id="13324" name="Rectangle 32"/>
          <p:cNvSpPr>
            <a:spLocks noChangeArrowheads="1"/>
          </p:cNvSpPr>
          <p:nvPr/>
        </p:nvSpPr>
        <p:spPr bwMode="auto">
          <a:xfrm>
            <a:off x="3679819" y="5373688"/>
            <a:ext cx="231783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dirty="0" smtClean="0"/>
              <a:t>Electrical </a:t>
            </a:r>
            <a:r>
              <a:rPr lang="en-US" dirty="0" smtClean="0">
                <a:sym typeface="Wingdings"/>
              </a:rPr>
              <a:t> Thermal</a:t>
            </a:r>
            <a:endParaRPr lang="en-US" dirty="0"/>
          </a:p>
        </p:txBody>
      </p:sp>
      <p:sp>
        <p:nvSpPr>
          <p:cNvPr id="13325" name="Line 33"/>
          <p:cNvSpPr>
            <a:spLocks noChangeShapeType="1"/>
          </p:cNvSpPr>
          <p:nvPr/>
        </p:nvSpPr>
        <p:spPr bwMode="auto">
          <a:xfrm>
            <a:off x="4113213" y="5784850"/>
            <a:ext cx="120967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3326" name="Line 34"/>
          <p:cNvSpPr>
            <a:spLocks noChangeShapeType="1"/>
          </p:cNvSpPr>
          <p:nvPr/>
        </p:nvSpPr>
        <p:spPr bwMode="auto">
          <a:xfrm>
            <a:off x="4113213" y="3690938"/>
            <a:ext cx="120967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0" y="0"/>
            <a:ext cx="7445375" cy="769938"/>
          </a:xfrm>
        </p:spPr>
        <p:txBody>
          <a:bodyPr/>
          <a:lstStyle/>
          <a:p>
            <a:pPr algn="l" eaLnBrk="1" hangingPunct="1"/>
            <a:r>
              <a:rPr lang="en-US" sz="4000" dirty="0" smtClean="0">
                <a:solidFill>
                  <a:srgbClr val="00386B"/>
                </a:solidFill>
                <a:latin typeface="Arial" charset="0"/>
              </a:rPr>
              <a:t>Renewable  </a:t>
            </a:r>
            <a:r>
              <a:rPr lang="en-US" sz="4000" dirty="0">
                <a:solidFill>
                  <a:srgbClr val="00386B"/>
                </a:solidFill>
                <a:latin typeface="Arial" charset="0"/>
              </a:rPr>
              <a:t>Energy Sources</a:t>
            </a:r>
          </a:p>
        </p:txBody>
      </p:sp>
      <p:grpSp>
        <p:nvGrpSpPr>
          <p:cNvPr id="4" name="Group 3"/>
          <p:cNvGrpSpPr/>
          <p:nvPr/>
        </p:nvGrpSpPr>
        <p:grpSpPr>
          <a:xfrm>
            <a:off x="736600" y="896938"/>
            <a:ext cx="1555750" cy="2774950"/>
            <a:chOff x="736600" y="896938"/>
            <a:chExt cx="1555750" cy="2774950"/>
          </a:xfrm>
        </p:grpSpPr>
        <p:pic>
          <p:nvPicPr>
            <p:cNvPr id="14340" name="Picture 9"/>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736600" y="1338263"/>
              <a:ext cx="1555750" cy="2333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9341" name="Rectangle 13"/>
            <p:cNvSpPr>
              <a:spLocks noChangeArrowheads="1"/>
            </p:cNvSpPr>
            <p:nvPr/>
          </p:nvSpPr>
          <p:spPr bwMode="auto">
            <a:xfrm>
              <a:off x="741363" y="896938"/>
              <a:ext cx="1531937" cy="457200"/>
            </a:xfrm>
            <a:prstGeom prst="rect">
              <a:avLst/>
            </a:prstGeom>
            <a:noFill/>
            <a:ln w="9525">
              <a:noFill/>
              <a:miter lim="800000"/>
              <a:headEnd/>
              <a:tailEnd/>
            </a:ln>
            <a:effectLst/>
          </p:spPr>
          <p:txBody>
            <a:bodyPr>
              <a:spAutoFit/>
            </a:bodyPr>
            <a:lstStyle/>
            <a:p>
              <a:pPr algn="ctr"/>
              <a:r>
                <a:rPr lang="en-US" sz="2400" dirty="0">
                  <a:effectLst>
                    <a:outerShdw blurRad="38100" dist="38100" dir="2700000" algn="tl">
                      <a:srgbClr val="DDDDDD"/>
                    </a:outerShdw>
                  </a:effectLst>
                </a:rPr>
                <a:t>Biomass</a:t>
              </a:r>
            </a:p>
          </p:txBody>
        </p:sp>
      </p:grpSp>
      <p:grpSp>
        <p:nvGrpSpPr>
          <p:cNvPr id="3" name="Group 2"/>
          <p:cNvGrpSpPr/>
          <p:nvPr/>
        </p:nvGrpSpPr>
        <p:grpSpPr>
          <a:xfrm>
            <a:off x="3519487" y="903288"/>
            <a:ext cx="1854200" cy="2762250"/>
            <a:chOff x="3727450" y="903288"/>
            <a:chExt cx="1854200" cy="2762250"/>
          </a:xfrm>
        </p:grpSpPr>
        <p:pic>
          <p:nvPicPr>
            <p:cNvPr id="14339" name="Picture 4"/>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3889375" y="1333500"/>
              <a:ext cx="1552575" cy="2332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9342" name="Rectangle 14"/>
            <p:cNvSpPr>
              <a:spLocks noChangeArrowheads="1"/>
            </p:cNvSpPr>
            <p:nvPr/>
          </p:nvSpPr>
          <p:spPr bwMode="auto">
            <a:xfrm>
              <a:off x="3727450" y="903288"/>
              <a:ext cx="1854200" cy="457200"/>
            </a:xfrm>
            <a:prstGeom prst="rect">
              <a:avLst/>
            </a:prstGeom>
            <a:noFill/>
            <a:ln w="9525">
              <a:noFill/>
              <a:miter lim="800000"/>
              <a:headEnd/>
              <a:tailEnd/>
            </a:ln>
            <a:effectLst/>
          </p:spPr>
          <p:txBody>
            <a:bodyPr>
              <a:spAutoFit/>
            </a:bodyPr>
            <a:lstStyle/>
            <a:p>
              <a:pPr algn="ctr">
                <a:defRPr/>
              </a:pPr>
              <a:r>
                <a:rPr lang="en-US" sz="2400" dirty="0">
                  <a:effectLst>
                    <a:outerShdw blurRad="38100" dist="38100" dir="2700000" algn="tl">
                      <a:srgbClr val="C0C0C0"/>
                    </a:outerShdw>
                  </a:effectLst>
                  <a:ea typeface="+mn-ea"/>
                </a:rPr>
                <a:t>Hydropowe</a:t>
              </a:r>
              <a:r>
                <a:rPr lang="en-US" sz="2400" dirty="0">
                  <a:ea typeface="+mn-ea"/>
                </a:rPr>
                <a:t>r</a:t>
              </a:r>
            </a:p>
          </p:txBody>
        </p:sp>
      </p:grpSp>
      <p:grpSp>
        <p:nvGrpSpPr>
          <p:cNvPr id="2" name="Group 1"/>
          <p:cNvGrpSpPr/>
          <p:nvPr/>
        </p:nvGrpSpPr>
        <p:grpSpPr>
          <a:xfrm>
            <a:off x="6600825" y="952500"/>
            <a:ext cx="1778000" cy="2747963"/>
            <a:chOff x="6600825" y="952500"/>
            <a:chExt cx="1778000" cy="2747963"/>
          </a:xfrm>
        </p:grpSpPr>
        <p:pic>
          <p:nvPicPr>
            <p:cNvPr id="14341" name="Picture 10"/>
            <p:cNvPicPr>
              <a:picLocks noChangeAspect="1"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6689725" y="1381125"/>
              <a:ext cx="1592263" cy="2319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9343" name="Rectangle 15"/>
            <p:cNvSpPr>
              <a:spLocks noChangeArrowheads="1"/>
            </p:cNvSpPr>
            <p:nvPr/>
          </p:nvSpPr>
          <p:spPr bwMode="auto">
            <a:xfrm>
              <a:off x="6600825" y="952500"/>
              <a:ext cx="1778000" cy="457200"/>
            </a:xfrm>
            <a:prstGeom prst="rect">
              <a:avLst/>
            </a:prstGeom>
            <a:noFill/>
            <a:ln w="9525">
              <a:noFill/>
              <a:miter lim="800000"/>
              <a:headEnd/>
              <a:tailEnd/>
            </a:ln>
            <a:effectLst/>
          </p:spPr>
          <p:txBody>
            <a:bodyPr wrap="none">
              <a:spAutoFit/>
            </a:bodyPr>
            <a:lstStyle/>
            <a:p>
              <a:r>
                <a:rPr lang="en-US" sz="2400" dirty="0">
                  <a:effectLst>
                    <a:outerShdw blurRad="38100" dist="38100" dir="2700000" algn="tl">
                      <a:srgbClr val="DDDDDD"/>
                    </a:outerShdw>
                  </a:effectLst>
                </a:rPr>
                <a:t>Geothermal</a:t>
              </a:r>
            </a:p>
          </p:txBody>
        </p:sp>
      </p:grpSp>
      <p:grpSp>
        <p:nvGrpSpPr>
          <p:cNvPr id="6" name="Group 5"/>
          <p:cNvGrpSpPr/>
          <p:nvPr/>
        </p:nvGrpSpPr>
        <p:grpSpPr>
          <a:xfrm>
            <a:off x="1970617" y="3752850"/>
            <a:ext cx="1601787" cy="2711450"/>
            <a:chOff x="2252663" y="3752850"/>
            <a:chExt cx="1601787" cy="2711450"/>
          </a:xfrm>
        </p:grpSpPr>
        <p:pic>
          <p:nvPicPr>
            <p:cNvPr id="14342" name="Picture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62188" y="4187825"/>
              <a:ext cx="1592262" cy="227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9344" name="Rectangle 16"/>
            <p:cNvSpPr>
              <a:spLocks noChangeArrowheads="1"/>
            </p:cNvSpPr>
            <p:nvPr/>
          </p:nvSpPr>
          <p:spPr bwMode="auto">
            <a:xfrm>
              <a:off x="2252663" y="3752850"/>
              <a:ext cx="1590675" cy="457200"/>
            </a:xfrm>
            <a:prstGeom prst="rect">
              <a:avLst/>
            </a:prstGeom>
            <a:noFill/>
            <a:ln w="9525">
              <a:noFill/>
              <a:miter lim="800000"/>
              <a:headEnd/>
              <a:tailEnd/>
            </a:ln>
            <a:effectLst/>
          </p:spPr>
          <p:txBody>
            <a:bodyPr>
              <a:spAutoFit/>
            </a:bodyPr>
            <a:lstStyle/>
            <a:p>
              <a:pPr algn="ctr"/>
              <a:r>
                <a:rPr lang="en-US" sz="2400">
                  <a:effectLst>
                    <a:outerShdw blurRad="38100" dist="38100" dir="2700000" algn="tl">
                      <a:srgbClr val="DDDDDD"/>
                    </a:outerShdw>
                  </a:effectLst>
                </a:rPr>
                <a:t>Wind</a:t>
              </a:r>
            </a:p>
          </p:txBody>
        </p:sp>
      </p:grpSp>
      <p:grpSp>
        <p:nvGrpSpPr>
          <p:cNvPr id="5" name="Group 4"/>
          <p:cNvGrpSpPr/>
          <p:nvPr/>
        </p:nvGrpSpPr>
        <p:grpSpPr>
          <a:xfrm>
            <a:off x="5543021" y="3744913"/>
            <a:ext cx="1630363" cy="2709862"/>
            <a:chOff x="5280025" y="3744913"/>
            <a:chExt cx="1630363" cy="2709862"/>
          </a:xfrm>
        </p:grpSpPr>
        <p:pic>
          <p:nvPicPr>
            <p:cNvPr id="14343" name="Picture 1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286375" y="4189413"/>
              <a:ext cx="1624013" cy="2265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9345" name="Rectangle 17"/>
            <p:cNvSpPr>
              <a:spLocks noChangeArrowheads="1"/>
            </p:cNvSpPr>
            <p:nvPr/>
          </p:nvSpPr>
          <p:spPr bwMode="auto">
            <a:xfrm>
              <a:off x="5280025" y="3744913"/>
              <a:ext cx="1609725" cy="457200"/>
            </a:xfrm>
            <a:prstGeom prst="rect">
              <a:avLst/>
            </a:prstGeom>
            <a:noFill/>
            <a:ln w="9525">
              <a:noFill/>
              <a:miter lim="800000"/>
              <a:headEnd/>
              <a:tailEnd/>
            </a:ln>
            <a:effectLst/>
          </p:spPr>
          <p:txBody>
            <a:bodyPr>
              <a:spAutoFit/>
            </a:bodyPr>
            <a:lstStyle/>
            <a:p>
              <a:pPr algn="ctr"/>
              <a:r>
                <a:rPr lang="en-US" sz="2400">
                  <a:effectLst>
                    <a:outerShdw blurRad="38100" dist="38100" dir="2700000" algn="tl">
                      <a:srgbClr val="DDDDDD"/>
                    </a:outerShdw>
                  </a:effectLst>
                </a:rPr>
                <a:t>Solar</a:t>
              </a:r>
            </a:p>
          </p:txBody>
        </p:sp>
      </p:grpSp>
    </p:spTree>
  </p:cSld>
  <p:clrMapOvr>
    <a:masterClrMapping/>
  </p:clrMapOvr>
  <p:timing>
    <p:tnLst>
      <p:par>
        <p:cTn id="1" dur="indefinite" restart="never" nodeType="tmRoot"/>
      </p:par>
    </p:tnLst>
  </p:timing>
</p:sld>
</file>

<file path=ppt/theme/theme1.xml><?xml version="1.0" encoding="utf-8"?>
<a:theme xmlns:a="http://schemas.openxmlformats.org/drawingml/2006/main" name="1_Custom Design">
  <a:themeElements>
    <a:clrScheme name="1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CurriculumTemplate">
  <a:themeElements>
    <a:clrScheme name="General_PowerPoint_Template_2008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General_PowerPoint_Template_2008">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General_PowerPoint_Template_2008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General_PowerPoint_Template_2008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General_PowerPoint_Template_2008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General_PowerPoint_Template_2008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General_PowerPoint_Template_2008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General_PowerPoint_Template_2008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General_PowerPoint_Template_2008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General_PowerPoint_Template_2008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General_PowerPoint_Template_2008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General_PowerPoint_Template_2008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General_PowerPoint_Template_2008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General_PowerPoint_Template_2008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2_Custom Design">
  <a:themeElements>
    <a:clrScheme name="1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General_PowerPoint_Template_2008</Template>
  <TotalTime>3763</TotalTime>
  <Words>1887</Words>
  <Application>Microsoft Office PowerPoint</Application>
  <PresentationFormat>On-screen Show (4:3)</PresentationFormat>
  <Paragraphs>207</Paragraphs>
  <Slides>18</Slides>
  <Notes>17</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18</vt:i4>
      </vt:variant>
    </vt:vector>
  </HeadingPairs>
  <TitlesOfParts>
    <vt:vector size="26" baseType="lpstr">
      <vt:lpstr>ＭＳ Ｐゴシック</vt:lpstr>
      <vt:lpstr>Arial</vt:lpstr>
      <vt:lpstr>Cambria Math</vt:lpstr>
      <vt:lpstr>Symbol</vt:lpstr>
      <vt:lpstr>Wingdings</vt:lpstr>
      <vt:lpstr>1_Custom Design</vt:lpstr>
      <vt:lpstr>CurriculumTemplate</vt:lpstr>
      <vt:lpstr>2_Custom Design</vt:lpstr>
      <vt:lpstr>PowerPoint Presentation</vt:lpstr>
      <vt:lpstr>Work</vt:lpstr>
      <vt:lpstr>Work Example</vt:lpstr>
      <vt:lpstr>Work Example</vt:lpstr>
      <vt:lpstr>Energy</vt:lpstr>
      <vt:lpstr>Forms of Energy</vt:lpstr>
      <vt:lpstr>Forms of Energy</vt:lpstr>
      <vt:lpstr>Energy Transformation</vt:lpstr>
      <vt:lpstr>Renewable  Energy Sources</vt:lpstr>
      <vt:lpstr>Nonrenewable Energy Sources</vt:lpstr>
      <vt:lpstr>Conservation of Energy</vt:lpstr>
      <vt:lpstr>Energy Conversion</vt:lpstr>
      <vt:lpstr>Efficiency</vt:lpstr>
      <vt:lpstr>What Are Current Energy Concerns? </vt:lpstr>
      <vt:lpstr>Power</vt:lpstr>
      <vt:lpstr>Types of Power</vt:lpstr>
      <vt:lpstr>Power Example </vt:lpstr>
      <vt:lpstr>Resources</vt:lpstr>
    </vt:vector>
  </TitlesOfParts>
  <Company>Project Lead The Way, Inc.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Energy, Work, and Power</dc:title>
  <dc:subject>POE - Unit 1 - Lesson 1.2 - Energy Sources</dc:subject>
  <dc:creator>POE Revision Team</dc:creator>
  <cp:lastModifiedBy>Elizabeth Day</cp:lastModifiedBy>
  <cp:revision>103</cp:revision>
  <dcterms:created xsi:type="dcterms:W3CDTF">2008-04-02T18:51:58Z</dcterms:created>
  <dcterms:modified xsi:type="dcterms:W3CDTF">2016-11-15T20:31:15Z</dcterms:modified>
</cp:coreProperties>
</file>