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0" r:id="rId2"/>
  </p:sldMasterIdLst>
  <p:notesMasterIdLst>
    <p:notesMasterId r:id="rId18"/>
  </p:notesMasterIdLst>
  <p:handoutMasterIdLst>
    <p:handoutMasterId r:id="rId19"/>
  </p:handoutMasterIdLst>
  <p:sldIdLst>
    <p:sldId id="275" r:id="rId3"/>
    <p:sldId id="258" r:id="rId4"/>
    <p:sldId id="260" r:id="rId5"/>
    <p:sldId id="261" r:id="rId6"/>
    <p:sldId id="262" r:id="rId7"/>
    <p:sldId id="263" r:id="rId8"/>
    <p:sldId id="264" r:id="rId9"/>
    <p:sldId id="274" r:id="rId10"/>
    <p:sldId id="265" r:id="rId11"/>
    <p:sldId id="266" r:id="rId12"/>
    <p:sldId id="268" r:id="rId13"/>
    <p:sldId id="269" r:id="rId14"/>
    <p:sldId id="272" r:id="rId15"/>
    <p:sldId id="273" r:id="rId16"/>
    <p:sldId id="259" r:id="rId17"/>
  </p:sldIdLst>
  <p:sldSz cx="9144000" cy="6858000" type="screen4x3"/>
  <p:notesSz cx="6858000" cy="9144000"/>
  <p:custDataLst>
    <p:tags r:id="rId20"/>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86B"/>
    <a:srgbClr val="AF1E2D"/>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64" autoAdjust="0"/>
    <p:restoredTop sz="81350" autoAdjust="0"/>
  </p:normalViewPr>
  <p:slideViewPr>
    <p:cSldViewPr snapToGrid="0">
      <p:cViewPr varScale="1">
        <p:scale>
          <a:sx n="93" d="100"/>
          <a:sy n="93" d="100"/>
        </p:scale>
        <p:origin x="2160" y="72"/>
      </p:cViewPr>
      <p:guideLst>
        <p:guide orient="horz" pos="2160"/>
        <p:guide pos="2880"/>
      </p:guideLst>
    </p:cSldViewPr>
  </p:slideViewPr>
  <p:notesTextViewPr>
    <p:cViewPr>
      <p:scale>
        <a:sx n="100" d="100"/>
        <a:sy n="100" d="100"/>
      </p:scale>
      <p:origin x="0" y="0"/>
    </p:cViewPr>
  </p:notesTextViewPr>
  <p:notesViewPr>
    <p:cSldViewPr snapToGrid="0">
      <p:cViewPr varScale="1">
        <p:scale>
          <a:sx n="83" d="100"/>
          <a:sy n="83" d="100"/>
        </p:scale>
        <p:origin x="-265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9" name="Rectangle 7"/>
          <p:cNvSpPr>
            <a:spLocks noGrp="1" noChangeArrowheads="1"/>
          </p:cNvSpPr>
          <p:nvPr>
            <p:ph type="hdr" sz="quarter"/>
          </p:nvPr>
        </p:nvSpPr>
        <p:spPr bwMode="auto">
          <a:xfrm>
            <a:off x="66675" y="77788"/>
            <a:ext cx="3038475" cy="465137"/>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defRPr sz="1200"/>
            </a:lvl1pPr>
          </a:lstStyle>
          <a:p>
            <a:r>
              <a:rPr lang="en-US"/>
              <a:t>Presentation Name</a:t>
            </a:r>
          </a:p>
        </p:txBody>
      </p:sp>
      <p:sp>
        <p:nvSpPr>
          <p:cNvPr id="3080" name="Rectangle 8"/>
          <p:cNvSpPr>
            <a:spLocks noGrp="1" noChangeArrowheads="1"/>
          </p:cNvSpPr>
          <p:nvPr>
            <p:ph type="dt" sz="quarter" idx="1"/>
          </p:nvPr>
        </p:nvSpPr>
        <p:spPr bwMode="auto">
          <a:xfrm>
            <a:off x="3759200" y="77788"/>
            <a:ext cx="3038475" cy="650875"/>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a:lvl1pPr>
          </a:lstStyle>
          <a:p>
            <a:r>
              <a:rPr lang="en-US" dirty="0"/>
              <a:t>Course Name</a:t>
            </a:r>
            <a:endParaRPr lang="en-US" baseline="30000" dirty="0"/>
          </a:p>
          <a:p>
            <a:r>
              <a:rPr lang="en-US" dirty="0"/>
              <a:t>Unit # – Lesson #.# – Lesson Name</a:t>
            </a:r>
          </a:p>
        </p:txBody>
      </p:sp>
      <p:sp>
        <p:nvSpPr>
          <p:cNvPr id="3081" name="Rectangle 9"/>
          <p:cNvSpPr>
            <a:spLocks noGrp="1" noChangeArrowheads="1"/>
          </p:cNvSpPr>
          <p:nvPr>
            <p:ph type="ftr" sz="quarter" idx="2"/>
          </p:nvPr>
        </p:nvSpPr>
        <p:spPr bwMode="auto">
          <a:xfrm>
            <a:off x="77788" y="8585200"/>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eaLnBrk="0" hangingPunct="0">
              <a:defRPr sz="1200">
                <a:cs typeface="Arial" charset="0"/>
              </a:defRPr>
            </a:lvl1pPr>
          </a:lstStyle>
          <a:p>
            <a:r>
              <a:rPr lang="en-US" dirty="0"/>
              <a:t>Project Lead The Way, Inc.</a:t>
            </a:r>
            <a:endParaRPr lang="en-US" baseline="30000" dirty="0"/>
          </a:p>
          <a:p>
            <a:r>
              <a:rPr lang="en-US" dirty="0"/>
              <a:t>Copyright 2010</a:t>
            </a:r>
          </a:p>
        </p:txBody>
      </p:sp>
      <p:sp>
        <p:nvSpPr>
          <p:cNvPr id="3082" name="Rectangle 10"/>
          <p:cNvSpPr>
            <a:spLocks noGrp="1" noChangeArrowheads="1"/>
          </p:cNvSpPr>
          <p:nvPr>
            <p:ph type="sldNum" sz="quarter" idx="3"/>
          </p:nvPr>
        </p:nvSpPr>
        <p:spPr bwMode="auto">
          <a:xfrm>
            <a:off x="3810000" y="8678862"/>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a:lvl1pPr>
          </a:lstStyle>
          <a:p>
            <a:fld id="{AA6F666A-3503-4EB4-9796-FFB36F66CA10}" type="slidenum">
              <a:rPr lang="en-US"/>
              <a:pPr/>
              <a:t>‹#›</a:t>
            </a:fld>
            <a:endParaRPr lang="en-US"/>
          </a:p>
        </p:txBody>
      </p:sp>
    </p:spTree>
    <p:extLst>
      <p:ext uri="{BB962C8B-B14F-4D97-AF65-F5344CB8AC3E}">
        <p14:creationId xmlns:p14="http://schemas.microsoft.com/office/powerpoint/2010/main" val="41865161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331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7"/>
          <p:cNvSpPr>
            <a:spLocks noGrp="1" noChangeArrowheads="1"/>
          </p:cNvSpPr>
          <p:nvPr>
            <p:ph type="hdr" sz="quarter"/>
          </p:nvPr>
        </p:nvSpPr>
        <p:spPr bwMode="auto">
          <a:xfrm>
            <a:off x="66675" y="77788"/>
            <a:ext cx="3038475" cy="465137"/>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defRPr sz="1200"/>
            </a:lvl1pPr>
          </a:lstStyle>
          <a:p>
            <a:r>
              <a:rPr lang="en-US"/>
              <a:t>Presentation Name</a:t>
            </a:r>
          </a:p>
        </p:txBody>
      </p:sp>
      <p:sp>
        <p:nvSpPr>
          <p:cNvPr id="10" name="Rectangle 8"/>
          <p:cNvSpPr>
            <a:spLocks noGrp="1" noChangeArrowheads="1"/>
          </p:cNvSpPr>
          <p:nvPr>
            <p:ph type="dt" sz="quarter" idx="1"/>
          </p:nvPr>
        </p:nvSpPr>
        <p:spPr bwMode="auto">
          <a:xfrm>
            <a:off x="3759200" y="77788"/>
            <a:ext cx="3038475" cy="650875"/>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a:lvl1pPr>
          </a:lstStyle>
          <a:p>
            <a:r>
              <a:rPr lang="en-US" dirty="0"/>
              <a:t>Course Name</a:t>
            </a:r>
            <a:endParaRPr lang="en-US" baseline="30000" dirty="0"/>
          </a:p>
          <a:p>
            <a:r>
              <a:rPr lang="en-US" dirty="0"/>
              <a:t>Unit # – Lesson #.# – Lesson Name</a:t>
            </a:r>
          </a:p>
        </p:txBody>
      </p:sp>
      <p:sp>
        <p:nvSpPr>
          <p:cNvPr id="11" name="Rectangle 9"/>
          <p:cNvSpPr>
            <a:spLocks noGrp="1" noChangeArrowheads="1"/>
          </p:cNvSpPr>
          <p:nvPr>
            <p:ph type="ftr" sz="quarter" idx="4"/>
          </p:nvPr>
        </p:nvSpPr>
        <p:spPr bwMode="auto">
          <a:xfrm>
            <a:off x="77788" y="8585200"/>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eaLnBrk="0" hangingPunct="0">
              <a:defRPr sz="1200">
                <a:cs typeface="Arial" charset="0"/>
              </a:defRPr>
            </a:lvl1pPr>
          </a:lstStyle>
          <a:p>
            <a:r>
              <a:rPr lang="en-US" dirty="0"/>
              <a:t>Project Lead The Way, Inc.</a:t>
            </a:r>
            <a:endParaRPr lang="en-US" baseline="30000" dirty="0"/>
          </a:p>
          <a:p>
            <a:r>
              <a:rPr lang="en-US" dirty="0"/>
              <a:t>Copyright 2010</a:t>
            </a:r>
          </a:p>
        </p:txBody>
      </p:sp>
      <p:sp>
        <p:nvSpPr>
          <p:cNvPr id="12" name="Rectangle 10"/>
          <p:cNvSpPr>
            <a:spLocks noGrp="1" noChangeArrowheads="1"/>
          </p:cNvSpPr>
          <p:nvPr>
            <p:ph type="sldNum" sz="quarter" idx="5"/>
          </p:nvPr>
        </p:nvSpPr>
        <p:spPr bwMode="auto">
          <a:xfrm>
            <a:off x="3810000" y="8678862"/>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a:lvl1pPr>
          </a:lstStyle>
          <a:p>
            <a:fld id="{AA6F666A-3503-4EB4-9796-FFB36F66CA10}" type="slidenum">
              <a:rPr lang="en-US"/>
              <a:pPr/>
              <a:t>‹#›</a:t>
            </a:fld>
            <a:endParaRPr lang="en-US"/>
          </a:p>
        </p:txBody>
      </p:sp>
    </p:spTree>
    <p:extLst>
      <p:ext uri="{BB962C8B-B14F-4D97-AF65-F5344CB8AC3E}">
        <p14:creationId xmlns:p14="http://schemas.microsoft.com/office/powerpoint/2010/main" val="1327229038"/>
      </p:ext>
    </p:extLst>
  </p:cSld>
  <p:clrMap bg1="lt1" tx1="dk1" bg2="lt2" tx2="dk2" accent1="accent1" accent2="accent2" accent3="accent3" accent4="accent4" accent5="accent5" accent6="accent6" hlink="hlink" folHlink="folHlink"/>
  <p:hf ftr="0"/>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Arial" charset="0"/>
                <a:ea typeface="+mn-ea"/>
                <a:cs typeface="+mn-cs"/>
              </a:rPr>
              <a:t>The lower-case Greek</a:t>
            </a:r>
            <a:r>
              <a:rPr lang="en-US" sz="1200" kern="1200" baseline="0" dirty="0">
                <a:solidFill>
                  <a:schemeClr val="tx1"/>
                </a:solidFill>
                <a:latin typeface="Arial" charset="0"/>
                <a:ea typeface="+mn-ea"/>
                <a:cs typeface="+mn-cs"/>
              </a:rPr>
              <a:t> letter omega is the symbol used for angular speed.  Angular speed is measured in units of angle measure per time, like rotations per minute, revolutions per second, degrees per second, or radians per second.  Radians per second is the SI unit for angular speed.</a:t>
            </a:r>
          </a:p>
          <a:p>
            <a:endParaRPr lang="en-US" baseline="0" dirty="0">
              <a:latin typeface="+mj-lt"/>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a:solidFill>
                  <a:schemeClr val="tx1"/>
                </a:solidFill>
                <a:latin typeface="Arial" charset="0"/>
                <a:ea typeface="+mn-ea"/>
                <a:cs typeface="+mn-cs"/>
              </a:rPr>
              <a:t>The lower-case Greek</a:t>
            </a:r>
            <a:r>
              <a:rPr lang="en-US" sz="1200" kern="1200" baseline="0" dirty="0">
                <a:solidFill>
                  <a:schemeClr val="tx1"/>
                </a:solidFill>
                <a:latin typeface="Arial" charset="0"/>
                <a:ea typeface="+mn-ea"/>
                <a:cs typeface="+mn-cs"/>
              </a:rPr>
              <a:t> letter tau is the symbol used for torque.  Torque is measured in units of distance times a force, like </a:t>
            </a:r>
            <a:r>
              <a:rPr lang="en-US" sz="1200" b="0" kern="1200" baseline="0" dirty="0">
                <a:solidFill>
                  <a:schemeClr val="tx1"/>
                </a:solidFill>
                <a:latin typeface="Arial" charset="0"/>
                <a:ea typeface="+mn-ea"/>
                <a:cs typeface="+mn-cs"/>
              </a:rPr>
              <a:t>pound-inches, or newton-meters</a:t>
            </a:r>
            <a:r>
              <a:rPr lang="en-US" sz="1200" kern="1200" baseline="0" dirty="0">
                <a:solidFill>
                  <a:schemeClr val="tx1"/>
                </a:solidFill>
                <a:latin typeface="Arial" charset="0"/>
                <a:ea typeface="+mn-ea"/>
                <a:cs typeface="+mn-cs"/>
              </a:rPr>
              <a:t>.  Newton-meters is the SI unit for torque.  Because the distance and force are in perpendicular directions, it cannot be simplified to units of energy; newton-meters is joules, however, when the force and distance are in the same direction.</a:t>
            </a:r>
          </a:p>
          <a:p>
            <a:endParaRPr lang="en-US" baseline="0" dirty="0">
              <a:latin typeface="+mj-lt"/>
            </a:endParaRPr>
          </a:p>
          <a:p>
            <a:endParaRPr lang="en-US" dirty="0">
              <a:latin typeface="+mj-lt"/>
            </a:endParaRPr>
          </a:p>
        </p:txBody>
      </p:sp>
      <p:sp>
        <p:nvSpPr>
          <p:cNvPr id="4" name="Header Placeholder 3"/>
          <p:cNvSpPr>
            <a:spLocks noGrp="1"/>
          </p:cNvSpPr>
          <p:nvPr>
            <p:ph type="hdr" sz="quarter" idx="10"/>
          </p:nvPr>
        </p:nvSpPr>
        <p:spPr/>
        <p:txBody>
          <a:bodyPr/>
          <a:lstStyle/>
          <a:p>
            <a:r>
              <a:rPr lang="en-US"/>
              <a:t>Presentation Name</a:t>
            </a:r>
          </a:p>
        </p:txBody>
      </p:sp>
      <p:sp>
        <p:nvSpPr>
          <p:cNvPr id="5" name="Date Placeholder 4"/>
          <p:cNvSpPr>
            <a:spLocks noGrp="1"/>
          </p:cNvSpPr>
          <p:nvPr>
            <p:ph type="dt" sz="quarter" idx="11"/>
          </p:nvPr>
        </p:nvSpPr>
        <p:spPr/>
        <p:txBody>
          <a:bodyPr/>
          <a:lstStyle/>
          <a:p>
            <a:r>
              <a:rPr lang="en-US"/>
              <a:t>Course Name</a:t>
            </a:r>
            <a:endParaRPr lang="en-US" baseline="30000"/>
          </a:p>
          <a:p>
            <a:r>
              <a:rPr lang="en-US"/>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2</a:t>
            </a:fld>
            <a:endParaRPr lang="en-US"/>
          </a:p>
        </p:txBody>
      </p:sp>
    </p:spTree>
    <p:extLst>
      <p:ext uri="{BB962C8B-B14F-4D97-AF65-F5344CB8AC3E}">
        <p14:creationId xmlns:p14="http://schemas.microsoft.com/office/powerpoint/2010/main" val="26046266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want to get maximum power from</a:t>
            </a:r>
            <a:r>
              <a:rPr lang="en-US" baseline="0" dirty="0"/>
              <a:t> </a:t>
            </a:r>
            <a:r>
              <a:rPr lang="en-US" dirty="0"/>
              <a:t>that VEX motor for this winch, you need it to exert </a:t>
            </a:r>
            <a:r>
              <a:rPr lang="en-US" baseline="0" dirty="0"/>
              <a:t>2.1 </a:t>
            </a:r>
            <a:r>
              <a:rPr lang="en-US" baseline="0" dirty="0" err="1"/>
              <a:t>lb</a:t>
            </a:r>
            <a:r>
              <a:rPr lang="en-US" baseline="0" dirty="0"/>
              <a:t>-in.  But as designed here, with a direct drive, the motor is only exerting a torque of 0.4 </a:t>
            </a:r>
            <a:r>
              <a:rPr lang="en-US" baseline="0" dirty="0" err="1"/>
              <a:t>lb</a:t>
            </a:r>
            <a:r>
              <a:rPr lang="en-US" baseline="0" dirty="0"/>
              <a:t>-in. to lift this 0.2 </a:t>
            </a:r>
            <a:r>
              <a:rPr lang="en-US" baseline="0" dirty="0" err="1"/>
              <a:t>lb</a:t>
            </a:r>
            <a:r>
              <a:rPr lang="en-US" baseline="0" dirty="0"/>
              <a:t> weight.  (Notice the symbol d is being used for the distance off-axis; that’s a radius, maybe confusing because d here stands for distance off-axis, even though d also sometimes stands for diameter.</a:t>
            </a:r>
          </a:p>
          <a:p>
            <a:endParaRPr lang="en-US" dirty="0"/>
          </a:p>
        </p:txBody>
      </p:sp>
      <p:sp>
        <p:nvSpPr>
          <p:cNvPr id="4" name="Header Placeholder 3"/>
          <p:cNvSpPr>
            <a:spLocks noGrp="1"/>
          </p:cNvSpPr>
          <p:nvPr>
            <p:ph type="hdr" sz="quarter" idx="10"/>
          </p:nvPr>
        </p:nvSpPr>
        <p:spPr/>
        <p:txBody>
          <a:bodyPr/>
          <a:lstStyle/>
          <a:p>
            <a:r>
              <a:rPr lang="en-US"/>
              <a:t>Presentation Name</a:t>
            </a:r>
          </a:p>
        </p:txBody>
      </p:sp>
      <p:sp>
        <p:nvSpPr>
          <p:cNvPr id="5" name="Date Placeholder 4"/>
          <p:cNvSpPr>
            <a:spLocks noGrp="1"/>
          </p:cNvSpPr>
          <p:nvPr>
            <p:ph type="dt" sz="quarter" idx="11"/>
          </p:nvPr>
        </p:nvSpPr>
        <p:spPr/>
        <p:txBody>
          <a:bodyPr/>
          <a:lstStyle/>
          <a:p>
            <a:r>
              <a:rPr lang="en-US"/>
              <a:t>Course Name</a:t>
            </a:r>
            <a:endParaRPr lang="en-US" baseline="30000"/>
          </a:p>
          <a:p>
            <a:r>
              <a:rPr lang="en-US"/>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11</a:t>
            </a:fld>
            <a:endParaRPr lang="en-US"/>
          </a:p>
        </p:txBody>
      </p:sp>
    </p:spTree>
    <p:extLst>
      <p:ext uri="{BB962C8B-B14F-4D97-AF65-F5344CB8AC3E}">
        <p14:creationId xmlns:p14="http://schemas.microsoft.com/office/powerpoint/2010/main" val="2569173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a:t>
            </a:r>
            <a:r>
              <a:rPr lang="en-US" baseline="0" dirty="0"/>
              <a:t> want the motor to exert a torque of 2.1 in.-</a:t>
            </a:r>
            <a:r>
              <a:rPr lang="en-US" baseline="0" dirty="0" err="1"/>
              <a:t>lb</a:t>
            </a:r>
            <a:r>
              <a:rPr lang="en-US" baseline="0" dirty="0"/>
              <a:t>, going into a </a:t>
            </a:r>
            <a:r>
              <a:rPr lang="en-US" baseline="0" dirty="0" err="1"/>
              <a:t>geartrain</a:t>
            </a:r>
            <a:r>
              <a:rPr lang="en-US" baseline="0" dirty="0"/>
              <a:t>.  The output of the </a:t>
            </a:r>
            <a:r>
              <a:rPr lang="en-US" baseline="0" dirty="0" err="1"/>
              <a:t>geartrain</a:t>
            </a:r>
            <a:r>
              <a:rPr lang="en-US" baseline="0" dirty="0"/>
              <a:t> will then have to exert 0.4 in.-lb.  What sort of gear train will do this?  We calculate the gear ratio, and then find two gears that have about that ratio.</a:t>
            </a:r>
          </a:p>
          <a:p>
            <a:endParaRPr lang="en-US" baseline="0" dirty="0"/>
          </a:p>
          <a:p>
            <a:endParaRPr lang="en-US" dirty="0"/>
          </a:p>
        </p:txBody>
      </p:sp>
      <p:sp>
        <p:nvSpPr>
          <p:cNvPr id="4" name="Header Placeholder 3"/>
          <p:cNvSpPr>
            <a:spLocks noGrp="1"/>
          </p:cNvSpPr>
          <p:nvPr>
            <p:ph type="hdr" sz="quarter" idx="10"/>
          </p:nvPr>
        </p:nvSpPr>
        <p:spPr/>
        <p:txBody>
          <a:bodyPr/>
          <a:lstStyle/>
          <a:p>
            <a:r>
              <a:rPr lang="en-US"/>
              <a:t>Presentation Name</a:t>
            </a:r>
          </a:p>
        </p:txBody>
      </p:sp>
      <p:sp>
        <p:nvSpPr>
          <p:cNvPr id="5" name="Date Placeholder 4"/>
          <p:cNvSpPr>
            <a:spLocks noGrp="1"/>
          </p:cNvSpPr>
          <p:nvPr>
            <p:ph type="dt" sz="quarter" idx="11"/>
          </p:nvPr>
        </p:nvSpPr>
        <p:spPr/>
        <p:txBody>
          <a:bodyPr/>
          <a:lstStyle/>
          <a:p>
            <a:r>
              <a:rPr lang="en-US"/>
              <a:t>Course Name</a:t>
            </a:r>
            <a:endParaRPr lang="en-US" baseline="30000"/>
          </a:p>
          <a:p>
            <a:r>
              <a:rPr lang="en-US"/>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12</a:t>
            </a:fld>
            <a:endParaRPr lang="en-US"/>
          </a:p>
        </p:txBody>
      </p:sp>
    </p:spTree>
    <p:extLst>
      <p:ext uri="{BB962C8B-B14F-4D97-AF65-F5344CB8AC3E}">
        <p14:creationId xmlns:p14="http://schemas.microsoft.com/office/powerpoint/2010/main" val="2569173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motor is connected to a</a:t>
            </a:r>
            <a:r>
              <a:rPr lang="en-US" baseline="0" dirty="0"/>
              <a:t> 60-tooth gear, which is driving a 12-tooth gear that shares a drive shaft with the drum.  The output torque of 0.4 </a:t>
            </a:r>
            <a:r>
              <a:rPr lang="en-US" baseline="0" dirty="0" err="1"/>
              <a:t>lb</a:t>
            </a:r>
            <a:r>
              <a:rPr lang="en-US" baseline="0" dirty="0"/>
              <a:t>-in. is driven by an input torque of 2.0 </a:t>
            </a:r>
            <a:r>
              <a:rPr lang="en-US" baseline="0" dirty="0" err="1"/>
              <a:t>lb</a:t>
            </a:r>
            <a:r>
              <a:rPr lang="en-US" baseline="0" dirty="0"/>
              <a:t>-in., very close to half of the motor’s stall torque.</a:t>
            </a:r>
          </a:p>
          <a:p>
            <a:endParaRPr lang="en-US" baseline="0" dirty="0"/>
          </a:p>
          <a:p>
            <a:r>
              <a:rPr lang="en-US" baseline="0" dirty="0"/>
              <a:t>If the winch were lifting a different weight, a different gear ratio would be needed for the motor to deliver its maximum power. </a:t>
            </a:r>
          </a:p>
          <a:p>
            <a:endParaRPr lang="en-US" baseline="0" dirty="0"/>
          </a:p>
          <a:p>
            <a:r>
              <a:rPr lang="en-US" baseline="0" dirty="0"/>
              <a:t>The motor will deliver maximum power when it delivers 2.1 </a:t>
            </a:r>
            <a:r>
              <a:rPr lang="en-US" baseline="0" dirty="0" err="1"/>
              <a:t>lb</a:t>
            </a:r>
            <a:r>
              <a:rPr lang="en-US" baseline="0" dirty="0"/>
              <a:t>-in.</a:t>
            </a:r>
          </a:p>
          <a:p>
            <a:endParaRPr lang="en-US" baseline="0" dirty="0"/>
          </a:p>
          <a:p>
            <a:endParaRPr lang="en-US" dirty="0"/>
          </a:p>
        </p:txBody>
      </p:sp>
      <p:sp>
        <p:nvSpPr>
          <p:cNvPr id="4" name="Header Placeholder 3"/>
          <p:cNvSpPr>
            <a:spLocks noGrp="1"/>
          </p:cNvSpPr>
          <p:nvPr>
            <p:ph type="hdr" sz="quarter" idx="10"/>
          </p:nvPr>
        </p:nvSpPr>
        <p:spPr/>
        <p:txBody>
          <a:bodyPr/>
          <a:lstStyle/>
          <a:p>
            <a:r>
              <a:rPr lang="en-US"/>
              <a:t>Presentation Name</a:t>
            </a:r>
          </a:p>
        </p:txBody>
      </p:sp>
      <p:sp>
        <p:nvSpPr>
          <p:cNvPr id="5" name="Date Placeholder 4"/>
          <p:cNvSpPr>
            <a:spLocks noGrp="1"/>
          </p:cNvSpPr>
          <p:nvPr>
            <p:ph type="dt" sz="quarter" idx="11"/>
          </p:nvPr>
        </p:nvSpPr>
        <p:spPr/>
        <p:txBody>
          <a:bodyPr/>
          <a:lstStyle/>
          <a:p>
            <a:r>
              <a:rPr lang="en-US"/>
              <a:t>Course Name</a:t>
            </a:r>
            <a:endParaRPr lang="en-US" baseline="30000"/>
          </a:p>
          <a:p>
            <a:r>
              <a:rPr lang="en-US"/>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13</a:t>
            </a:fld>
            <a:endParaRPr lang="en-US"/>
          </a:p>
        </p:txBody>
      </p:sp>
    </p:spTree>
    <p:extLst>
      <p:ext uri="{BB962C8B-B14F-4D97-AF65-F5344CB8AC3E}">
        <p14:creationId xmlns:p14="http://schemas.microsoft.com/office/powerpoint/2010/main" val="2569173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Like a motor,</a:t>
            </a:r>
            <a:r>
              <a:rPr lang="en-US" baseline="0" dirty="0"/>
              <a:t> the elliptical motions made by a person’s leg go faster when less force is required.  When no force is exerted, the motion is at its fastest: a no-load speed with no power delivered.  When the force is so large that the leg muscles cannot overcome it, the speed is zero and no power is delivered.  Somewhere in-between, there is a force at which the legs can deliver maximum power.  By shifting “gears” (they are actually sprockets), the bike rider is able change the gear ratio between the bottom bracket (where the pedal crank arms are mounted) and the rear axle (where the rear wheel is mounted).  The rider can use the same force with leg muscles when going uphill as when going downhill by using a larger gear ratio for uphill.     </a:t>
            </a:r>
          </a:p>
          <a:p>
            <a:endParaRPr lang="en-US" baseline="0" dirty="0"/>
          </a:p>
          <a:p>
            <a:r>
              <a:rPr lang="en-US" baseline="0" dirty="0"/>
              <a:t>Even for flat surfaces, sprockets with a variety of gear ratios help a rider reach top speeds.  On a bike with only one gear ratio, the rider is unable to provide any power beyond her no-load speed.  By shifting to sprockets with a low gear ratio, the rider can provide power at a lower of rotations per minute at the pedals compared to the rear wheel. </a:t>
            </a:r>
            <a:endParaRPr lang="en-US" dirty="0"/>
          </a:p>
          <a:p>
            <a:endParaRPr lang="en-US" dirty="0"/>
          </a:p>
          <a:p>
            <a:r>
              <a:rPr lang="en-US" dirty="0"/>
              <a:t>Image is by Wikipedia-author </a:t>
            </a:r>
            <a:r>
              <a:rPr lang="en-US" dirty="0" err="1"/>
              <a:t>Keithonearth</a:t>
            </a:r>
            <a:r>
              <a:rPr lang="en-US" baseline="0" dirty="0"/>
              <a:t> </a:t>
            </a:r>
            <a:r>
              <a:rPr lang="en-US" dirty="0"/>
              <a:t>(2009). </a:t>
            </a:r>
            <a:r>
              <a:rPr lang="en-US" baseline="0" dirty="0"/>
              <a:t> Retrieved from http://en.wikipedia.org/wiki/File:Derailleur_Bicycle_Drivetrain.svg </a:t>
            </a:r>
            <a:r>
              <a:rPr lang="en-US" dirty="0"/>
              <a:t>and licensed under the Creative Commons Attribution-Share</a:t>
            </a:r>
            <a:r>
              <a:rPr lang="en-US" baseline="0" dirty="0"/>
              <a:t> Alike 3.0 License.</a:t>
            </a:r>
            <a:endParaRPr lang="en-US" dirty="0"/>
          </a:p>
        </p:txBody>
      </p:sp>
      <p:sp>
        <p:nvSpPr>
          <p:cNvPr id="4" name="Header Placeholder 3"/>
          <p:cNvSpPr>
            <a:spLocks noGrp="1"/>
          </p:cNvSpPr>
          <p:nvPr>
            <p:ph type="hdr" sz="quarter" idx="10"/>
          </p:nvPr>
        </p:nvSpPr>
        <p:spPr/>
        <p:txBody>
          <a:bodyPr/>
          <a:lstStyle/>
          <a:p>
            <a:r>
              <a:rPr lang="en-US"/>
              <a:t>Presentation Name</a:t>
            </a:r>
          </a:p>
        </p:txBody>
      </p:sp>
      <p:sp>
        <p:nvSpPr>
          <p:cNvPr id="5" name="Date Placeholder 4"/>
          <p:cNvSpPr>
            <a:spLocks noGrp="1"/>
          </p:cNvSpPr>
          <p:nvPr>
            <p:ph type="dt" sz="quarter" idx="11"/>
          </p:nvPr>
        </p:nvSpPr>
        <p:spPr/>
        <p:txBody>
          <a:bodyPr/>
          <a:lstStyle/>
          <a:p>
            <a:r>
              <a:rPr lang="en-US"/>
              <a:t>Course Name</a:t>
            </a:r>
            <a:endParaRPr lang="en-US" baseline="30000"/>
          </a:p>
          <a:p>
            <a:r>
              <a:rPr lang="en-US"/>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14</a:t>
            </a:fld>
            <a:endParaRPr lang="en-US"/>
          </a:p>
        </p:txBody>
      </p:sp>
    </p:spTree>
    <p:extLst>
      <p:ext uri="{BB962C8B-B14F-4D97-AF65-F5344CB8AC3E}">
        <p14:creationId xmlns:p14="http://schemas.microsoft.com/office/powerpoint/2010/main" val="40037014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does it mean that speed “is linear” with torque?  The</a:t>
            </a:r>
            <a:r>
              <a:rPr lang="en-US" baseline="0" dirty="0"/>
              <a:t> fact that speed has a linear dependence on torque means the graph of speed vs. torque is a line.  Is this graph a line? </a:t>
            </a:r>
          </a:p>
          <a:p>
            <a:endParaRPr lang="en-US" baseline="0" dirty="0"/>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a:t>Can you apply what you learned in algebra to figure out the speed if you know the torque?   The main point of this PowerPoint is to show</a:t>
            </a:r>
            <a:r>
              <a:rPr lang="en-US" baseline="0" dirty="0"/>
              <a:t> that maximum power is at half the stall torque.  You don’t have to be able to prove it to use it.  But if you want to see why </a:t>
            </a:r>
            <a:r>
              <a:rPr lang="en-US" dirty="0"/>
              <a:t>algebra is useful…</a:t>
            </a:r>
          </a:p>
          <a:p>
            <a:r>
              <a:rPr lang="en-US" baseline="0" dirty="0"/>
              <a:t> </a:t>
            </a:r>
          </a:p>
          <a:p>
            <a:r>
              <a:rPr lang="en-US" baseline="0" dirty="0"/>
              <a:t>y = </a:t>
            </a:r>
            <a:r>
              <a:rPr lang="en-US" baseline="0" dirty="0" err="1"/>
              <a:t>mx+b</a:t>
            </a:r>
            <a:endParaRPr lang="en-US" baseline="0" dirty="0"/>
          </a:p>
          <a:p>
            <a:r>
              <a:rPr lang="en-US" baseline="0" dirty="0"/>
              <a:t>y = speed, omega</a:t>
            </a:r>
          </a:p>
          <a:p>
            <a:r>
              <a:rPr lang="en-US" baseline="0" dirty="0"/>
              <a:t>x = torque, tau</a:t>
            </a:r>
          </a:p>
          <a:p>
            <a:r>
              <a:rPr lang="en-US" baseline="0" dirty="0"/>
              <a:t>m = slope = rise/run = - no-load speed/stall torque     </a:t>
            </a:r>
          </a:p>
          <a:p>
            <a:r>
              <a:rPr lang="en-US" dirty="0"/>
              <a:t>b</a:t>
            </a:r>
            <a:r>
              <a:rPr lang="en-US" baseline="0" dirty="0"/>
              <a:t> = no-load speed</a:t>
            </a:r>
          </a:p>
          <a:p>
            <a:endParaRPr lang="en-US" baseline="0" dirty="0"/>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a:t>speed = (- no-load speed/stall torque)(torque) + no-load speed</a:t>
            </a:r>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a:t>…as shown in equation on the slide.</a:t>
            </a:r>
          </a:p>
          <a:p>
            <a:endParaRPr lang="en-US" dirty="0"/>
          </a:p>
        </p:txBody>
      </p:sp>
      <p:sp>
        <p:nvSpPr>
          <p:cNvPr id="4" name="Header Placeholder 3"/>
          <p:cNvSpPr>
            <a:spLocks noGrp="1"/>
          </p:cNvSpPr>
          <p:nvPr>
            <p:ph type="hdr" sz="quarter" idx="10"/>
          </p:nvPr>
        </p:nvSpPr>
        <p:spPr/>
        <p:txBody>
          <a:bodyPr/>
          <a:lstStyle/>
          <a:p>
            <a:r>
              <a:rPr lang="en-US"/>
              <a:t>Presentation Name</a:t>
            </a:r>
          </a:p>
        </p:txBody>
      </p:sp>
      <p:sp>
        <p:nvSpPr>
          <p:cNvPr id="5" name="Date Placeholder 4"/>
          <p:cNvSpPr>
            <a:spLocks noGrp="1"/>
          </p:cNvSpPr>
          <p:nvPr>
            <p:ph type="dt" sz="quarter" idx="11"/>
          </p:nvPr>
        </p:nvSpPr>
        <p:spPr/>
        <p:txBody>
          <a:bodyPr/>
          <a:lstStyle/>
          <a:p>
            <a:r>
              <a:rPr lang="en-US"/>
              <a:t>Course Name</a:t>
            </a:r>
            <a:endParaRPr lang="en-US" baseline="30000"/>
          </a:p>
          <a:p>
            <a:r>
              <a:rPr lang="en-US"/>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3</a:t>
            </a:fld>
            <a:endParaRPr lang="en-US"/>
          </a:p>
        </p:txBody>
      </p:sp>
    </p:spTree>
    <p:extLst>
      <p:ext uri="{BB962C8B-B14F-4D97-AF65-F5344CB8AC3E}">
        <p14:creationId xmlns:p14="http://schemas.microsoft.com/office/powerpoint/2010/main" val="2058648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a:t>This slide shows how speed and torque depend on voltage.  For now we’ll skip</a:t>
            </a:r>
            <a:r>
              <a:rPr lang="en-US" baseline="0" dirty="0"/>
              <a:t> it </a:t>
            </a:r>
            <a:r>
              <a:rPr lang="en-US" dirty="0"/>
              <a:t>and come back to it in Lesson 3.1 when we look</a:t>
            </a:r>
            <a:r>
              <a:rPr lang="en-US" baseline="0" dirty="0"/>
              <a:t> at how the VEX</a:t>
            </a:r>
            <a:r>
              <a:rPr lang="en-US" baseline="30000" dirty="0"/>
              <a:t>®</a:t>
            </a:r>
            <a:r>
              <a:rPr lang="en-US" baseline="0" dirty="0"/>
              <a:t>/</a:t>
            </a:r>
            <a:r>
              <a:rPr lang="en-US" baseline="0" dirty="0" err="1"/>
              <a:t>fischertechnik</a:t>
            </a:r>
            <a:r>
              <a:rPr lang="en-US" baseline="0" dirty="0"/>
              <a:t> controllers set the motor speed</a:t>
            </a:r>
            <a:r>
              <a:rPr lang="en-US" dirty="0"/>
              <a:t>.</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a:t>When you’re ready to dive in:</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a:t>The g</a:t>
            </a:r>
            <a:r>
              <a:rPr lang="en-US" baseline="0" dirty="0"/>
              <a:t>raph in the previous slide describes the motor’s behavior at </a:t>
            </a:r>
            <a:r>
              <a:rPr lang="en-US" u="sng" baseline="0" dirty="0"/>
              <a:t>one specific voltage</a:t>
            </a:r>
            <a:r>
              <a:rPr lang="en-US" baseline="0" dirty="0"/>
              <a:t>.  This figure shows three different speed-versus-torque graphs, one for each of three different voltages.</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a:t>At a lower voltage, the no-load speed and the stall torque are both smaller. At every voltage, the motor will go slower if loaded with more torque; every speed-versus-torque line has a negative slope.  At every voltage, the motor will go half of its no-load speed at half of its stall torque.</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a:t>The VEX</a:t>
            </a:r>
            <a:r>
              <a:rPr lang="en-US" baseline="30000" dirty="0"/>
              <a:t>®</a:t>
            </a:r>
            <a:r>
              <a:rPr lang="en-US" baseline="0" dirty="0"/>
              <a:t> Cortex controls the motor by reducing the motor voltage.  Every Cortex motor setting produces a specific voltage from -7.2V to 7.2 V.  </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a:t>Small voltages (and small Cortex motor speeds) do not produce motion even at no-load, because there is friction inside the motor that creates some internal torque.</a:t>
            </a:r>
            <a:endParaRPr lang="en-US" dirty="0"/>
          </a:p>
        </p:txBody>
      </p:sp>
      <p:sp>
        <p:nvSpPr>
          <p:cNvPr id="4" name="Header Placeholder 3"/>
          <p:cNvSpPr>
            <a:spLocks noGrp="1"/>
          </p:cNvSpPr>
          <p:nvPr>
            <p:ph type="hdr" sz="quarter" idx="10"/>
          </p:nvPr>
        </p:nvSpPr>
        <p:spPr/>
        <p:txBody>
          <a:bodyPr/>
          <a:lstStyle/>
          <a:p>
            <a:r>
              <a:rPr lang="en-US"/>
              <a:t>Presentation Name</a:t>
            </a:r>
          </a:p>
        </p:txBody>
      </p:sp>
      <p:sp>
        <p:nvSpPr>
          <p:cNvPr id="5" name="Date Placeholder 4"/>
          <p:cNvSpPr>
            <a:spLocks noGrp="1"/>
          </p:cNvSpPr>
          <p:nvPr>
            <p:ph type="dt" sz="quarter" idx="11"/>
          </p:nvPr>
        </p:nvSpPr>
        <p:spPr/>
        <p:txBody>
          <a:bodyPr/>
          <a:lstStyle/>
          <a:p>
            <a:r>
              <a:rPr lang="en-US"/>
              <a:t>Course Name</a:t>
            </a:r>
            <a:endParaRPr lang="en-US" baseline="30000"/>
          </a:p>
          <a:p>
            <a:r>
              <a:rPr lang="en-US"/>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4</a:t>
            </a:fld>
            <a:endParaRPr lang="en-US"/>
          </a:p>
        </p:txBody>
      </p:sp>
    </p:spTree>
    <p:extLst>
      <p:ext uri="{BB962C8B-B14F-4D97-AF65-F5344CB8AC3E}">
        <p14:creationId xmlns:p14="http://schemas.microsoft.com/office/powerpoint/2010/main" val="2058648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Power is measured in units</a:t>
            </a:r>
            <a:r>
              <a:rPr lang="en-US" baseline="0" dirty="0"/>
              <a:t> of energy per time, like joules per second, or Btu per hour.  There are also many common units of power that do not explicitly show an energy per time, like horsepower, but they are still energy per time.  The SI unit for power is the watt, equal to a joule per second, which—in agreement with the formula above—is equal to newton-meters x radians/second.  </a:t>
            </a:r>
          </a:p>
          <a:p>
            <a:endParaRPr lang="en-US" baseline="0" dirty="0"/>
          </a:p>
          <a:p>
            <a:r>
              <a:rPr lang="en-US" baseline="0" dirty="0"/>
              <a:t>Extra information for the expert:</a:t>
            </a:r>
          </a:p>
          <a:p>
            <a:endParaRPr lang="en-US" baseline="0" dirty="0"/>
          </a:p>
          <a:p>
            <a:r>
              <a:rPr lang="en-US" dirty="0"/>
              <a:t>Torque and angular speed are vectors. Power is the dot product or scalar product. </a:t>
            </a:r>
            <a:r>
              <a:rPr lang="en-US" baseline="0" dirty="0"/>
              <a:t> This formula, written without vector notation, makes the assumption that the torque and the angular rotation are around the same axes.</a:t>
            </a:r>
            <a:endParaRPr lang="en-US" dirty="0"/>
          </a:p>
        </p:txBody>
      </p:sp>
      <p:sp>
        <p:nvSpPr>
          <p:cNvPr id="4" name="Header Placeholder 3"/>
          <p:cNvSpPr>
            <a:spLocks noGrp="1"/>
          </p:cNvSpPr>
          <p:nvPr>
            <p:ph type="hdr" sz="quarter" idx="10"/>
          </p:nvPr>
        </p:nvSpPr>
        <p:spPr/>
        <p:txBody>
          <a:bodyPr/>
          <a:lstStyle/>
          <a:p>
            <a:r>
              <a:rPr lang="en-US"/>
              <a:t>Presentation Name</a:t>
            </a:r>
          </a:p>
        </p:txBody>
      </p:sp>
      <p:sp>
        <p:nvSpPr>
          <p:cNvPr id="5" name="Date Placeholder 4"/>
          <p:cNvSpPr>
            <a:spLocks noGrp="1"/>
          </p:cNvSpPr>
          <p:nvPr>
            <p:ph type="dt" sz="quarter" idx="11"/>
          </p:nvPr>
        </p:nvSpPr>
        <p:spPr/>
        <p:txBody>
          <a:bodyPr/>
          <a:lstStyle/>
          <a:p>
            <a:r>
              <a:rPr lang="en-US"/>
              <a:t>Course Name</a:t>
            </a:r>
            <a:endParaRPr lang="en-US" baseline="30000"/>
          </a:p>
          <a:p>
            <a:r>
              <a:rPr lang="en-US"/>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5</a:t>
            </a:fld>
            <a:endParaRPr lang="en-US"/>
          </a:p>
        </p:txBody>
      </p:sp>
    </p:spTree>
    <p:extLst>
      <p:ext uri="{BB962C8B-B14F-4D97-AF65-F5344CB8AC3E}">
        <p14:creationId xmlns:p14="http://schemas.microsoft.com/office/powerpoint/2010/main" val="24720040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power = torque x speed, </a:t>
            </a:r>
          </a:p>
          <a:p>
            <a:r>
              <a:rPr lang="en-US" dirty="0"/>
              <a:t>power is zero at zero</a:t>
            </a:r>
            <a:r>
              <a:rPr lang="en-US" baseline="0" dirty="0"/>
              <a:t> </a:t>
            </a:r>
            <a:r>
              <a:rPr lang="en-US" dirty="0"/>
              <a:t>torque (no load speed), and</a:t>
            </a:r>
          </a:p>
          <a:p>
            <a:r>
              <a:rPr lang="en-US" dirty="0"/>
              <a:t>power is zero</a:t>
            </a:r>
            <a:r>
              <a:rPr lang="en-US" baseline="0" dirty="0"/>
              <a:t> at zero speed (stall torque).</a:t>
            </a:r>
            <a:endParaRPr lang="en-US" dirty="0"/>
          </a:p>
          <a:p>
            <a:endParaRPr lang="en-US" dirty="0"/>
          </a:p>
        </p:txBody>
      </p:sp>
      <p:sp>
        <p:nvSpPr>
          <p:cNvPr id="4" name="Header Placeholder 3"/>
          <p:cNvSpPr>
            <a:spLocks noGrp="1"/>
          </p:cNvSpPr>
          <p:nvPr>
            <p:ph type="hdr" sz="quarter" idx="10"/>
          </p:nvPr>
        </p:nvSpPr>
        <p:spPr/>
        <p:txBody>
          <a:bodyPr/>
          <a:lstStyle/>
          <a:p>
            <a:r>
              <a:rPr lang="en-US"/>
              <a:t>Presentation Name</a:t>
            </a:r>
          </a:p>
        </p:txBody>
      </p:sp>
      <p:sp>
        <p:nvSpPr>
          <p:cNvPr id="5" name="Date Placeholder 4"/>
          <p:cNvSpPr>
            <a:spLocks noGrp="1"/>
          </p:cNvSpPr>
          <p:nvPr>
            <p:ph type="dt" sz="quarter" idx="11"/>
          </p:nvPr>
        </p:nvSpPr>
        <p:spPr/>
        <p:txBody>
          <a:bodyPr/>
          <a:lstStyle/>
          <a:p>
            <a:r>
              <a:rPr lang="en-US"/>
              <a:t>Course Name</a:t>
            </a:r>
            <a:endParaRPr lang="en-US" baseline="30000"/>
          </a:p>
          <a:p>
            <a:r>
              <a:rPr lang="en-US"/>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6</a:t>
            </a:fld>
            <a:endParaRPr lang="en-US"/>
          </a:p>
        </p:txBody>
      </p:sp>
    </p:spTree>
    <p:extLst>
      <p:ext uri="{BB962C8B-B14F-4D97-AF65-F5344CB8AC3E}">
        <p14:creationId xmlns:p14="http://schemas.microsoft.com/office/powerpoint/2010/main" val="20586481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You’ll get the most power out of your motor if it has to exert half its stall torque.  Why?  Again, you can understand the main point of this presentation without the algebra, you just won’t know where it came from.  If you want to know why…</a:t>
            </a:r>
          </a:p>
          <a:p>
            <a:endParaRPr lang="en-US" baseline="0" dirty="0"/>
          </a:p>
          <a:p>
            <a:r>
              <a:rPr lang="en-US" baseline="0" dirty="0"/>
              <a:t>Speed is linear with torque, with a negative slope.</a:t>
            </a:r>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a:t>speed = (- no-load speed/stall torque)(torque) + no-load speed</a:t>
            </a:r>
          </a:p>
          <a:p>
            <a:endParaRPr lang="en-US" dirty="0"/>
          </a:p>
          <a:p>
            <a:r>
              <a:rPr lang="en-US" dirty="0"/>
              <a:t>If you multiply speed by torque, you get a quadratic equation with</a:t>
            </a:r>
            <a:r>
              <a:rPr lang="en-US" baseline="0" dirty="0"/>
              <a:t> a negative quadratic coefficient.  The next two slides explains why this means that maximum power is at half the stall torque.</a:t>
            </a:r>
            <a:endParaRPr lang="en-US" dirty="0"/>
          </a:p>
        </p:txBody>
      </p:sp>
      <p:sp>
        <p:nvSpPr>
          <p:cNvPr id="4" name="Header Placeholder 3"/>
          <p:cNvSpPr>
            <a:spLocks noGrp="1"/>
          </p:cNvSpPr>
          <p:nvPr>
            <p:ph type="hdr" sz="quarter" idx="10"/>
          </p:nvPr>
        </p:nvSpPr>
        <p:spPr/>
        <p:txBody>
          <a:bodyPr/>
          <a:lstStyle/>
          <a:p>
            <a:r>
              <a:rPr lang="en-US"/>
              <a:t>Presentation Name</a:t>
            </a:r>
          </a:p>
        </p:txBody>
      </p:sp>
      <p:sp>
        <p:nvSpPr>
          <p:cNvPr id="5" name="Date Placeholder 4"/>
          <p:cNvSpPr>
            <a:spLocks noGrp="1"/>
          </p:cNvSpPr>
          <p:nvPr>
            <p:ph type="dt" sz="quarter" idx="11"/>
          </p:nvPr>
        </p:nvSpPr>
        <p:spPr/>
        <p:txBody>
          <a:bodyPr/>
          <a:lstStyle/>
          <a:p>
            <a:r>
              <a:rPr lang="en-US"/>
              <a:t>Course Name</a:t>
            </a:r>
            <a:endParaRPr lang="en-US" baseline="30000"/>
          </a:p>
          <a:p>
            <a:r>
              <a:rPr lang="en-US"/>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7</a:t>
            </a:fld>
            <a:endParaRPr lang="en-US"/>
          </a:p>
        </p:txBody>
      </p:sp>
    </p:spTree>
    <p:extLst>
      <p:ext uri="{BB962C8B-B14F-4D97-AF65-F5344CB8AC3E}">
        <p14:creationId xmlns:p14="http://schemas.microsoft.com/office/powerpoint/2010/main" val="20586481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Presentation Name</a:t>
            </a:r>
          </a:p>
        </p:txBody>
      </p:sp>
      <p:sp>
        <p:nvSpPr>
          <p:cNvPr id="5" name="Date Placeholder 4"/>
          <p:cNvSpPr>
            <a:spLocks noGrp="1"/>
          </p:cNvSpPr>
          <p:nvPr>
            <p:ph type="dt" sz="quarter" idx="11"/>
          </p:nvPr>
        </p:nvSpPr>
        <p:spPr/>
        <p:txBody>
          <a:bodyPr/>
          <a:lstStyle/>
          <a:p>
            <a:r>
              <a:rPr lang="en-US"/>
              <a:t>Course Name</a:t>
            </a:r>
            <a:endParaRPr lang="en-US" baseline="30000"/>
          </a:p>
          <a:p>
            <a:r>
              <a:rPr lang="en-US"/>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8</a:t>
            </a:fld>
            <a:endParaRPr lang="en-US"/>
          </a:p>
        </p:txBody>
      </p:sp>
    </p:spTree>
    <p:extLst>
      <p:ext uri="{BB962C8B-B14F-4D97-AF65-F5344CB8AC3E}">
        <p14:creationId xmlns:p14="http://schemas.microsoft.com/office/powerpoint/2010/main" val="24971162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You’ll get the most power out of your motor if it has to exert half its stall torque.  Why?</a:t>
            </a:r>
          </a:p>
          <a:p>
            <a:endParaRPr lang="en-US" baseline="0" dirty="0"/>
          </a:p>
          <a:p>
            <a:r>
              <a:rPr lang="en-US" baseline="0" dirty="0"/>
              <a:t>Speed is linear with torque, with a negative slope.</a:t>
            </a:r>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a:t>speed = -(no-load speed/stall torque)(torque) + no-load speed</a:t>
            </a:r>
          </a:p>
          <a:p>
            <a:endParaRPr lang="en-US" dirty="0"/>
          </a:p>
          <a:p>
            <a:r>
              <a:rPr lang="en-US" dirty="0"/>
              <a:t>If you multiply speed by torque to get power, you find that power</a:t>
            </a:r>
            <a:r>
              <a:rPr lang="en-US" baseline="0" dirty="0"/>
              <a:t> is a quadratic function of torque.  You </a:t>
            </a:r>
            <a:r>
              <a:rPr lang="en-US" dirty="0"/>
              <a:t>get a quadratic equation with</a:t>
            </a:r>
            <a:r>
              <a:rPr lang="en-US" baseline="0" dirty="0"/>
              <a:t> a negative quadratic coefficient.  That’s a parabola that opens downward.  We already know that power is zero (therefore x-intercepts in the power-versus-torque graph) at zero torque and at stall torque.  Since parabolas are symmetric around their vertical axis, its vertex, maximum power, must be a half the stall torque!</a:t>
            </a:r>
          </a:p>
          <a:p>
            <a:endParaRPr lang="en-US" baseline="0" dirty="0"/>
          </a:p>
          <a:p>
            <a:r>
              <a:rPr lang="en-US" baseline="0" dirty="0"/>
              <a:t>Power = -(no-load speed/stall torque)(torque)^2 + (no-load speed)(torque)</a:t>
            </a:r>
            <a:endParaRPr lang="en-US" dirty="0"/>
          </a:p>
        </p:txBody>
      </p:sp>
      <p:sp>
        <p:nvSpPr>
          <p:cNvPr id="4" name="Header Placeholder 3"/>
          <p:cNvSpPr>
            <a:spLocks noGrp="1"/>
          </p:cNvSpPr>
          <p:nvPr>
            <p:ph type="hdr" sz="quarter" idx="10"/>
          </p:nvPr>
        </p:nvSpPr>
        <p:spPr/>
        <p:txBody>
          <a:bodyPr/>
          <a:lstStyle/>
          <a:p>
            <a:r>
              <a:rPr lang="en-US"/>
              <a:t>Presentation Name</a:t>
            </a:r>
          </a:p>
        </p:txBody>
      </p:sp>
      <p:sp>
        <p:nvSpPr>
          <p:cNvPr id="5" name="Date Placeholder 4"/>
          <p:cNvSpPr>
            <a:spLocks noGrp="1"/>
          </p:cNvSpPr>
          <p:nvPr>
            <p:ph type="dt" sz="quarter" idx="11"/>
          </p:nvPr>
        </p:nvSpPr>
        <p:spPr/>
        <p:txBody>
          <a:bodyPr/>
          <a:lstStyle/>
          <a:p>
            <a:r>
              <a:rPr lang="en-US"/>
              <a:t>Course Name</a:t>
            </a:r>
            <a:endParaRPr lang="en-US" baseline="30000"/>
          </a:p>
          <a:p>
            <a:r>
              <a:rPr lang="en-US"/>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9</a:t>
            </a:fld>
            <a:endParaRPr lang="en-US"/>
          </a:p>
        </p:txBody>
      </p:sp>
    </p:spTree>
    <p:extLst>
      <p:ext uri="{BB962C8B-B14F-4D97-AF65-F5344CB8AC3E}">
        <p14:creationId xmlns:p14="http://schemas.microsoft.com/office/powerpoint/2010/main" val="20586481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VEX motor is stalled at a torque of torque = distance x perpendicular force</a:t>
            </a:r>
          </a:p>
          <a:p>
            <a:r>
              <a:rPr lang="en-US" baseline="0" dirty="0"/>
              <a:t>= 3 in. x 1.4 </a:t>
            </a:r>
            <a:r>
              <a:rPr lang="en-US" baseline="0" dirty="0" err="1"/>
              <a:t>lb</a:t>
            </a:r>
            <a:endParaRPr lang="en-US" baseline="0" dirty="0"/>
          </a:p>
          <a:p>
            <a:r>
              <a:rPr lang="en-US" baseline="0" dirty="0"/>
              <a:t>=4.2 </a:t>
            </a:r>
            <a:r>
              <a:rPr lang="en-US" baseline="0" dirty="0" err="1"/>
              <a:t>lb</a:t>
            </a:r>
            <a:r>
              <a:rPr lang="en-US" baseline="0" dirty="0"/>
              <a:t>-in.</a:t>
            </a:r>
          </a:p>
          <a:p>
            <a:endParaRPr lang="en-US" baseline="0" dirty="0"/>
          </a:p>
          <a:p>
            <a:r>
              <a:rPr lang="en-US" baseline="0" dirty="0"/>
              <a:t>The motor will deliver maximum power when it delivers 2.1 </a:t>
            </a:r>
            <a:r>
              <a:rPr lang="en-US" baseline="0" dirty="0" err="1"/>
              <a:t>lb</a:t>
            </a:r>
            <a:r>
              <a:rPr lang="en-US" baseline="0" dirty="0"/>
              <a:t>-in.</a:t>
            </a:r>
          </a:p>
          <a:p>
            <a:endParaRPr lang="en-US" baseline="0" dirty="0"/>
          </a:p>
          <a:p>
            <a:endParaRPr lang="en-US" dirty="0"/>
          </a:p>
        </p:txBody>
      </p:sp>
      <p:sp>
        <p:nvSpPr>
          <p:cNvPr id="4" name="Header Placeholder 3"/>
          <p:cNvSpPr>
            <a:spLocks noGrp="1"/>
          </p:cNvSpPr>
          <p:nvPr>
            <p:ph type="hdr" sz="quarter" idx="10"/>
          </p:nvPr>
        </p:nvSpPr>
        <p:spPr/>
        <p:txBody>
          <a:bodyPr/>
          <a:lstStyle/>
          <a:p>
            <a:r>
              <a:rPr lang="en-US"/>
              <a:t>Presentation Name</a:t>
            </a:r>
          </a:p>
        </p:txBody>
      </p:sp>
      <p:sp>
        <p:nvSpPr>
          <p:cNvPr id="5" name="Date Placeholder 4"/>
          <p:cNvSpPr>
            <a:spLocks noGrp="1"/>
          </p:cNvSpPr>
          <p:nvPr>
            <p:ph type="dt" sz="quarter" idx="11"/>
          </p:nvPr>
        </p:nvSpPr>
        <p:spPr/>
        <p:txBody>
          <a:bodyPr/>
          <a:lstStyle/>
          <a:p>
            <a:r>
              <a:rPr lang="en-US"/>
              <a:t>Course Name</a:t>
            </a:r>
            <a:endParaRPr lang="en-US" baseline="30000"/>
          </a:p>
          <a:p>
            <a:r>
              <a:rPr lang="en-US"/>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10</a:t>
            </a:fld>
            <a:endParaRPr lang="en-US"/>
          </a:p>
        </p:txBody>
      </p:sp>
    </p:spTree>
    <p:extLst>
      <p:ext uri="{BB962C8B-B14F-4D97-AF65-F5344CB8AC3E}">
        <p14:creationId xmlns:p14="http://schemas.microsoft.com/office/powerpoint/2010/main" val="2569173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581400"/>
            <a:ext cx="7772400" cy="838199"/>
          </a:xfrm>
          <a:prstGeom prst="rect">
            <a:avLst/>
          </a:prstGeom>
        </p:spPr>
        <p:txBody>
          <a:bodyPr/>
          <a:lstStyle>
            <a:lvl1pPr>
              <a:defRPr sz="4000">
                <a:solidFill>
                  <a:srgbClr val="00386B"/>
                </a:solidFill>
                <a:latin typeface="+mn-lt"/>
              </a:defRPr>
            </a:lvl1pPr>
          </a:lstStyle>
          <a:p>
            <a:r>
              <a:rPr lang="en-US" dirty="0"/>
              <a:t>Click to edit Master title style</a:t>
            </a:r>
          </a:p>
        </p:txBody>
      </p:sp>
      <p:sp>
        <p:nvSpPr>
          <p:cNvPr id="3" name="Subtitle 2"/>
          <p:cNvSpPr>
            <a:spLocks noGrp="1"/>
          </p:cNvSpPr>
          <p:nvPr>
            <p:ph type="subTitle" idx="1"/>
          </p:nvPr>
        </p:nvSpPr>
        <p:spPr>
          <a:xfrm>
            <a:off x="1371600" y="4876800"/>
            <a:ext cx="6400800" cy="685800"/>
          </a:xfrm>
          <a:prstGeom prst="rect">
            <a:avLst/>
          </a:prstGeom>
        </p:spPr>
        <p:txBody>
          <a:bodyPr/>
          <a:lstStyle>
            <a:lvl1pPr marL="0" indent="0" algn="ctr">
              <a:buNone/>
              <a:defRPr sz="2800">
                <a:solidFill>
                  <a:srgbClr val="00386B"/>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pic>
        <p:nvPicPr>
          <p:cNvPr id="4" name="Picture 3" descr="PLTW_MT_L_3Crgb.jpg"/>
          <p:cNvPicPr>
            <a:picLocks noChangeAspect="1"/>
          </p:cNvPicPr>
          <p:nvPr userDrawn="1"/>
        </p:nvPicPr>
        <p:blipFill>
          <a:blip r:embed="rId2" cstate="print"/>
          <a:stretch>
            <a:fillRect/>
          </a:stretch>
        </p:blipFill>
        <p:spPr>
          <a:xfrm>
            <a:off x="1447800" y="381000"/>
            <a:ext cx="6246479" cy="237744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90800"/>
            <a:ext cx="7772400" cy="990600"/>
          </a:xfrm>
        </p:spPr>
        <p:txBody>
          <a:bodyPr/>
          <a:lstStyle/>
          <a:p>
            <a:r>
              <a:rPr lang="en-US"/>
              <a:t>Click to edit Master title style</a:t>
            </a:r>
          </a:p>
        </p:txBody>
      </p:sp>
      <p:sp>
        <p:nvSpPr>
          <p:cNvPr id="3" name="Subtitle 2"/>
          <p:cNvSpPr>
            <a:spLocks noGrp="1"/>
          </p:cNvSpPr>
          <p:nvPr>
            <p:ph type="subTitle" idx="1"/>
          </p:nvPr>
        </p:nvSpPr>
        <p:spPr>
          <a:xfrm>
            <a:off x="1371600" y="4191000"/>
            <a:ext cx="6400800" cy="609600"/>
          </a:xfrm>
        </p:spPr>
        <p:txBody>
          <a:bodyPr/>
          <a:lstStyle>
            <a:lvl1pPr marL="0" indent="0" algn="ctr">
              <a:buNone/>
              <a:defRPr>
                <a:solidFill>
                  <a:srgbClr val="00386B"/>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05BA66F-768A-496E-B201-B0F50C2CC726}"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57200" y="1295400"/>
            <a:ext cx="8229600" cy="4830763"/>
          </a:xfrm>
        </p:spPr>
        <p:txBody>
          <a:bodyPr/>
          <a:lstStyle>
            <a:lvl1pPr>
              <a:defRPr sz="3200"/>
            </a:lvl1pPr>
            <a:lvl2pPr>
              <a:defRPr sz="2800"/>
            </a:lvl2pPr>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47A5C21-3EFD-42C5-84BD-6FC92D3A6C9F}"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2825D9F-6402-46CD-B589-6F33F57BE9DE}"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F6E46C69-9418-40E3-B341-72FC08C7A569}" type="slidenum">
              <a:rPr lang="en-US"/>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3FC1B712-F267-4AD1-9793-86A048F079D8}" type="slidenum">
              <a:rPr lang="en-US"/>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6F60E8F6-9527-4481-96FF-48BB1CF63972}" type="slidenum">
              <a:rPr lang="en-US"/>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46DD7CA6-A1F5-49C9-A354-4074CB0AFA93}" type="slidenum">
              <a:rPr lang="en-US"/>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15C3442C-F946-4817-8C5D-796044E501C6}"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lgn="l">
              <a:defRPr sz="3600"/>
            </a:lvl1pPr>
          </a:lstStyle>
          <a:p>
            <a:r>
              <a:rPr lang="en-US" dirty="0"/>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lvl2pPr>
              <a:defRPr sz="3200"/>
            </a:lvl2pPr>
            <a:lvl3pPr>
              <a:defRPr sz="3200"/>
            </a:lvl3pPr>
            <a:lvl4pPr>
              <a:defRPr sz="3200"/>
            </a:lvl4pPr>
            <a:lvl5pPr>
              <a:defRPr sz="3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3147EC1-99F6-4BB3-B26F-FC3DE3D14156}" type="slidenum">
              <a:rPr lang="en-US"/>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AE6B5AE-99B8-48C8-B463-77AB230B17BB}" type="slidenum">
              <a:rPr lang="en-US"/>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6B90214-8DE6-41E0-A61B-78123E25BEBE}"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274638"/>
            <a:ext cx="8229600" cy="7159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9219" name="Rectangle 3"/>
          <p:cNvSpPr>
            <a:spLocks noGrp="1" noChangeArrowheads="1"/>
          </p:cNvSpPr>
          <p:nvPr>
            <p:ph type="body" idx="1"/>
          </p:nvPr>
        </p:nvSpPr>
        <p:spPr bwMode="auto">
          <a:xfrm>
            <a:off x="381000" y="1295400"/>
            <a:ext cx="8229600" cy="48307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220"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dirty="0"/>
          </a:p>
        </p:txBody>
      </p:sp>
      <p:sp>
        <p:nvSpPr>
          <p:cNvPr id="922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9222"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068B3C12-BC1A-4959-8182-8B391870C7D3}"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rtl="0" fontAlgn="base">
        <a:spcBef>
          <a:spcPct val="0"/>
        </a:spcBef>
        <a:spcAft>
          <a:spcPct val="0"/>
        </a:spcAft>
        <a:defRPr sz="3600">
          <a:solidFill>
            <a:srgbClr val="00386B"/>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3200">
          <a:solidFill>
            <a:schemeClr val="tx1"/>
          </a:solidFill>
          <a:latin typeface="+mn-lt"/>
        </a:defRPr>
      </a:lvl2pPr>
      <a:lvl3pPr marL="1143000" indent="-228600" algn="l" rtl="0" fontAlgn="base">
        <a:spcBef>
          <a:spcPct val="20000"/>
        </a:spcBef>
        <a:spcAft>
          <a:spcPct val="0"/>
        </a:spcAft>
        <a:buChar char="•"/>
        <a:defRPr sz="2800">
          <a:solidFill>
            <a:schemeClr val="tx1"/>
          </a:solidFill>
          <a:latin typeface="+mn-lt"/>
        </a:defRPr>
      </a:lvl3pPr>
      <a:lvl4pPr marL="1600200" indent="-228600" algn="l" rtl="0" fontAlgn="base">
        <a:spcBef>
          <a:spcPct val="20000"/>
        </a:spcBef>
        <a:spcAft>
          <a:spcPct val="0"/>
        </a:spcAft>
        <a:buChar char="–"/>
        <a:defRPr sz="2800">
          <a:solidFill>
            <a:schemeClr val="tx1"/>
          </a:solidFill>
          <a:latin typeface="+mn-lt"/>
        </a:defRPr>
      </a:lvl4pPr>
      <a:lvl5pPr marL="2057400" indent="-228600" algn="l" rtl="0" fontAlgn="base">
        <a:spcBef>
          <a:spcPct val="20000"/>
        </a:spcBef>
        <a:spcAft>
          <a:spcPct val="0"/>
        </a:spcAft>
        <a:buChar char="»"/>
        <a:defRPr sz="28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6.jpe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7.jpe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hyperlink" Target="http://lancet.mit.edu/motors/index.html" TargetMode="External"/><Relationship Id="rId2" Type="http://schemas.openxmlformats.org/officeDocument/2006/relationships/hyperlink" Target="http://www.micromo.com/dc-motor-tutorials.aspx" TargetMode="External"/><Relationship Id="rId1" Type="http://schemas.openxmlformats.org/officeDocument/2006/relationships/slideLayout" Target="../slideLayouts/slideLayout13.xml"/><Relationship Id="rId4" Type="http://schemas.openxmlformats.org/officeDocument/2006/relationships/hyperlink" Target="http://en.wikipedia.org/wiki/File:Derailleur_Bicycle_Drivetrain.sv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1371600" y="4343400"/>
            <a:ext cx="6400800" cy="838200"/>
          </a:xfrm>
          <a:prstGeom prst="rect">
            <a:avLst/>
          </a:prstGeom>
        </p:spPr>
        <p:txBody>
          <a:bodyPr>
            <a:noAutofit/>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lgn="ctr">
              <a:buNone/>
            </a:pPr>
            <a:r>
              <a:rPr lang="en-US" b="1" kern="0" dirty="0">
                <a:solidFill>
                  <a:srgbClr val="002060"/>
                </a:solidFill>
                <a:latin typeface="Arial" panose="020B0604020202020204" pitchFamily="34" charset="0"/>
                <a:cs typeface="Arial" panose="020B0604020202020204" pitchFamily="34" charset="0"/>
              </a:rPr>
              <a:t>Maximizing Motor Power at Constant Voltage</a:t>
            </a:r>
          </a:p>
        </p:txBody>
      </p:sp>
      <p:pic>
        <p:nvPicPr>
          <p:cNvPr id="3" name="Picture 4" descr="C:\Users\lsmith\Dropbox\2014-15 Curriculum Release\Notes\Logos\PLTW Logo Transparent.t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00200" y="1600199"/>
            <a:ext cx="5943600" cy="1982832"/>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txBox="1">
            <a:spLocks/>
          </p:cNvSpPr>
          <p:nvPr/>
        </p:nvSpPr>
        <p:spPr>
          <a:xfrm>
            <a:off x="6858000" y="6629400"/>
            <a:ext cx="2209800" cy="2286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r>
              <a:rPr lang="en-US" sz="800" dirty="0">
                <a:solidFill>
                  <a:schemeClr val="bg1">
                    <a:lumMod val="50000"/>
                  </a:schemeClr>
                </a:solidFill>
                <a:latin typeface="Arial" panose="020B0604020202020204" pitchFamily="34" charset="0"/>
                <a:cs typeface="Arial" panose="020B0604020202020204" pitchFamily="34" charset="0"/>
              </a:rPr>
              <a:t>© 2012 Project Lead The Way, Inc.</a:t>
            </a:r>
          </a:p>
        </p:txBody>
      </p:sp>
      <p:sp>
        <p:nvSpPr>
          <p:cNvPr id="5" name="Footer Placeholder 3"/>
          <p:cNvSpPr txBox="1">
            <a:spLocks/>
          </p:cNvSpPr>
          <p:nvPr/>
        </p:nvSpPr>
        <p:spPr>
          <a:xfrm>
            <a:off x="0" y="6629400"/>
            <a:ext cx="2209800" cy="228600"/>
          </a:xfrm>
          <a:prstGeom prst="rect">
            <a:avLst/>
          </a:prstGeom>
        </p:spPr>
        <p:txBody>
          <a:bodyPr/>
          <a:lstStyle>
            <a:defPPr>
              <a:defRPr lang="en-US"/>
            </a:defPPr>
            <a:lvl1pPr marL="0" algn="l" defTabSz="914400" rtl="0" eaLnBrk="1" latinLnBrk="0" hangingPunct="1">
              <a:defRPr sz="18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dirty="0">
                <a:latin typeface="Arial" panose="020B0604020202020204" pitchFamily="34" charset="0"/>
                <a:cs typeface="Arial" panose="020B0604020202020204" pitchFamily="34" charset="0"/>
              </a:rPr>
              <a:t>Principles of Engineering</a:t>
            </a:r>
          </a:p>
        </p:txBody>
      </p:sp>
    </p:spTree>
    <p:extLst>
      <p:ext uri="{BB962C8B-B14F-4D97-AF65-F5344CB8AC3E}">
        <p14:creationId xmlns:p14="http://schemas.microsoft.com/office/powerpoint/2010/main" val="938237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107" y="0"/>
            <a:ext cx="8229600" cy="1139889"/>
          </a:xfrm>
        </p:spPr>
        <p:txBody>
          <a:bodyPr/>
          <a:lstStyle/>
          <a:p>
            <a:r>
              <a:rPr lang="en-US" dirty="0"/>
              <a:t>VEX</a:t>
            </a:r>
            <a:r>
              <a:rPr lang="en-US" baseline="30000" dirty="0"/>
              <a:t>®</a:t>
            </a:r>
            <a:r>
              <a:rPr lang="en-US" dirty="0"/>
              <a:t> Application: Pick a Gear Ratio</a:t>
            </a:r>
          </a:p>
        </p:txBody>
      </p:sp>
      <p:sp>
        <p:nvSpPr>
          <p:cNvPr id="3" name="Content Placeholder 2"/>
          <p:cNvSpPr>
            <a:spLocks noGrp="1"/>
          </p:cNvSpPr>
          <p:nvPr>
            <p:ph idx="1"/>
          </p:nvPr>
        </p:nvSpPr>
        <p:spPr>
          <a:xfrm>
            <a:off x="830420" y="1295401"/>
            <a:ext cx="8229600" cy="757334"/>
          </a:xfrm>
        </p:spPr>
        <p:txBody>
          <a:bodyPr/>
          <a:lstStyle/>
          <a:p>
            <a:pPr marL="0" indent="0">
              <a:buNone/>
            </a:pPr>
            <a:r>
              <a:rPr lang="en-US" dirty="0"/>
              <a:t>Step 1. This motor is stalled.  What is the stall torque?</a:t>
            </a:r>
          </a:p>
        </p:txBody>
      </p:sp>
      <p:sp>
        <p:nvSpPr>
          <p:cNvPr id="5" name="Content Placeholder 2"/>
          <p:cNvSpPr txBox="1">
            <a:spLocks/>
          </p:cNvSpPr>
          <p:nvPr/>
        </p:nvSpPr>
        <p:spPr bwMode="auto">
          <a:xfrm>
            <a:off x="817758" y="5055681"/>
            <a:ext cx="8229600" cy="75733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pPr>
            <a:r>
              <a:rPr lang="en-US" dirty="0"/>
              <a:t>Step 2.  At what torque will the motor deliver maximum power?</a:t>
            </a:r>
          </a:p>
        </p:txBody>
      </p:sp>
      <p:pic>
        <p:nvPicPr>
          <p:cNvPr id="2051" name="Picture 3" descr="C:\Users\bbrown\Desktop\IMG_1481.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945" r="17576" b="22721"/>
          <a:stretch/>
        </p:blipFill>
        <p:spPr bwMode="auto">
          <a:xfrm>
            <a:off x="5083444" y="1857269"/>
            <a:ext cx="3579942" cy="3101361"/>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flipV="1">
            <a:off x="6511417" y="4316711"/>
            <a:ext cx="1997759" cy="277396"/>
          </a:xfrm>
          <a:prstGeom prst="straightConnector1">
            <a:avLst/>
          </a:prstGeom>
          <a:ln w="38100">
            <a:solidFill>
              <a:srgbClr val="00B05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rot="21158623">
            <a:off x="6960734" y="4520301"/>
            <a:ext cx="1455407" cy="461665"/>
          </a:xfrm>
          <a:prstGeom prst="rect">
            <a:avLst/>
          </a:prstGeom>
          <a:solidFill>
            <a:schemeClr val="bg1"/>
          </a:solidFill>
        </p:spPr>
        <p:txBody>
          <a:bodyPr wrap="square" rtlCol="0">
            <a:spAutoFit/>
          </a:bodyPr>
          <a:lstStyle/>
          <a:p>
            <a:r>
              <a:rPr lang="en-US" sz="2400" b="1" dirty="0">
                <a:solidFill>
                  <a:srgbClr val="00B050"/>
                </a:solidFill>
              </a:rPr>
              <a:t>d = 3 in.</a:t>
            </a:r>
          </a:p>
        </p:txBody>
      </p:sp>
      <p:cxnSp>
        <p:nvCxnSpPr>
          <p:cNvPr id="10" name="Straight Arrow Connector 9"/>
          <p:cNvCxnSpPr/>
          <p:nvPr/>
        </p:nvCxnSpPr>
        <p:spPr>
          <a:xfrm flipH="1" flipV="1">
            <a:off x="8118323" y="3199609"/>
            <a:ext cx="90477" cy="748873"/>
          </a:xfrm>
          <a:prstGeom prst="straightConnector1">
            <a:avLst/>
          </a:prstGeom>
          <a:ln w="38100">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rot="5094319">
            <a:off x="6944994" y="2990349"/>
            <a:ext cx="1561880" cy="461665"/>
          </a:xfrm>
          <a:prstGeom prst="rect">
            <a:avLst/>
          </a:prstGeom>
          <a:solidFill>
            <a:schemeClr val="bg1"/>
          </a:solidFill>
          <a:ln>
            <a:noFill/>
          </a:ln>
        </p:spPr>
        <p:txBody>
          <a:bodyPr wrap="square" rtlCol="0">
            <a:spAutoFit/>
          </a:bodyPr>
          <a:lstStyle/>
          <a:p>
            <a:r>
              <a:rPr lang="en-US" sz="2400" b="1" dirty="0">
                <a:solidFill>
                  <a:srgbClr val="0070C0"/>
                </a:solidFill>
              </a:rPr>
              <a:t>F = 1.4 </a:t>
            </a:r>
            <a:r>
              <a:rPr lang="en-US" sz="2400" b="1" dirty="0" err="1">
                <a:solidFill>
                  <a:srgbClr val="0070C0"/>
                </a:solidFill>
              </a:rPr>
              <a:t>lb</a:t>
            </a:r>
            <a:endParaRPr lang="en-US" sz="2400" b="1" dirty="0">
              <a:solidFill>
                <a:srgbClr val="0070C0"/>
              </a:solidFill>
            </a:endParaRPr>
          </a:p>
        </p:txBody>
      </p:sp>
      <p:cxnSp>
        <p:nvCxnSpPr>
          <p:cNvPr id="14" name="Straight Arrow Connector 13"/>
          <p:cNvCxnSpPr/>
          <p:nvPr/>
        </p:nvCxnSpPr>
        <p:spPr>
          <a:xfrm flipH="1">
            <a:off x="4146965" y="3574045"/>
            <a:ext cx="1881876" cy="854981"/>
          </a:xfrm>
          <a:prstGeom prst="straightConnector1">
            <a:avLst/>
          </a:prstGeom>
          <a:ln w="25400">
            <a:solidFill>
              <a:srgbClr val="AF1E2D"/>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837089" y="4394052"/>
            <a:ext cx="2373549" cy="400110"/>
          </a:xfrm>
          <a:prstGeom prst="rect">
            <a:avLst/>
          </a:prstGeom>
          <a:noFill/>
        </p:spPr>
        <p:txBody>
          <a:bodyPr wrap="square" rtlCol="0">
            <a:spAutoFit/>
          </a:bodyPr>
          <a:lstStyle/>
          <a:p>
            <a:r>
              <a:rPr lang="en-US" sz="2000" dirty="0"/>
              <a:t>VEX motor</a:t>
            </a:r>
          </a:p>
        </p:txBody>
      </p:sp>
      <p:sp>
        <p:nvSpPr>
          <p:cNvPr id="28" name="TextBox 27"/>
          <p:cNvSpPr txBox="1"/>
          <p:nvPr/>
        </p:nvSpPr>
        <p:spPr>
          <a:xfrm>
            <a:off x="1218142" y="2213484"/>
            <a:ext cx="3714416" cy="1508105"/>
          </a:xfrm>
          <a:prstGeom prst="rect">
            <a:avLst/>
          </a:prstGeom>
          <a:noFill/>
        </p:spPr>
        <p:txBody>
          <a:bodyPr wrap="square" rtlCol="0">
            <a:spAutoFit/>
          </a:bodyPr>
          <a:lstStyle/>
          <a:p>
            <a:r>
              <a:rPr lang="en-US" sz="3600" dirty="0" err="1">
                <a:solidFill>
                  <a:srgbClr val="FF0000"/>
                </a:solidFill>
                <a:latin typeface="Symbol" pitchFamily="18" charset="2"/>
              </a:rPr>
              <a:t>t</a:t>
            </a:r>
            <a:r>
              <a:rPr lang="en-US" sz="3600" baseline="-25000" dirty="0" err="1">
                <a:solidFill>
                  <a:srgbClr val="FF0000"/>
                </a:solidFill>
                <a:latin typeface="+mn-lt"/>
              </a:rPr>
              <a:t>stall</a:t>
            </a:r>
            <a:r>
              <a:rPr lang="en-US" sz="3600" baseline="-25000" dirty="0">
                <a:solidFill>
                  <a:srgbClr val="FF0000"/>
                </a:solidFill>
                <a:latin typeface="+mn-lt"/>
              </a:rPr>
              <a:t> </a:t>
            </a:r>
            <a:r>
              <a:rPr lang="en-US" sz="2800" dirty="0">
                <a:solidFill>
                  <a:srgbClr val="FF0000"/>
                </a:solidFill>
                <a:latin typeface="+mn-lt"/>
              </a:rPr>
              <a:t>= d x F</a:t>
            </a:r>
            <a:r>
              <a:rPr lang="en-US" sz="2800" baseline="-25000" dirty="0">
                <a:solidFill>
                  <a:srgbClr val="FF0000"/>
                </a:solidFill>
                <a:latin typeface="+mn-lt"/>
              </a:rPr>
              <a:t>┴</a:t>
            </a:r>
          </a:p>
          <a:p>
            <a:r>
              <a:rPr lang="en-US" sz="2800" dirty="0">
                <a:solidFill>
                  <a:srgbClr val="FF0000"/>
                </a:solidFill>
                <a:latin typeface="+mn-lt"/>
              </a:rPr>
              <a:t>        = (3 in.)(1.4 </a:t>
            </a:r>
            <a:r>
              <a:rPr lang="en-US" sz="2800" dirty="0" err="1">
                <a:solidFill>
                  <a:srgbClr val="FF0000"/>
                </a:solidFill>
                <a:latin typeface="+mn-lt"/>
              </a:rPr>
              <a:t>lb</a:t>
            </a:r>
            <a:r>
              <a:rPr lang="en-US" sz="2800" dirty="0">
                <a:solidFill>
                  <a:srgbClr val="FF0000"/>
                </a:solidFill>
                <a:latin typeface="+mn-lt"/>
              </a:rPr>
              <a:t>)</a:t>
            </a:r>
          </a:p>
          <a:p>
            <a:r>
              <a:rPr lang="en-US" sz="2800" dirty="0">
                <a:solidFill>
                  <a:srgbClr val="FF0000"/>
                </a:solidFill>
                <a:latin typeface="+mn-lt"/>
              </a:rPr>
              <a:t>        = 4.2 </a:t>
            </a:r>
            <a:r>
              <a:rPr lang="en-US" sz="2800" dirty="0" err="1">
                <a:solidFill>
                  <a:srgbClr val="FF0000"/>
                </a:solidFill>
                <a:latin typeface="+mn-lt"/>
              </a:rPr>
              <a:t>lb</a:t>
            </a:r>
            <a:r>
              <a:rPr lang="en-US" sz="2800" dirty="0" err="1">
                <a:solidFill>
                  <a:srgbClr val="FF0000"/>
                </a:solidFill>
              </a:rPr>
              <a:t>·</a:t>
            </a:r>
            <a:r>
              <a:rPr lang="en-US" sz="2800" dirty="0" err="1">
                <a:solidFill>
                  <a:srgbClr val="FF0000"/>
                </a:solidFill>
                <a:latin typeface="+mn-lt"/>
              </a:rPr>
              <a:t>in</a:t>
            </a:r>
            <a:r>
              <a:rPr lang="en-US" sz="2800" dirty="0">
                <a:solidFill>
                  <a:srgbClr val="FF0000"/>
                </a:solidFill>
                <a:latin typeface="+mn-lt"/>
              </a:rPr>
              <a:t>.</a:t>
            </a:r>
            <a:endParaRPr lang="en-US" sz="2800" baseline="-25000" dirty="0">
              <a:solidFill>
                <a:srgbClr val="FF0000"/>
              </a:solidFill>
            </a:endParaRPr>
          </a:p>
        </p:txBody>
      </p:sp>
      <p:sp>
        <p:nvSpPr>
          <p:cNvPr id="30" name="TextBox 29"/>
          <p:cNvSpPr txBox="1"/>
          <p:nvPr/>
        </p:nvSpPr>
        <p:spPr>
          <a:xfrm>
            <a:off x="4543640" y="5558334"/>
            <a:ext cx="4787055" cy="1107996"/>
          </a:xfrm>
          <a:prstGeom prst="rect">
            <a:avLst/>
          </a:prstGeom>
          <a:noFill/>
        </p:spPr>
        <p:txBody>
          <a:bodyPr wrap="square" rtlCol="0">
            <a:spAutoFit/>
          </a:bodyPr>
          <a:lstStyle/>
          <a:p>
            <a:r>
              <a:rPr lang="en-US" sz="2800" dirty="0" err="1">
                <a:solidFill>
                  <a:srgbClr val="FF0000"/>
                </a:solidFill>
                <a:latin typeface="Symbol" pitchFamily="18" charset="2"/>
              </a:rPr>
              <a:t>t</a:t>
            </a:r>
            <a:r>
              <a:rPr lang="en-US" sz="2800" baseline="-25000" dirty="0" err="1">
                <a:solidFill>
                  <a:srgbClr val="FF0000"/>
                </a:solidFill>
                <a:latin typeface="+mn-lt"/>
              </a:rPr>
              <a:t>maxPower</a:t>
            </a:r>
            <a:r>
              <a:rPr lang="en-US" sz="3600" baseline="-25000" dirty="0">
                <a:solidFill>
                  <a:srgbClr val="FF0000"/>
                </a:solidFill>
                <a:latin typeface="+mn-lt"/>
              </a:rPr>
              <a:t> </a:t>
            </a:r>
            <a:r>
              <a:rPr lang="en-US" sz="2800" dirty="0">
                <a:solidFill>
                  <a:srgbClr val="FF0000"/>
                </a:solidFill>
                <a:latin typeface="+mn-lt"/>
              </a:rPr>
              <a:t>= ½ </a:t>
            </a:r>
            <a:r>
              <a:rPr lang="en-US" sz="2800" dirty="0" err="1">
                <a:solidFill>
                  <a:srgbClr val="FF0000"/>
                </a:solidFill>
                <a:latin typeface="Symbol" pitchFamily="18" charset="2"/>
              </a:rPr>
              <a:t>t</a:t>
            </a:r>
            <a:r>
              <a:rPr lang="en-US" sz="2800" baseline="-25000" dirty="0" err="1">
                <a:solidFill>
                  <a:srgbClr val="FF0000"/>
                </a:solidFill>
              </a:rPr>
              <a:t>stall</a:t>
            </a:r>
            <a:r>
              <a:rPr lang="en-US" sz="2800" dirty="0">
                <a:solidFill>
                  <a:srgbClr val="FF0000"/>
                </a:solidFill>
              </a:rPr>
              <a:t> </a:t>
            </a:r>
          </a:p>
          <a:p>
            <a:endParaRPr lang="en-US" sz="1000" dirty="0">
              <a:solidFill>
                <a:srgbClr val="FF0000"/>
              </a:solidFill>
            </a:endParaRPr>
          </a:p>
          <a:p>
            <a:r>
              <a:rPr lang="en-US" sz="2800" dirty="0">
                <a:solidFill>
                  <a:srgbClr val="FF0000"/>
                </a:solidFill>
                <a:latin typeface="+mn-lt"/>
              </a:rPr>
              <a:t>= ½ </a:t>
            </a:r>
            <a:r>
              <a:rPr lang="en-US" sz="2800" dirty="0">
                <a:solidFill>
                  <a:srgbClr val="FF0000"/>
                </a:solidFill>
              </a:rPr>
              <a:t>(</a:t>
            </a:r>
            <a:r>
              <a:rPr lang="en-US" sz="2800" dirty="0">
                <a:solidFill>
                  <a:srgbClr val="FF0000"/>
                </a:solidFill>
                <a:latin typeface="+mn-lt"/>
              </a:rPr>
              <a:t>4.2 </a:t>
            </a:r>
            <a:r>
              <a:rPr lang="en-US" sz="2800" dirty="0" err="1">
                <a:solidFill>
                  <a:srgbClr val="FF0000"/>
                </a:solidFill>
                <a:latin typeface="+mn-lt"/>
              </a:rPr>
              <a:t>lb</a:t>
            </a:r>
            <a:r>
              <a:rPr lang="en-US" sz="2800" dirty="0" err="1">
                <a:solidFill>
                  <a:srgbClr val="FF0000"/>
                </a:solidFill>
              </a:rPr>
              <a:t>·</a:t>
            </a:r>
            <a:r>
              <a:rPr lang="en-US" sz="2800" dirty="0" err="1">
                <a:solidFill>
                  <a:srgbClr val="FF0000"/>
                </a:solidFill>
                <a:latin typeface="+mn-lt"/>
              </a:rPr>
              <a:t>in</a:t>
            </a:r>
            <a:r>
              <a:rPr lang="en-US" sz="2800" dirty="0">
                <a:solidFill>
                  <a:srgbClr val="FF0000"/>
                </a:solidFill>
                <a:latin typeface="+mn-lt"/>
              </a:rPr>
              <a:t>.) = 2.1 </a:t>
            </a:r>
            <a:r>
              <a:rPr lang="en-US" sz="2800" dirty="0" err="1">
                <a:solidFill>
                  <a:srgbClr val="FF0000"/>
                </a:solidFill>
                <a:latin typeface="+mn-lt"/>
              </a:rPr>
              <a:t>lb</a:t>
            </a:r>
            <a:r>
              <a:rPr lang="en-US" sz="2800" dirty="0" err="1">
                <a:solidFill>
                  <a:srgbClr val="FF0000"/>
                </a:solidFill>
              </a:rPr>
              <a:t>·</a:t>
            </a:r>
            <a:r>
              <a:rPr lang="en-US" sz="2800" dirty="0" err="1">
                <a:solidFill>
                  <a:srgbClr val="FF0000"/>
                </a:solidFill>
                <a:latin typeface="+mn-lt"/>
              </a:rPr>
              <a:t>in</a:t>
            </a:r>
            <a:r>
              <a:rPr lang="en-US" sz="2800" dirty="0">
                <a:solidFill>
                  <a:srgbClr val="FF0000"/>
                </a:solidFill>
                <a:latin typeface="+mn-lt"/>
              </a:rPr>
              <a:t>.</a:t>
            </a:r>
            <a:endParaRPr lang="en-US" sz="2800" baseline="-25000" dirty="0">
              <a:solidFill>
                <a:srgbClr val="FF0000"/>
              </a:solidFill>
            </a:endParaRPr>
          </a:p>
        </p:txBody>
      </p:sp>
    </p:spTree>
    <p:extLst>
      <p:ext uri="{BB962C8B-B14F-4D97-AF65-F5344CB8AC3E}">
        <p14:creationId xmlns:p14="http://schemas.microsoft.com/office/powerpoint/2010/main" val="2740567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314" y="186613"/>
            <a:ext cx="8229600" cy="1139889"/>
          </a:xfrm>
        </p:spPr>
        <p:txBody>
          <a:bodyPr/>
          <a:lstStyle/>
          <a:p>
            <a:r>
              <a:rPr lang="en-US" dirty="0"/>
              <a:t>VEX Application: Pick a Gear Ratio</a:t>
            </a:r>
          </a:p>
        </p:txBody>
      </p:sp>
      <p:sp>
        <p:nvSpPr>
          <p:cNvPr id="3" name="Content Placeholder 2"/>
          <p:cNvSpPr>
            <a:spLocks noGrp="1"/>
          </p:cNvSpPr>
          <p:nvPr>
            <p:ph idx="1"/>
          </p:nvPr>
        </p:nvSpPr>
        <p:spPr>
          <a:xfrm>
            <a:off x="3378631" y="1295400"/>
            <a:ext cx="5681389" cy="2825627"/>
          </a:xfrm>
        </p:spPr>
        <p:txBody>
          <a:bodyPr/>
          <a:lstStyle/>
          <a:p>
            <a:pPr marL="0" indent="0">
              <a:buNone/>
            </a:pPr>
            <a:r>
              <a:rPr lang="en-US" dirty="0"/>
              <a:t>Step 3. The same motor as in the last slide is being used to power a winch with a drum of radius 2 in. lifting 0.2 lb.  What torque is the motor applying?</a:t>
            </a:r>
          </a:p>
        </p:txBody>
      </p:sp>
      <p:sp>
        <p:nvSpPr>
          <p:cNvPr id="25" name="TextBox 24"/>
          <p:cNvSpPr txBox="1"/>
          <p:nvPr/>
        </p:nvSpPr>
        <p:spPr>
          <a:xfrm>
            <a:off x="4007837" y="3780788"/>
            <a:ext cx="3714416" cy="1508105"/>
          </a:xfrm>
          <a:prstGeom prst="rect">
            <a:avLst/>
          </a:prstGeom>
          <a:noFill/>
        </p:spPr>
        <p:txBody>
          <a:bodyPr wrap="square" rtlCol="0">
            <a:spAutoFit/>
          </a:bodyPr>
          <a:lstStyle/>
          <a:p>
            <a:r>
              <a:rPr lang="en-US" sz="3600" dirty="0">
                <a:solidFill>
                  <a:srgbClr val="FF0000"/>
                </a:solidFill>
                <a:latin typeface="Symbol" pitchFamily="18" charset="2"/>
              </a:rPr>
              <a:t>t</a:t>
            </a:r>
            <a:r>
              <a:rPr lang="en-US" sz="3600" baseline="-25000" dirty="0">
                <a:solidFill>
                  <a:srgbClr val="FF0000"/>
                </a:solidFill>
                <a:latin typeface="+mn-lt"/>
              </a:rPr>
              <a:t>out </a:t>
            </a:r>
            <a:r>
              <a:rPr lang="en-US" sz="2800" dirty="0">
                <a:solidFill>
                  <a:srgbClr val="FF0000"/>
                </a:solidFill>
                <a:latin typeface="+mn-lt"/>
              </a:rPr>
              <a:t>= d x F</a:t>
            </a:r>
            <a:r>
              <a:rPr lang="en-US" sz="2800" baseline="-25000" dirty="0">
                <a:solidFill>
                  <a:srgbClr val="FF0000"/>
                </a:solidFill>
                <a:latin typeface="+mn-lt"/>
              </a:rPr>
              <a:t>┴</a:t>
            </a:r>
          </a:p>
          <a:p>
            <a:r>
              <a:rPr lang="en-US" sz="2800" dirty="0">
                <a:solidFill>
                  <a:srgbClr val="FF0000"/>
                </a:solidFill>
                <a:latin typeface="+mn-lt"/>
              </a:rPr>
              <a:t>       = (2 in.)(0.2 </a:t>
            </a:r>
            <a:r>
              <a:rPr lang="en-US" sz="2800" dirty="0" err="1">
                <a:solidFill>
                  <a:srgbClr val="FF0000"/>
                </a:solidFill>
                <a:latin typeface="+mn-lt"/>
              </a:rPr>
              <a:t>lb</a:t>
            </a:r>
            <a:r>
              <a:rPr lang="en-US" sz="2800" dirty="0">
                <a:solidFill>
                  <a:srgbClr val="FF0000"/>
                </a:solidFill>
                <a:latin typeface="+mn-lt"/>
              </a:rPr>
              <a:t>)</a:t>
            </a:r>
          </a:p>
          <a:p>
            <a:r>
              <a:rPr lang="en-US" sz="2800" dirty="0">
                <a:solidFill>
                  <a:srgbClr val="FF0000"/>
                </a:solidFill>
                <a:latin typeface="+mn-lt"/>
              </a:rPr>
              <a:t>       = 0.4 </a:t>
            </a:r>
            <a:r>
              <a:rPr lang="en-US" sz="2800" dirty="0" err="1">
                <a:solidFill>
                  <a:srgbClr val="FF0000"/>
                </a:solidFill>
                <a:latin typeface="+mn-lt"/>
              </a:rPr>
              <a:t>lb</a:t>
            </a:r>
            <a:r>
              <a:rPr lang="en-US" sz="2800" dirty="0" err="1">
                <a:solidFill>
                  <a:srgbClr val="FF0000"/>
                </a:solidFill>
              </a:rPr>
              <a:t>·</a:t>
            </a:r>
            <a:r>
              <a:rPr lang="en-US" sz="2800" dirty="0" err="1">
                <a:solidFill>
                  <a:srgbClr val="FF0000"/>
                </a:solidFill>
                <a:latin typeface="+mn-lt"/>
              </a:rPr>
              <a:t>in</a:t>
            </a:r>
            <a:r>
              <a:rPr lang="en-US" sz="2800" dirty="0">
                <a:solidFill>
                  <a:srgbClr val="FF0000"/>
                </a:solidFill>
                <a:latin typeface="+mn-lt"/>
              </a:rPr>
              <a:t>.</a:t>
            </a:r>
            <a:endParaRPr lang="en-US" sz="2800" baseline="-25000" dirty="0">
              <a:solidFill>
                <a:srgbClr val="FF0000"/>
              </a:solidFill>
            </a:endParaRPr>
          </a:p>
        </p:txBody>
      </p:sp>
      <p:pic>
        <p:nvPicPr>
          <p:cNvPr id="13" name="Picture 2" descr="C:\Users\bbrown\Desktop\IMG_1484.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24889" b="8569"/>
          <a:stretch/>
        </p:blipFill>
        <p:spPr bwMode="auto">
          <a:xfrm>
            <a:off x="188357" y="1497749"/>
            <a:ext cx="2818314" cy="4593085"/>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Arrow Connector 13"/>
          <p:cNvCxnSpPr/>
          <p:nvPr/>
        </p:nvCxnSpPr>
        <p:spPr>
          <a:xfrm>
            <a:off x="843238" y="4011324"/>
            <a:ext cx="400226" cy="523516"/>
          </a:xfrm>
          <a:prstGeom prst="straightConnector1">
            <a:avLst/>
          </a:prstGeom>
          <a:ln w="38100">
            <a:solidFill>
              <a:srgbClr val="00B05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rot="3429011">
            <a:off x="-42911" y="4423675"/>
            <a:ext cx="1364448" cy="461665"/>
          </a:xfrm>
          <a:prstGeom prst="rect">
            <a:avLst/>
          </a:prstGeom>
          <a:solidFill>
            <a:schemeClr val="bg1"/>
          </a:solidFill>
        </p:spPr>
        <p:txBody>
          <a:bodyPr wrap="square" rtlCol="0">
            <a:spAutoFit/>
          </a:bodyPr>
          <a:lstStyle/>
          <a:p>
            <a:r>
              <a:rPr lang="en-US" sz="2400" b="1" dirty="0">
                <a:solidFill>
                  <a:srgbClr val="00B050"/>
                </a:solidFill>
              </a:rPr>
              <a:t>d = 2 in.</a:t>
            </a:r>
          </a:p>
        </p:txBody>
      </p:sp>
      <p:cxnSp>
        <p:nvCxnSpPr>
          <p:cNvPr id="16" name="Straight Arrow Connector 15"/>
          <p:cNvCxnSpPr/>
          <p:nvPr/>
        </p:nvCxnSpPr>
        <p:spPr>
          <a:xfrm>
            <a:off x="2010833" y="4138280"/>
            <a:ext cx="0" cy="1032458"/>
          </a:xfrm>
          <a:prstGeom prst="straightConnector1">
            <a:avLst/>
          </a:prstGeom>
          <a:ln w="38100">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rot="5400000">
            <a:off x="1546698" y="5413001"/>
            <a:ext cx="1741449" cy="461665"/>
          </a:xfrm>
          <a:prstGeom prst="rect">
            <a:avLst/>
          </a:prstGeom>
          <a:solidFill>
            <a:schemeClr val="bg1"/>
          </a:solidFill>
        </p:spPr>
        <p:txBody>
          <a:bodyPr wrap="square" rtlCol="0">
            <a:spAutoFit/>
          </a:bodyPr>
          <a:lstStyle/>
          <a:p>
            <a:r>
              <a:rPr lang="en-US" sz="2400" b="1" dirty="0">
                <a:solidFill>
                  <a:srgbClr val="0070C0"/>
                </a:solidFill>
              </a:rPr>
              <a:t>F = 0.2 </a:t>
            </a:r>
            <a:r>
              <a:rPr lang="en-US" sz="2400" b="1" dirty="0" err="1">
                <a:solidFill>
                  <a:srgbClr val="0070C0"/>
                </a:solidFill>
              </a:rPr>
              <a:t>lbs</a:t>
            </a:r>
            <a:endParaRPr lang="en-US" sz="2400" b="1" dirty="0">
              <a:solidFill>
                <a:srgbClr val="0070C0"/>
              </a:solidFill>
            </a:endParaRPr>
          </a:p>
        </p:txBody>
      </p:sp>
      <p:cxnSp>
        <p:nvCxnSpPr>
          <p:cNvPr id="18" name="Straight Arrow Connector 17"/>
          <p:cNvCxnSpPr/>
          <p:nvPr/>
        </p:nvCxnSpPr>
        <p:spPr>
          <a:xfrm flipV="1">
            <a:off x="1043351" y="4259823"/>
            <a:ext cx="738954" cy="394686"/>
          </a:xfrm>
          <a:prstGeom prst="straightConnector1">
            <a:avLst/>
          </a:prstGeom>
          <a:ln w="3810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8261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314" y="186613"/>
            <a:ext cx="8229600" cy="1139889"/>
          </a:xfrm>
        </p:spPr>
        <p:txBody>
          <a:bodyPr/>
          <a:lstStyle/>
          <a:p>
            <a:r>
              <a:rPr lang="en-US" dirty="0"/>
              <a:t>VEX Application: Pick a Gear Ratio</a:t>
            </a:r>
          </a:p>
        </p:txBody>
      </p:sp>
      <p:sp>
        <p:nvSpPr>
          <p:cNvPr id="5" name="Content Placeholder 2"/>
          <p:cNvSpPr txBox="1">
            <a:spLocks/>
          </p:cNvSpPr>
          <p:nvPr/>
        </p:nvSpPr>
        <p:spPr bwMode="auto">
          <a:xfrm>
            <a:off x="3370357" y="1318216"/>
            <a:ext cx="5194045" cy="196798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pPr>
            <a:r>
              <a:rPr lang="en-US" dirty="0"/>
              <a:t>Step 4. Instead of direct drive, what gear ratio would make the motor deliver maximum power? </a:t>
            </a:r>
          </a:p>
        </p:txBody>
      </p:sp>
      <p:sp>
        <p:nvSpPr>
          <p:cNvPr id="12" name="TextBox 11"/>
          <p:cNvSpPr txBox="1"/>
          <p:nvPr/>
        </p:nvSpPr>
        <p:spPr>
          <a:xfrm>
            <a:off x="3841780" y="3909295"/>
            <a:ext cx="1119476" cy="523220"/>
          </a:xfrm>
          <a:prstGeom prst="rect">
            <a:avLst/>
          </a:prstGeom>
          <a:solidFill>
            <a:schemeClr val="bg1"/>
          </a:solidFill>
        </p:spPr>
        <p:txBody>
          <a:bodyPr wrap="square" rtlCol="0">
            <a:spAutoFit/>
          </a:bodyPr>
          <a:lstStyle/>
          <a:p>
            <a:r>
              <a:rPr lang="en-US" sz="2800" dirty="0">
                <a:solidFill>
                  <a:srgbClr val="FF0000"/>
                </a:solidFill>
              </a:rPr>
              <a:t>GR =</a:t>
            </a:r>
          </a:p>
        </p:txBody>
      </p:sp>
      <mc:AlternateContent xmlns:mc="http://schemas.openxmlformats.org/markup-compatibility/2006" xmlns:a14="http://schemas.microsoft.com/office/drawing/2010/main">
        <mc:Choice Requires="a14">
          <p:sp>
            <p:nvSpPr>
              <p:cNvPr id="23" name="TextBox 22"/>
              <p:cNvSpPr txBox="1"/>
              <p:nvPr/>
            </p:nvSpPr>
            <p:spPr>
              <a:xfrm>
                <a:off x="4546441" y="3658027"/>
                <a:ext cx="3766087" cy="223016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2800" i="1" smtClean="0">
                              <a:solidFill>
                                <a:srgbClr val="FF0000"/>
                              </a:solidFill>
                              <a:latin typeface="Cambria Math" panose="02040503050406030204" pitchFamily="18" charset="0"/>
                            </a:rPr>
                          </m:ctrlPr>
                        </m:fPr>
                        <m:num>
                          <m:sSub>
                            <m:sSubPr>
                              <m:ctrlPr>
                                <a:rPr lang="en-US" sz="2800" i="1" smtClean="0">
                                  <a:solidFill>
                                    <a:srgbClr val="FF0000"/>
                                  </a:solidFill>
                                  <a:latin typeface="Cambria Math" panose="02040503050406030204" pitchFamily="18" charset="0"/>
                                </a:rPr>
                              </m:ctrlPr>
                            </m:sSubPr>
                            <m:e>
                              <m:r>
                                <m:rPr>
                                  <m:sty m:val="p"/>
                                </m:rPr>
                                <a:rPr lang="en-US" sz="2800" b="0" i="0" smtClean="0">
                                  <a:solidFill>
                                    <a:srgbClr val="FF0000"/>
                                  </a:solidFill>
                                  <a:latin typeface="Cambria Math"/>
                                </a:rPr>
                                <m:t>τ</m:t>
                              </m:r>
                            </m:e>
                            <m:sub>
                              <m:r>
                                <m:rPr>
                                  <m:sty m:val="p"/>
                                </m:rPr>
                                <a:rPr lang="en-US" sz="2800" b="0" i="0" smtClean="0">
                                  <a:solidFill>
                                    <a:srgbClr val="FF0000"/>
                                  </a:solidFill>
                                  <a:latin typeface="Cambria Math"/>
                                </a:rPr>
                                <m:t>out</m:t>
                              </m:r>
                            </m:sub>
                          </m:sSub>
                        </m:num>
                        <m:den>
                          <m:sSub>
                            <m:sSubPr>
                              <m:ctrlPr>
                                <a:rPr lang="en-US" sz="2800" i="1" smtClean="0">
                                  <a:solidFill>
                                    <a:srgbClr val="FF0000"/>
                                  </a:solidFill>
                                  <a:latin typeface="Cambria Math" panose="02040503050406030204" pitchFamily="18" charset="0"/>
                                </a:rPr>
                              </m:ctrlPr>
                            </m:sSubPr>
                            <m:e>
                              <m:r>
                                <m:rPr>
                                  <m:sty m:val="p"/>
                                </m:rPr>
                                <a:rPr lang="en-US" sz="2800" b="0" i="0" smtClean="0">
                                  <a:solidFill>
                                    <a:srgbClr val="FF0000"/>
                                  </a:solidFill>
                                  <a:latin typeface="Cambria Math"/>
                                </a:rPr>
                                <m:t>τ</m:t>
                              </m:r>
                            </m:e>
                            <m:sub>
                              <m:r>
                                <m:rPr>
                                  <m:sty m:val="p"/>
                                </m:rPr>
                                <a:rPr lang="en-US" sz="2800" b="0" i="0" smtClean="0">
                                  <a:solidFill>
                                    <a:srgbClr val="FF0000"/>
                                  </a:solidFill>
                                  <a:latin typeface="Cambria Math"/>
                                </a:rPr>
                                <m:t>in</m:t>
                              </m:r>
                            </m:sub>
                          </m:sSub>
                        </m:den>
                      </m:f>
                      <m:r>
                        <a:rPr lang="en-US" sz="2800" b="0" i="0" smtClean="0">
                          <a:solidFill>
                            <a:srgbClr val="FF0000"/>
                          </a:solidFill>
                          <a:latin typeface="Cambria Math"/>
                        </a:rPr>
                        <m:t>=</m:t>
                      </m:r>
                      <m:f>
                        <m:fPr>
                          <m:ctrlPr>
                            <a:rPr lang="en-US" sz="2800" i="1" smtClean="0">
                              <a:solidFill>
                                <a:srgbClr val="FF0000"/>
                              </a:solidFill>
                              <a:latin typeface="Cambria Math" panose="02040503050406030204" pitchFamily="18" charset="0"/>
                            </a:rPr>
                          </m:ctrlPr>
                        </m:fPr>
                        <m:num>
                          <m:r>
                            <a:rPr lang="en-US" sz="2800" b="0" i="0" smtClean="0">
                              <a:solidFill>
                                <a:srgbClr val="FF0000"/>
                              </a:solidFill>
                              <a:latin typeface="Cambria Math"/>
                            </a:rPr>
                            <m:t>0.4 </m:t>
                          </m:r>
                          <m:r>
                            <m:rPr>
                              <m:sty m:val="p"/>
                            </m:rPr>
                            <a:rPr lang="en-US" sz="2800" b="0" i="0" smtClean="0">
                              <a:solidFill>
                                <a:srgbClr val="FF0000"/>
                              </a:solidFill>
                              <a:latin typeface="Cambria Math"/>
                            </a:rPr>
                            <m:t>in</m:t>
                          </m:r>
                          <m:r>
                            <a:rPr lang="en-US" sz="2800" b="0" i="0" smtClean="0">
                              <a:solidFill>
                                <a:srgbClr val="FF0000"/>
                              </a:solidFill>
                              <a:latin typeface="Cambria Math"/>
                            </a:rPr>
                            <m:t>.</m:t>
                          </m:r>
                          <m:r>
                            <a:rPr lang="en-US" sz="2800" b="0" i="1" smtClean="0">
                              <a:solidFill>
                                <a:srgbClr val="FF0000"/>
                              </a:solidFill>
                              <a:latin typeface="Cambria Math"/>
                              <a:ea typeface="Cambria Math"/>
                            </a:rPr>
                            <m:t>∙</m:t>
                          </m:r>
                          <m:r>
                            <m:rPr>
                              <m:sty m:val="p"/>
                            </m:rPr>
                            <a:rPr lang="en-US" sz="2800" b="0" i="0" smtClean="0">
                              <a:solidFill>
                                <a:srgbClr val="FF0000"/>
                              </a:solidFill>
                              <a:latin typeface="Cambria Math"/>
                            </a:rPr>
                            <m:t>lb</m:t>
                          </m:r>
                        </m:num>
                        <m:den>
                          <m:r>
                            <a:rPr lang="en-US" sz="2800" b="0" i="0" smtClean="0">
                              <a:solidFill>
                                <a:srgbClr val="FF0000"/>
                              </a:solidFill>
                              <a:latin typeface="Cambria Math"/>
                            </a:rPr>
                            <m:t>2.1 </m:t>
                          </m:r>
                          <m:r>
                            <m:rPr>
                              <m:sty m:val="p"/>
                            </m:rPr>
                            <a:rPr lang="en-US" sz="2800" b="0" i="0" smtClean="0">
                              <a:solidFill>
                                <a:srgbClr val="FF0000"/>
                              </a:solidFill>
                              <a:latin typeface="Cambria Math"/>
                            </a:rPr>
                            <m:t>in</m:t>
                          </m:r>
                          <m:r>
                            <a:rPr lang="en-US" sz="2800" b="0" i="0" smtClean="0">
                              <a:solidFill>
                                <a:srgbClr val="FF0000"/>
                              </a:solidFill>
                              <a:latin typeface="Cambria Math"/>
                            </a:rPr>
                            <m:t>.</m:t>
                          </m:r>
                          <m:r>
                            <a:rPr lang="en-US" sz="2800" b="0" i="1" smtClean="0">
                              <a:solidFill>
                                <a:srgbClr val="FF0000"/>
                              </a:solidFill>
                              <a:latin typeface="Cambria Math"/>
                              <a:ea typeface="Cambria Math"/>
                            </a:rPr>
                            <m:t>∙</m:t>
                          </m:r>
                          <m:r>
                            <m:rPr>
                              <m:sty m:val="p"/>
                            </m:rPr>
                            <a:rPr lang="en-US" sz="2800" b="0" i="0" smtClean="0">
                              <a:solidFill>
                                <a:srgbClr val="FF0000"/>
                              </a:solidFill>
                              <a:latin typeface="Cambria Math"/>
                            </a:rPr>
                            <m:t>lb</m:t>
                          </m:r>
                        </m:den>
                      </m:f>
                    </m:oMath>
                  </m:oMathPara>
                </a14:m>
                <a:endParaRPr lang="en-US" sz="2800" b="0" i="1" dirty="0">
                  <a:solidFill>
                    <a:srgbClr val="FF0000"/>
                  </a:solidFill>
                  <a:latin typeface="Cambria Math"/>
                </a:endParaRPr>
              </a:p>
              <a:p>
                <a:endParaRPr lang="en-US" sz="2800" b="0" i="0" dirty="0">
                  <a:solidFill>
                    <a:srgbClr val="FF0000"/>
                  </a:solidFill>
                  <a:latin typeface="Cambria Math"/>
                </a:endParaRPr>
              </a:p>
              <a:p>
                <a:pPr/>
                <a14:m>
                  <m:oMathPara xmlns:m="http://schemas.openxmlformats.org/officeDocument/2006/math">
                    <m:oMathParaPr>
                      <m:jc m:val="centerGroup"/>
                    </m:oMathParaPr>
                    <m:oMath xmlns:m="http://schemas.openxmlformats.org/officeDocument/2006/math">
                      <m:r>
                        <a:rPr lang="en-US" sz="2800" b="0" i="0" smtClean="0">
                          <a:solidFill>
                            <a:srgbClr val="FF0000"/>
                          </a:solidFill>
                          <a:latin typeface="Cambria Math"/>
                        </a:rPr>
                        <m:t>=0.19≐</m:t>
                      </m:r>
                      <m:f>
                        <m:fPr>
                          <m:ctrlPr>
                            <a:rPr lang="en-US" sz="2800" i="1" smtClean="0">
                              <a:solidFill>
                                <a:srgbClr val="FF0000"/>
                              </a:solidFill>
                              <a:latin typeface="Cambria Math" panose="02040503050406030204" pitchFamily="18" charset="0"/>
                            </a:rPr>
                          </m:ctrlPr>
                        </m:fPr>
                        <m:num>
                          <m:r>
                            <a:rPr lang="en-US" sz="2800" b="0" i="0" smtClean="0">
                              <a:solidFill>
                                <a:srgbClr val="FF0000"/>
                              </a:solidFill>
                              <a:latin typeface="Cambria Math"/>
                            </a:rPr>
                            <m:t>12 </m:t>
                          </m:r>
                          <m:r>
                            <m:rPr>
                              <m:sty m:val="p"/>
                            </m:rPr>
                            <a:rPr lang="en-US" sz="2800" b="0" i="0" smtClean="0">
                              <a:solidFill>
                                <a:srgbClr val="FF0000"/>
                              </a:solidFill>
                              <a:latin typeface="Cambria Math"/>
                            </a:rPr>
                            <m:t>teeth</m:t>
                          </m:r>
                        </m:num>
                        <m:den>
                          <m:r>
                            <a:rPr lang="en-US" sz="2800" b="0" i="0" smtClean="0">
                              <a:solidFill>
                                <a:srgbClr val="FF0000"/>
                              </a:solidFill>
                              <a:latin typeface="Cambria Math"/>
                            </a:rPr>
                            <m:t>60 </m:t>
                          </m:r>
                          <m:r>
                            <m:rPr>
                              <m:sty m:val="p"/>
                            </m:rPr>
                            <a:rPr lang="en-US" sz="2800" b="0" i="0" smtClean="0">
                              <a:solidFill>
                                <a:srgbClr val="FF0000"/>
                              </a:solidFill>
                              <a:latin typeface="Cambria Math"/>
                            </a:rPr>
                            <m:t>teeth</m:t>
                          </m:r>
                        </m:den>
                      </m:f>
                      <m:r>
                        <a:rPr lang="en-US" sz="2800" b="1" i="0" smtClean="0">
                          <a:solidFill>
                            <a:srgbClr val="FF0000"/>
                          </a:solidFill>
                          <a:latin typeface="Cambria Math"/>
                        </a:rPr>
                        <m:t> </m:t>
                      </m:r>
                    </m:oMath>
                  </m:oMathPara>
                </a14:m>
                <a:endParaRPr lang="en-US" sz="2800" b="1" dirty="0">
                  <a:solidFill>
                    <a:srgbClr val="FF0000"/>
                  </a:solidFill>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4546441" y="3658027"/>
                <a:ext cx="3766087" cy="2230162"/>
              </a:xfrm>
              <a:prstGeom prst="rect">
                <a:avLst/>
              </a:prstGeom>
              <a:blipFill rotWithShape="1">
                <a:blip r:embed="rId3"/>
                <a:stretch>
                  <a:fillRect/>
                </a:stretch>
              </a:blipFill>
            </p:spPr>
            <p:txBody>
              <a:bodyPr/>
              <a:lstStyle/>
              <a:p>
                <a:r>
                  <a:rPr lang="en-US">
                    <a:noFill/>
                  </a:rPr>
                  <a:t> </a:t>
                </a:r>
              </a:p>
            </p:txBody>
          </p:sp>
        </mc:Fallback>
      </mc:AlternateContent>
      <p:pic>
        <p:nvPicPr>
          <p:cNvPr id="15" name="Picture 2" descr="C:\Users\bbrown\Desktop\IMG_1484.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24889" b="8569"/>
          <a:stretch/>
        </p:blipFill>
        <p:spPr bwMode="auto">
          <a:xfrm>
            <a:off x="188357" y="1497749"/>
            <a:ext cx="2818314" cy="4593085"/>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Straight Arrow Connector 15"/>
          <p:cNvCxnSpPr/>
          <p:nvPr/>
        </p:nvCxnSpPr>
        <p:spPr>
          <a:xfrm>
            <a:off x="843238" y="4011324"/>
            <a:ext cx="400226" cy="523516"/>
          </a:xfrm>
          <a:prstGeom prst="straightConnector1">
            <a:avLst/>
          </a:prstGeom>
          <a:ln w="38100">
            <a:solidFill>
              <a:srgbClr val="00B05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rot="3429011">
            <a:off x="-42911" y="4423675"/>
            <a:ext cx="1364448" cy="461665"/>
          </a:xfrm>
          <a:prstGeom prst="rect">
            <a:avLst/>
          </a:prstGeom>
          <a:solidFill>
            <a:schemeClr val="bg1"/>
          </a:solidFill>
        </p:spPr>
        <p:txBody>
          <a:bodyPr wrap="square" rtlCol="0">
            <a:spAutoFit/>
          </a:bodyPr>
          <a:lstStyle/>
          <a:p>
            <a:r>
              <a:rPr lang="en-US" sz="2400" b="1" dirty="0">
                <a:solidFill>
                  <a:srgbClr val="00B050"/>
                </a:solidFill>
              </a:rPr>
              <a:t>d = 2 in.</a:t>
            </a:r>
          </a:p>
        </p:txBody>
      </p:sp>
      <p:cxnSp>
        <p:nvCxnSpPr>
          <p:cNvPr id="18" name="Straight Arrow Connector 17"/>
          <p:cNvCxnSpPr/>
          <p:nvPr/>
        </p:nvCxnSpPr>
        <p:spPr>
          <a:xfrm>
            <a:off x="2010833" y="4138280"/>
            <a:ext cx="0" cy="1032458"/>
          </a:xfrm>
          <a:prstGeom prst="straightConnector1">
            <a:avLst/>
          </a:prstGeom>
          <a:ln w="38100">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rot="5400000">
            <a:off x="1546698" y="5413001"/>
            <a:ext cx="1741449" cy="461665"/>
          </a:xfrm>
          <a:prstGeom prst="rect">
            <a:avLst/>
          </a:prstGeom>
          <a:solidFill>
            <a:schemeClr val="bg1"/>
          </a:solidFill>
        </p:spPr>
        <p:txBody>
          <a:bodyPr wrap="square" rtlCol="0">
            <a:spAutoFit/>
          </a:bodyPr>
          <a:lstStyle/>
          <a:p>
            <a:r>
              <a:rPr lang="en-US" sz="2400" b="1" dirty="0">
                <a:solidFill>
                  <a:srgbClr val="0070C0"/>
                </a:solidFill>
              </a:rPr>
              <a:t>F = 0.2 </a:t>
            </a:r>
            <a:r>
              <a:rPr lang="en-US" sz="2400" b="1" dirty="0" err="1">
                <a:solidFill>
                  <a:srgbClr val="0070C0"/>
                </a:solidFill>
              </a:rPr>
              <a:t>lbs</a:t>
            </a:r>
            <a:endParaRPr lang="en-US" sz="2400" b="1" dirty="0">
              <a:solidFill>
                <a:srgbClr val="0070C0"/>
              </a:solidFill>
            </a:endParaRPr>
          </a:p>
        </p:txBody>
      </p:sp>
      <p:cxnSp>
        <p:nvCxnSpPr>
          <p:cNvPr id="20" name="Straight Arrow Connector 19"/>
          <p:cNvCxnSpPr/>
          <p:nvPr/>
        </p:nvCxnSpPr>
        <p:spPr>
          <a:xfrm flipV="1">
            <a:off x="1043351" y="4259823"/>
            <a:ext cx="738954" cy="394686"/>
          </a:xfrm>
          <a:prstGeom prst="straightConnector1">
            <a:avLst/>
          </a:prstGeom>
          <a:ln w="3810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6554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314" y="186613"/>
            <a:ext cx="8229600" cy="1139889"/>
          </a:xfrm>
        </p:spPr>
        <p:txBody>
          <a:bodyPr/>
          <a:lstStyle/>
          <a:p>
            <a:r>
              <a:rPr lang="en-US" dirty="0"/>
              <a:t>VEX Application: Pick a Gear Ratio</a:t>
            </a:r>
          </a:p>
        </p:txBody>
      </p:sp>
      <p:sp>
        <p:nvSpPr>
          <p:cNvPr id="5" name="Content Placeholder 2"/>
          <p:cNvSpPr txBox="1">
            <a:spLocks/>
          </p:cNvSpPr>
          <p:nvPr/>
        </p:nvSpPr>
        <p:spPr bwMode="auto">
          <a:xfrm>
            <a:off x="3525340" y="1318216"/>
            <a:ext cx="5194045" cy="196798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pPr>
            <a:r>
              <a:rPr lang="en-US" dirty="0"/>
              <a:t>Now the winch is geared so that the motor is delivering half its stall torque, for maximum power.</a:t>
            </a:r>
          </a:p>
        </p:txBody>
      </p:sp>
      <p:cxnSp>
        <p:nvCxnSpPr>
          <p:cNvPr id="10" name="Straight Arrow Connector 9"/>
          <p:cNvCxnSpPr/>
          <p:nvPr/>
        </p:nvCxnSpPr>
        <p:spPr>
          <a:xfrm>
            <a:off x="2010833" y="4138280"/>
            <a:ext cx="0" cy="1032458"/>
          </a:xfrm>
          <a:prstGeom prst="straightConnector1">
            <a:avLst/>
          </a:prstGeom>
          <a:ln w="571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TextBox 21"/>
              <p:cNvSpPr txBox="1"/>
              <p:nvPr/>
            </p:nvSpPr>
            <p:spPr>
              <a:xfrm>
                <a:off x="4541003" y="3663210"/>
                <a:ext cx="3766087" cy="222157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2800" i="1" smtClean="0">
                              <a:solidFill>
                                <a:srgbClr val="FF0000"/>
                              </a:solidFill>
                              <a:latin typeface="Cambria Math" panose="02040503050406030204" pitchFamily="18" charset="0"/>
                            </a:rPr>
                          </m:ctrlPr>
                        </m:fPr>
                        <m:num>
                          <m:sSub>
                            <m:sSubPr>
                              <m:ctrlPr>
                                <a:rPr lang="en-US" sz="2800" i="1" smtClean="0">
                                  <a:solidFill>
                                    <a:srgbClr val="FF0000"/>
                                  </a:solidFill>
                                  <a:latin typeface="Cambria Math" panose="02040503050406030204" pitchFamily="18" charset="0"/>
                                </a:rPr>
                              </m:ctrlPr>
                            </m:sSubPr>
                            <m:e>
                              <m:r>
                                <m:rPr>
                                  <m:sty m:val="p"/>
                                </m:rPr>
                                <a:rPr lang="en-US" sz="2800" b="0" i="0" smtClean="0">
                                  <a:solidFill>
                                    <a:srgbClr val="FF0000"/>
                                  </a:solidFill>
                                  <a:latin typeface="Cambria Math"/>
                                </a:rPr>
                                <m:t>τ</m:t>
                              </m:r>
                            </m:e>
                            <m:sub>
                              <m:r>
                                <m:rPr>
                                  <m:sty m:val="p"/>
                                </m:rPr>
                                <a:rPr lang="en-US" sz="2800" b="0" i="0" smtClean="0">
                                  <a:solidFill>
                                    <a:srgbClr val="FF0000"/>
                                  </a:solidFill>
                                  <a:latin typeface="Cambria Math"/>
                                </a:rPr>
                                <m:t>out</m:t>
                              </m:r>
                            </m:sub>
                          </m:sSub>
                        </m:num>
                        <m:den>
                          <m:sSub>
                            <m:sSubPr>
                              <m:ctrlPr>
                                <a:rPr lang="en-US" sz="2800" i="1" smtClean="0">
                                  <a:solidFill>
                                    <a:srgbClr val="FF0000"/>
                                  </a:solidFill>
                                  <a:latin typeface="Cambria Math" panose="02040503050406030204" pitchFamily="18" charset="0"/>
                                </a:rPr>
                              </m:ctrlPr>
                            </m:sSubPr>
                            <m:e>
                              <m:r>
                                <m:rPr>
                                  <m:sty m:val="p"/>
                                </m:rPr>
                                <a:rPr lang="en-US" sz="2800" b="0" i="0" smtClean="0">
                                  <a:solidFill>
                                    <a:srgbClr val="FF0000"/>
                                  </a:solidFill>
                                  <a:latin typeface="Cambria Math"/>
                                </a:rPr>
                                <m:t>τ</m:t>
                              </m:r>
                            </m:e>
                            <m:sub>
                              <m:r>
                                <m:rPr>
                                  <m:sty m:val="p"/>
                                </m:rPr>
                                <a:rPr lang="en-US" sz="2800" b="0" i="0" smtClean="0">
                                  <a:solidFill>
                                    <a:srgbClr val="FF0000"/>
                                  </a:solidFill>
                                  <a:latin typeface="Cambria Math"/>
                                </a:rPr>
                                <m:t>in</m:t>
                              </m:r>
                            </m:sub>
                          </m:sSub>
                        </m:den>
                      </m:f>
                      <m:r>
                        <a:rPr lang="en-US" sz="2800" b="0" i="0" smtClean="0">
                          <a:solidFill>
                            <a:srgbClr val="FF0000"/>
                          </a:solidFill>
                          <a:latin typeface="Cambria Math"/>
                        </a:rPr>
                        <m:t>=</m:t>
                      </m:r>
                      <m:f>
                        <m:fPr>
                          <m:ctrlPr>
                            <a:rPr lang="en-US" sz="2800" i="1" smtClean="0">
                              <a:solidFill>
                                <a:srgbClr val="FF0000"/>
                              </a:solidFill>
                              <a:latin typeface="Cambria Math" panose="02040503050406030204" pitchFamily="18" charset="0"/>
                            </a:rPr>
                          </m:ctrlPr>
                        </m:fPr>
                        <m:num>
                          <m:r>
                            <a:rPr lang="en-US" sz="2800" b="0" i="0" smtClean="0">
                              <a:solidFill>
                                <a:srgbClr val="FF0000"/>
                              </a:solidFill>
                              <a:latin typeface="Cambria Math"/>
                            </a:rPr>
                            <m:t>0.4 </m:t>
                          </m:r>
                          <m:r>
                            <m:rPr>
                              <m:sty m:val="p"/>
                            </m:rPr>
                            <a:rPr lang="en-US" sz="2800" b="0" i="0" smtClean="0">
                              <a:solidFill>
                                <a:srgbClr val="FF0000"/>
                              </a:solidFill>
                              <a:latin typeface="Cambria Math"/>
                            </a:rPr>
                            <m:t>in</m:t>
                          </m:r>
                          <m:r>
                            <a:rPr lang="en-US" sz="2800" b="0" i="0" smtClean="0">
                              <a:solidFill>
                                <a:srgbClr val="FF0000"/>
                              </a:solidFill>
                              <a:latin typeface="Cambria Math"/>
                            </a:rPr>
                            <m:t>.</m:t>
                          </m:r>
                          <m:r>
                            <a:rPr lang="en-US" sz="2800" b="0" i="1" smtClean="0">
                              <a:solidFill>
                                <a:srgbClr val="FF0000"/>
                              </a:solidFill>
                              <a:latin typeface="Cambria Math"/>
                              <a:ea typeface="Cambria Math"/>
                            </a:rPr>
                            <m:t>∙</m:t>
                          </m:r>
                          <m:r>
                            <m:rPr>
                              <m:sty m:val="p"/>
                            </m:rPr>
                            <a:rPr lang="en-US" sz="2800" b="0" i="0" smtClean="0">
                              <a:solidFill>
                                <a:srgbClr val="FF0000"/>
                              </a:solidFill>
                              <a:latin typeface="Cambria Math"/>
                            </a:rPr>
                            <m:t>lb</m:t>
                          </m:r>
                        </m:num>
                        <m:den>
                          <m:r>
                            <a:rPr lang="en-US" sz="2800" b="0" i="0" smtClean="0">
                              <a:solidFill>
                                <a:srgbClr val="FF0000"/>
                              </a:solidFill>
                              <a:latin typeface="Cambria Math"/>
                            </a:rPr>
                            <m:t>2.1 </m:t>
                          </m:r>
                          <m:r>
                            <m:rPr>
                              <m:sty m:val="p"/>
                            </m:rPr>
                            <a:rPr lang="en-US" sz="2800" b="0" i="0" smtClean="0">
                              <a:solidFill>
                                <a:srgbClr val="FF0000"/>
                              </a:solidFill>
                              <a:latin typeface="Cambria Math"/>
                            </a:rPr>
                            <m:t>in</m:t>
                          </m:r>
                          <m:r>
                            <a:rPr lang="en-US" sz="2800" b="0" i="0" smtClean="0">
                              <a:solidFill>
                                <a:srgbClr val="FF0000"/>
                              </a:solidFill>
                              <a:latin typeface="Cambria Math"/>
                            </a:rPr>
                            <m:t>.</m:t>
                          </m:r>
                          <m:r>
                            <a:rPr lang="en-US" sz="2800" b="0" i="1" smtClean="0">
                              <a:solidFill>
                                <a:srgbClr val="FF0000"/>
                              </a:solidFill>
                              <a:latin typeface="Cambria Math"/>
                              <a:ea typeface="Cambria Math"/>
                            </a:rPr>
                            <m:t>∙</m:t>
                          </m:r>
                          <m:r>
                            <m:rPr>
                              <m:sty m:val="p"/>
                            </m:rPr>
                            <a:rPr lang="en-US" sz="2800" b="0" i="0" smtClean="0">
                              <a:solidFill>
                                <a:srgbClr val="FF0000"/>
                              </a:solidFill>
                              <a:latin typeface="Cambria Math"/>
                            </a:rPr>
                            <m:t>lb</m:t>
                          </m:r>
                        </m:den>
                      </m:f>
                    </m:oMath>
                  </m:oMathPara>
                </a14:m>
                <a:endParaRPr lang="en-US" sz="2800" dirty="0">
                  <a:solidFill>
                    <a:srgbClr val="FF0000"/>
                  </a:solidFill>
                  <a:latin typeface="Cambria Math"/>
                </a:endParaRPr>
              </a:p>
              <a:p>
                <a:endParaRPr lang="en-US" sz="2800" dirty="0">
                  <a:solidFill>
                    <a:srgbClr val="FF0000"/>
                  </a:solidFill>
                  <a:latin typeface="Cambria Math"/>
                </a:endParaRPr>
              </a:p>
              <a:p>
                <a:pPr/>
                <a14:m>
                  <m:oMathPara xmlns:m="http://schemas.openxmlformats.org/officeDocument/2006/math">
                    <m:oMathParaPr>
                      <m:jc m:val="centerGroup"/>
                    </m:oMathParaPr>
                    <m:oMath xmlns:m="http://schemas.openxmlformats.org/officeDocument/2006/math">
                      <m:r>
                        <a:rPr lang="en-US" sz="2800" b="0" i="0" smtClean="0">
                          <a:solidFill>
                            <a:srgbClr val="FF0000"/>
                          </a:solidFill>
                          <a:latin typeface="Cambria Math"/>
                        </a:rPr>
                        <m:t>=0.19≐</m:t>
                      </m:r>
                      <m:f>
                        <m:fPr>
                          <m:ctrlPr>
                            <a:rPr lang="en-US" sz="2800" i="1" smtClean="0">
                              <a:solidFill>
                                <a:srgbClr val="FF0000"/>
                              </a:solidFill>
                              <a:latin typeface="Cambria Math" panose="02040503050406030204" pitchFamily="18" charset="0"/>
                            </a:rPr>
                          </m:ctrlPr>
                        </m:fPr>
                        <m:num>
                          <m:r>
                            <a:rPr lang="en-US" sz="2800" b="0" i="0" smtClean="0">
                              <a:solidFill>
                                <a:srgbClr val="FF0000"/>
                              </a:solidFill>
                              <a:latin typeface="Cambria Math"/>
                            </a:rPr>
                            <m:t>12 </m:t>
                          </m:r>
                          <m:r>
                            <m:rPr>
                              <m:sty m:val="p"/>
                            </m:rPr>
                            <a:rPr lang="en-US" sz="2800" b="0" i="0" smtClean="0">
                              <a:solidFill>
                                <a:srgbClr val="FF0000"/>
                              </a:solidFill>
                              <a:latin typeface="Cambria Math"/>
                            </a:rPr>
                            <m:t>teeth</m:t>
                          </m:r>
                        </m:num>
                        <m:den>
                          <m:r>
                            <a:rPr lang="en-US" sz="2800" b="0" i="0" smtClean="0">
                              <a:solidFill>
                                <a:srgbClr val="FF0000"/>
                              </a:solidFill>
                              <a:latin typeface="Cambria Math"/>
                            </a:rPr>
                            <m:t>60 </m:t>
                          </m:r>
                          <m:r>
                            <m:rPr>
                              <m:sty m:val="p"/>
                            </m:rPr>
                            <a:rPr lang="en-US" sz="2800" b="0" i="0" smtClean="0">
                              <a:solidFill>
                                <a:srgbClr val="FF0000"/>
                              </a:solidFill>
                              <a:latin typeface="Cambria Math"/>
                            </a:rPr>
                            <m:t>teeth</m:t>
                          </m:r>
                        </m:den>
                      </m:f>
                      <m:r>
                        <a:rPr lang="en-US" sz="2800" b="1" i="0" smtClean="0">
                          <a:solidFill>
                            <a:srgbClr val="FF0000"/>
                          </a:solidFill>
                          <a:latin typeface="Cambria Math"/>
                        </a:rPr>
                        <m:t> </m:t>
                      </m:r>
                    </m:oMath>
                  </m:oMathPara>
                </a14:m>
                <a:endParaRPr lang="en-US" sz="2800" b="1" dirty="0">
                  <a:solidFill>
                    <a:srgbClr val="FF0000"/>
                  </a:solidFill>
                </a:endParaRPr>
              </a:p>
            </p:txBody>
          </p:sp>
        </mc:Choice>
        <mc:Fallback xmlns="">
          <p:sp>
            <p:nvSpPr>
              <p:cNvPr id="22" name="TextBox 21"/>
              <p:cNvSpPr txBox="1">
                <a:spLocks noRot="1" noChangeAspect="1" noMove="1" noResize="1" noEditPoints="1" noAdjustHandles="1" noChangeArrowheads="1" noChangeShapeType="1" noTextEdit="1"/>
              </p:cNvSpPr>
              <p:nvPr/>
            </p:nvSpPr>
            <p:spPr>
              <a:xfrm>
                <a:off x="4541003" y="3663210"/>
                <a:ext cx="3766087" cy="2221570"/>
              </a:xfrm>
              <a:prstGeom prst="rect">
                <a:avLst/>
              </a:prstGeom>
              <a:blipFill rotWithShape="1">
                <a:blip r:embed="rId3"/>
                <a:stretch>
                  <a:fillRect/>
                </a:stretch>
              </a:blipFill>
            </p:spPr>
            <p:txBody>
              <a:bodyPr/>
              <a:lstStyle/>
              <a:p>
                <a:r>
                  <a:rPr lang="en-US">
                    <a:noFill/>
                  </a:rPr>
                  <a:t> </a:t>
                </a:r>
              </a:p>
            </p:txBody>
          </p:sp>
        </mc:Fallback>
      </mc:AlternateContent>
      <p:sp>
        <p:nvSpPr>
          <p:cNvPr id="12" name="TextBox 11"/>
          <p:cNvSpPr txBox="1"/>
          <p:nvPr/>
        </p:nvSpPr>
        <p:spPr>
          <a:xfrm>
            <a:off x="3841780" y="3909295"/>
            <a:ext cx="1119476" cy="461665"/>
          </a:xfrm>
          <a:prstGeom prst="rect">
            <a:avLst/>
          </a:prstGeom>
          <a:solidFill>
            <a:schemeClr val="bg1"/>
          </a:solidFill>
        </p:spPr>
        <p:txBody>
          <a:bodyPr wrap="square" rtlCol="0">
            <a:spAutoFit/>
          </a:bodyPr>
          <a:lstStyle/>
          <a:p>
            <a:r>
              <a:rPr lang="en-US" sz="2400" b="1" dirty="0">
                <a:solidFill>
                  <a:srgbClr val="FF0000"/>
                </a:solidFill>
              </a:rPr>
              <a:t>GR</a:t>
            </a:r>
            <a:r>
              <a:rPr lang="en-US" sz="2400" dirty="0">
                <a:solidFill>
                  <a:srgbClr val="FF0000"/>
                </a:solidFill>
              </a:rPr>
              <a:t> =</a:t>
            </a:r>
          </a:p>
        </p:txBody>
      </p:sp>
      <p:pic>
        <p:nvPicPr>
          <p:cNvPr id="4098" name="Picture 2" descr="C:\Users\bbrown\Desktop\IMG_1485.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10664" r="22450"/>
          <a:stretch/>
        </p:blipFill>
        <p:spPr bwMode="auto">
          <a:xfrm>
            <a:off x="237728" y="1403532"/>
            <a:ext cx="2818048" cy="467180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841780" y="3909295"/>
            <a:ext cx="1119476" cy="523220"/>
          </a:xfrm>
          <a:prstGeom prst="rect">
            <a:avLst/>
          </a:prstGeom>
          <a:solidFill>
            <a:schemeClr val="bg1"/>
          </a:solidFill>
        </p:spPr>
        <p:txBody>
          <a:bodyPr wrap="square" rtlCol="0">
            <a:spAutoFit/>
          </a:bodyPr>
          <a:lstStyle/>
          <a:p>
            <a:r>
              <a:rPr lang="en-US" sz="2800" dirty="0">
                <a:solidFill>
                  <a:srgbClr val="FF0000"/>
                </a:solidFill>
              </a:rPr>
              <a:t>GR =</a:t>
            </a:r>
          </a:p>
        </p:txBody>
      </p:sp>
    </p:spTree>
    <p:extLst>
      <p:ext uri="{BB962C8B-B14F-4D97-AF65-F5344CB8AC3E}">
        <p14:creationId xmlns:p14="http://schemas.microsoft.com/office/powerpoint/2010/main" val="1011566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File:Derailleur Bicycle Drivetrain.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4366" y="1526770"/>
            <a:ext cx="7124700" cy="57054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Human Application: Bicycle “gears”</a:t>
            </a:r>
          </a:p>
        </p:txBody>
      </p:sp>
      <p:sp>
        <p:nvSpPr>
          <p:cNvPr id="3" name="Content Placeholder 2"/>
          <p:cNvSpPr>
            <a:spLocks noGrp="1"/>
          </p:cNvSpPr>
          <p:nvPr>
            <p:ph idx="1"/>
          </p:nvPr>
        </p:nvSpPr>
        <p:spPr>
          <a:xfrm>
            <a:off x="697423" y="1217906"/>
            <a:ext cx="7245458" cy="1680275"/>
          </a:xfrm>
          <a:solidFill>
            <a:schemeClr val="bg1"/>
          </a:solidFill>
        </p:spPr>
        <p:txBody>
          <a:bodyPr/>
          <a:lstStyle/>
          <a:p>
            <a:pPr marL="0" indent="0">
              <a:buNone/>
            </a:pPr>
            <a:r>
              <a:rPr lang="en-US" dirty="0"/>
              <a:t>Can you explain why changing “gears” on a bike helps a person win a race that goes up and down hills?</a:t>
            </a:r>
          </a:p>
        </p:txBody>
      </p:sp>
    </p:spTree>
    <p:extLst>
      <p:ext uri="{BB962C8B-B14F-4D97-AF65-F5344CB8AC3E}">
        <p14:creationId xmlns:p14="http://schemas.microsoft.com/office/powerpoint/2010/main" val="13265109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pPr>
              <a:buNone/>
            </a:pPr>
            <a:r>
              <a:rPr lang="en-US" sz="2400" dirty="0" err="1">
                <a:latin typeface="Arial" pitchFamily="34" charset="0"/>
                <a:cs typeface="Arial" pitchFamily="34" charset="0"/>
              </a:rPr>
              <a:t>Micromo</a:t>
            </a:r>
            <a:r>
              <a:rPr lang="en-US" sz="2400" dirty="0">
                <a:latin typeface="Arial" pitchFamily="34" charset="0"/>
                <a:cs typeface="Arial" pitchFamily="34" charset="0"/>
              </a:rPr>
              <a:t> (</a:t>
            </a:r>
            <a:r>
              <a:rPr lang="en-US" sz="2400" dirty="0" err="1">
                <a:latin typeface="Arial" pitchFamily="34" charset="0"/>
                <a:cs typeface="Arial" pitchFamily="34" charset="0"/>
              </a:rPr>
              <a:t>n.d.</a:t>
            </a:r>
            <a:r>
              <a:rPr lang="en-US" sz="2400" dirty="0">
                <a:latin typeface="Arial" pitchFamily="34" charset="0"/>
                <a:cs typeface="Arial" pitchFamily="34" charset="0"/>
              </a:rPr>
              <a:t>).  </a:t>
            </a:r>
            <a:r>
              <a:rPr lang="en-US" sz="2400" i="1" dirty="0">
                <a:latin typeface="Arial" pitchFamily="34" charset="0"/>
                <a:cs typeface="Arial" pitchFamily="34" charset="0"/>
              </a:rPr>
              <a:t>DC Motors Tutorials.  </a:t>
            </a:r>
            <a:r>
              <a:rPr lang="en-US" sz="2400" dirty="0">
                <a:latin typeface="Arial" pitchFamily="34" charset="0"/>
                <a:cs typeface="Arial" pitchFamily="34" charset="0"/>
              </a:rPr>
              <a:t>Retrieved from </a:t>
            </a:r>
            <a:r>
              <a:rPr lang="en-US" sz="2400" dirty="0">
                <a:latin typeface="Arial" pitchFamily="34" charset="0"/>
                <a:cs typeface="Arial" pitchFamily="34" charset="0"/>
                <a:hlinkClick r:id="rId2"/>
              </a:rPr>
              <a:t>http://www.micromo.com/dc-motor-tutorials.aspx</a:t>
            </a:r>
            <a:endParaRPr lang="en-US" sz="2400" dirty="0">
              <a:latin typeface="Arial" pitchFamily="34" charset="0"/>
              <a:cs typeface="Arial" pitchFamily="34" charset="0"/>
            </a:endParaRPr>
          </a:p>
          <a:p>
            <a:pPr>
              <a:buNone/>
            </a:pPr>
            <a:endParaRPr lang="en-US" sz="2400" dirty="0">
              <a:latin typeface="Arial" pitchFamily="34" charset="0"/>
              <a:cs typeface="Arial" pitchFamily="34" charset="0"/>
            </a:endParaRPr>
          </a:p>
          <a:p>
            <a:pPr>
              <a:buNone/>
            </a:pPr>
            <a:r>
              <a:rPr lang="en-US" sz="2400" dirty="0">
                <a:latin typeface="Arial" pitchFamily="34" charset="0"/>
                <a:cs typeface="Arial" pitchFamily="34" charset="0"/>
              </a:rPr>
              <a:t>MIT Center for Innovation in Product Development (1999).  </a:t>
            </a:r>
            <a:r>
              <a:rPr lang="en-US" sz="2400" i="1" dirty="0">
                <a:latin typeface="Arial" pitchFamily="34" charset="0"/>
                <a:cs typeface="Arial" pitchFamily="34" charset="0"/>
              </a:rPr>
              <a:t>Designing with DC Motors.  </a:t>
            </a:r>
            <a:r>
              <a:rPr lang="en-US" sz="2400" dirty="0">
                <a:latin typeface="Arial" pitchFamily="34" charset="0"/>
                <a:cs typeface="Arial" pitchFamily="34" charset="0"/>
              </a:rPr>
              <a:t>Retrieved from </a:t>
            </a:r>
            <a:r>
              <a:rPr lang="en-US" sz="2400" dirty="0">
                <a:latin typeface="Arial" pitchFamily="34" charset="0"/>
                <a:cs typeface="Arial" pitchFamily="34" charset="0"/>
                <a:hlinkClick r:id="rId3"/>
              </a:rPr>
              <a:t>http://lancet.mit.edu/motors/index.html</a:t>
            </a:r>
            <a:endParaRPr lang="en-US" sz="2400" dirty="0">
              <a:latin typeface="Arial" pitchFamily="34" charset="0"/>
              <a:cs typeface="Arial" pitchFamily="34" charset="0"/>
            </a:endParaRPr>
          </a:p>
          <a:p>
            <a:pPr>
              <a:buNone/>
            </a:pPr>
            <a:endParaRPr lang="en-US" sz="2400" dirty="0">
              <a:latin typeface="Arial" pitchFamily="34" charset="0"/>
              <a:cs typeface="Arial" pitchFamily="34" charset="0"/>
            </a:endParaRPr>
          </a:p>
          <a:p>
            <a:pPr>
              <a:buNone/>
            </a:pPr>
            <a:r>
              <a:rPr lang="en-US" sz="2400" dirty="0"/>
              <a:t>Wikipedia (2009).  </a:t>
            </a:r>
            <a:r>
              <a:rPr lang="en-US" sz="2400" i="1" dirty="0"/>
              <a:t>Derailleur Bicycle Drivetrain. </a:t>
            </a:r>
            <a:r>
              <a:rPr lang="en-US" sz="2400" dirty="0"/>
              <a:t>Retrieved from </a:t>
            </a:r>
            <a:r>
              <a:rPr lang="en-US" sz="2400" dirty="0">
                <a:hlinkClick r:id="rId4"/>
              </a:rPr>
              <a:t>http://en.wikipedia.org/wiki/File:Derailleur_Bicycle_Drivetrain.svg</a:t>
            </a:r>
            <a:endParaRPr lang="en-US" sz="2400" dirty="0"/>
          </a:p>
          <a:p>
            <a:pPr>
              <a:buNone/>
            </a:pPr>
            <a:endParaRPr lang="en-US" sz="2400" dirty="0">
              <a:latin typeface="Arial" pitchFamily="34" charset="0"/>
              <a:cs typeface="Arial" pitchFamily="34" charset="0"/>
            </a:endParaRPr>
          </a:p>
          <a:p>
            <a:pPr>
              <a:buNone/>
            </a:pPr>
            <a:endParaRPr lang="en-US" sz="2400" dirty="0">
              <a:latin typeface="Arial" pitchFamily="34"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Speed Depends on Load Torque</a:t>
            </a:r>
          </a:p>
        </p:txBody>
      </p:sp>
      <p:sp>
        <p:nvSpPr>
          <p:cNvPr id="3" name="Content Placeholder 2"/>
          <p:cNvSpPr>
            <a:spLocks noGrp="1"/>
          </p:cNvSpPr>
          <p:nvPr>
            <p:ph idx="1"/>
          </p:nvPr>
        </p:nvSpPr>
        <p:spPr>
          <a:xfrm>
            <a:off x="533400" y="1407763"/>
            <a:ext cx="7467600" cy="1828800"/>
          </a:xfrm>
        </p:spPr>
        <p:txBody>
          <a:bodyPr/>
          <a:lstStyle/>
          <a:p>
            <a:pPr marL="0" indent="0">
              <a:buNone/>
            </a:pPr>
            <a:r>
              <a:rPr lang="en-US" dirty="0"/>
              <a:t>When a motor is loaded with no torque, it spins at no-load speed, </a:t>
            </a:r>
            <a:r>
              <a:rPr lang="en-US" dirty="0">
                <a:latin typeface="Symbol" pitchFamily="18" charset="2"/>
              </a:rPr>
              <a:t>w</a:t>
            </a:r>
            <a:r>
              <a:rPr lang="en-US" baseline="-25000" dirty="0"/>
              <a:t>0 .</a:t>
            </a:r>
            <a:endParaRPr lang="en-US" baseline="-25000" dirty="0">
              <a:latin typeface="Symbol" pitchFamily="18" charset="2"/>
            </a:endParaRPr>
          </a:p>
          <a:p>
            <a:pPr marL="0" indent="0">
              <a:buNone/>
            </a:pPr>
            <a:r>
              <a:rPr lang="en-US" dirty="0">
                <a:latin typeface="Symbol" pitchFamily="18" charset="2"/>
              </a:rPr>
              <a:t>        w</a:t>
            </a:r>
            <a:r>
              <a:rPr lang="en-US" baseline="-25000" dirty="0"/>
              <a:t>0 </a:t>
            </a:r>
            <a:r>
              <a:rPr lang="en-US" dirty="0"/>
              <a:t>= no-load speed</a:t>
            </a:r>
            <a:endParaRPr lang="en-US" baseline="-25000" dirty="0">
              <a:latin typeface="Symbol" pitchFamily="18" charset="2"/>
            </a:endParaRPr>
          </a:p>
        </p:txBody>
      </p:sp>
      <p:sp>
        <p:nvSpPr>
          <p:cNvPr id="4" name="Content Placeholder 2"/>
          <p:cNvSpPr txBox="1">
            <a:spLocks/>
          </p:cNvSpPr>
          <p:nvPr/>
        </p:nvSpPr>
        <p:spPr bwMode="auto">
          <a:xfrm>
            <a:off x="533400" y="4164563"/>
            <a:ext cx="8229600" cy="1828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pPr>
            <a:r>
              <a:rPr lang="en-US" dirty="0"/>
              <a:t>When a motor is loaded with the stall torque </a:t>
            </a:r>
            <a:r>
              <a:rPr lang="en-US" dirty="0" err="1">
                <a:latin typeface="Symbol" pitchFamily="18" charset="2"/>
              </a:rPr>
              <a:t>t</a:t>
            </a:r>
            <a:r>
              <a:rPr lang="en-US" baseline="-25000" dirty="0" err="1"/>
              <a:t>stall</a:t>
            </a:r>
            <a:r>
              <a:rPr lang="en-US" dirty="0"/>
              <a:t> or more, the motor will stop.</a:t>
            </a:r>
          </a:p>
          <a:p>
            <a:pPr marL="0" indent="0">
              <a:buFontTx/>
              <a:buNone/>
            </a:pPr>
            <a:r>
              <a:rPr lang="en-US" dirty="0">
                <a:latin typeface="Symbol" pitchFamily="18" charset="2"/>
              </a:rPr>
              <a:t>       </a:t>
            </a:r>
            <a:r>
              <a:rPr lang="en-US" dirty="0" err="1">
                <a:latin typeface="Symbol" pitchFamily="18" charset="2"/>
              </a:rPr>
              <a:t>t</a:t>
            </a:r>
            <a:r>
              <a:rPr lang="en-US" baseline="-25000" dirty="0" err="1"/>
              <a:t>stall</a:t>
            </a:r>
            <a:r>
              <a:rPr lang="en-US" baseline="-25000" dirty="0"/>
              <a:t> </a:t>
            </a:r>
            <a:r>
              <a:rPr lang="en-US" dirty="0"/>
              <a:t>= stall torque</a:t>
            </a:r>
          </a:p>
        </p:txBody>
      </p:sp>
      <p:pic>
        <p:nvPicPr>
          <p:cNvPr id="6" name="Picture 5">
            <a:extLst>
              <a:ext uri="{FF2B5EF4-FFF2-40B4-BE49-F238E27FC236}">
                <a16:creationId xmlns:a16="http://schemas.microsoft.com/office/drawing/2014/main" id="{A026B824-ACDA-467A-8760-3BDCCEEFB0F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48157" y="1993186"/>
            <a:ext cx="2263636" cy="2154241"/>
          </a:xfrm>
          <a:prstGeom prst="rect">
            <a:avLst/>
          </a:prstGeom>
        </p:spPr>
      </p:pic>
      <p:pic>
        <p:nvPicPr>
          <p:cNvPr id="8" name="Picture 7" descr="Diagram&#10;&#10;Description automatically generated">
            <a:extLst>
              <a:ext uri="{FF2B5EF4-FFF2-40B4-BE49-F238E27FC236}">
                <a16:creationId xmlns:a16="http://schemas.microsoft.com/office/drawing/2014/main" id="{24CDB5DF-6DE3-48AF-9433-12017C484D7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31490" y="4695289"/>
            <a:ext cx="2489220" cy="200600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Speed vs. Torque is Linear</a:t>
            </a:r>
          </a:p>
        </p:txBody>
      </p:sp>
      <p:cxnSp>
        <p:nvCxnSpPr>
          <p:cNvPr id="5" name="Straight Arrow Connector 4"/>
          <p:cNvCxnSpPr/>
          <p:nvPr/>
        </p:nvCxnSpPr>
        <p:spPr>
          <a:xfrm flipV="1">
            <a:off x="2920559" y="1734587"/>
            <a:ext cx="0" cy="388620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2615759" y="5239787"/>
            <a:ext cx="4419600"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920559" y="2572787"/>
            <a:ext cx="2971800" cy="266700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691959" y="2591448"/>
            <a:ext cx="517851"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5900134" y="5012741"/>
            <a:ext cx="0" cy="493746"/>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876947" y="6065155"/>
            <a:ext cx="2369975" cy="646331"/>
          </a:xfrm>
          <a:prstGeom prst="rect">
            <a:avLst/>
          </a:prstGeom>
          <a:noFill/>
        </p:spPr>
        <p:txBody>
          <a:bodyPr wrap="square" rtlCol="0">
            <a:spAutoFit/>
          </a:bodyPr>
          <a:lstStyle/>
          <a:p>
            <a:r>
              <a:rPr lang="en-US" sz="3600" dirty="0"/>
              <a:t>Torque </a:t>
            </a:r>
            <a:r>
              <a:rPr lang="en-US" sz="3600" dirty="0">
                <a:latin typeface="Symbol" pitchFamily="18" charset="2"/>
              </a:rPr>
              <a:t>t</a:t>
            </a:r>
            <a:endParaRPr lang="en-US" sz="3600" dirty="0"/>
          </a:p>
        </p:txBody>
      </p:sp>
      <p:sp>
        <p:nvSpPr>
          <p:cNvPr id="23" name="TextBox 22"/>
          <p:cNvSpPr txBox="1"/>
          <p:nvPr/>
        </p:nvSpPr>
        <p:spPr>
          <a:xfrm rot="16200000">
            <a:off x="166474" y="2802556"/>
            <a:ext cx="2369975" cy="646331"/>
          </a:xfrm>
          <a:prstGeom prst="rect">
            <a:avLst/>
          </a:prstGeom>
          <a:noFill/>
        </p:spPr>
        <p:txBody>
          <a:bodyPr wrap="square" rtlCol="0">
            <a:spAutoFit/>
          </a:bodyPr>
          <a:lstStyle/>
          <a:p>
            <a:r>
              <a:rPr lang="en-US" sz="3600" dirty="0"/>
              <a:t>Speed </a:t>
            </a:r>
            <a:r>
              <a:rPr lang="en-US" sz="3600" dirty="0">
                <a:latin typeface="Symbol" pitchFamily="18" charset="2"/>
              </a:rPr>
              <a:t>w</a:t>
            </a:r>
            <a:endParaRPr lang="en-US" sz="3600" dirty="0"/>
          </a:p>
        </p:txBody>
      </p:sp>
      <p:sp>
        <p:nvSpPr>
          <p:cNvPr id="24" name="TextBox 23"/>
          <p:cNvSpPr txBox="1"/>
          <p:nvPr/>
        </p:nvSpPr>
        <p:spPr>
          <a:xfrm>
            <a:off x="5603110" y="5418824"/>
            <a:ext cx="1077686" cy="646331"/>
          </a:xfrm>
          <a:prstGeom prst="rect">
            <a:avLst/>
          </a:prstGeom>
          <a:noFill/>
        </p:spPr>
        <p:txBody>
          <a:bodyPr wrap="square" rtlCol="0">
            <a:spAutoFit/>
          </a:bodyPr>
          <a:lstStyle/>
          <a:p>
            <a:r>
              <a:rPr lang="en-US" sz="3600" dirty="0" err="1">
                <a:latin typeface="Symbol" pitchFamily="18" charset="2"/>
              </a:rPr>
              <a:t>t</a:t>
            </a:r>
            <a:r>
              <a:rPr lang="en-US" sz="3600" baseline="-25000" dirty="0" err="1">
                <a:latin typeface="+mn-lt"/>
              </a:rPr>
              <a:t>stall</a:t>
            </a:r>
            <a:endParaRPr lang="en-US" sz="3600" baseline="-25000" dirty="0"/>
          </a:p>
        </p:txBody>
      </p:sp>
      <p:sp>
        <p:nvSpPr>
          <p:cNvPr id="26" name="TextBox 25"/>
          <p:cNvSpPr txBox="1"/>
          <p:nvPr/>
        </p:nvSpPr>
        <p:spPr>
          <a:xfrm>
            <a:off x="1928402" y="2156316"/>
            <a:ext cx="763557" cy="646331"/>
          </a:xfrm>
          <a:prstGeom prst="rect">
            <a:avLst/>
          </a:prstGeom>
          <a:noFill/>
        </p:spPr>
        <p:txBody>
          <a:bodyPr wrap="square" rtlCol="0">
            <a:spAutoFit/>
          </a:bodyPr>
          <a:lstStyle/>
          <a:p>
            <a:r>
              <a:rPr lang="en-US" sz="3600" dirty="0">
                <a:latin typeface="Symbol" pitchFamily="18" charset="2"/>
              </a:rPr>
              <a:t>w</a:t>
            </a:r>
            <a:r>
              <a:rPr lang="en-US" sz="3600" baseline="-25000" dirty="0">
                <a:latin typeface="+mn-lt"/>
              </a:rPr>
              <a:t>0</a:t>
            </a:r>
            <a:endParaRPr lang="en-US" sz="3600" baseline="-25000" dirty="0"/>
          </a:p>
        </p:txBody>
      </p:sp>
      <p:sp>
        <p:nvSpPr>
          <p:cNvPr id="27" name="Oval 26"/>
          <p:cNvSpPr/>
          <p:nvPr/>
        </p:nvSpPr>
        <p:spPr>
          <a:xfrm>
            <a:off x="2852445" y="2479481"/>
            <a:ext cx="182880" cy="182880"/>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5814915" y="5148347"/>
            <a:ext cx="182880" cy="182880"/>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p:cNvCxnSpPr/>
          <p:nvPr/>
        </p:nvCxnSpPr>
        <p:spPr>
          <a:xfrm flipV="1">
            <a:off x="3079183" y="2137655"/>
            <a:ext cx="522512" cy="323165"/>
          </a:xfrm>
          <a:prstGeom prst="straightConnector1">
            <a:avLst/>
          </a:prstGeom>
          <a:ln w="2857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5979134" y="4797025"/>
            <a:ext cx="522512" cy="323165"/>
          </a:xfrm>
          <a:prstGeom prst="straightConnector1">
            <a:avLst/>
          </a:prstGeom>
          <a:ln w="2857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4560415" y="3388104"/>
            <a:ext cx="522512" cy="323165"/>
          </a:xfrm>
          <a:prstGeom prst="straightConnector1">
            <a:avLst/>
          </a:prstGeom>
          <a:ln w="2857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061934" y="2911704"/>
            <a:ext cx="2369975" cy="646331"/>
          </a:xfrm>
          <a:prstGeom prst="rect">
            <a:avLst/>
          </a:prstGeom>
          <a:noFill/>
        </p:spPr>
        <p:txBody>
          <a:bodyPr wrap="square" rtlCol="0">
            <a:spAutoFit/>
          </a:bodyPr>
          <a:lstStyle/>
          <a:p>
            <a:r>
              <a:rPr lang="en-US" sz="3600" dirty="0">
                <a:solidFill>
                  <a:srgbClr val="FF0000"/>
                </a:solidFill>
              </a:rPr>
              <a:t>Half speed</a:t>
            </a:r>
            <a:endParaRPr lang="en-US" sz="3600" dirty="0"/>
          </a:p>
        </p:txBody>
      </p:sp>
      <p:sp>
        <p:nvSpPr>
          <p:cNvPr id="38" name="TextBox 37"/>
          <p:cNvSpPr txBox="1"/>
          <p:nvPr/>
        </p:nvSpPr>
        <p:spPr>
          <a:xfrm>
            <a:off x="6501646" y="4310709"/>
            <a:ext cx="2369975" cy="646331"/>
          </a:xfrm>
          <a:prstGeom prst="rect">
            <a:avLst/>
          </a:prstGeom>
          <a:noFill/>
        </p:spPr>
        <p:txBody>
          <a:bodyPr wrap="square" rtlCol="0">
            <a:spAutoFit/>
          </a:bodyPr>
          <a:lstStyle/>
          <a:p>
            <a:r>
              <a:rPr lang="en-US" sz="3600" dirty="0">
                <a:solidFill>
                  <a:srgbClr val="FF0000"/>
                </a:solidFill>
              </a:rPr>
              <a:t>Stall</a:t>
            </a:r>
            <a:endParaRPr lang="en-US" sz="3600" dirty="0"/>
          </a:p>
        </p:txBody>
      </p:sp>
      <p:sp>
        <p:nvSpPr>
          <p:cNvPr id="39" name="TextBox 38"/>
          <p:cNvSpPr txBox="1"/>
          <p:nvPr/>
        </p:nvSpPr>
        <p:spPr>
          <a:xfrm>
            <a:off x="3561260" y="1617568"/>
            <a:ext cx="3870649" cy="646331"/>
          </a:xfrm>
          <a:prstGeom prst="rect">
            <a:avLst/>
          </a:prstGeom>
          <a:noFill/>
        </p:spPr>
        <p:txBody>
          <a:bodyPr wrap="square" rtlCol="0">
            <a:spAutoFit/>
          </a:bodyPr>
          <a:lstStyle/>
          <a:p>
            <a:r>
              <a:rPr lang="en-US" sz="3600" dirty="0">
                <a:solidFill>
                  <a:srgbClr val="FF0000"/>
                </a:solidFill>
              </a:rPr>
              <a:t>No-load speed</a:t>
            </a:r>
            <a:endParaRPr lang="en-US" sz="3600" dirty="0"/>
          </a:p>
        </p:txBody>
      </p:sp>
      <p:sp>
        <p:nvSpPr>
          <p:cNvPr id="40" name="Oval 39"/>
          <p:cNvSpPr/>
          <p:nvPr/>
        </p:nvSpPr>
        <p:spPr>
          <a:xfrm>
            <a:off x="4315019" y="3814847"/>
            <a:ext cx="182880" cy="182880"/>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1" name="Rectangle 20"/>
              <p:cNvSpPr/>
              <p:nvPr/>
            </p:nvSpPr>
            <p:spPr>
              <a:xfrm>
                <a:off x="126051" y="5772104"/>
                <a:ext cx="3578287" cy="1026050"/>
              </a:xfrm>
              <a:prstGeom prst="rect">
                <a:avLst/>
              </a:prstGeom>
              <a:ln w="50800">
                <a:solidFill>
                  <a:schemeClr val="tx1"/>
                </a:solidFill>
              </a:ln>
            </p:spPr>
            <p:txBody>
              <a:bodyPr wrap="none">
                <a:spAutoFit/>
              </a:bodyPr>
              <a:lstStyle/>
              <a:p>
                <a:pPr/>
                <a14:m>
                  <m:oMathPara xmlns:m="http://schemas.openxmlformats.org/officeDocument/2006/math">
                    <m:oMathParaPr>
                      <m:jc m:val="centerGroup"/>
                    </m:oMathParaPr>
                    <m:oMath xmlns:m="http://schemas.openxmlformats.org/officeDocument/2006/math">
                      <m:r>
                        <a:rPr lang="en-US" sz="3200" b="1" i="1" smtClean="0">
                          <a:solidFill>
                            <a:schemeClr val="tx1"/>
                          </a:solidFill>
                          <a:latin typeface="Cambria Math"/>
                        </a:rPr>
                        <m:t>𝝎</m:t>
                      </m:r>
                      <m:r>
                        <a:rPr lang="en-US" sz="3200" b="1" i="1" smtClean="0">
                          <a:solidFill>
                            <a:schemeClr val="tx1"/>
                          </a:solidFill>
                          <a:latin typeface="Cambria Math"/>
                        </a:rPr>
                        <m:t>=</m:t>
                      </m:r>
                      <m:f>
                        <m:fPr>
                          <m:ctrlPr>
                            <a:rPr lang="en-US" sz="3200" b="1" i="1">
                              <a:solidFill>
                                <a:schemeClr val="tx1"/>
                              </a:solidFill>
                              <a:latin typeface="Cambria Math" panose="02040503050406030204" pitchFamily="18" charset="0"/>
                            </a:rPr>
                          </m:ctrlPr>
                        </m:fPr>
                        <m:num>
                          <m:r>
                            <a:rPr lang="en-US" sz="3200" b="1" i="1">
                              <a:solidFill>
                                <a:schemeClr val="tx1"/>
                              </a:solidFill>
                              <a:latin typeface="Cambria Math"/>
                            </a:rPr>
                            <m:t>−</m:t>
                          </m:r>
                          <m:sSub>
                            <m:sSubPr>
                              <m:ctrlPr>
                                <a:rPr lang="en-US" sz="3200" b="1" i="1">
                                  <a:solidFill>
                                    <a:schemeClr val="tx1"/>
                                  </a:solidFill>
                                  <a:latin typeface="Cambria Math" panose="02040503050406030204" pitchFamily="18" charset="0"/>
                                </a:rPr>
                              </m:ctrlPr>
                            </m:sSubPr>
                            <m:e>
                              <m:r>
                                <a:rPr lang="en-US" sz="3200" b="1" i="1">
                                  <a:solidFill>
                                    <a:schemeClr val="tx1"/>
                                  </a:solidFill>
                                  <a:latin typeface="Cambria Math"/>
                                </a:rPr>
                                <m:t>𝝎</m:t>
                              </m:r>
                            </m:e>
                            <m:sub>
                              <m:r>
                                <a:rPr lang="en-US" sz="3200" b="1" i="1">
                                  <a:solidFill>
                                    <a:schemeClr val="tx1"/>
                                  </a:solidFill>
                                  <a:latin typeface="Cambria Math"/>
                                </a:rPr>
                                <m:t>𝟎</m:t>
                              </m:r>
                            </m:sub>
                          </m:sSub>
                        </m:num>
                        <m:den>
                          <m:sSub>
                            <m:sSubPr>
                              <m:ctrlPr>
                                <a:rPr lang="en-US" sz="3200" b="1" i="1">
                                  <a:solidFill>
                                    <a:schemeClr val="tx1"/>
                                  </a:solidFill>
                                  <a:latin typeface="Cambria Math" panose="02040503050406030204" pitchFamily="18" charset="0"/>
                                </a:rPr>
                              </m:ctrlPr>
                            </m:sSubPr>
                            <m:e>
                              <m:r>
                                <a:rPr lang="en-US" sz="3200" b="1" i="1">
                                  <a:solidFill>
                                    <a:schemeClr val="tx1"/>
                                  </a:solidFill>
                                  <a:latin typeface="Cambria Math"/>
                                </a:rPr>
                                <m:t>𝝉</m:t>
                              </m:r>
                            </m:e>
                            <m:sub>
                              <m:r>
                                <a:rPr lang="en-US" sz="3200" b="1" i="1">
                                  <a:solidFill>
                                    <a:schemeClr val="tx1"/>
                                  </a:solidFill>
                                  <a:latin typeface="Cambria Math"/>
                                </a:rPr>
                                <m:t>𝒔𝒕𝒂𝒍𝒍</m:t>
                              </m:r>
                            </m:sub>
                          </m:sSub>
                        </m:den>
                      </m:f>
                      <m:r>
                        <a:rPr lang="en-US" sz="3200" b="1" i="1">
                          <a:solidFill>
                            <a:schemeClr val="tx1"/>
                          </a:solidFill>
                          <a:latin typeface="Cambria Math"/>
                        </a:rPr>
                        <m:t>∙</m:t>
                      </m:r>
                      <m:r>
                        <a:rPr lang="en-US" sz="3200" b="1" i="1">
                          <a:solidFill>
                            <a:schemeClr val="tx1"/>
                          </a:solidFill>
                          <a:latin typeface="Cambria Math"/>
                        </a:rPr>
                        <m:t>𝝉</m:t>
                      </m:r>
                      <m:r>
                        <a:rPr lang="en-US" sz="3200" b="1" i="1">
                          <a:solidFill>
                            <a:schemeClr val="tx1"/>
                          </a:solidFill>
                          <a:latin typeface="Cambria Math"/>
                        </a:rPr>
                        <m:t>+</m:t>
                      </m:r>
                      <m:sSub>
                        <m:sSubPr>
                          <m:ctrlPr>
                            <a:rPr lang="en-US" sz="3200" b="1" i="1">
                              <a:solidFill>
                                <a:schemeClr val="tx1"/>
                              </a:solidFill>
                              <a:latin typeface="Cambria Math" panose="02040503050406030204" pitchFamily="18" charset="0"/>
                            </a:rPr>
                          </m:ctrlPr>
                        </m:sSubPr>
                        <m:e>
                          <m:r>
                            <a:rPr lang="en-US" sz="3200" b="1" i="1">
                              <a:solidFill>
                                <a:schemeClr val="tx1"/>
                              </a:solidFill>
                              <a:latin typeface="Cambria Math"/>
                            </a:rPr>
                            <m:t>𝝎</m:t>
                          </m:r>
                        </m:e>
                        <m:sub>
                          <m:r>
                            <a:rPr lang="en-US" sz="3200" b="1" i="1">
                              <a:solidFill>
                                <a:schemeClr val="tx1"/>
                              </a:solidFill>
                              <a:latin typeface="Cambria Math"/>
                            </a:rPr>
                            <m:t>𝟎</m:t>
                          </m:r>
                        </m:sub>
                      </m:sSub>
                    </m:oMath>
                  </m:oMathPara>
                </a14:m>
                <a:endParaRPr lang="en-US" sz="3200" b="1" dirty="0">
                  <a:solidFill>
                    <a:schemeClr val="tx1"/>
                  </a:solidFill>
                </a:endParaRPr>
              </a:p>
            </p:txBody>
          </p:sp>
        </mc:Choice>
        <mc:Fallback xmlns="">
          <p:sp>
            <p:nvSpPr>
              <p:cNvPr id="21" name="Rectangle 20"/>
              <p:cNvSpPr>
                <a:spLocks noRot="1" noChangeAspect="1" noMove="1" noResize="1" noEditPoints="1" noAdjustHandles="1" noChangeArrowheads="1" noChangeShapeType="1" noTextEdit="1"/>
              </p:cNvSpPr>
              <p:nvPr/>
            </p:nvSpPr>
            <p:spPr>
              <a:xfrm>
                <a:off x="126051" y="5772104"/>
                <a:ext cx="3578287" cy="1026050"/>
              </a:xfrm>
              <a:prstGeom prst="rect">
                <a:avLst/>
              </a:prstGeom>
              <a:blipFill rotWithShape="1">
                <a:blip r:embed="rId3"/>
                <a:stretch>
                  <a:fillRect/>
                </a:stretch>
              </a:blipFill>
              <a:ln w="50800">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3114786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646" y="429620"/>
            <a:ext cx="9676827" cy="715962"/>
          </a:xfrm>
        </p:spPr>
        <p:txBody>
          <a:bodyPr/>
          <a:lstStyle/>
          <a:p>
            <a:r>
              <a:rPr lang="en-US" dirty="0"/>
              <a:t>Optional slide for the genius:</a:t>
            </a:r>
            <a:br>
              <a:rPr lang="en-US" dirty="0"/>
            </a:br>
            <a:r>
              <a:rPr lang="en-US" dirty="0"/>
              <a:t>Speed vs. Torque Depends on Voltage</a:t>
            </a:r>
          </a:p>
        </p:txBody>
      </p:sp>
      <p:cxnSp>
        <p:nvCxnSpPr>
          <p:cNvPr id="5" name="Straight Arrow Connector 4"/>
          <p:cNvCxnSpPr/>
          <p:nvPr/>
        </p:nvCxnSpPr>
        <p:spPr>
          <a:xfrm flipV="1">
            <a:off x="3463585" y="1755958"/>
            <a:ext cx="0" cy="388620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3158785" y="5261158"/>
            <a:ext cx="4419600"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463585" y="2594158"/>
            <a:ext cx="2971800" cy="266700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419973" y="6086526"/>
            <a:ext cx="2369975" cy="646331"/>
          </a:xfrm>
          <a:prstGeom prst="rect">
            <a:avLst/>
          </a:prstGeom>
          <a:noFill/>
        </p:spPr>
        <p:txBody>
          <a:bodyPr wrap="square" rtlCol="0">
            <a:spAutoFit/>
          </a:bodyPr>
          <a:lstStyle/>
          <a:p>
            <a:r>
              <a:rPr lang="en-US" sz="3600" dirty="0"/>
              <a:t>Torque </a:t>
            </a:r>
            <a:r>
              <a:rPr lang="en-US" sz="3600" dirty="0">
                <a:latin typeface="Symbol" pitchFamily="18" charset="2"/>
              </a:rPr>
              <a:t>t</a:t>
            </a:r>
            <a:endParaRPr lang="en-US" sz="3600" dirty="0"/>
          </a:p>
        </p:txBody>
      </p:sp>
      <p:sp>
        <p:nvSpPr>
          <p:cNvPr id="23" name="TextBox 22"/>
          <p:cNvSpPr txBox="1"/>
          <p:nvPr/>
        </p:nvSpPr>
        <p:spPr>
          <a:xfrm rot="16200000">
            <a:off x="1158951" y="2999530"/>
            <a:ext cx="2369975" cy="646331"/>
          </a:xfrm>
          <a:prstGeom prst="rect">
            <a:avLst/>
          </a:prstGeom>
          <a:noFill/>
        </p:spPr>
        <p:txBody>
          <a:bodyPr wrap="square" rtlCol="0">
            <a:spAutoFit/>
          </a:bodyPr>
          <a:lstStyle/>
          <a:p>
            <a:r>
              <a:rPr lang="en-US" sz="3600" dirty="0"/>
              <a:t>Speed </a:t>
            </a:r>
            <a:r>
              <a:rPr lang="en-US" sz="3600" dirty="0">
                <a:latin typeface="Symbol" pitchFamily="18" charset="2"/>
              </a:rPr>
              <a:t>w</a:t>
            </a:r>
            <a:endParaRPr lang="en-US" sz="3600" dirty="0"/>
          </a:p>
        </p:txBody>
      </p:sp>
      <p:sp>
        <p:nvSpPr>
          <p:cNvPr id="27" name="Oval 26"/>
          <p:cNvSpPr/>
          <p:nvPr/>
        </p:nvSpPr>
        <p:spPr>
          <a:xfrm>
            <a:off x="3376810" y="2519513"/>
            <a:ext cx="182880" cy="182880"/>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6357941" y="5169718"/>
            <a:ext cx="182880" cy="182880"/>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4783401" y="3780235"/>
            <a:ext cx="182880" cy="182880"/>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p:cNvCxnSpPr/>
          <p:nvPr/>
        </p:nvCxnSpPr>
        <p:spPr>
          <a:xfrm>
            <a:off x="3486911" y="3699058"/>
            <a:ext cx="1742956" cy="156210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3395471" y="3634677"/>
            <a:ext cx="182880" cy="182880"/>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5119766" y="5169718"/>
            <a:ext cx="182880" cy="182880"/>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4253889" y="4351830"/>
            <a:ext cx="182880" cy="182880"/>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p:cNvCxnSpPr/>
          <p:nvPr/>
        </p:nvCxnSpPr>
        <p:spPr>
          <a:xfrm>
            <a:off x="3463585" y="4572032"/>
            <a:ext cx="702593" cy="689126"/>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3395471" y="4572032"/>
            <a:ext cx="182880" cy="182880"/>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4020620" y="5169718"/>
            <a:ext cx="182880" cy="182880"/>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3753923" y="4890544"/>
            <a:ext cx="182880" cy="182880"/>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rot="2536472">
            <a:off x="3632709" y="4086866"/>
            <a:ext cx="4091627" cy="461665"/>
          </a:xfrm>
          <a:prstGeom prst="rect">
            <a:avLst/>
          </a:prstGeom>
          <a:noFill/>
        </p:spPr>
        <p:txBody>
          <a:bodyPr wrap="square" rtlCol="0">
            <a:spAutoFit/>
          </a:bodyPr>
          <a:lstStyle/>
          <a:p>
            <a:r>
              <a:rPr lang="en-US" sz="2400" dirty="0">
                <a:solidFill>
                  <a:srgbClr val="FF0000"/>
                </a:solidFill>
              </a:rPr>
              <a:t>7 V</a:t>
            </a:r>
          </a:p>
        </p:txBody>
      </p:sp>
      <p:sp>
        <p:nvSpPr>
          <p:cNvPr id="43" name="TextBox 42"/>
          <p:cNvSpPr txBox="1"/>
          <p:nvPr/>
        </p:nvSpPr>
        <p:spPr>
          <a:xfrm rot="2536472">
            <a:off x="3585005" y="3586724"/>
            <a:ext cx="848961" cy="461665"/>
          </a:xfrm>
          <a:prstGeom prst="rect">
            <a:avLst/>
          </a:prstGeom>
          <a:noFill/>
        </p:spPr>
        <p:txBody>
          <a:bodyPr wrap="square" rtlCol="0">
            <a:spAutoFit/>
          </a:bodyPr>
          <a:lstStyle/>
          <a:p>
            <a:r>
              <a:rPr lang="en-US" sz="2400" dirty="0">
                <a:solidFill>
                  <a:srgbClr val="FF0000"/>
                </a:solidFill>
              </a:rPr>
              <a:t>5 V</a:t>
            </a:r>
            <a:endParaRPr lang="en-US" sz="2400" dirty="0"/>
          </a:p>
        </p:txBody>
      </p:sp>
      <p:sp>
        <p:nvSpPr>
          <p:cNvPr id="44" name="TextBox 43"/>
          <p:cNvSpPr txBox="1"/>
          <p:nvPr/>
        </p:nvSpPr>
        <p:spPr>
          <a:xfrm rot="2536472">
            <a:off x="3199807" y="4842592"/>
            <a:ext cx="2369975" cy="461665"/>
          </a:xfrm>
          <a:prstGeom prst="rect">
            <a:avLst/>
          </a:prstGeom>
          <a:noFill/>
        </p:spPr>
        <p:txBody>
          <a:bodyPr wrap="square" rtlCol="0">
            <a:spAutoFit/>
          </a:bodyPr>
          <a:lstStyle/>
          <a:p>
            <a:r>
              <a:rPr lang="en-US" sz="2400" dirty="0">
                <a:solidFill>
                  <a:srgbClr val="FF0000"/>
                </a:solidFill>
              </a:rPr>
              <a:t>3 V</a:t>
            </a:r>
            <a:endParaRPr lang="en-US" sz="2400" dirty="0"/>
          </a:p>
        </p:txBody>
      </p:sp>
      <p:sp>
        <p:nvSpPr>
          <p:cNvPr id="46" name="TextBox 45"/>
          <p:cNvSpPr txBox="1"/>
          <p:nvPr/>
        </p:nvSpPr>
        <p:spPr>
          <a:xfrm rot="2536472">
            <a:off x="4238517" y="4631874"/>
            <a:ext cx="4091627" cy="461665"/>
          </a:xfrm>
          <a:prstGeom prst="rect">
            <a:avLst/>
          </a:prstGeom>
          <a:noFill/>
        </p:spPr>
        <p:txBody>
          <a:bodyPr wrap="square" rtlCol="0">
            <a:spAutoFit/>
          </a:bodyPr>
          <a:lstStyle/>
          <a:p>
            <a:r>
              <a:rPr lang="en-US" sz="2400" dirty="0">
                <a:solidFill>
                  <a:srgbClr val="FF0000"/>
                </a:solidFill>
              </a:rPr>
              <a:t>motor  speed 120</a:t>
            </a:r>
          </a:p>
        </p:txBody>
      </p:sp>
      <p:sp>
        <p:nvSpPr>
          <p:cNvPr id="47" name="TextBox 46"/>
          <p:cNvSpPr txBox="1"/>
          <p:nvPr/>
        </p:nvSpPr>
        <p:spPr>
          <a:xfrm rot="2536472">
            <a:off x="3867442" y="5037323"/>
            <a:ext cx="3491478" cy="461665"/>
          </a:xfrm>
          <a:prstGeom prst="rect">
            <a:avLst/>
          </a:prstGeom>
          <a:noFill/>
        </p:spPr>
        <p:txBody>
          <a:bodyPr wrap="square" rtlCol="0">
            <a:spAutoFit/>
          </a:bodyPr>
          <a:lstStyle/>
          <a:p>
            <a:r>
              <a:rPr lang="en-US" sz="2400" dirty="0">
                <a:solidFill>
                  <a:srgbClr val="FF0000"/>
                </a:solidFill>
              </a:rPr>
              <a:t>motor speed 90</a:t>
            </a:r>
            <a:endParaRPr lang="en-US" sz="2400" dirty="0"/>
          </a:p>
        </p:txBody>
      </p:sp>
      <p:sp>
        <p:nvSpPr>
          <p:cNvPr id="48" name="TextBox 47"/>
          <p:cNvSpPr txBox="1"/>
          <p:nvPr/>
        </p:nvSpPr>
        <p:spPr>
          <a:xfrm rot="2536472">
            <a:off x="3395045" y="5775219"/>
            <a:ext cx="3947081" cy="461665"/>
          </a:xfrm>
          <a:prstGeom prst="rect">
            <a:avLst/>
          </a:prstGeom>
          <a:noFill/>
        </p:spPr>
        <p:txBody>
          <a:bodyPr wrap="square" rtlCol="0">
            <a:spAutoFit/>
          </a:bodyPr>
          <a:lstStyle/>
          <a:p>
            <a:r>
              <a:rPr lang="en-US" sz="2400" dirty="0">
                <a:solidFill>
                  <a:srgbClr val="FF0000"/>
                </a:solidFill>
              </a:rPr>
              <a:t>motor speed 60</a:t>
            </a:r>
            <a:endParaRPr lang="en-US" sz="2400" dirty="0"/>
          </a:p>
        </p:txBody>
      </p:sp>
    </p:spTree>
    <p:extLst>
      <p:ext uri="{BB962C8B-B14F-4D97-AF65-F5344CB8AC3E}">
        <p14:creationId xmlns:p14="http://schemas.microsoft.com/office/powerpoint/2010/main" val="1054797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par>
                                <p:cTn id="11" presetID="1" presetClass="exit" presetSubtype="0" fill="hold" grpId="0" nodeType="withEffect">
                                  <p:stCondLst>
                                    <p:cond delay="0"/>
                                  </p:stCondLst>
                                  <p:childTnLst>
                                    <p:set>
                                      <p:cBhvr>
                                        <p:cTn id="12" dur="1" fill="hold">
                                          <p:stCondLst>
                                            <p:cond delay="0"/>
                                          </p:stCondLst>
                                        </p:cTn>
                                        <p:tgtEl>
                                          <p:spTgt spid="42"/>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43"/>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4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p:bldP spid="44" grpId="0"/>
      <p:bldP spid="46" grpId="0"/>
      <p:bldP spid="47" grpId="0"/>
      <p:bldP spid="4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a:t>
            </a:r>
          </a:p>
        </p:txBody>
      </p:sp>
      <p:sp>
        <p:nvSpPr>
          <p:cNvPr id="3" name="Content Placeholder 2"/>
          <p:cNvSpPr>
            <a:spLocks noGrp="1"/>
          </p:cNvSpPr>
          <p:nvPr>
            <p:ph idx="1"/>
          </p:nvPr>
        </p:nvSpPr>
        <p:spPr>
          <a:xfrm>
            <a:off x="897294" y="2271227"/>
            <a:ext cx="7436498" cy="720012"/>
          </a:xfrm>
        </p:spPr>
        <p:txBody>
          <a:bodyPr/>
          <a:lstStyle/>
          <a:p>
            <a:pPr marL="0" indent="0">
              <a:buNone/>
            </a:pPr>
            <a:r>
              <a:rPr lang="en-US" dirty="0"/>
              <a:t>	Power = Torque x Angular Speed</a:t>
            </a:r>
          </a:p>
        </p:txBody>
      </p:sp>
      <p:sp>
        <p:nvSpPr>
          <p:cNvPr id="4" name="Content Placeholder 2"/>
          <p:cNvSpPr txBox="1">
            <a:spLocks/>
          </p:cNvSpPr>
          <p:nvPr/>
        </p:nvSpPr>
        <p:spPr bwMode="auto">
          <a:xfrm>
            <a:off x="3083768" y="3412671"/>
            <a:ext cx="3943738" cy="110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pPr>
            <a:r>
              <a:rPr lang="en-US" sz="6000" dirty="0"/>
              <a:t>P = </a:t>
            </a:r>
            <a:r>
              <a:rPr lang="en-US" sz="6000" dirty="0">
                <a:latin typeface="Symbol" pitchFamily="18" charset="2"/>
              </a:rPr>
              <a:t>t </a:t>
            </a:r>
            <a:r>
              <a:rPr lang="en-US" sz="4000" dirty="0">
                <a:latin typeface="+mj-lt"/>
              </a:rPr>
              <a:t>•</a:t>
            </a:r>
            <a:r>
              <a:rPr lang="en-US" sz="6000" dirty="0">
                <a:latin typeface="+mj-lt"/>
              </a:rPr>
              <a:t> </a:t>
            </a:r>
            <a:r>
              <a:rPr lang="en-US" sz="6000" dirty="0">
                <a:latin typeface="Symbol" pitchFamily="18" charset="2"/>
              </a:rPr>
              <a:t>w</a:t>
            </a:r>
            <a:endParaRPr lang="en-US" sz="6000" dirty="0"/>
          </a:p>
        </p:txBody>
      </p:sp>
    </p:spTree>
    <p:extLst>
      <p:ext uri="{BB962C8B-B14F-4D97-AF65-F5344CB8AC3E}">
        <p14:creationId xmlns:p14="http://schemas.microsoft.com/office/powerpoint/2010/main" val="2121270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 Torque x Speed</a:t>
            </a:r>
          </a:p>
        </p:txBody>
      </p:sp>
      <p:cxnSp>
        <p:nvCxnSpPr>
          <p:cNvPr id="5" name="Straight Arrow Connector 4"/>
          <p:cNvCxnSpPr/>
          <p:nvPr/>
        </p:nvCxnSpPr>
        <p:spPr>
          <a:xfrm flipV="1">
            <a:off x="3029030" y="1492490"/>
            <a:ext cx="0" cy="388620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2724230" y="4997690"/>
            <a:ext cx="4419600"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029030" y="2330690"/>
            <a:ext cx="2971800" cy="266700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800430" y="2349351"/>
            <a:ext cx="517851"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6008605" y="4770644"/>
            <a:ext cx="0" cy="493746"/>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749043" y="6050104"/>
            <a:ext cx="2369975" cy="646331"/>
          </a:xfrm>
          <a:prstGeom prst="rect">
            <a:avLst/>
          </a:prstGeom>
          <a:noFill/>
        </p:spPr>
        <p:txBody>
          <a:bodyPr wrap="square" rtlCol="0">
            <a:spAutoFit/>
          </a:bodyPr>
          <a:lstStyle/>
          <a:p>
            <a:r>
              <a:rPr lang="en-US" sz="3600" dirty="0"/>
              <a:t>Torque </a:t>
            </a:r>
            <a:r>
              <a:rPr lang="en-US" sz="3600" dirty="0">
                <a:latin typeface="Symbol" pitchFamily="18" charset="2"/>
              </a:rPr>
              <a:t>t</a:t>
            </a:r>
            <a:endParaRPr lang="en-US" sz="3600" dirty="0"/>
          </a:p>
        </p:txBody>
      </p:sp>
      <p:sp>
        <p:nvSpPr>
          <p:cNvPr id="23" name="TextBox 22"/>
          <p:cNvSpPr txBox="1"/>
          <p:nvPr/>
        </p:nvSpPr>
        <p:spPr>
          <a:xfrm rot="16200000">
            <a:off x="274945" y="2560459"/>
            <a:ext cx="2369975" cy="646331"/>
          </a:xfrm>
          <a:prstGeom prst="rect">
            <a:avLst/>
          </a:prstGeom>
          <a:noFill/>
        </p:spPr>
        <p:txBody>
          <a:bodyPr wrap="square" rtlCol="0">
            <a:spAutoFit/>
          </a:bodyPr>
          <a:lstStyle/>
          <a:p>
            <a:r>
              <a:rPr lang="en-US" sz="3600" dirty="0"/>
              <a:t>Speed </a:t>
            </a:r>
            <a:r>
              <a:rPr lang="en-US" sz="3600" dirty="0">
                <a:latin typeface="Symbol" pitchFamily="18" charset="2"/>
              </a:rPr>
              <a:t>w</a:t>
            </a:r>
            <a:endParaRPr lang="en-US" sz="3600" dirty="0"/>
          </a:p>
        </p:txBody>
      </p:sp>
      <p:sp>
        <p:nvSpPr>
          <p:cNvPr id="24" name="TextBox 23"/>
          <p:cNvSpPr txBox="1"/>
          <p:nvPr/>
        </p:nvSpPr>
        <p:spPr>
          <a:xfrm>
            <a:off x="5711581" y="5176727"/>
            <a:ext cx="1077686" cy="646331"/>
          </a:xfrm>
          <a:prstGeom prst="rect">
            <a:avLst/>
          </a:prstGeom>
          <a:noFill/>
        </p:spPr>
        <p:txBody>
          <a:bodyPr wrap="square" rtlCol="0">
            <a:spAutoFit/>
          </a:bodyPr>
          <a:lstStyle/>
          <a:p>
            <a:r>
              <a:rPr lang="en-US" sz="3600" dirty="0" err="1">
                <a:latin typeface="Symbol" pitchFamily="18" charset="2"/>
              </a:rPr>
              <a:t>t</a:t>
            </a:r>
            <a:r>
              <a:rPr lang="en-US" sz="3600" baseline="-25000" dirty="0" err="1">
                <a:latin typeface="+mn-lt"/>
              </a:rPr>
              <a:t>stall</a:t>
            </a:r>
            <a:endParaRPr lang="en-US" sz="3600" baseline="-25000" dirty="0"/>
          </a:p>
        </p:txBody>
      </p:sp>
      <p:sp>
        <p:nvSpPr>
          <p:cNvPr id="26" name="TextBox 25"/>
          <p:cNvSpPr txBox="1"/>
          <p:nvPr/>
        </p:nvSpPr>
        <p:spPr>
          <a:xfrm>
            <a:off x="2036873" y="1914219"/>
            <a:ext cx="763557" cy="646331"/>
          </a:xfrm>
          <a:prstGeom prst="rect">
            <a:avLst/>
          </a:prstGeom>
          <a:noFill/>
        </p:spPr>
        <p:txBody>
          <a:bodyPr wrap="square" rtlCol="0">
            <a:spAutoFit/>
          </a:bodyPr>
          <a:lstStyle/>
          <a:p>
            <a:r>
              <a:rPr lang="en-US" sz="3600" dirty="0">
                <a:latin typeface="Symbol" pitchFamily="18" charset="2"/>
              </a:rPr>
              <a:t>w</a:t>
            </a:r>
            <a:r>
              <a:rPr lang="en-US" sz="3600" baseline="-25000" dirty="0">
                <a:latin typeface="+mn-lt"/>
              </a:rPr>
              <a:t>0</a:t>
            </a:r>
            <a:endParaRPr lang="en-US" sz="3600" baseline="-25000" dirty="0"/>
          </a:p>
        </p:txBody>
      </p:sp>
      <p:sp>
        <p:nvSpPr>
          <p:cNvPr id="27" name="Oval 26"/>
          <p:cNvSpPr/>
          <p:nvPr/>
        </p:nvSpPr>
        <p:spPr>
          <a:xfrm>
            <a:off x="2960916" y="2237384"/>
            <a:ext cx="182880" cy="182880"/>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5923386" y="4906250"/>
            <a:ext cx="182880" cy="182880"/>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p:cNvCxnSpPr/>
          <p:nvPr/>
        </p:nvCxnSpPr>
        <p:spPr>
          <a:xfrm flipV="1">
            <a:off x="3187654" y="1895558"/>
            <a:ext cx="522512" cy="323165"/>
          </a:xfrm>
          <a:prstGeom prst="straightConnector1">
            <a:avLst/>
          </a:prstGeom>
          <a:ln w="2857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6087605" y="4554928"/>
            <a:ext cx="522512" cy="323165"/>
          </a:xfrm>
          <a:prstGeom prst="straightConnector1">
            <a:avLst/>
          </a:prstGeom>
          <a:ln w="2857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5471825" y="3994925"/>
            <a:ext cx="3864739" cy="646331"/>
          </a:xfrm>
          <a:prstGeom prst="rect">
            <a:avLst/>
          </a:prstGeom>
          <a:noFill/>
        </p:spPr>
        <p:txBody>
          <a:bodyPr wrap="square" rtlCol="0">
            <a:spAutoFit/>
          </a:bodyPr>
          <a:lstStyle/>
          <a:p>
            <a:r>
              <a:rPr lang="en-US" sz="3600" dirty="0">
                <a:solidFill>
                  <a:srgbClr val="FF0000"/>
                </a:solidFill>
              </a:rPr>
              <a:t>No power.  Why?</a:t>
            </a:r>
            <a:endParaRPr lang="en-US" sz="3600" dirty="0"/>
          </a:p>
        </p:txBody>
      </p:sp>
      <p:sp>
        <p:nvSpPr>
          <p:cNvPr id="39" name="TextBox 38"/>
          <p:cNvSpPr txBox="1"/>
          <p:nvPr/>
        </p:nvSpPr>
        <p:spPr>
          <a:xfrm>
            <a:off x="3669731" y="1375471"/>
            <a:ext cx="3870649" cy="646331"/>
          </a:xfrm>
          <a:prstGeom prst="rect">
            <a:avLst/>
          </a:prstGeom>
          <a:noFill/>
        </p:spPr>
        <p:txBody>
          <a:bodyPr wrap="square" rtlCol="0">
            <a:spAutoFit/>
          </a:bodyPr>
          <a:lstStyle/>
          <a:p>
            <a:r>
              <a:rPr lang="en-US" sz="3600" dirty="0">
                <a:solidFill>
                  <a:srgbClr val="FF0000"/>
                </a:solidFill>
              </a:rPr>
              <a:t>No power.  Why?</a:t>
            </a:r>
            <a:endParaRPr lang="en-US" sz="3600" dirty="0"/>
          </a:p>
        </p:txBody>
      </p:sp>
    </p:spTree>
    <p:extLst>
      <p:ext uri="{BB962C8B-B14F-4D97-AF65-F5344CB8AC3E}">
        <p14:creationId xmlns:p14="http://schemas.microsoft.com/office/powerpoint/2010/main" val="3006986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686800" cy="715962"/>
          </a:xfrm>
        </p:spPr>
        <p:txBody>
          <a:bodyPr/>
          <a:lstStyle/>
          <a:p>
            <a:r>
              <a:rPr lang="en-US" dirty="0"/>
              <a:t>Maximum Power at Half Stall Torque</a:t>
            </a:r>
          </a:p>
        </p:txBody>
      </p:sp>
      <p:cxnSp>
        <p:nvCxnSpPr>
          <p:cNvPr id="5" name="Straight Arrow Connector 4"/>
          <p:cNvCxnSpPr/>
          <p:nvPr/>
        </p:nvCxnSpPr>
        <p:spPr>
          <a:xfrm flipV="1">
            <a:off x="3050038" y="1413829"/>
            <a:ext cx="0" cy="388620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2745238" y="4919029"/>
            <a:ext cx="4419600"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050038" y="2252029"/>
            <a:ext cx="2971800" cy="266700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821438" y="2270690"/>
            <a:ext cx="517851"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6029613" y="4691983"/>
            <a:ext cx="0" cy="493746"/>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901457" y="5961963"/>
            <a:ext cx="2369975" cy="646331"/>
          </a:xfrm>
          <a:prstGeom prst="rect">
            <a:avLst/>
          </a:prstGeom>
          <a:noFill/>
        </p:spPr>
        <p:txBody>
          <a:bodyPr wrap="square" rtlCol="0">
            <a:spAutoFit/>
          </a:bodyPr>
          <a:lstStyle/>
          <a:p>
            <a:r>
              <a:rPr lang="en-US" sz="3600" dirty="0"/>
              <a:t>Torque </a:t>
            </a:r>
            <a:r>
              <a:rPr lang="en-US" sz="3600" dirty="0">
                <a:latin typeface="Symbol" pitchFamily="18" charset="2"/>
              </a:rPr>
              <a:t>t</a:t>
            </a:r>
            <a:endParaRPr lang="en-US" sz="3600" dirty="0"/>
          </a:p>
        </p:txBody>
      </p:sp>
      <p:sp>
        <p:nvSpPr>
          <p:cNvPr id="23" name="TextBox 22"/>
          <p:cNvSpPr txBox="1"/>
          <p:nvPr/>
        </p:nvSpPr>
        <p:spPr>
          <a:xfrm rot="16200000">
            <a:off x="295953" y="2481798"/>
            <a:ext cx="2369975" cy="646331"/>
          </a:xfrm>
          <a:prstGeom prst="rect">
            <a:avLst/>
          </a:prstGeom>
          <a:noFill/>
        </p:spPr>
        <p:txBody>
          <a:bodyPr wrap="square" rtlCol="0">
            <a:spAutoFit/>
          </a:bodyPr>
          <a:lstStyle/>
          <a:p>
            <a:r>
              <a:rPr lang="en-US" sz="3600" dirty="0"/>
              <a:t>Speed </a:t>
            </a:r>
            <a:r>
              <a:rPr lang="en-US" sz="3600" dirty="0">
                <a:latin typeface="Symbol" pitchFamily="18" charset="2"/>
              </a:rPr>
              <a:t>w</a:t>
            </a:r>
            <a:endParaRPr lang="en-US" sz="3600" dirty="0"/>
          </a:p>
        </p:txBody>
      </p:sp>
      <p:sp>
        <p:nvSpPr>
          <p:cNvPr id="24" name="TextBox 23"/>
          <p:cNvSpPr txBox="1"/>
          <p:nvPr/>
        </p:nvSpPr>
        <p:spPr>
          <a:xfrm>
            <a:off x="5732589" y="5160058"/>
            <a:ext cx="1077686" cy="646331"/>
          </a:xfrm>
          <a:prstGeom prst="rect">
            <a:avLst/>
          </a:prstGeom>
          <a:noFill/>
        </p:spPr>
        <p:txBody>
          <a:bodyPr wrap="square" rtlCol="0">
            <a:spAutoFit/>
          </a:bodyPr>
          <a:lstStyle/>
          <a:p>
            <a:r>
              <a:rPr lang="en-US" sz="3600" dirty="0" err="1">
                <a:latin typeface="Symbol" pitchFamily="18" charset="2"/>
              </a:rPr>
              <a:t>t</a:t>
            </a:r>
            <a:r>
              <a:rPr lang="en-US" sz="3600" baseline="-25000" dirty="0" err="1">
                <a:latin typeface="+mn-lt"/>
              </a:rPr>
              <a:t>stall</a:t>
            </a:r>
            <a:endParaRPr lang="en-US" sz="3600" baseline="-25000" dirty="0"/>
          </a:p>
        </p:txBody>
      </p:sp>
      <p:sp>
        <p:nvSpPr>
          <p:cNvPr id="26" name="TextBox 25"/>
          <p:cNvSpPr txBox="1"/>
          <p:nvPr/>
        </p:nvSpPr>
        <p:spPr>
          <a:xfrm>
            <a:off x="2057881" y="1835558"/>
            <a:ext cx="763557" cy="646331"/>
          </a:xfrm>
          <a:prstGeom prst="rect">
            <a:avLst/>
          </a:prstGeom>
          <a:noFill/>
        </p:spPr>
        <p:txBody>
          <a:bodyPr wrap="square" rtlCol="0">
            <a:spAutoFit/>
          </a:bodyPr>
          <a:lstStyle/>
          <a:p>
            <a:r>
              <a:rPr lang="en-US" sz="3600" dirty="0">
                <a:latin typeface="Symbol" pitchFamily="18" charset="2"/>
              </a:rPr>
              <a:t>w</a:t>
            </a:r>
            <a:r>
              <a:rPr lang="en-US" sz="3600" baseline="-25000" dirty="0">
                <a:latin typeface="+mn-lt"/>
              </a:rPr>
              <a:t>0</a:t>
            </a:r>
            <a:endParaRPr lang="en-US" sz="3600" baseline="-25000" dirty="0"/>
          </a:p>
        </p:txBody>
      </p:sp>
      <p:sp>
        <p:nvSpPr>
          <p:cNvPr id="27" name="Oval 26"/>
          <p:cNvSpPr/>
          <p:nvPr/>
        </p:nvSpPr>
        <p:spPr>
          <a:xfrm>
            <a:off x="2981924" y="2158723"/>
            <a:ext cx="182880" cy="182880"/>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5944394" y="4827589"/>
            <a:ext cx="182880" cy="182880"/>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p:cNvCxnSpPr/>
          <p:nvPr/>
        </p:nvCxnSpPr>
        <p:spPr>
          <a:xfrm flipV="1">
            <a:off x="4689894" y="3067346"/>
            <a:ext cx="522512" cy="323165"/>
          </a:xfrm>
          <a:prstGeom prst="straightConnector1">
            <a:avLst/>
          </a:prstGeom>
          <a:ln w="2857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191413" y="2590946"/>
            <a:ext cx="3809687" cy="1200329"/>
          </a:xfrm>
          <a:prstGeom prst="rect">
            <a:avLst/>
          </a:prstGeom>
          <a:noFill/>
        </p:spPr>
        <p:txBody>
          <a:bodyPr wrap="square" rtlCol="0">
            <a:spAutoFit/>
          </a:bodyPr>
          <a:lstStyle/>
          <a:p>
            <a:r>
              <a:rPr lang="en-US" sz="3600" dirty="0">
                <a:solidFill>
                  <a:srgbClr val="FF0000"/>
                </a:solidFill>
              </a:rPr>
              <a:t>Maximum power.  Why?</a:t>
            </a:r>
            <a:endParaRPr lang="en-US" sz="3600" dirty="0"/>
          </a:p>
        </p:txBody>
      </p:sp>
      <p:sp>
        <p:nvSpPr>
          <p:cNvPr id="40" name="Oval 39"/>
          <p:cNvSpPr/>
          <p:nvPr/>
        </p:nvSpPr>
        <p:spPr>
          <a:xfrm>
            <a:off x="4444498" y="3494089"/>
            <a:ext cx="182880" cy="182880"/>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p:cNvCxnSpPr>
            <a:stCxn id="40" idx="4"/>
          </p:cNvCxnSpPr>
          <p:nvPr/>
        </p:nvCxnSpPr>
        <p:spPr>
          <a:xfrm>
            <a:off x="4535938" y="3676969"/>
            <a:ext cx="0" cy="1242060"/>
          </a:xfrm>
          <a:prstGeom prst="line">
            <a:avLst/>
          </a:prstGeom>
          <a:ln w="28575">
            <a:solidFill>
              <a:srgbClr val="0000FF"/>
            </a:solidFill>
            <a:prstDash val="sys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TextBox 24"/>
              <p:cNvSpPr txBox="1"/>
              <p:nvPr/>
            </p:nvSpPr>
            <p:spPr>
              <a:xfrm>
                <a:off x="4202136" y="5098066"/>
                <a:ext cx="1498027" cy="874663"/>
              </a:xfrm>
              <a:prstGeom prst="rect">
                <a:avLst/>
              </a:prstGeom>
              <a:noFill/>
            </p:spPr>
            <p:txBody>
              <a:bodyPr wrap="square" rtlCol="0">
                <a:spAutoFit/>
              </a:bodyPr>
              <a:lstStyle/>
              <a:p>
                <a14:m>
                  <m:oMath xmlns:m="http://schemas.openxmlformats.org/officeDocument/2006/math">
                    <m:f>
                      <m:fPr>
                        <m:ctrlPr>
                          <a:rPr lang="en-US" sz="3600" i="1" smtClean="0">
                            <a:latin typeface="Cambria Math" panose="02040503050406030204" pitchFamily="18" charset="0"/>
                          </a:rPr>
                        </m:ctrlPr>
                      </m:fPr>
                      <m:num>
                        <m:r>
                          <a:rPr lang="en-US" sz="3600" b="0" i="1" smtClean="0">
                            <a:latin typeface="Cambria Math"/>
                          </a:rPr>
                          <m:t>1</m:t>
                        </m:r>
                      </m:num>
                      <m:den>
                        <m:r>
                          <a:rPr lang="en-US" sz="3600" b="0" i="1" smtClean="0">
                            <a:latin typeface="Cambria Math"/>
                          </a:rPr>
                          <m:t>2</m:t>
                        </m:r>
                      </m:den>
                    </m:f>
                  </m:oMath>
                </a14:m>
                <a:r>
                  <a:rPr lang="en-US" sz="3600" dirty="0">
                    <a:latin typeface="Symbol" pitchFamily="18" charset="2"/>
                  </a:rPr>
                  <a:t> t</a:t>
                </a:r>
                <a:r>
                  <a:rPr lang="en-US" sz="3600" baseline="-25000" dirty="0">
                    <a:latin typeface="+mn-lt"/>
                  </a:rPr>
                  <a:t>stall</a:t>
                </a:r>
                <a:endParaRPr lang="en-US" sz="3600" baseline="-25000" dirty="0"/>
              </a:p>
            </p:txBody>
          </p:sp>
        </mc:Choice>
        <mc:Fallback xmlns="">
          <p:sp>
            <p:nvSpPr>
              <p:cNvPr id="25" name="TextBox 24"/>
              <p:cNvSpPr txBox="1">
                <a:spLocks noRot="1" noChangeAspect="1" noMove="1" noResize="1" noEditPoints="1" noAdjustHandles="1" noChangeArrowheads="1" noChangeShapeType="1" noTextEdit="1"/>
              </p:cNvSpPr>
              <p:nvPr/>
            </p:nvSpPr>
            <p:spPr>
              <a:xfrm>
                <a:off x="4202136" y="5098066"/>
                <a:ext cx="1498027" cy="874663"/>
              </a:xfrm>
              <a:prstGeom prst="rect">
                <a:avLst/>
              </a:prstGeom>
              <a:blipFill rotWithShape="1">
                <a:blip r:embed="rId3"/>
                <a:stretch>
                  <a:fillRect b="-9722"/>
                </a:stretch>
              </a:blipFill>
            </p:spPr>
            <p:txBody>
              <a:bodyPr/>
              <a:lstStyle/>
              <a:p>
                <a:r>
                  <a:rPr lang="en-US">
                    <a:noFill/>
                  </a:rPr>
                  <a:t> </a:t>
                </a:r>
              </a:p>
            </p:txBody>
          </p:sp>
        </mc:Fallback>
      </mc:AlternateContent>
      <p:cxnSp>
        <p:nvCxnSpPr>
          <p:cNvPr id="28" name="Straight Connector 27"/>
          <p:cNvCxnSpPr/>
          <p:nvPr/>
        </p:nvCxnSpPr>
        <p:spPr>
          <a:xfrm flipV="1">
            <a:off x="4535993" y="4691983"/>
            <a:ext cx="0" cy="493746"/>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Rectangle 19"/>
              <p:cNvSpPr/>
              <p:nvPr/>
            </p:nvSpPr>
            <p:spPr>
              <a:xfrm>
                <a:off x="126051" y="5772104"/>
                <a:ext cx="3578287" cy="1026050"/>
              </a:xfrm>
              <a:prstGeom prst="rect">
                <a:avLst/>
              </a:prstGeom>
              <a:ln w="50800">
                <a:solidFill>
                  <a:schemeClr val="tx1"/>
                </a:solidFill>
              </a:ln>
            </p:spPr>
            <p:txBody>
              <a:bodyPr wrap="none">
                <a:spAutoFit/>
              </a:bodyPr>
              <a:lstStyle/>
              <a:p>
                <a:pPr/>
                <a14:m>
                  <m:oMathPara xmlns:m="http://schemas.openxmlformats.org/officeDocument/2006/math">
                    <m:oMathParaPr>
                      <m:jc m:val="centerGroup"/>
                    </m:oMathParaPr>
                    <m:oMath xmlns:m="http://schemas.openxmlformats.org/officeDocument/2006/math">
                      <m:r>
                        <a:rPr lang="en-US" sz="3200" b="1" i="1" smtClean="0">
                          <a:solidFill>
                            <a:schemeClr val="tx1"/>
                          </a:solidFill>
                          <a:latin typeface="Cambria Math"/>
                        </a:rPr>
                        <m:t>𝝎</m:t>
                      </m:r>
                      <m:r>
                        <a:rPr lang="en-US" sz="3200" b="1" i="1" smtClean="0">
                          <a:solidFill>
                            <a:schemeClr val="tx1"/>
                          </a:solidFill>
                          <a:latin typeface="Cambria Math"/>
                        </a:rPr>
                        <m:t>=</m:t>
                      </m:r>
                      <m:f>
                        <m:fPr>
                          <m:ctrlPr>
                            <a:rPr lang="en-US" sz="3200" b="1" i="1">
                              <a:solidFill>
                                <a:schemeClr val="tx1"/>
                              </a:solidFill>
                              <a:latin typeface="Cambria Math" panose="02040503050406030204" pitchFamily="18" charset="0"/>
                            </a:rPr>
                          </m:ctrlPr>
                        </m:fPr>
                        <m:num>
                          <m:r>
                            <a:rPr lang="en-US" sz="3200" b="1" i="1">
                              <a:solidFill>
                                <a:schemeClr val="tx1"/>
                              </a:solidFill>
                              <a:latin typeface="Cambria Math"/>
                            </a:rPr>
                            <m:t>−</m:t>
                          </m:r>
                          <m:sSub>
                            <m:sSubPr>
                              <m:ctrlPr>
                                <a:rPr lang="en-US" sz="3200" b="1" i="1">
                                  <a:solidFill>
                                    <a:schemeClr val="tx1"/>
                                  </a:solidFill>
                                  <a:latin typeface="Cambria Math" panose="02040503050406030204" pitchFamily="18" charset="0"/>
                                </a:rPr>
                              </m:ctrlPr>
                            </m:sSubPr>
                            <m:e>
                              <m:r>
                                <a:rPr lang="en-US" sz="3200" b="1" i="1">
                                  <a:solidFill>
                                    <a:schemeClr val="tx1"/>
                                  </a:solidFill>
                                  <a:latin typeface="Cambria Math"/>
                                </a:rPr>
                                <m:t>𝝎</m:t>
                              </m:r>
                            </m:e>
                            <m:sub>
                              <m:r>
                                <a:rPr lang="en-US" sz="3200" b="1" i="1">
                                  <a:solidFill>
                                    <a:schemeClr val="tx1"/>
                                  </a:solidFill>
                                  <a:latin typeface="Cambria Math"/>
                                </a:rPr>
                                <m:t>𝟎</m:t>
                              </m:r>
                            </m:sub>
                          </m:sSub>
                        </m:num>
                        <m:den>
                          <m:sSub>
                            <m:sSubPr>
                              <m:ctrlPr>
                                <a:rPr lang="en-US" sz="3200" b="1" i="1">
                                  <a:solidFill>
                                    <a:schemeClr val="tx1"/>
                                  </a:solidFill>
                                  <a:latin typeface="Cambria Math" panose="02040503050406030204" pitchFamily="18" charset="0"/>
                                </a:rPr>
                              </m:ctrlPr>
                            </m:sSubPr>
                            <m:e>
                              <m:r>
                                <a:rPr lang="en-US" sz="3200" b="1" i="1">
                                  <a:solidFill>
                                    <a:schemeClr val="tx1"/>
                                  </a:solidFill>
                                  <a:latin typeface="Cambria Math"/>
                                </a:rPr>
                                <m:t>𝝉</m:t>
                              </m:r>
                            </m:e>
                            <m:sub>
                              <m:r>
                                <a:rPr lang="en-US" sz="3200" b="1" i="1">
                                  <a:solidFill>
                                    <a:schemeClr val="tx1"/>
                                  </a:solidFill>
                                  <a:latin typeface="Cambria Math"/>
                                </a:rPr>
                                <m:t>𝒔𝒕𝒂𝒍𝒍</m:t>
                              </m:r>
                            </m:sub>
                          </m:sSub>
                        </m:den>
                      </m:f>
                      <m:r>
                        <a:rPr lang="en-US" sz="3200" b="1" i="1">
                          <a:solidFill>
                            <a:schemeClr val="tx1"/>
                          </a:solidFill>
                          <a:latin typeface="Cambria Math"/>
                        </a:rPr>
                        <m:t>∙</m:t>
                      </m:r>
                      <m:r>
                        <a:rPr lang="en-US" sz="3200" b="1" i="1">
                          <a:solidFill>
                            <a:schemeClr val="tx1"/>
                          </a:solidFill>
                          <a:latin typeface="Cambria Math"/>
                        </a:rPr>
                        <m:t>𝝉</m:t>
                      </m:r>
                      <m:r>
                        <a:rPr lang="en-US" sz="3200" b="1" i="1">
                          <a:solidFill>
                            <a:schemeClr val="tx1"/>
                          </a:solidFill>
                          <a:latin typeface="Cambria Math"/>
                        </a:rPr>
                        <m:t>+</m:t>
                      </m:r>
                      <m:sSub>
                        <m:sSubPr>
                          <m:ctrlPr>
                            <a:rPr lang="en-US" sz="3200" b="1" i="1">
                              <a:solidFill>
                                <a:schemeClr val="tx1"/>
                              </a:solidFill>
                              <a:latin typeface="Cambria Math" panose="02040503050406030204" pitchFamily="18" charset="0"/>
                            </a:rPr>
                          </m:ctrlPr>
                        </m:sSubPr>
                        <m:e>
                          <m:r>
                            <a:rPr lang="en-US" sz="3200" b="1" i="1">
                              <a:solidFill>
                                <a:schemeClr val="tx1"/>
                              </a:solidFill>
                              <a:latin typeface="Cambria Math"/>
                            </a:rPr>
                            <m:t>𝝎</m:t>
                          </m:r>
                        </m:e>
                        <m:sub>
                          <m:r>
                            <a:rPr lang="en-US" sz="3200" b="1" i="1">
                              <a:solidFill>
                                <a:schemeClr val="tx1"/>
                              </a:solidFill>
                              <a:latin typeface="Cambria Math"/>
                            </a:rPr>
                            <m:t>𝟎</m:t>
                          </m:r>
                        </m:sub>
                      </m:sSub>
                    </m:oMath>
                  </m:oMathPara>
                </a14:m>
                <a:endParaRPr lang="en-US" sz="3200" b="1" dirty="0">
                  <a:solidFill>
                    <a:schemeClr val="tx1"/>
                  </a:solidFill>
                </a:endParaRPr>
              </a:p>
            </p:txBody>
          </p:sp>
        </mc:Choice>
        <mc:Fallback xmlns="">
          <p:sp>
            <p:nvSpPr>
              <p:cNvPr id="20" name="Rectangle 19"/>
              <p:cNvSpPr>
                <a:spLocks noRot="1" noChangeAspect="1" noMove="1" noResize="1" noEditPoints="1" noAdjustHandles="1" noChangeArrowheads="1" noChangeShapeType="1" noTextEdit="1"/>
              </p:cNvSpPr>
              <p:nvPr/>
            </p:nvSpPr>
            <p:spPr>
              <a:xfrm>
                <a:off x="126051" y="5772104"/>
                <a:ext cx="3578287" cy="1026050"/>
              </a:xfrm>
              <a:prstGeom prst="rect">
                <a:avLst/>
              </a:prstGeom>
              <a:blipFill rotWithShape="1">
                <a:blip r:embed="rId3"/>
                <a:stretch>
                  <a:fillRect/>
                </a:stretch>
              </a:blipFill>
              <a:ln w="50800">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3006986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802" y="455117"/>
            <a:ext cx="5398182" cy="715962"/>
          </a:xfrm>
        </p:spPr>
        <p:txBody>
          <a:bodyPr/>
          <a:lstStyle/>
          <a:p>
            <a:r>
              <a:rPr lang="en-US" dirty="0"/>
              <a:t>Why half stall torque?</a:t>
            </a:r>
          </a:p>
        </p:txBody>
      </p:sp>
      <mc:AlternateContent xmlns:mc="http://schemas.openxmlformats.org/markup-compatibility/2006" xmlns:a14="http://schemas.microsoft.com/office/drawing/2010/main">
        <mc:Choice Requires="a14">
          <p:sp>
            <p:nvSpPr>
              <p:cNvPr id="6" name="Rectangle 5"/>
              <p:cNvSpPr/>
              <p:nvPr/>
            </p:nvSpPr>
            <p:spPr>
              <a:xfrm>
                <a:off x="658765" y="3081304"/>
                <a:ext cx="4465004" cy="1188210"/>
              </a:xfrm>
              <a:prstGeom prst="rect">
                <a:avLst/>
              </a:prstGeom>
              <a:ln w="50800">
                <a:noFill/>
              </a:ln>
            </p:spPr>
            <p:txBody>
              <a:bodyPr wrap="none">
                <a:spAutoFit/>
              </a:bodyPr>
              <a:lstStyle/>
              <a:p>
                <a:pPr/>
                <a14:m>
                  <m:oMathPara xmlns:m="http://schemas.openxmlformats.org/officeDocument/2006/math">
                    <m:oMathParaPr>
                      <m:jc m:val="centerGroup"/>
                    </m:oMathParaPr>
                    <m:oMath xmlns:m="http://schemas.openxmlformats.org/officeDocument/2006/math">
                      <m:r>
                        <a:rPr lang="en-US" sz="3200" b="1" i="1" smtClean="0">
                          <a:solidFill>
                            <a:schemeClr val="tx1"/>
                          </a:solidFill>
                          <a:latin typeface="Cambria Math"/>
                        </a:rPr>
                        <m:t>𝑷</m:t>
                      </m:r>
                      <m:r>
                        <a:rPr lang="en-US" sz="3200" b="1" i="1" smtClean="0">
                          <a:solidFill>
                            <a:schemeClr val="tx1"/>
                          </a:solidFill>
                          <a:latin typeface="Cambria Math"/>
                        </a:rPr>
                        <m:t>=</m:t>
                      </m:r>
                      <m:d>
                        <m:dPr>
                          <m:begChr m:val="["/>
                          <m:endChr m:val="]"/>
                          <m:ctrlPr>
                            <a:rPr lang="en-US" sz="3200" b="1" i="1" smtClean="0">
                              <a:solidFill>
                                <a:schemeClr val="tx1"/>
                              </a:solidFill>
                              <a:latin typeface="Cambria Math" panose="02040503050406030204" pitchFamily="18" charset="0"/>
                            </a:rPr>
                          </m:ctrlPr>
                        </m:dPr>
                        <m:e>
                          <m:f>
                            <m:fPr>
                              <m:ctrlPr>
                                <a:rPr lang="en-US" sz="3200" b="1" i="1">
                                  <a:solidFill>
                                    <a:schemeClr val="tx1"/>
                                  </a:solidFill>
                                  <a:latin typeface="Cambria Math" panose="02040503050406030204" pitchFamily="18" charset="0"/>
                                </a:rPr>
                              </m:ctrlPr>
                            </m:fPr>
                            <m:num>
                              <m:r>
                                <a:rPr lang="en-US" sz="3200" b="1" i="1">
                                  <a:solidFill>
                                    <a:schemeClr val="tx1"/>
                                  </a:solidFill>
                                  <a:latin typeface="Cambria Math"/>
                                </a:rPr>
                                <m:t>−</m:t>
                              </m:r>
                              <m:sSub>
                                <m:sSubPr>
                                  <m:ctrlPr>
                                    <a:rPr lang="en-US" sz="3200" b="1" i="1">
                                      <a:solidFill>
                                        <a:schemeClr val="tx1"/>
                                      </a:solidFill>
                                      <a:latin typeface="Cambria Math" panose="02040503050406030204" pitchFamily="18" charset="0"/>
                                    </a:rPr>
                                  </m:ctrlPr>
                                </m:sSubPr>
                                <m:e>
                                  <m:r>
                                    <a:rPr lang="en-US" sz="3200" b="1" i="1">
                                      <a:solidFill>
                                        <a:schemeClr val="tx1"/>
                                      </a:solidFill>
                                      <a:latin typeface="Cambria Math"/>
                                    </a:rPr>
                                    <m:t>𝝎</m:t>
                                  </m:r>
                                </m:e>
                                <m:sub>
                                  <m:r>
                                    <a:rPr lang="en-US" sz="3200" b="1" i="1">
                                      <a:solidFill>
                                        <a:schemeClr val="tx1"/>
                                      </a:solidFill>
                                      <a:latin typeface="Cambria Math"/>
                                    </a:rPr>
                                    <m:t>𝟎</m:t>
                                  </m:r>
                                </m:sub>
                              </m:sSub>
                            </m:num>
                            <m:den>
                              <m:sSub>
                                <m:sSubPr>
                                  <m:ctrlPr>
                                    <a:rPr lang="en-US" sz="3200" b="1" i="1">
                                      <a:solidFill>
                                        <a:schemeClr val="tx1"/>
                                      </a:solidFill>
                                      <a:latin typeface="Cambria Math" panose="02040503050406030204" pitchFamily="18" charset="0"/>
                                    </a:rPr>
                                  </m:ctrlPr>
                                </m:sSubPr>
                                <m:e>
                                  <m:r>
                                    <a:rPr lang="en-US" sz="3200" b="1" i="1">
                                      <a:solidFill>
                                        <a:schemeClr val="tx1"/>
                                      </a:solidFill>
                                      <a:latin typeface="Cambria Math"/>
                                    </a:rPr>
                                    <m:t>𝝉</m:t>
                                  </m:r>
                                </m:e>
                                <m:sub>
                                  <m:r>
                                    <a:rPr lang="en-US" sz="3200" b="1" i="1">
                                      <a:solidFill>
                                        <a:schemeClr val="tx1"/>
                                      </a:solidFill>
                                      <a:latin typeface="Cambria Math"/>
                                    </a:rPr>
                                    <m:t>𝒔𝒕𝒂𝒍𝒍</m:t>
                                  </m:r>
                                </m:sub>
                              </m:sSub>
                            </m:den>
                          </m:f>
                          <m:r>
                            <a:rPr lang="en-US" sz="3200" b="1" i="1">
                              <a:solidFill>
                                <a:schemeClr val="tx1"/>
                              </a:solidFill>
                              <a:latin typeface="Cambria Math"/>
                            </a:rPr>
                            <m:t>∙</m:t>
                          </m:r>
                          <m:r>
                            <a:rPr lang="en-US" sz="3200" b="1" i="1">
                              <a:solidFill>
                                <a:schemeClr val="tx1"/>
                              </a:solidFill>
                              <a:latin typeface="Cambria Math"/>
                            </a:rPr>
                            <m:t>𝝉</m:t>
                          </m:r>
                          <m:r>
                            <a:rPr lang="en-US" sz="3200" b="1" i="1">
                              <a:solidFill>
                                <a:schemeClr val="tx1"/>
                              </a:solidFill>
                              <a:latin typeface="Cambria Math"/>
                            </a:rPr>
                            <m:t>+</m:t>
                          </m:r>
                          <m:sSub>
                            <m:sSubPr>
                              <m:ctrlPr>
                                <a:rPr lang="en-US" sz="3200" b="1" i="1">
                                  <a:solidFill>
                                    <a:schemeClr val="tx1"/>
                                  </a:solidFill>
                                  <a:latin typeface="Cambria Math" panose="02040503050406030204" pitchFamily="18" charset="0"/>
                                </a:rPr>
                              </m:ctrlPr>
                            </m:sSubPr>
                            <m:e>
                              <m:r>
                                <a:rPr lang="en-US" sz="3200" b="1" i="1">
                                  <a:solidFill>
                                    <a:schemeClr val="tx1"/>
                                  </a:solidFill>
                                  <a:latin typeface="Cambria Math"/>
                                </a:rPr>
                                <m:t>𝝎</m:t>
                              </m:r>
                            </m:e>
                            <m:sub>
                              <m:r>
                                <a:rPr lang="en-US" sz="3200" b="1" i="1">
                                  <a:solidFill>
                                    <a:schemeClr val="tx1"/>
                                  </a:solidFill>
                                  <a:latin typeface="Cambria Math"/>
                                </a:rPr>
                                <m:t>𝟎</m:t>
                              </m:r>
                            </m:sub>
                          </m:sSub>
                        </m:e>
                      </m:d>
                      <m:r>
                        <a:rPr lang="en-US" sz="3200" b="1" i="1" smtClean="0">
                          <a:solidFill>
                            <a:schemeClr val="tx1"/>
                          </a:solidFill>
                          <a:latin typeface="Cambria Math"/>
                        </a:rPr>
                        <m:t>(</m:t>
                      </m:r>
                      <m:r>
                        <a:rPr lang="en-US" sz="3200" b="1" i="1" smtClean="0">
                          <a:solidFill>
                            <a:schemeClr val="tx1"/>
                          </a:solidFill>
                          <a:latin typeface="Cambria Math"/>
                          <a:ea typeface="Cambria Math"/>
                        </a:rPr>
                        <m:t>𝝉</m:t>
                      </m:r>
                      <m:r>
                        <a:rPr lang="en-US" sz="3200" b="1" i="1" smtClean="0">
                          <a:solidFill>
                            <a:schemeClr val="tx1"/>
                          </a:solidFill>
                          <a:latin typeface="Cambria Math"/>
                          <a:ea typeface="Cambria Math"/>
                        </a:rPr>
                        <m:t>)</m:t>
                      </m:r>
                    </m:oMath>
                  </m:oMathPara>
                </a14:m>
                <a:endParaRPr lang="en-US" sz="3200" b="1" dirty="0">
                  <a:solidFill>
                    <a:schemeClr val="tx1"/>
                  </a:solidFill>
                </a:endParaRPr>
              </a:p>
            </p:txBody>
          </p:sp>
        </mc:Choice>
        <mc:Fallback xmlns="">
          <p:sp>
            <p:nvSpPr>
              <p:cNvPr id="6" name="Rectangle 5"/>
              <p:cNvSpPr>
                <a:spLocks noRot="1" noChangeAspect="1" noMove="1" noResize="1" noEditPoints="1" noAdjustHandles="1" noChangeArrowheads="1" noChangeShapeType="1" noTextEdit="1"/>
              </p:cNvSpPr>
              <p:nvPr/>
            </p:nvSpPr>
            <p:spPr>
              <a:xfrm>
                <a:off x="658765" y="3081304"/>
                <a:ext cx="4465004" cy="1188210"/>
              </a:xfrm>
              <a:prstGeom prst="rect">
                <a:avLst/>
              </a:prstGeom>
              <a:blipFill rotWithShape="1">
                <a:blip r:embed="rId3"/>
                <a:stretch>
                  <a:fillRect/>
                </a:stretch>
              </a:blipFill>
              <a:ln w="5080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658765" y="5116721"/>
                <a:ext cx="3938386" cy="1026050"/>
              </a:xfrm>
              <a:prstGeom prst="rect">
                <a:avLst/>
              </a:prstGeom>
              <a:solidFill>
                <a:schemeClr val="bg1"/>
              </a:solidFill>
              <a:ln w="50800">
                <a:noFill/>
              </a:ln>
            </p:spPr>
            <p:txBody>
              <a:bodyPr wrap="none">
                <a:spAutoFit/>
              </a:bodyPr>
              <a:lstStyle/>
              <a:p>
                <a:pPr/>
                <a14:m>
                  <m:oMathPara xmlns:m="http://schemas.openxmlformats.org/officeDocument/2006/math">
                    <m:oMathParaPr>
                      <m:jc m:val="centerGroup"/>
                    </m:oMathParaPr>
                    <m:oMath xmlns:m="http://schemas.openxmlformats.org/officeDocument/2006/math">
                      <m:r>
                        <a:rPr lang="en-US" sz="3200" b="1" i="1" smtClean="0">
                          <a:solidFill>
                            <a:schemeClr val="tx1"/>
                          </a:solidFill>
                          <a:latin typeface="Cambria Math"/>
                        </a:rPr>
                        <m:t>𝑷</m:t>
                      </m:r>
                      <m:r>
                        <a:rPr lang="en-US" sz="3200" b="1" i="1" smtClean="0">
                          <a:solidFill>
                            <a:schemeClr val="tx1"/>
                          </a:solidFill>
                          <a:latin typeface="Cambria Math"/>
                        </a:rPr>
                        <m:t>=</m:t>
                      </m:r>
                      <m:f>
                        <m:fPr>
                          <m:ctrlPr>
                            <a:rPr lang="en-US" sz="3200" b="1" i="1">
                              <a:solidFill>
                                <a:schemeClr val="tx1"/>
                              </a:solidFill>
                              <a:latin typeface="Cambria Math" panose="02040503050406030204" pitchFamily="18" charset="0"/>
                            </a:rPr>
                          </m:ctrlPr>
                        </m:fPr>
                        <m:num>
                          <m:r>
                            <a:rPr lang="en-US" sz="3200" b="1" i="1">
                              <a:solidFill>
                                <a:schemeClr val="tx1"/>
                              </a:solidFill>
                              <a:latin typeface="Cambria Math"/>
                            </a:rPr>
                            <m:t>−</m:t>
                          </m:r>
                          <m:sSub>
                            <m:sSubPr>
                              <m:ctrlPr>
                                <a:rPr lang="en-US" sz="3200" b="1" i="1">
                                  <a:solidFill>
                                    <a:schemeClr val="tx1"/>
                                  </a:solidFill>
                                  <a:latin typeface="Cambria Math" panose="02040503050406030204" pitchFamily="18" charset="0"/>
                                </a:rPr>
                              </m:ctrlPr>
                            </m:sSubPr>
                            <m:e>
                              <m:r>
                                <a:rPr lang="en-US" sz="3200" b="1" i="1">
                                  <a:solidFill>
                                    <a:schemeClr val="tx1"/>
                                  </a:solidFill>
                                  <a:latin typeface="Cambria Math"/>
                                </a:rPr>
                                <m:t>𝝎</m:t>
                              </m:r>
                            </m:e>
                            <m:sub>
                              <m:r>
                                <a:rPr lang="en-US" sz="3200" b="1" i="1">
                                  <a:solidFill>
                                    <a:schemeClr val="tx1"/>
                                  </a:solidFill>
                                  <a:latin typeface="Cambria Math"/>
                                </a:rPr>
                                <m:t>𝟎</m:t>
                              </m:r>
                            </m:sub>
                          </m:sSub>
                        </m:num>
                        <m:den>
                          <m:sSub>
                            <m:sSubPr>
                              <m:ctrlPr>
                                <a:rPr lang="en-US" sz="3200" b="1" i="1">
                                  <a:solidFill>
                                    <a:schemeClr val="tx1"/>
                                  </a:solidFill>
                                  <a:latin typeface="Cambria Math" panose="02040503050406030204" pitchFamily="18" charset="0"/>
                                </a:rPr>
                              </m:ctrlPr>
                            </m:sSubPr>
                            <m:e>
                              <m:r>
                                <a:rPr lang="en-US" sz="3200" b="1" i="1">
                                  <a:solidFill>
                                    <a:schemeClr val="tx1"/>
                                  </a:solidFill>
                                  <a:latin typeface="Cambria Math"/>
                                </a:rPr>
                                <m:t>𝝉</m:t>
                              </m:r>
                            </m:e>
                            <m:sub>
                              <m:r>
                                <a:rPr lang="en-US" sz="3200" b="1" i="1">
                                  <a:solidFill>
                                    <a:schemeClr val="tx1"/>
                                  </a:solidFill>
                                  <a:latin typeface="Cambria Math"/>
                                </a:rPr>
                                <m:t>𝒔𝒕𝒂𝒍𝒍</m:t>
                              </m:r>
                            </m:sub>
                          </m:sSub>
                        </m:den>
                      </m:f>
                      <m:r>
                        <a:rPr lang="en-US" sz="3200" b="1" i="1">
                          <a:solidFill>
                            <a:schemeClr val="tx1"/>
                          </a:solidFill>
                          <a:latin typeface="Cambria Math"/>
                        </a:rPr>
                        <m:t>∙</m:t>
                      </m:r>
                      <m:sSup>
                        <m:sSupPr>
                          <m:ctrlPr>
                            <a:rPr lang="en-US" sz="3200" b="1" i="1">
                              <a:solidFill>
                                <a:schemeClr val="tx1"/>
                              </a:solidFill>
                              <a:latin typeface="Cambria Math" panose="02040503050406030204" pitchFamily="18" charset="0"/>
                            </a:rPr>
                          </m:ctrlPr>
                        </m:sSupPr>
                        <m:e>
                          <m:r>
                            <a:rPr lang="en-US" sz="3200" b="1" i="1">
                              <a:solidFill>
                                <a:schemeClr val="tx1"/>
                              </a:solidFill>
                              <a:latin typeface="Cambria Math"/>
                            </a:rPr>
                            <m:t>𝝉</m:t>
                          </m:r>
                        </m:e>
                        <m:sup>
                          <m:r>
                            <a:rPr lang="en-US" sz="3200" b="1" i="1">
                              <a:solidFill>
                                <a:schemeClr val="tx1"/>
                              </a:solidFill>
                              <a:latin typeface="Cambria Math"/>
                            </a:rPr>
                            <m:t>𝟐</m:t>
                          </m:r>
                        </m:sup>
                      </m:sSup>
                      <m:r>
                        <a:rPr lang="en-US" sz="3200" b="1" i="1" smtClean="0">
                          <a:solidFill>
                            <a:schemeClr val="tx1"/>
                          </a:solidFill>
                          <a:latin typeface="Cambria Math"/>
                        </a:rPr>
                        <m:t>+</m:t>
                      </m:r>
                      <m:sSub>
                        <m:sSubPr>
                          <m:ctrlPr>
                            <a:rPr lang="en-US" sz="3200" b="1" i="1">
                              <a:solidFill>
                                <a:schemeClr val="tx1"/>
                              </a:solidFill>
                              <a:latin typeface="Cambria Math" panose="02040503050406030204" pitchFamily="18" charset="0"/>
                            </a:rPr>
                          </m:ctrlPr>
                        </m:sSubPr>
                        <m:e>
                          <m:r>
                            <a:rPr lang="en-US" sz="3200" b="1" i="1">
                              <a:solidFill>
                                <a:schemeClr val="tx1"/>
                              </a:solidFill>
                              <a:latin typeface="Cambria Math"/>
                            </a:rPr>
                            <m:t>𝝎</m:t>
                          </m:r>
                        </m:e>
                        <m:sub>
                          <m:r>
                            <a:rPr lang="en-US" sz="3200" b="1" i="1">
                              <a:solidFill>
                                <a:schemeClr val="tx1"/>
                              </a:solidFill>
                              <a:latin typeface="Cambria Math"/>
                            </a:rPr>
                            <m:t>𝟎</m:t>
                          </m:r>
                        </m:sub>
                      </m:sSub>
                      <m:r>
                        <a:rPr lang="en-US" sz="3200" b="1" i="1">
                          <a:solidFill>
                            <a:schemeClr val="tx1"/>
                          </a:solidFill>
                          <a:latin typeface="Cambria Math"/>
                          <a:ea typeface="Cambria Math"/>
                        </a:rPr>
                        <m:t>𝝉</m:t>
                      </m:r>
                    </m:oMath>
                  </m:oMathPara>
                </a14:m>
                <a:endParaRPr lang="en-US" sz="3200" b="1" dirty="0">
                  <a:solidFill>
                    <a:schemeClr val="tx1"/>
                  </a:solidFill>
                </a:endParaRPr>
              </a:p>
            </p:txBody>
          </p:sp>
        </mc:Choice>
        <mc:Fallback xmlns="">
          <p:sp>
            <p:nvSpPr>
              <p:cNvPr id="10" name="Rectangle 9"/>
              <p:cNvSpPr>
                <a:spLocks noRot="1" noChangeAspect="1" noMove="1" noResize="1" noEditPoints="1" noAdjustHandles="1" noChangeArrowheads="1" noChangeShapeType="1" noTextEdit="1"/>
              </p:cNvSpPr>
              <p:nvPr/>
            </p:nvSpPr>
            <p:spPr>
              <a:xfrm>
                <a:off x="658765" y="5116721"/>
                <a:ext cx="3938386" cy="1026050"/>
              </a:xfrm>
              <a:prstGeom prst="rect">
                <a:avLst/>
              </a:prstGeom>
              <a:blipFill rotWithShape="1">
                <a:blip r:embed="rId4"/>
                <a:stretch>
                  <a:fillRect/>
                </a:stretch>
              </a:blipFill>
              <a:ln w="5080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838814" y="1325346"/>
                <a:ext cx="3578287" cy="1026050"/>
              </a:xfrm>
              <a:prstGeom prst="rect">
                <a:avLst/>
              </a:prstGeom>
              <a:ln w="50800">
                <a:noFill/>
              </a:ln>
            </p:spPr>
            <p:txBody>
              <a:bodyPr wrap="none">
                <a:spAutoFit/>
              </a:bodyPr>
              <a:lstStyle/>
              <a:p>
                <a:pPr/>
                <a14:m>
                  <m:oMathPara xmlns:m="http://schemas.openxmlformats.org/officeDocument/2006/math">
                    <m:oMathParaPr>
                      <m:jc m:val="centerGroup"/>
                    </m:oMathParaPr>
                    <m:oMath xmlns:m="http://schemas.openxmlformats.org/officeDocument/2006/math">
                      <m:r>
                        <a:rPr lang="en-US" sz="3200" b="1" i="1" smtClean="0">
                          <a:solidFill>
                            <a:schemeClr val="tx1"/>
                          </a:solidFill>
                          <a:latin typeface="Cambria Math"/>
                        </a:rPr>
                        <m:t>𝝎</m:t>
                      </m:r>
                      <m:r>
                        <a:rPr lang="en-US" sz="3200" b="1" i="1" smtClean="0">
                          <a:solidFill>
                            <a:schemeClr val="tx1"/>
                          </a:solidFill>
                          <a:latin typeface="Cambria Math"/>
                        </a:rPr>
                        <m:t>=</m:t>
                      </m:r>
                      <m:f>
                        <m:fPr>
                          <m:ctrlPr>
                            <a:rPr lang="en-US" sz="3200" b="1" i="1">
                              <a:solidFill>
                                <a:schemeClr val="tx1"/>
                              </a:solidFill>
                              <a:latin typeface="Cambria Math" panose="02040503050406030204" pitchFamily="18" charset="0"/>
                            </a:rPr>
                          </m:ctrlPr>
                        </m:fPr>
                        <m:num>
                          <m:r>
                            <a:rPr lang="en-US" sz="3200" b="1" i="1">
                              <a:solidFill>
                                <a:schemeClr val="tx1"/>
                              </a:solidFill>
                              <a:latin typeface="Cambria Math"/>
                            </a:rPr>
                            <m:t>−</m:t>
                          </m:r>
                          <m:sSub>
                            <m:sSubPr>
                              <m:ctrlPr>
                                <a:rPr lang="en-US" sz="3200" b="1" i="1">
                                  <a:solidFill>
                                    <a:schemeClr val="tx1"/>
                                  </a:solidFill>
                                  <a:latin typeface="Cambria Math" panose="02040503050406030204" pitchFamily="18" charset="0"/>
                                </a:rPr>
                              </m:ctrlPr>
                            </m:sSubPr>
                            <m:e>
                              <m:r>
                                <a:rPr lang="en-US" sz="3200" b="1" i="1">
                                  <a:solidFill>
                                    <a:schemeClr val="tx1"/>
                                  </a:solidFill>
                                  <a:latin typeface="Cambria Math"/>
                                </a:rPr>
                                <m:t>𝝎</m:t>
                              </m:r>
                            </m:e>
                            <m:sub>
                              <m:r>
                                <a:rPr lang="en-US" sz="3200" b="1" i="1">
                                  <a:solidFill>
                                    <a:schemeClr val="tx1"/>
                                  </a:solidFill>
                                  <a:latin typeface="Cambria Math"/>
                                </a:rPr>
                                <m:t>𝟎</m:t>
                              </m:r>
                            </m:sub>
                          </m:sSub>
                        </m:num>
                        <m:den>
                          <m:sSub>
                            <m:sSubPr>
                              <m:ctrlPr>
                                <a:rPr lang="en-US" sz="3200" b="1" i="1">
                                  <a:solidFill>
                                    <a:schemeClr val="tx1"/>
                                  </a:solidFill>
                                  <a:latin typeface="Cambria Math" panose="02040503050406030204" pitchFamily="18" charset="0"/>
                                </a:rPr>
                              </m:ctrlPr>
                            </m:sSubPr>
                            <m:e>
                              <m:r>
                                <a:rPr lang="en-US" sz="3200" b="1" i="1">
                                  <a:solidFill>
                                    <a:schemeClr val="tx1"/>
                                  </a:solidFill>
                                  <a:latin typeface="Cambria Math"/>
                                </a:rPr>
                                <m:t>𝝉</m:t>
                              </m:r>
                            </m:e>
                            <m:sub>
                              <m:r>
                                <a:rPr lang="en-US" sz="3200" b="1" i="1">
                                  <a:solidFill>
                                    <a:schemeClr val="tx1"/>
                                  </a:solidFill>
                                  <a:latin typeface="Cambria Math"/>
                                </a:rPr>
                                <m:t>𝒔𝒕𝒂𝒍𝒍</m:t>
                              </m:r>
                            </m:sub>
                          </m:sSub>
                        </m:den>
                      </m:f>
                      <m:r>
                        <a:rPr lang="en-US" sz="3200" b="1" i="1">
                          <a:solidFill>
                            <a:schemeClr val="tx1"/>
                          </a:solidFill>
                          <a:latin typeface="Cambria Math"/>
                        </a:rPr>
                        <m:t>∙</m:t>
                      </m:r>
                      <m:r>
                        <a:rPr lang="en-US" sz="3200" b="1" i="1">
                          <a:solidFill>
                            <a:schemeClr val="tx1"/>
                          </a:solidFill>
                          <a:latin typeface="Cambria Math"/>
                        </a:rPr>
                        <m:t>𝝉</m:t>
                      </m:r>
                      <m:r>
                        <a:rPr lang="en-US" sz="3200" b="1" i="1">
                          <a:solidFill>
                            <a:schemeClr val="tx1"/>
                          </a:solidFill>
                          <a:latin typeface="Cambria Math"/>
                        </a:rPr>
                        <m:t>+</m:t>
                      </m:r>
                      <m:sSub>
                        <m:sSubPr>
                          <m:ctrlPr>
                            <a:rPr lang="en-US" sz="3200" b="1" i="1">
                              <a:solidFill>
                                <a:schemeClr val="tx1"/>
                              </a:solidFill>
                              <a:latin typeface="Cambria Math" panose="02040503050406030204" pitchFamily="18" charset="0"/>
                            </a:rPr>
                          </m:ctrlPr>
                        </m:sSubPr>
                        <m:e>
                          <m:r>
                            <a:rPr lang="en-US" sz="3200" b="1" i="1">
                              <a:solidFill>
                                <a:schemeClr val="tx1"/>
                              </a:solidFill>
                              <a:latin typeface="Cambria Math"/>
                            </a:rPr>
                            <m:t>𝝎</m:t>
                          </m:r>
                        </m:e>
                        <m:sub>
                          <m:r>
                            <a:rPr lang="en-US" sz="3200" b="1" i="1">
                              <a:solidFill>
                                <a:schemeClr val="tx1"/>
                              </a:solidFill>
                              <a:latin typeface="Cambria Math"/>
                            </a:rPr>
                            <m:t>𝟎</m:t>
                          </m:r>
                        </m:sub>
                      </m:sSub>
                    </m:oMath>
                  </m:oMathPara>
                </a14:m>
                <a:endParaRPr lang="en-US" sz="3200" b="1" dirty="0">
                  <a:solidFill>
                    <a:schemeClr val="tx1"/>
                  </a:solidFill>
                </a:endParaRPr>
              </a:p>
            </p:txBody>
          </p:sp>
        </mc:Choice>
        <mc:Fallback xmlns="">
          <p:sp>
            <p:nvSpPr>
              <p:cNvPr id="11" name="Rectangle 10"/>
              <p:cNvSpPr>
                <a:spLocks noRot="1" noChangeAspect="1" noMove="1" noResize="1" noEditPoints="1" noAdjustHandles="1" noChangeArrowheads="1" noChangeShapeType="1" noTextEdit="1"/>
              </p:cNvSpPr>
              <p:nvPr/>
            </p:nvSpPr>
            <p:spPr>
              <a:xfrm>
                <a:off x="838814" y="1325346"/>
                <a:ext cx="3578287" cy="1026050"/>
              </a:xfrm>
              <a:prstGeom prst="rect">
                <a:avLst/>
              </a:prstGeom>
              <a:blipFill rotWithShape="1">
                <a:blip r:embed="rId5"/>
                <a:stretch>
                  <a:fillRect/>
                </a:stretch>
              </a:blipFill>
              <a:ln w="50800">
                <a:noFill/>
              </a:ln>
            </p:spPr>
            <p:txBody>
              <a:bodyPr/>
              <a:lstStyle/>
              <a:p>
                <a:r>
                  <a:rPr lang="en-US">
                    <a:noFill/>
                  </a:rPr>
                  <a:t> </a:t>
                </a:r>
              </a:p>
            </p:txBody>
          </p:sp>
        </mc:Fallback>
      </mc:AlternateContent>
      <p:sp>
        <p:nvSpPr>
          <p:cNvPr id="7" name="TextBox 6"/>
          <p:cNvSpPr txBox="1"/>
          <p:nvPr/>
        </p:nvSpPr>
        <p:spPr>
          <a:xfrm>
            <a:off x="5191412" y="2808397"/>
            <a:ext cx="3809687" cy="2308324"/>
          </a:xfrm>
          <a:prstGeom prst="rect">
            <a:avLst/>
          </a:prstGeom>
          <a:noFill/>
        </p:spPr>
        <p:txBody>
          <a:bodyPr wrap="square" rtlCol="0">
            <a:spAutoFit/>
          </a:bodyPr>
          <a:lstStyle/>
          <a:p>
            <a:r>
              <a:rPr lang="en-US" sz="3600" dirty="0">
                <a:solidFill>
                  <a:srgbClr val="FF0000"/>
                </a:solidFill>
              </a:rPr>
              <a:t>Multiply both sides by torque, product on left is power.</a:t>
            </a:r>
            <a:endParaRPr lang="en-US" sz="3600" dirty="0"/>
          </a:p>
        </p:txBody>
      </p:sp>
      <p:sp>
        <p:nvSpPr>
          <p:cNvPr id="8" name="TextBox 7"/>
          <p:cNvSpPr txBox="1"/>
          <p:nvPr/>
        </p:nvSpPr>
        <p:spPr>
          <a:xfrm>
            <a:off x="5189082" y="1151067"/>
            <a:ext cx="3809687" cy="1200329"/>
          </a:xfrm>
          <a:prstGeom prst="rect">
            <a:avLst/>
          </a:prstGeom>
          <a:noFill/>
        </p:spPr>
        <p:txBody>
          <a:bodyPr wrap="square" rtlCol="0">
            <a:spAutoFit/>
          </a:bodyPr>
          <a:lstStyle/>
          <a:p>
            <a:r>
              <a:rPr lang="en-US" sz="3600" dirty="0">
                <a:solidFill>
                  <a:srgbClr val="FF0000"/>
                </a:solidFill>
              </a:rPr>
              <a:t>Linear equation from last slide.</a:t>
            </a:r>
            <a:endParaRPr lang="en-US" sz="3600" dirty="0"/>
          </a:p>
        </p:txBody>
      </p:sp>
      <p:sp>
        <p:nvSpPr>
          <p:cNvPr id="9" name="TextBox 8"/>
          <p:cNvSpPr txBox="1"/>
          <p:nvPr/>
        </p:nvSpPr>
        <p:spPr>
          <a:xfrm>
            <a:off x="5191411" y="5390209"/>
            <a:ext cx="3809687" cy="1200329"/>
          </a:xfrm>
          <a:prstGeom prst="rect">
            <a:avLst/>
          </a:prstGeom>
          <a:noFill/>
        </p:spPr>
        <p:txBody>
          <a:bodyPr wrap="square" rtlCol="0">
            <a:spAutoFit/>
          </a:bodyPr>
          <a:lstStyle/>
          <a:p>
            <a:r>
              <a:rPr lang="en-US" sz="3600" dirty="0">
                <a:solidFill>
                  <a:srgbClr val="FF0000"/>
                </a:solidFill>
              </a:rPr>
              <a:t>Down-facing parabola.</a:t>
            </a:r>
            <a:endParaRPr lang="en-US" sz="3600" dirty="0"/>
          </a:p>
        </p:txBody>
      </p:sp>
    </p:spTree>
    <p:extLst>
      <p:ext uri="{BB962C8B-B14F-4D97-AF65-F5344CB8AC3E}">
        <p14:creationId xmlns:p14="http://schemas.microsoft.com/office/powerpoint/2010/main" val="2216567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animBg="1"/>
      <p:bldP spid="11" grpId="0"/>
      <p:bldP spid="7" grpId="0"/>
      <p:bldP spid="8"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4"/>
          <p:cNvCxnSpPr/>
          <p:nvPr/>
        </p:nvCxnSpPr>
        <p:spPr>
          <a:xfrm flipV="1">
            <a:off x="3022759" y="1476356"/>
            <a:ext cx="0" cy="388620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2717959" y="4981556"/>
            <a:ext cx="4419600"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6002334" y="4754510"/>
            <a:ext cx="0" cy="493746"/>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547140" y="6126391"/>
            <a:ext cx="2369975" cy="646331"/>
          </a:xfrm>
          <a:prstGeom prst="rect">
            <a:avLst/>
          </a:prstGeom>
          <a:noFill/>
        </p:spPr>
        <p:txBody>
          <a:bodyPr wrap="square" rtlCol="0">
            <a:spAutoFit/>
          </a:bodyPr>
          <a:lstStyle/>
          <a:p>
            <a:r>
              <a:rPr lang="en-US" sz="3600" dirty="0"/>
              <a:t>Torque </a:t>
            </a:r>
            <a:r>
              <a:rPr lang="en-US" sz="3600" dirty="0">
                <a:latin typeface="Symbol" pitchFamily="18" charset="2"/>
              </a:rPr>
              <a:t>t</a:t>
            </a:r>
            <a:endParaRPr lang="en-US" sz="3600" dirty="0"/>
          </a:p>
        </p:txBody>
      </p:sp>
      <p:sp>
        <p:nvSpPr>
          <p:cNvPr id="23" name="TextBox 22"/>
          <p:cNvSpPr txBox="1"/>
          <p:nvPr/>
        </p:nvSpPr>
        <p:spPr>
          <a:xfrm rot="16200000">
            <a:off x="1139748" y="2859060"/>
            <a:ext cx="2369975" cy="646331"/>
          </a:xfrm>
          <a:prstGeom prst="rect">
            <a:avLst/>
          </a:prstGeom>
          <a:noFill/>
        </p:spPr>
        <p:txBody>
          <a:bodyPr wrap="square" rtlCol="0">
            <a:spAutoFit/>
          </a:bodyPr>
          <a:lstStyle/>
          <a:p>
            <a:r>
              <a:rPr lang="en-US" sz="3600" dirty="0"/>
              <a:t>Power  P</a:t>
            </a:r>
          </a:p>
        </p:txBody>
      </p:sp>
      <p:sp>
        <p:nvSpPr>
          <p:cNvPr id="27" name="Oval 26"/>
          <p:cNvSpPr/>
          <p:nvPr/>
        </p:nvSpPr>
        <p:spPr>
          <a:xfrm>
            <a:off x="2926187" y="4888872"/>
            <a:ext cx="182880" cy="182880"/>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5917115" y="4890116"/>
            <a:ext cx="182880" cy="182880"/>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p:cNvCxnSpPr/>
          <p:nvPr/>
        </p:nvCxnSpPr>
        <p:spPr>
          <a:xfrm flipV="1">
            <a:off x="4662615" y="3129873"/>
            <a:ext cx="522512" cy="323165"/>
          </a:xfrm>
          <a:prstGeom prst="straightConnector1">
            <a:avLst/>
          </a:prstGeom>
          <a:ln w="2857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164134" y="2653473"/>
            <a:ext cx="3809687" cy="646331"/>
          </a:xfrm>
          <a:prstGeom prst="rect">
            <a:avLst/>
          </a:prstGeom>
          <a:noFill/>
        </p:spPr>
        <p:txBody>
          <a:bodyPr wrap="square" rtlCol="0">
            <a:spAutoFit/>
          </a:bodyPr>
          <a:lstStyle/>
          <a:p>
            <a:r>
              <a:rPr lang="en-US" sz="3600" dirty="0">
                <a:solidFill>
                  <a:srgbClr val="FF0000"/>
                </a:solidFill>
              </a:rPr>
              <a:t>Maximum power  </a:t>
            </a:r>
            <a:endParaRPr lang="en-US" sz="3600" dirty="0"/>
          </a:p>
        </p:txBody>
      </p:sp>
      <p:sp>
        <p:nvSpPr>
          <p:cNvPr id="40" name="Oval 39"/>
          <p:cNvSpPr/>
          <p:nvPr/>
        </p:nvSpPr>
        <p:spPr>
          <a:xfrm>
            <a:off x="4379897" y="3537955"/>
            <a:ext cx="182880" cy="182880"/>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p:cNvCxnSpPr>
            <a:stCxn id="40" idx="4"/>
          </p:cNvCxnSpPr>
          <p:nvPr/>
        </p:nvCxnSpPr>
        <p:spPr>
          <a:xfrm>
            <a:off x="4471337" y="3720835"/>
            <a:ext cx="0" cy="1242060"/>
          </a:xfrm>
          <a:prstGeom prst="line">
            <a:avLst/>
          </a:prstGeom>
          <a:ln w="28575">
            <a:solidFill>
              <a:srgbClr val="0000FF"/>
            </a:solidFill>
            <a:prstDash val="sysDash"/>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4486890" y="4754510"/>
            <a:ext cx="0" cy="493746"/>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sp>
        <p:nvSpPr>
          <p:cNvPr id="3" name="Freeform 2"/>
          <p:cNvSpPr/>
          <p:nvPr/>
        </p:nvSpPr>
        <p:spPr>
          <a:xfrm>
            <a:off x="3022757" y="3636704"/>
            <a:ext cx="3004457" cy="1343608"/>
          </a:xfrm>
          <a:custGeom>
            <a:avLst/>
            <a:gdLst>
              <a:gd name="connsiteX0" fmla="*/ 0 w 3004457"/>
              <a:gd name="connsiteY0" fmla="*/ 1343608 h 1343608"/>
              <a:gd name="connsiteX1" fmla="*/ 1455575 w 3004457"/>
              <a:gd name="connsiteY1" fmla="*/ 0 h 1343608"/>
              <a:gd name="connsiteX2" fmla="*/ 3004457 w 3004457"/>
              <a:gd name="connsiteY2" fmla="*/ 1343608 h 1343608"/>
            </a:gdLst>
            <a:ahLst/>
            <a:cxnLst>
              <a:cxn ang="0">
                <a:pos x="connsiteX0" y="connsiteY0"/>
              </a:cxn>
              <a:cxn ang="0">
                <a:pos x="connsiteX1" y="connsiteY1"/>
              </a:cxn>
              <a:cxn ang="0">
                <a:pos x="connsiteX2" y="connsiteY2"/>
              </a:cxn>
            </a:cxnLst>
            <a:rect l="l" t="t" r="r" b="b"/>
            <a:pathLst>
              <a:path w="3004457" h="1343608">
                <a:moveTo>
                  <a:pt x="0" y="1343608"/>
                </a:moveTo>
                <a:cubicBezTo>
                  <a:pt x="477416" y="671804"/>
                  <a:pt x="954832" y="0"/>
                  <a:pt x="1455575" y="0"/>
                </a:cubicBezTo>
                <a:cubicBezTo>
                  <a:pt x="1956318" y="0"/>
                  <a:pt x="2749420" y="1107233"/>
                  <a:pt x="3004457" y="1343608"/>
                </a:cubicBezTo>
              </a:path>
            </a:pathLst>
          </a:custGeom>
          <a:no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p:cNvCxnSpPr/>
          <p:nvPr/>
        </p:nvCxnSpPr>
        <p:spPr>
          <a:xfrm>
            <a:off x="6099995" y="5072996"/>
            <a:ext cx="512716" cy="407064"/>
          </a:xfrm>
          <a:prstGeom prst="straightConnector1">
            <a:avLst/>
          </a:prstGeom>
          <a:ln w="2857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6418168" y="5480060"/>
            <a:ext cx="1301618" cy="646331"/>
          </a:xfrm>
          <a:prstGeom prst="rect">
            <a:avLst/>
          </a:prstGeom>
          <a:noFill/>
        </p:spPr>
        <p:txBody>
          <a:bodyPr wrap="square" rtlCol="0">
            <a:spAutoFit/>
          </a:bodyPr>
          <a:lstStyle/>
          <a:p>
            <a:r>
              <a:rPr lang="en-US" sz="3600" dirty="0">
                <a:solidFill>
                  <a:srgbClr val="FF0000"/>
                </a:solidFill>
              </a:rPr>
              <a:t>Stall  </a:t>
            </a:r>
            <a:endParaRPr lang="en-US" sz="3600" dirty="0"/>
          </a:p>
        </p:txBody>
      </p:sp>
      <p:cxnSp>
        <p:nvCxnSpPr>
          <p:cNvPr id="32" name="Straight Arrow Connector 31"/>
          <p:cNvCxnSpPr/>
          <p:nvPr/>
        </p:nvCxnSpPr>
        <p:spPr>
          <a:xfrm flipH="1">
            <a:off x="2369615" y="5072996"/>
            <a:ext cx="556572" cy="498425"/>
          </a:xfrm>
          <a:prstGeom prst="straightConnector1">
            <a:avLst/>
          </a:prstGeom>
          <a:ln w="2857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021344" y="5571421"/>
            <a:ext cx="1904843" cy="646331"/>
          </a:xfrm>
          <a:prstGeom prst="rect">
            <a:avLst/>
          </a:prstGeom>
          <a:noFill/>
        </p:spPr>
        <p:txBody>
          <a:bodyPr wrap="square" rtlCol="0">
            <a:spAutoFit/>
          </a:bodyPr>
          <a:lstStyle/>
          <a:p>
            <a:r>
              <a:rPr lang="en-US" sz="3600" dirty="0">
                <a:solidFill>
                  <a:srgbClr val="FF0000"/>
                </a:solidFill>
              </a:rPr>
              <a:t>No load</a:t>
            </a:r>
            <a:endParaRPr lang="en-US" sz="3600" dirty="0"/>
          </a:p>
        </p:txBody>
      </p:sp>
      <p:sp>
        <p:nvSpPr>
          <p:cNvPr id="35" name="Title 1"/>
          <p:cNvSpPr txBox="1">
            <a:spLocks/>
          </p:cNvSpPr>
          <p:nvPr/>
        </p:nvSpPr>
        <p:spPr bwMode="auto">
          <a:xfrm>
            <a:off x="267480" y="351093"/>
            <a:ext cx="8686800" cy="7159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4000">
                <a:solidFill>
                  <a:srgbClr val="00386B"/>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n-US" dirty="0"/>
              <a:t>Maximum Power at Half Stall Torque</a:t>
            </a:r>
          </a:p>
        </p:txBody>
      </p:sp>
      <mc:AlternateContent xmlns:mc="http://schemas.openxmlformats.org/markup-compatibility/2006" xmlns:a14="http://schemas.microsoft.com/office/drawing/2010/main">
        <mc:Choice Requires="a14">
          <p:sp>
            <p:nvSpPr>
              <p:cNvPr id="24" name="TextBox 23"/>
              <p:cNvSpPr txBox="1"/>
              <p:nvPr/>
            </p:nvSpPr>
            <p:spPr>
              <a:xfrm>
                <a:off x="3913601" y="5093276"/>
                <a:ext cx="1498027" cy="874663"/>
              </a:xfrm>
              <a:prstGeom prst="rect">
                <a:avLst/>
              </a:prstGeom>
              <a:noFill/>
            </p:spPr>
            <p:txBody>
              <a:bodyPr wrap="square" rtlCol="0">
                <a:spAutoFit/>
              </a:bodyPr>
              <a:lstStyle/>
              <a:p>
                <a14:m>
                  <m:oMath xmlns:m="http://schemas.openxmlformats.org/officeDocument/2006/math">
                    <m:f>
                      <m:fPr>
                        <m:ctrlPr>
                          <a:rPr lang="en-US" sz="3600" i="1" smtClean="0">
                            <a:latin typeface="Cambria Math" panose="02040503050406030204" pitchFamily="18" charset="0"/>
                          </a:rPr>
                        </m:ctrlPr>
                      </m:fPr>
                      <m:num>
                        <m:r>
                          <a:rPr lang="en-US" sz="3600" b="0" i="1" smtClean="0">
                            <a:latin typeface="Cambria Math"/>
                          </a:rPr>
                          <m:t>1</m:t>
                        </m:r>
                      </m:num>
                      <m:den>
                        <m:r>
                          <a:rPr lang="en-US" sz="3600" b="0" i="1" smtClean="0">
                            <a:latin typeface="Cambria Math"/>
                          </a:rPr>
                          <m:t>2</m:t>
                        </m:r>
                      </m:den>
                    </m:f>
                  </m:oMath>
                </a14:m>
                <a:r>
                  <a:rPr lang="en-US" sz="3600" dirty="0">
                    <a:latin typeface="Symbol" pitchFamily="18" charset="2"/>
                  </a:rPr>
                  <a:t> t</a:t>
                </a:r>
                <a:r>
                  <a:rPr lang="en-US" sz="3600" baseline="-25000" dirty="0">
                    <a:latin typeface="+mn-lt"/>
                  </a:rPr>
                  <a:t>stall</a:t>
                </a:r>
                <a:endParaRPr lang="en-US" sz="3600" baseline="-25000" dirty="0"/>
              </a:p>
            </p:txBody>
          </p:sp>
        </mc:Choice>
        <mc:Fallback xmlns="">
          <p:sp>
            <p:nvSpPr>
              <p:cNvPr id="24" name="TextBox 23"/>
              <p:cNvSpPr txBox="1">
                <a:spLocks noRot="1" noChangeAspect="1" noMove="1" noResize="1" noEditPoints="1" noAdjustHandles="1" noChangeArrowheads="1" noChangeShapeType="1" noTextEdit="1"/>
              </p:cNvSpPr>
              <p:nvPr/>
            </p:nvSpPr>
            <p:spPr>
              <a:xfrm>
                <a:off x="3913601" y="5093276"/>
                <a:ext cx="1498027" cy="874663"/>
              </a:xfrm>
              <a:prstGeom prst="rect">
                <a:avLst/>
              </a:prstGeom>
              <a:blipFill rotWithShape="1">
                <a:blip r:embed="rId3"/>
                <a:stretch>
                  <a:fillRect b="-104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p:cNvSpPr/>
              <p:nvPr/>
            </p:nvSpPr>
            <p:spPr>
              <a:xfrm>
                <a:off x="5164134" y="1067055"/>
                <a:ext cx="3938386" cy="1026050"/>
              </a:xfrm>
              <a:prstGeom prst="rect">
                <a:avLst/>
              </a:prstGeom>
              <a:solidFill>
                <a:schemeClr val="bg1"/>
              </a:solidFill>
              <a:ln w="50800">
                <a:solidFill>
                  <a:schemeClr val="tx1"/>
                </a:solidFill>
              </a:ln>
            </p:spPr>
            <p:txBody>
              <a:bodyPr wrap="none">
                <a:spAutoFit/>
              </a:bodyPr>
              <a:lstStyle/>
              <a:p>
                <a:pPr/>
                <a14:m>
                  <m:oMathPara xmlns:m="http://schemas.openxmlformats.org/officeDocument/2006/math">
                    <m:oMathParaPr>
                      <m:jc m:val="centerGroup"/>
                    </m:oMathParaPr>
                    <m:oMath xmlns:m="http://schemas.openxmlformats.org/officeDocument/2006/math">
                      <m:r>
                        <a:rPr lang="en-US" sz="3200" b="1" i="1" smtClean="0">
                          <a:solidFill>
                            <a:schemeClr val="tx1"/>
                          </a:solidFill>
                          <a:latin typeface="Cambria Math"/>
                        </a:rPr>
                        <m:t>𝑷</m:t>
                      </m:r>
                      <m:r>
                        <a:rPr lang="en-US" sz="3200" b="1" i="1" smtClean="0">
                          <a:solidFill>
                            <a:schemeClr val="tx1"/>
                          </a:solidFill>
                          <a:latin typeface="Cambria Math"/>
                        </a:rPr>
                        <m:t>=</m:t>
                      </m:r>
                      <m:f>
                        <m:fPr>
                          <m:ctrlPr>
                            <a:rPr lang="en-US" sz="3200" b="1" i="1">
                              <a:solidFill>
                                <a:schemeClr val="tx1"/>
                              </a:solidFill>
                              <a:latin typeface="Cambria Math" panose="02040503050406030204" pitchFamily="18" charset="0"/>
                            </a:rPr>
                          </m:ctrlPr>
                        </m:fPr>
                        <m:num>
                          <m:r>
                            <a:rPr lang="en-US" sz="3200" b="1" i="1">
                              <a:solidFill>
                                <a:schemeClr val="tx1"/>
                              </a:solidFill>
                              <a:latin typeface="Cambria Math"/>
                            </a:rPr>
                            <m:t>−</m:t>
                          </m:r>
                          <m:sSub>
                            <m:sSubPr>
                              <m:ctrlPr>
                                <a:rPr lang="en-US" sz="3200" b="1" i="1">
                                  <a:solidFill>
                                    <a:schemeClr val="tx1"/>
                                  </a:solidFill>
                                  <a:latin typeface="Cambria Math" panose="02040503050406030204" pitchFamily="18" charset="0"/>
                                </a:rPr>
                              </m:ctrlPr>
                            </m:sSubPr>
                            <m:e>
                              <m:r>
                                <a:rPr lang="en-US" sz="3200" b="1" i="1">
                                  <a:solidFill>
                                    <a:schemeClr val="tx1"/>
                                  </a:solidFill>
                                  <a:latin typeface="Cambria Math"/>
                                </a:rPr>
                                <m:t>𝝎</m:t>
                              </m:r>
                            </m:e>
                            <m:sub>
                              <m:r>
                                <a:rPr lang="en-US" sz="3200" b="1" i="1">
                                  <a:solidFill>
                                    <a:schemeClr val="tx1"/>
                                  </a:solidFill>
                                  <a:latin typeface="Cambria Math"/>
                                </a:rPr>
                                <m:t>𝟎</m:t>
                              </m:r>
                            </m:sub>
                          </m:sSub>
                        </m:num>
                        <m:den>
                          <m:sSub>
                            <m:sSubPr>
                              <m:ctrlPr>
                                <a:rPr lang="en-US" sz="3200" b="1" i="1">
                                  <a:solidFill>
                                    <a:schemeClr val="tx1"/>
                                  </a:solidFill>
                                  <a:latin typeface="Cambria Math" panose="02040503050406030204" pitchFamily="18" charset="0"/>
                                </a:rPr>
                              </m:ctrlPr>
                            </m:sSubPr>
                            <m:e>
                              <m:r>
                                <a:rPr lang="en-US" sz="3200" b="1" i="1">
                                  <a:solidFill>
                                    <a:schemeClr val="tx1"/>
                                  </a:solidFill>
                                  <a:latin typeface="Cambria Math"/>
                                </a:rPr>
                                <m:t>𝝉</m:t>
                              </m:r>
                            </m:e>
                            <m:sub>
                              <m:r>
                                <a:rPr lang="en-US" sz="3200" b="1" i="1">
                                  <a:solidFill>
                                    <a:schemeClr val="tx1"/>
                                  </a:solidFill>
                                  <a:latin typeface="Cambria Math"/>
                                </a:rPr>
                                <m:t>𝒔𝒕𝒂𝒍𝒍</m:t>
                              </m:r>
                            </m:sub>
                          </m:sSub>
                        </m:den>
                      </m:f>
                      <m:r>
                        <a:rPr lang="en-US" sz="3200" b="1" i="1">
                          <a:solidFill>
                            <a:schemeClr val="tx1"/>
                          </a:solidFill>
                          <a:latin typeface="Cambria Math"/>
                        </a:rPr>
                        <m:t>∙</m:t>
                      </m:r>
                      <m:sSup>
                        <m:sSupPr>
                          <m:ctrlPr>
                            <a:rPr lang="en-US" sz="3200" b="1" i="1">
                              <a:solidFill>
                                <a:schemeClr val="tx1"/>
                              </a:solidFill>
                              <a:latin typeface="Cambria Math" panose="02040503050406030204" pitchFamily="18" charset="0"/>
                            </a:rPr>
                          </m:ctrlPr>
                        </m:sSupPr>
                        <m:e>
                          <m:r>
                            <a:rPr lang="en-US" sz="3200" b="1" i="1">
                              <a:solidFill>
                                <a:schemeClr val="tx1"/>
                              </a:solidFill>
                              <a:latin typeface="Cambria Math"/>
                            </a:rPr>
                            <m:t>𝝉</m:t>
                          </m:r>
                        </m:e>
                        <m:sup>
                          <m:r>
                            <a:rPr lang="en-US" sz="3200" b="1" i="1">
                              <a:solidFill>
                                <a:schemeClr val="tx1"/>
                              </a:solidFill>
                              <a:latin typeface="Cambria Math"/>
                            </a:rPr>
                            <m:t>𝟐</m:t>
                          </m:r>
                        </m:sup>
                      </m:sSup>
                      <m:r>
                        <a:rPr lang="en-US" sz="3200" b="1" i="1" smtClean="0">
                          <a:solidFill>
                            <a:schemeClr val="tx1"/>
                          </a:solidFill>
                          <a:latin typeface="Cambria Math"/>
                        </a:rPr>
                        <m:t>+</m:t>
                      </m:r>
                      <m:sSub>
                        <m:sSubPr>
                          <m:ctrlPr>
                            <a:rPr lang="en-US" sz="3200" b="1" i="1">
                              <a:solidFill>
                                <a:schemeClr val="tx1"/>
                              </a:solidFill>
                              <a:latin typeface="Cambria Math" panose="02040503050406030204" pitchFamily="18" charset="0"/>
                            </a:rPr>
                          </m:ctrlPr>
                        </m:sSubPr>
                        <m:e>
                          <m:r>
                            <a:rPr lang="en-US" sz="3200" b="1" i="1">
                              <a:solidFill>
                                <a:schemeClr val="tx1"/>
                              </a:solidFill>
                              <a:latin typeface="Cambria Math"/>
                            </a:rPr>
                            <m:t>𝝎</m:t>
                          </m:r>
                        </m:e>
                        <m:sub>
                          <m:r>
                            <a:rPr lang="en-US" sz="3200" b="1" i="1">
                              <a:solidFill>
                                <a:schemeClr val="tx1"/>
                              </a:solidFill>
                              <a:latin typeface="Cambria Math"/>
                            </a:rPr>
                            <m:t>𝟎</m:t>
                          </m:r>
                        </m:sub>
                      </m:sSub>
                      <m:r>
                        <a:rPr lang="en-US" sz="3200" b="1" i="1">
                          <a:solidFill>
                            <a:schemeClr val="tx1"/>
                          </a:solidFill>
                          <a:latin typeface="Cambria Math"/>
                          <a:ea typeface="Cambria Math"/>
                        </a:rPr>
                        <m:t>𝝉</m:t>
                      </m:r>
                    </m:oMath>
                  </m:oMathPara>
                </a14:m>
                <a:endParaRPr lang="en-US" sz="3200" b="1" dirty="0">
                  <a:solidFill>
                    <a:schemeClr val="tx1"/>
                  </a:solidFill>
                </a:endParaRPr>
              </a:p>
            </p:txBody>
          </p:sp>
        </mc:Choice>
        <mc:Fallback xmlns="">
          <p:sp>
            <p:nvSpPr>
              <p:cNvPr id="26" name="Rectangle 25"/>
              <p:cNvSpPr>
                <a:spLocks noRot="1" noChangeAspect="1" noMove="1" noResize="1" noEditPoints="1" noAdjustHandles="1" noChangeArrowheads="1" noChangeShapeType="1" noTextEdit="1"/>
              </p:cNvSpPr>
              <p:nvPr/>
            </p:nvSpPr>
            <p:spPr>
              <a:xfrm>
                <a:off x="5164134" y="1067055"/>
                <a:ext cx="3938386" cy="1026050"/>
              </a:xfrm>
              <a:prstGeom prst="rect">
                <a:avLst/>
              </a:prstGeom>
              <a:blipFill rotWithShape="1">
                <a:blip r:embed="rId4"/>
                <a:stretch>
                  <a:fillRect/>
                </a:stretch>
              </a:blipFill>
              <a:ln w="50800">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12068540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0"/>
  <p:tag name="MMPROD_UIDATA" val="&lt;database version=&quot;8.0&quot;&gt;&lt;object type=&quot;1&quot; unique_id=&quot;10001&quot;&gt;&lt;object type=&quot;8&quot; unique_id=&quot;10044&quot;&gt;&lt;/object&gt;&lt;object type=&quot;2&quot; unique_id=&quot;10045&quot;&gt;&lt;object type=&quot;3&quot; unique_id=&quot;10046&quot;&gt;&lt;property id=&quot;20148&quot; value=&quot;5&quot;/&gt;&lt;property id=&quot;20300&quot; value=&quot;Slide 1 - &amp;quot;Motor Power  at Constant Voltage&amp;quot;&quot;/&gt;&lt;property id=&quot;20307&quot; value=&quot;256&quot;/&gt;&lt;/object&gt;&lt;object type=&quot;3&quot; unique_id=&quot;10047&quot;&gt;&lt;property id=&quot;20148&quot; value=&quot;5&quot;/&gt;&lt;property id=&quot;20300&quot; value=&quot;Slide 2 - &amp;quot;Speed Depends on Load Torque&amp;quot;&quot;/&gt;&lt;property id=&quot;20307&quot; value=&quot;258&quot;/&gt;&lt;/object&gt;&lt;object type=&quot;3&quot; unique_id=&quot;10048&quot;&gt;&lt;property id=&quot;20148&quot; value=&quot;5&quot;/&gt;&lt;property id=&quot;20300&quot; value=&quot;Slide 15 - &amp;quot;References&amp;quot;&quot;/&gt;&lt;property id=&quot;20307&quot; value=&quot;259&quot;/&gt;&lt;/object&gt;&lt;object type=&quot;3&quot; unique_id=&quot;10049&quot;&gt;&lt;property id=&quot;20148&quot; value=&quot;5&quot;/&gt;&lt;property id=&quot;20300&quot; value=&quot;Slide 3 - &amp;quot;Speed vs. Torque is Linear&amp;quot;&quot;/&gt;&lt;property id=&quot;20307&quot; value=&quot;260&quot;/&gt;&lt;/object&gt;&lt;object type=&quot;3&quot; unique_id=&quot;10050&quot;&gt;&lt;property id=&quot;20148&quot; value=&quot;5&quot;/&gt;&lt;property id=&quot;20300&quot; value=&quot;Slide 4 - &amp;quot;Optional slide for the genius: Speed vs. Torque Depends on Voltage&amp;quot;&quot;/&gt;&lt;property id=&quot;20307&quot; value=&quot;261&quot;/&gt;&lt;/object&gt;&lt;object type=&quot;3&quot; unique_id=&quot;10051&quot;&gt;&lt;property id=&quot;20148&quot; value=&quot;5&quot;/&gt;&lt;property id=&quot;20300&quot; value=&quot;Slide 5 - &amp;quot;Power&amp;quot;&quot;/&gt;&lt;property id=&quot;20307&quot; value=&quot;262&quot;/&gt;&lt;/object&gt;&lt;object type=&quot;3&quot; unique_id=&quot;10052&quot;&gt;&lt;property id=&quot;20148&quot; value=&quot;5&quot;/&gt;&lt;property id=&quot;20300&quot; value=&quot;Slide 6 - &amp;quot;Power = Torque x Speed&amp;quot;&quot;/&gt;&lt;property id=&quot;20307&quot; value=&quot;263&quot;/&gt;&lt;/object&gt;&lt;object type=&quot;3&quot; unique_id=&quot;10053&quot;&gt;&lt;property id=&quot;20148&quot; value=&quot;5&quot;/&gt;&lt;property id=&quot;20300&quot; value=&quot;Slide 7 - &amp;quot;Maximum Power at ½ Stall Torque&amp;quot;&quot;/&gt;&lt;property id=&quot;20307&quot; value=&quot;264&quot;/&gt;&lt;/object&gt;&lt;object type=&quot;3&quot; unique_id=&quot;10054&quot;&gt;&lt;property id=&quot;20148&quot; value=&quot;5&quot;/&gt;&lt;property id=&quot;20300&quot; value=&quot;Slide 8 - &amp;quot;Why half stall torque?&amp;quot;&quot;/&gt;&lt;property id=&quot;20307&quot; value=&quot;274&quot;/&gt;&lt;/object&gt;&lt;object type=&quot;3&quot; unique_id=&quot;10055&quot;&gt;&lt;property id=&quot;20148&quot; value=&quot;5&quot;/&gt;&lt;property id=&quot;20300&quot; value=&quot;Slide 9&quot;/&gt;&lt;property id=&quot;20307&quot; value=&quot;265&quot;/&gt;&lt;/object&gt;&lt;object type=&quot;3&quot; unique_id=&quot;10056&quot;&gt;&lt;property id=&quot;20148&quot; value=&quot;5&quot;/&gt;&lt;property id=&quot;20300&quot; value=&quot;Slide 10 - &amp;quot;VEX Application: Pick a Gear Ratio&amp;quot;&quot;/&gt;&lt;property id=&quot;20307&quot; value=&quot;266&quot;/&gt;&lt;/object&gt;&lt;object type=&quot;3&quot; unique_id=&quot;10057&quot;&gt;&lt;property id=&quot;20148&quot; value=&quot;5&quot;/&gt;&lt;property id=&quot;20300&quot; value=&quot;Slide 11 - &amp;quot;VEX Application: Pick a Gear Ratio&amp;quot;&quot;/&gt;&lt;property id=&quot;20307&quot; value=&quot;268&quot;/&gt;&lt;/object&gt;&lt;object type=&quot;3&quot; unique_id=&quot;10058&quot;&gt;&lt;property id=&quot;20148&quot; value=&quot;5&quot;/&gt;&lt;property id=&quot;20300&quot; value=&quot;Slide 12 - &amp;quot;VEX Application: Pick a Gear Ratio&amp;quot;&quot;/&gt;&lt;property id=&quot;20307&quot; value=&quot;269&quot;/&gt;&lt;/object&gt;&lt;object type=&quot;3&quot; unique_id=&quot;10059&quot;&gt;&lt;property id=&quot;20148&quot; value=&quot;5&quot;/&gt;&lt;property id=&quot;20300&quot; value=&quot;Slide 13 - &amp;quot;VEX Application: Pick a Gear Ratio&amp;quot;&quot;/&gt;&lt;property id=&quot;20307&quot; value=&quot;272&quot;/&gt;&lt;/object&gt;&lt;object type=&quot;3&quot; unique_id=&quot;10060&quot;&gt;&lt;property id=&quot;20148&quot; value=&quot;5&quot;/&gt;&lt;property id=&quot;20300&quot; value=&quot;Slide 14 - &amp;quot;Human Application: Bicycle “gears”&amp;quot;&quot;/&gt;&lt;property id=&quot;20307&quot; value=&quot;273&quot;/&gt;&lt;/object&gt;&lt;/object&gt;&lt;/object&gt;&lt;/database&gt;"/>
  <p:tag name="SECTOMILLISECCONVERTED" val="1"/>
</p:tagLst>
</file>

<file path=ppt/theme/theme1.xml><?xml version="1.0" encoding="utf-8"?>
<a:theme xmlns:a="http://schemas.openxmlformats.org/drawingml/2006/main" name="PowerPointTemplateAE_2009_1217_NEW NEW Template">
  <a:themeElements>
    <a:clrScheme name="General_PowerPoint_Template_2008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General_PowerPoint_Template_2008">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General_PowerPoint_Template_2008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neral_PowerPoint_Template_2008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neral_PowerPoint_Template_2008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neral_PowerPoint_Template_2008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neral_PowerPoint_Template_2008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neral_PowerPoint_Template_2008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neral_PowerPoint_Template_2008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neral_PowerPoint_Template_2008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neral_PowerPoint_Template_2008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neral_PowerPoint_Template_2008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neral_PowerPoint_Template_2008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neral_PowerPoint_Template_2008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ustom Design">
  <a:themeElements>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PowerPointTemplateAE_2009_1217_NEW NEW Template</Template>
  <TotalTime>3340</TotalTime>
  <Words>2222</Words>
  <Application>Microsoft Office PowerPoint</Application>
  <PresentationFormat>On-screen Show (4:3)</PresentationFormat>
  <Paragraphs>218</Paragraphs>
  <Slides>15</Slides>
  <Notes>13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15</vt:i4>
      </vt:variant>
    </vt:vector>
  </HeadingPairs>
  <TitlesOfParts>
    <vt:vector size="21" baseType="lpstr">
      <vt:lpstr>Arial</vt:lpstr>
      <vt:lpstr>Calibri</vt:lpstr>
      <vt:lpstr>Cambria Math</vt:lpstr>
      <vt:lpstr>Symbol</vt:lpstr>
      <vt:lpstr>PowerPointTemplateAE_2009_1217_NEW NEW Template</vt:lpstr>
      <vt:lpstr>1_Custom Design</vt:lpstr>
      <vt:lpstr>PowerPoint Presentation</vt:lpstr>
      <vt:lpstr>Speed Depends on Load Torque</vt:lpstr>
      <vt:lpstr>Speed vs. Torque is Linear</vt:lpstr>
      <vt:lpstr>Optional slide for the genius: Speed vs. Torque Depends on Voltage</vt:lpstr>
      <vt:lpstr>Power</vt:lpstr>
      <vt:lpstr>Power = Torque x Speed</vt:lpstr>
      <vt:lpstr>Maximum Power at Half Stall Torque</vt:lpstr>
      <vt:lpstr>Why half stall torque?</vt:lpstr>
      <vt:lpstr>PowerPoint Presentation</vt:lpstr>
      <vt:lpstr>VEX® Application: Pick a Gear Ratio</vt:lpstr>
      <vt:lpstr>VEX Application: Pick a Gear Ratio</vt:lpstr>
      <vt:lpstr>VEX Application: Pick a Gear Ratio</vt:lpstr>
      <vt:lpstr>VEX Application: Pick a Gear Ratio</vt:lpstr>
      <vt:lpstr>Human Application: Bicycle “gears”</vt:lpstr>
      <vt:lpstr>References</vt:lpstr>
    </vt:vector>
  </TitlesOfParts>
  <Company>Project Lead The Way,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Activity 1.2.6 Maximum Motor Power</dc:title>
  <dc:subject>PoE - Lesson 1.2</dc:subject>
  <dc:creator>PLTW</dc:creator>
  <cp:lastModifiedBy>Gerald Holt</cp:lastModifiedBy>
  <cp:revision>70</cp:revision>
  <dcterms:created xsi:type="dcterms:W3CDTF">2010-01-04T14:07:12Z</dcterms:created>
  <dcterms:modified xsi:type="dcterms:W3CDTF">2021-06-16T00:48:36Z</dcterms:modified>
</cp:coreProperties>
</file>