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B507-9A96-6295-D412-970AB83CAE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CF42822-18DE-6D89-4071-1AD8AC415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527845-248A-063C-FF12-B58D945E95A5}"/>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5" name="Footer Placeholder 4">
            <a:extLst>
              <a:ext uri="{FF2B5EF4-FFF2-40B4-BE49-F238E27FC236}">
                <a16:creationId xmlns:a16="http://schemas.microsoft.com/office/drawing/2014/main" id="{DD47F2FF-2A7F-4005-5ED7-B57A2148EA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313D96-9E22-6EFA-13FD-18786444C1E6}"/>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54972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7954-92F2-B1EB-4525-146B00F275F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08987E6-3759-72E9-5A39-FBC8C320368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7453575-0C1C-96B2-3B45-2144BC48F9D7}"/>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5" name="Footer Placeholder 4">
            <a:extLst>
              <a:ext uri="{FF2B5EF4-FFF2-40B4-BE49-F238E27FC236}">
                <a16:creationId xmlns:a16="http://schemas.microsoft.com/office/drawing/2014/main" id="{1CA495F9-7143-F8F1-F86A-9809F58C5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220239-6E0E-FF26-86EB-80996523D238}"/>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147703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011D8-2BB5-E51E-A233-3945BDA5010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E91C7BD-2598-AF41-249D-B31E9F1504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C573601-7715-0842-885A-867E9611C10F}"/>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5" name="Footer Placeholder 4">
            <a:extLst>
              <a:ext uri="{FF2B5EF4-FFF2-40B4-BE49-F238E27FC236}">
                <a16:creationId xmlns:a16="http://schemas.microsoft.com/office/drawing/2014/main" id="{D9CEC3A1-4DF5-A789-45AE-52E5EDE232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FD81E1-5E73-7633-A792-5968184D66D7}"/>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68654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9DC9-AF24-5755-4AAB-DBE4848A517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9B2CBD3-19A2-D1FB-DE68-1BF9E64FC9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5516EE2-8736-6993-1D1E-6B2C01814715}"/>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5" name="Footer Placeholder 4">
            <a:extLst>
              <a:ext uri="{FF2B5EF4-FFF2-40B4-BE49-F238E27FC236}">
                <a16:creationId xmlns:a16="http://schemas.microsoft.com/office/drawing/2014/main" id="{653D5ED4-B040-2857-1A51-26AF3DFA28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DB3106-94C7-CA2F-18B5-2F90BC7D5FE7}"/>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57597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9797-00CF-1BE5-C2BF-8C16402038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45FF7EE-EEF8-8626-44A3-A056982EA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2DAFE31-0DD4-F747-9B38-C5AF07D0CFFB}"/>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5" name="Footer Placeholder 4">
            <a:extLst>
              <a:ext uri="{FF2B5EF4-FFF2-40B4-BE49-F238E27FC236}">
                <a16:creationId xmlns:a16="http://schemas.microsoft.com/office/drawing/2014/main" id="{1B28BD6C-CD9F-0B70-EC43-3A4E14743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DAA618-784C-8487-A3AD-03CEB69D4942}"/>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93463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FDF7-8A99-D0BF-E3D6-D1E789B32A3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5E27CEF-0947-24F6-A48D-7487030D6C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E313FB7-1748-679A-AECA-4278FF91EF4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6896CC2-2320-8F58-D88D-96D03175D475}"/>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6" name="Footer Placeholder 5">
            <a:extLst>
              <a:ext uri="{FF2B5EF4-FFF2-40B4-BE49-F238E27FC236}">
                <a16:creationId xmlns:a16="http://schemas.microsoft.com/office/drawing/2014/main" id="{3F96F771-A445-D27F-55C2-06C2CC98CC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9327BB-8C85-FF1B-4DB0-ED0452FF8F0E}"/>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52510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1DF5-18C0-B9C3-AEA3-60E63C5339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C7536DB-8285-50CD-46D2-63A6AA4FA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AE6977-55B1-7973-D998-2653FCCBBD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0AAFAC5-A252-B34D-5DC5-EFF9A63FD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B4BC1D4-8484-1C30-D3B9-D646323CFF7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A7FC312-C5DA-7598-8FEE-3BB8AD64A15D}"/>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8" name="Footer Placeholder 7">
            <a:extLst>
              <a:ext uri="{FF2B5EF4-FFF2-40B4-BE49-F238E27FC236}">
                <a16:creationId xmlns:a16="http://schemas.microsoft.com/office/drawing/2014/main" id="{48187933-ED23-321A-581B-9DF81CF3EF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4A4A7B7-78CA-AC0E-F88F-A578EF601079}"/>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120023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021E-C36E-BE00-C48A-EF72108E827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85BAF82-59F1-26B1-7AFD-CBF96B1BD9D9}"/>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4" name="Footer Placeholder 3">
            <a:extLst>
              <a:ext uri="{FF2B5EF4-FFF2-40B4-BE49-F238E27FC236}">
                <a16:creationId xmlns:a16="http://schemas.microsoft.com/office/drawing/2014/main" id="{93FDDAAE-DFC9-BD3A-4DB0-A97FA98C45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31CA126-3F2A-5D41-17C3-3320F00FC57B}"/>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219345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A76926-842C-3610-F695-BAF9CBD6738D}"/>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3" name="Footer Placeholder 2">
            <a:extLst>
              <a:ext uri="{FF2B5EF4-FFF2-40B4-BE49-F238E27FC236}">
                <a16:creationId xmlns:a16="http://schemas.microsoft.com/office/drawing/2014/main" id="{924A4FA7-3FE4-B515-00E2-1C4687B4180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0B1495-1BC6-82E9-AF69-2BECFA7BDE20}"/>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36805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AD50-3DDD-A063-72E8-66767FCA7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63E894B-D186-0ECD-2815-4A272D3A5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8BE71FB-3544-289B-FF60-723F28162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0ED7DE-2E40-FA53-04F9-5DD83F8892D3}"/>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6" name="Footer Placeholder 5">
            <a:extLst>
              <a:ext uri="{FF2B5EF4-FFF2-40B4-BE49-F238E27FC236}">
                <a16:creationId xmlns:a16="http://schemas.microsoft.com/office/drawing/2014/main" id="{5832897C-3003-2EE0-D4D1-EC01EB3D12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119704-7F26-C50F-75BD-D24CE583E803}"/>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179761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4AD4-7AE1-6E3A-37EC-28AA107A0C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4A6A627-38D9-0C12-6AD4-3CD62E17F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6DFE57-D6AF-3519-684F-8D875657D0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4404EB-CD9C-365E-7F18-E7E0EF54A6E6}"/>
              </a:ext>
            </a:extLst>
          </p:cNvPr>
          <p:cNvSpPr>
            <a:spLocks noGrp="1"/>
          </p:cNvSpPr>
          <p:nvPr>
            <p:ph type="dt" sz="half" idx="10"/>
          </p:nvPr>
        </p:nvSpPr>
        <p:spPr/>
        <p:txBody>
          <a:bodyPr/>
          <a:lstStyle/>
          <a:p>
            <a:fld id="{04552B82-F092-437C-BF0C-D135F8E60668}" type="datetimeFigureOut">
              <a:rPr lang="en-GB" smtClean="0"/>
              <a:t>23/01/2023</a:t>
            </a:fld>
            <a:endParaRPr lang="en-GB"/>
          </a:p>
        </p:txBody>
      </p:sp>
      <p:sp>
        <p:nvSpPr>
          <p:cNvPr id="6" name="Footer Placeholder 5">
            <a:extLst>
              <a:ext uri="{FF2B5EF4-FFF2-40B4-BE49-F238E27FC236}">
                <a16:creationId xmlns:a16="http://schemas.microsoft.com/office/drawing/2014/main" id="{EA97096F-BCAE-F6BC-C76B-611E333FC6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DD9E72-7035-484D-FD65-19133BE9A57D}"/>
              </a:ext>
            </a:extLst>
          </p:cNvPr>
          <p:cNvSpPr>
            <a:spLocks noGrp="1"/>
          </p:cNvSpPr>
          <p:nvPr>
            <p:ph type="sldNum" sz="quarter" idx="12"/>
          </p:nvPr>
        </p:nvSpPr>
        <p:spPr/>
        <p:txBody>
          <a:bodyPr/>
          <a:lstStyle/>
          <a:p>
            <a:fld id="{95F3E1A9-06D4-4852-AC7D-04B9C9DC33AE}" type="slidenum">
              <a:rPr lang="en-GB" smtClean="0"/>
              <a:t>‹#›</a:t>
            </a:fld>
            <a:endParaRPr lang="en-GB"/>
          </a:p>
        </p:txBody>
      </p:sp>
    </p:spTree>
    <p:extLst>
      <p:ext uri="{BB962C8B-B14F-4D97-AF65-F5344CB8AC3E}">
        <p14:creationId xmlns:p14="http://schemas.microsoft.com/office/powerpoint/2010/main" val="245697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D381B-1F19-68AE-C1E3-8CC5E146E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0DBCCB2-2EA4-9FCA-BFB4-59EB1F8EA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3EACE32-EAD5-ABD4-E590-3564B84B0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52B82-F092-437C-BF0C-D135F8E60668}" type="datetimeFigureOut">
              <a:rPr lang="en-GB" smtClean="0"/>
              <a:t>23/01/2023</a:t>
            </a:fld>
            <a:endParaRPr lang="en-GB"/>
          </a:p>
        </p:txBody>
      </p:sp>
      <p:sp>
        <p:nvSpPr>
          <p:cNvPr id="5" name="Footer Placeholder 4">
            <a:extLst>
              <a:ext uri="{FF2B5EF4-FFF2-40B4-BE49-F238E27FC236}">
                <a16:creationId xmlns:a16="http://schemas.microsoft.com/office/drawing/2014/main" id="{0366A870-A7A0-19EB-1E7F-3677A8074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DA59E07-49D0-7115-FE60-168B8E36B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3E1A9-06D4-4852-AC7D-04B9C9DC33AE}" type="slidenum">
              <a:rPr lang="en-GB" smtClean="0"/>
              <a:t>‹#›</a:t>
            </a:fld>
            <a:endParaRPr lang="en-GB"/>
          </a:p>
        </p:txBody>
      </p:sp>
    </p:spTree>
    <p:extLst>
      <p:ext uri="{BB962C8B-B14F-4D97-AF65-F5344CB8AC3E}">
        <p14:creationId xmlns:p14="http://schemas.microsoft.com/office/powerpoint/2010/main" val="322636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tm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tmp"/><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E28E64-92F9-52D0-BFFB-11F82053DFB6}"/>
              </a:ext>
            </a:extLst>
          </p:cNvPr>
          <p:cNvSpPr txBox="1"/>
          <p:nvPr/>
        </p:nvSpPr>
        <p:spPr>
          <a:xfrm>
            <a:off x="127489" y="1584902"/>
            <a:ext cx="4976447" cy="369332"/>
          </a:xfrm>
          <a:prstGeom prst="rect">
            <a:avLst/>
          </a:prstGeom>
          <a:noFill/>
        </p:spPr>
        <p:txBody>
          <a:bodyPr wrap="square" rtlCol="0">
            <a:spAutoFit/>
          </a:bodyPr>
          <a:lstStyle/>
          <a:p>
            <a:r>
              <a:rPr lang="en-US" altLang="zh-CN" b="1" dirty="0">
                <a:latin typeface="Cambria Math" panose="02040503050406030204" pitchFamily="18" charset="0"/>
                <a:ea typeface="Cambria Math" panose="02040503050406030204" pitchFamily="18" charset="0"/>
              </a:rPr>
              <a:t>Parameter settings for ROM</a:t>
            </a:r>
            <a:endParaRPr lang="en-GB"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D8C4B648-8AF9-5814-CAFF-33D5E8FA2D13}"/>
                  </a:ext>
                </a:extLst>
              </p:cNvPr>
              <p:cNvGraphicFramePr>
                <a:graphicFrameLocks noGrp="1"/>
              </p:cNvGraphicFramePr>
              <p:nvPr>
                <p:extLst>
                  <p:ext uri="{D42A27DB-BD31-4B8C-83A1-F6EECF244321}">
                    <p14:modId xmlns:p14="http://schemas.microsoft.com/office/powerpoint/2010/main" val="1595987024"/>
                  </p:ext>
                </p:extLst>
              </p:nvPr>
            </p:nvGraphicFramePr>
            <p:xfrm>
              <a:off x="127489" y="2038512"/>
              <a:ext cx="6462346" cy="3708400"/>
            </p:xfrm>
            <a:graphic>
              <a:graphicData uri="http://schemas.openxmlformats.org/drawingml/2006/table">
                <a:tbl>
                  <a:tblPr firstRow="1" bandRow="1">
                    <a:tableStyleId>{5C22544A-7EE6-4342-B048-85BDC9FD1C3A}</a:tableStyleId>
                  </a:tblPr>
                  <a:tblGrid>
                    <a:gridCol w="4010852">
                      <a:extLst>
                        <a:ext uri="{9D8B030D-6E8A-4147-A177-3AD203B41FA5}">
                          <a16:colId xmlns:a16="http://schemas.microsoft.com/office/drawing/2014/main" val="273414004"/>
                        </a:ext>
                      </a:extLst>
                    </a:gridCol>
                    <a:gridCol w="2451494">
                      <a:extLst>
                        <a:ext uri="{9D8B030D-6E8A-4147-A177-3AD203B41FA5}">
                          <a16:colId xmlns:a16="http://schemas.microsoft.com/office/drawing/2014/main" val="2791393455"/>
                        </a:ext>
                      </a:extLst>
                    </a:gridCol>
                  </a:tblGrid>
                  <a:tr h="370840">
                    <a:tc>
                      <a:txBody>
                        <a:bodyPr/>
                        <a:lstStyle/>
                        <a:p>
                          <a:r>
                            <a:rPr lang="en-GB" sz="1600" dirty="0">
                              <a:latin typeface="Cambria Math" panose="02040503050406030204" pitchFamily="18" charset="0"/>
                              <a:ea typeface="Cambria Math" panose="02040503050406030204" pitchFamily="18" charset="0"/>
                            </a:rPr>
                            <a:t>Parameter Name</a:t>
                          </a:r>
                        </a:p>
                      </a:txBody>
                      <a:tcPr/>
                    </a:tc>
                    <a:tc>
                      <a:txBody>
                        <a:bodyPr/>
                        <a:lstStyle/>
                        <a:p>
                          <a:r>
                            <a:rPr lang="en-GB" sz="1600" dirty="0">
                              <a:latin typeface="Cambria Math" panose="02040503050406030204" pitchFamily="18" charset="0"/>
                              <a:ea typeface="Cambria Math" panose="02040503050406030204" pitchFamily="18" charset="0"/>
                            </a:rPr>
                            <a:t>Value</a:t>
                          </a:r>
                        </a:p>
                      </a:txBody>
                      <a:tcPr/>
                    </a:tc>
                    <a:extLst>
                      <a:ext uri="{0D108BD9-81ED-4DB2-BD59-A6C34878D82A}">
                        <a16:rowId xmlns:a16="http://schemas.microsoft.com/office/drawing/2014/main" val="2999040440"/>
                      </a:ext>
                    </a:extLst>
                  </a:tr>
                  <a:tr h="370840">
                    <a:tc>
                      <a:txBody>
                        <a:bodyPr/>
                        <a:lstStyle/>
                        <a:p>
                          <a:r>
                            <a:rPr lang="en-GB" sz="1600" dirty="0">
                              <a:latin typeface="Cambria Math" panose="02040503050406030204" pitchFamily="18" charset="0"/>
                              <a:ea typeface="Cambria Math" panose="02040503050406030204" pitchFamily="18" charset="0"/>
                            </a:rPr>
                            <a:t>Number of segments (</a:t>
                          </a:r>
                          <a:r>
                            <a:rPr lang="en-GB" sz="1600" dirty="0" err="1">
                              <a:latin typeface="Cambria Math" panose="02040503050406030204" pitchFamily="18" charset="0"/>
                              <a:ea typeface="Cambria Math" panose="02040503050406030204" pitchFamily="18" charset="0"/>
                            </a:rPr>
                            <a:t>n_p</a:t>
                          </a:r>
                          <a:r>
                            <a:rPr lang="en-GB" sz="1600" dirty="0">
                              <a:latin typeface="Cambria Math" panose="02040503050406030204" pitchFamily="18" charset="0"/>
                              <a:ea typeface="Cambria Math" panose="02040503050406030204" pitchFamily="18" charset="0"/>
                            </a:rPr>
                            <a:t>)</a:t>
                          </a:r>
                        </a:p>
                      </a:txBody>
                      <a:tcPr/>
                    </a:tc>
                    <a:tc>
                      <a:txBody>
                        <a:bodyPr/>
                        <a:lstStyle/>
                        <a:p>
                          <a:r>
                            <a:rPr lang="en-GB" sz="1600" dirty="0">
                              <a:latin typeface="Cambria Math" panose="02040503050406030204" pitchFamily="18" charset="0"/>
                              <a:ea typeface="Cambria Math" panose="02040503050406030204" pitchFamily="18" charset="0"/>
                            </a:rPr>
                            <a:t>2</a:t>
                          </a:r>
                        </a:p>
                      </a:txBody>
                      <a:tcPr/>
                    </a:tc>
                    <a:extLst>
                      <a:ext uri="{0D108BD9-81ED-4DB2-BD59-A6C34878D82A}">
                        <a16:rowId xmlns:a16="http://schemas.microsoft.com/office/drawing/2014/main" val="3446263587"/>
                      </a:ext>
                    </a:extLst>
                  </a:tr>
                  <a:tr h="370840">
                    <a:tc>
                      <a:txBody>
                        <a:bodyPr/>
                        <a:lstStyle/>
                        <a:p>
                          <a:r>
                            <a:rPr lang="en-GB" sz="1600" dirty="0">
                              <a:latin typeface="Cambria Math" panose="02040503050406030204" pitchFamily="18" charset="0"/>
                              <a:ea typeface="Cambria Math" panose="02040503050406030204" pitchFamily="18" charset="0"/>
                            </a:rPr>
                            <a:t>Manipulator length (</a:t>
                          </a:r>
                          <a:r>
                            <a:rPr lang="en-GB" sz="1600" dirty="0" err="1">
                              <a:latin typeface="Cambria Math" panose="02040503050406030204" pitchFamily="18" charset="0"/>
                              <a:ea typeface="Cambria Math" panose="02040503050406030204" pitchFamily="18" charset="0"/>
                            </a:rPr>
                            <a:t>l_s</a:t>
                          </a:r>
                          <a:r>
                            <a:rPr lang="en-GB" sz="1600" dirty="0">
                              <a:latin typeface="Cambria Math" panose="02040503050406030204" pitchFamily="18" charset="0"/>
                              <a:ea typeface="Cambria Math" panose="02040503050406030204" pitchFamily="18" charset="0"/>
                            </a:rPr>
                            <a:t>)</a:t>
                          </a:r>
                        </a:p>
                      </a:txBody>
                      <a:tcPr/>
                    </a:tc>
                    <a:tc>
                      <a:txBody>
                        <a:bodyPr/>
                        <a:lstStyle/>
                        <a:p>
                          <a:r>
                            <a:rPr lang="en-GB" sz="1600" dirty="0">
                              <a:latin typeface="Cambria Math" panose="02040503050406030204" pitchFamily="18" charset="0"/>
                              <a:ea typeface="Cambria Math" panose="02040503050406030204" pitchFamily="18" charset="0"/>
                            </a:rPr>
                            <a:t>600 mm</a:t>
                          </a:r>
                        </a:p>
                      </a:txBody>
                      <a:tcPr/>
                    </a:tc>
                    <a:extLst>
                      <a:ext uri="{0D108BD9-81ED-4DB2-BD59-A6C34878D82A}">
                        <a16:rowId xmlns:a16="http://schemas.microsoft.com/office/drawing/2014/main" val="1060922867"/>
                      </a:ext>
                    </a:extLst>
                  </a:tr>
                  <a:tr h="370840">
                    <a:tc>
                      <a:txBody>
                        <a:bodyPr/>
                        <a:lstStyle/>
                        <a:p>
                          <a:r>
                            <a:rPr lang="en-GB" sz="1600" dirty="0">
                              <a:latin typeface="Cambria Math" panose="02040503050406030204" pitchFamily="18" charset="0"/>
                              <a:ea typeface="Cambria Math" panose="02040503050406030204" pitchFamily="18" charset="0"/>
                            </a:rPr>
                            <a:t>Manipulator outer radius (r_s2)</a:t>
                          </a:r>
                        </a:p>
                      </a:txBody>
                      <a:tcPr/>
                    </a:tc>
                    <a:tc>
                      <a:txBody>
                        <a:bodyPr/>
                        <a:lstStyle/>
                        <a:p>
                          <a:r>
                            <a:rPr lang="en-GB" sz="1600" dirty="0">
                              <a:latin typeface="Cambria Math" panose="02040503050406030204" pitchFamily="18" charset="0"/>
                              <a:ea typeface="Cambria Math" panose="02040503050406030204" pitchFamily="18" charset="0"/>
                            </a:rPr>
                            <a:t>40 mm</a:t>
                          </a:r>
                        </a:p>
                      </a:txBody>
                      <a:tcPr/>
                    </a:tc>
                    <a:extLst>
                      <a:ext uri="{0D108BD9-81ED-4DB2-BD59-A6C34878D82A}">
                        <a16:rowId xmlns:a16="http://schemas.microsoft.com/office/drawing/2014/main" val="3774520187"/>
                      </a:ext>
                    </a:extLst>
                  </a:tr>
                  <a:tr h="370840">
                    <a:tc>
                      <a:txBody>
                        <a:bodyPr/>
                        <a:lstStyle/>
                        <a:p>
                          <a:r>
                            <a:rPr lang="en-GB" sz="1600" dirty="0">
                              <a:latin typeface="Cambria Math" panose="02040503050406030204" pitchFamily="18" charset="0"/>
                              <a:ea typeface="Cambria Math" panose="02040503050406030204" pitchFamily="18" charset="0"/>
                            </a:rPr>
                            <a:t>Manipulator inner radius (r_s1)</a:t>
                          </a:r>
                        </a:p>
                      </a:txBody>
                      <a:tcPr/>
                    </a:tc>
                    <a:tc>
                      <a:txBody>
                        <a:bodyPr/>
                        <a:lstStyle/>
                        <a:p>
                          <a:r>
                            <a:rPr lang="en-GB" sz="1600" dirty="0">
                              <a:latin typeface="Cambria Math" panose="02040503050406030204" pitchFamily="18" charset="0"/>
                              <a:ea typeface="Cambria Math" panose="02040503050406030204" pitchFamily="18" charset="0"/>
                            </a:rPr>
                            <a:t>32 mm</a:t>
                          </a:r>
                        </a:p>
                      </a:txBody>
                      <a:tcPr/>
                    </a:tc>
                    <a:extLst>
                      <a:ext uri="{0D108BD9-81ED-4DB2-BD59-A6C34878D82A}">
                        <a16:rowId xmlns:a16="http://schemas.microsoft.com/office/drawing/2014/main" val="2881953835"/>
                      </a:ext>
                    </a:extLst>
                  </a:tr>
                  <a:tr h="370840">
                    <a:tc>
                      <a:txBody>
                        <a:bodyPr/>
                        <a:lstStyle/>
                        <a:p>
                          <a:r>
                            <a:rPr lang="en-GB" sz="1600" dirty="0">
                              <a:latin typeface="Cambria Math" panose="02040503050406030204" pitchFamily="18" charset="0"/>
                              <a:ea typeface="Cambria Math" panose="02040503050406030204" pitchFamily="18" charset="0"/>
                            </a:rPr>
                            <a:t>Pressure chamber outer radius (r_p2)</a:t>
                          </a:r>
                        </a:p>
                      </a:txBody>
                      <a:tcPr/>
                    </a:tc>
                    <a:tc>
                      <a:txBody>
                        <a:bodyPr/>
                        <a:lstStyle/>
                        <a:p>
                          <a:r>
                            <a:rPr lang="en-GB" sz="1600" dirty="0">
                              <a:latin typeface="Cambria Math" panose="02040503050406030204" pitchFamily="18" charset="0"/>
                              <a:ea typeface="Cambria Math" panose="02040503050406030204" pitchFamily="18" charset="0"/>
                            </a:rPr>
                            <a:t>10.5 mm</a:t>
                          </a:r>
                        </a:p>
                      </a:txBody>
                      <a:tcPr/>
                    </a:tc>
                    <a:extLst>
                      <a:ext uri="{0D108BD9-81ED-4DB2-BD59-A6C34878D82A}">
                        <a16:rowId xmlns:a16="http://schemas.microsoft.com/office/drawing/2014/main" val="3777437763"/>
                      </a:ext>
                    </a:extLst>
                  </a:tr>
                  <a:tr h="370840">
                    <a:tc>
                      <a:txBody>
                        <a:bodyPr/>
                        <a:lstStyle/>
                        <a:p>
                          <a:r>
                            <a:rPr lang="en-GB" sz="1600" dirty="0">
                              <a:latin typeface="Cambria Math" panose="02040503050406030204" pitchFamily="18" charset="0"/>
                              <a:ea typeface="Cambria Math" panose="02040503050406030204" pitchFamily="18" charset="0"/>
                            </a:rPr>
                            <a:t>Pressure chamber inner radius (r_p1)</a:t>
                          </a:r>
                        </a:p>
                      </a:txBody>
                      <a:tcPr/>
                    </a:tc>
                    <a:tc>
                      <a:txBody>
                        <a:bodyPr/>
                        <a:lstStyle/>
                        <a:p>
                          <a:r>
                            <a:rPr lang="en-GB" sz="1600" dirty="0">
                              <a:latin typeface="Cambria Math" panose="02040503050406030204" pitchFamily="18" charset="0"/>
                              <a:ea typeface="Cambria Math" panose="02040503050406030204" pitchFamily="18" charset="0"/>
                            </a:rPr>
                            <a:t>8.5 mm</a:t>
                          </a:r>
                        </a:p>
                      </a:txBody>
                      <a:tcPr/>
                    </a:tc>
                    <a:extLst>
                      <a:ext uri="{0D108BD9-81ED-4DB2-BD59-A6C34878D82A}">
                        <a16:rowId xmlns:a16="http://schemas.microsoft.com/office/drawing/2014/main" val="4181807456"/>
                      </a:ext>
                    </a:extLst>
                  </a:tr>
                  <a:tr h="370840">
                    <a:tc>
                      <a:txBody>
                        <a:bodyPr/>
                        <a:lstStyle/>
                        <a:p>
                          <a:r>
                            <a:rPr lang="en-GB" sz="1600" dirty="0">
                              <a:latin typeface="Cambria Math" panose="02040503050406030204" pitchFamily="18" charset="0"/>
                              <a:ea typeface="Cambria Math" panose="02040503050406030204" pitchFamily="18" charset="0"/>
                            </a:rPr>
                            <a:t>Offset angle of each chamber (</a:t>
                          </a:r>
                          <a:r>
                            <a:rPr lang="en-GB" sz="1600" dirty="0" err="1">
                              <a:latin typeface="Cambria Math" panose="02040503050406030204" pitchFamily="18" charset="0"/>
                              <a:ea typeface="Cambria Math" panose="02040503050406030204" pitchFamily="18" charset="0"/>
                            </a:rPr>
                            <a:t>phi_o</a:t>
                          </a:r>
                          <a:r>
                            <a:rPr lang="en-GB" sz="1600" dirty="0">
                              <a:latin typeface="Cambria Math" panose="02040503050406030204" pitchFamily="18" charset="0"/>
                              <a:ea typeface="Cambria Math" panose="02040503050406030204" pitchFamily="18" charset="0"/>
                            </a:rPr>
                            <a:t>)</a:t>
                          </a:r>
                        </a:p>
                      </a:txBody>
                      <a:tcPr/>
                    </a:tc>
                    <a:tc>
                      <a:txBody>
                        <a:bodyPr/>
                        <a:lstStyle/>
                        <a:p>
                          <a:r>
                            <a:rPr lang="en-GB" sz="1600" dirty="0">
                              <a:latin typeface="Cambria Math" panose="02040503050406030204" pitchFamily="18" charset="0"/>
                              <a:ea typeface="Cambria Math" panose="02040503050406030204" pitchFamily="18" charset="0"/>
                            </a:rPr>
                            <a:t>0</a:t>
                          </a:r>
                        </a:p>
                      </a:txBody>
                      <a:tcPr/>
                    </a:tc>
                    <a:extLst>
                      <a:ext uri="{0D108BD9-81ED-4DB2-BD59-A6C34878D82A}">
                        <a16:rowId xmlns:a16="http://schemas.microsoft.com/office/drawing/2014/main" val="1226978153"/>
                      </a:ext>
                    </a:extLst>
                  </a:tr>
                  <a:tr h="370840">
                    <a:tc>
                      <a:txBody>
                        <a:bodyPr/>
                        <a:lstStyle/>
                        <a:p>
                          <a:r>
                            <a:rPr lang="en-GB" sz="1600" dirty="0">
                              <a:latin typeface="Cambria Math" panose="02040503050406030204" pitchFamily="18" charset="0"/>
                              <a:ea typeface="Cambria Math" panose="02040503050406030204" pitchFamily="18" charset="0"/>
                            </a:rPr>
                            <a:t>Density (</a:t>
                          </a:r>
                          <a:r>
                            <a:rPr lang="en-GB" sz="1600" dirty="0" err="1">
                              <a:latin typeface="Cambria Math" panose="02040503050406030204" pitchFamily="18" charset="0"/>
                              <a:ea typeface="Cambria Math" panose="02040503050406030204" pitchFamily="18" charset="0"/>
                            </a:rPr>
                            <a:t>sigma_s</a:t>
                          </a:r>
                          <a:r>
                            <a:rPr lang="en-GB" sz="1600" dirty="0">
                              <a:latin typeface="Cambria Math" panose="02040503050406030204" pitchFamily="18" charset="0"/>
                              <a:ea typeface="Cambria Math" panose="02040503050406030204" pitchFamily="18" charset="0"/>
                            </a:rPr>
                            <a:t>)</a:t>
                          </a:r>
                        </a:p>
                      </a:txBody>
                      <a:tcPr/>
                    </a:tc>
                    <a:tc>
                      <a:txBody>
                        <a:bodyPr/>
                        <a:lstStyle/>
                        <a:p>
                          <a:r>
                            <a:rPr lang="en-GB" sz="1600" dirty="0">
                              <a:latin typeface="Cambria Math" panose="02040503050406030204" pitchFamily="18" charset="0"/>
                              <a:ea typeface="Cambria Math" panose="02040503050406030204" pitchFamily="18" charset="0"/>
                            </a:rPr>
                            <a:t>253.5127 </a:t>
                          </a:r>
                          <a14:m>
                            <m:oMath xmlns:m="http://schemas.openxmlformats.org/officeDocument/2006/math">
                              <m:f>
                                <m:fPr>
                                  <m:type m:val="lin"/>
                                  <m:ctrlPr>
                                    <a:rPr lang="en-GB" sz="1600" i="1" smtClean="0">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𝑘𝑔</m:t>
                                  </m:r>
                                </m:num>
                                <m:den>
                                  <m:sSup>
                                    <m:sSupPr>
                                      <m:ctrlPr>
                                        <a:rPr lang="en-GB" sz="1600" i="1" smtClean="0">
                                          <a:latin typeface="Cambria Math" panose="02040503050406030204" pitchFamily="18" charset="0"/>
                                          <a:ea typeface="Cambria Math" panose="02040503050406030204" pitchFamily="18" charset="0"/>
                                        </a:rPr>
                                      </m:ctrlPr>
                                    </m:sSupPr>
                                    <m:e>
                                      <m:r>
                                        <a:rPr lang="en-GB" sz="1600" b="0" i="1" smtClean="0">
                                          <a:latin typeface="Cambria Math" panose="02040503050406030204" pitchFamily="18" charset="0"/>
                                          <a:ea typeface="Cambria Math" panose="02040503050406030204" pitchFamily="18" charset="0"/>
                                        </a:rPr>
                                        <m:t>𝑚</m:t>
                                      </m:r>
                                    </m:e>
                                    <m:sup>
                                      <m:r>
                                        <a:rPr lang="en-GB" sz="1600" b="0" i="1" smtClean="0">
                                          <a:latin typeface="Cambria Math" panose="02040503050406030204" pitchFamily="18" charset="0"/>
                                          <a:ea typeface="Cambria Math" panose="02040503050406030204" pitchFamily="18" charset="0"/>
                                        </a:rPr>
                                        <m:t>3</m:t>
                                      </m:r>
                                    </m:sup>
                                  </m:sSup>
                                </m:den>
                              </m:f>
                            </m:oMath>
                          </a14:m>
                          <a:endParaRPr lang="en-GB" sz="16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956307595"/>
                      </a:ext>
                    </a:extLst>
                  </a:tr>
                  <a:tr h="370840">
                    <a:tc>
                      <a:txBody>
                        <a:bodyPr/>
                        <a:lstStyle/>
                        <a:p>
                          <a:r>
                            <a:rPr lang="en-GB" sz="1600" dirty="0">
                              <a:latin typeface="Cambria Math" panose="02040503050406030204" pitchFamily="18" charset="0"/>
                              <a:ea typeface="Cambria Math" panose="02040503050406030204" pitchFamily="18" charset="0"/>
                            </a:rPr>
                            <a:t>Young’s Modulus (E_s)</a:t>
                          </a:r>
                        </a:p>
                      </a:txBody>
                      <a:tcPr/>
                    </a:tc>
                    <a:tc>
                      <a:txBody>
                        <a:bodyPr/>
                        <a:lstStyle/>
                        <a:p>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ea typeface="Cambria Math" panose="02040503050406030204" pitchFamily="18" charset="0"/>
                                  </a:rPr>
                                  <m:t>2.5×</m:t>
                                </m:r>
                                <m:sSup>
                                  <m:sSupPr>
                                    <m:ctrlPr>
                                      <a:rPr lang="en-GB" sz="1600" b="0" i="1" smtClean="0">
                                        <a:latin typeface="Cambria Math" panose="02040503050406030204" pitchFamily="18" charset="0"/>
                                        <a:ea typeface="Cambria Math" panose="02040503050406030204" pitchFamily="18" charset="0"/>
                                      </a:rPr>
                                    </m:ctrlPr>
                                  </m:sSupPr>
                                  <m:e>
                                    <m:r>
                                      <a:rPr lang="en-GB" sz="1600" b="0" i="1" smtClean="0">
                                        <a:latin typeface="Cambria Math" panose="02040503050406030204" pitchFamily="18" charset="0"/>
                                        <a:ea typeface="Cambria Math" panose="02040503050406030204" pitchFamily="18" charset="0"/>
                                      </a:rPr>
                                      <m:t>10</m:t>
                                    </m:r>
                                  </m:e>
                                  <m:sup>
                                    <m:r>
                                      <a:rPr lang="en-GB" sz="1600" b="0" i="1" smtClean="0">
                                        <a:latin typeface="Cambria Math" panose="02040503050406030204" pitchFamily="18" charset="0"/>
                                        <a:ea typeface="Cambria Math" panose="02040503050406030204" pitchFamily="18" charset="0"/>
                                      </a:rPr>
                                      <m:t>6</m:t>
                                    </m:r>
                                  </m:sup>
                                </m:sSup>
                                <m:r>
                                  <a:rPr lang="en-GB" sz="1600" b="0" i="1" smtClean="0">
                                    <a:latin typeface="Cambria Math" panose="02040503050406030204" pitchFamily="18" charset="0"/>
                                    <a:ea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𝑃𝑎</m:t>
                                </m:r>
                              </m:oMath>
                            </m:oMathPara>
                          </a14:m>
                          <a:endParaRPr lang="en-GB" sz="16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414110880"/>
                      </a:ext>
                    </a:extLst>
                  </a:tr>
                </a:tbl>
              </a:graphicData>
            </a:graphic>
          </p:graphicFrame>
        </mc:Choice>
        <mc:Fallback xmlns="">
          <p:graphicFrame>
            <p:nvGraphicFramePr>
              <p:cNvPr id="9" name="Table 9">
                <a:extLst>
                  <a:ext uri="{FF2B5EF4-FFF2-40B4-BE49-F238E27FC236}">
                    <a16:creationId xmlns:a16="http://schemas.microsoft.com/office/drawing/2014/main" id="{D8C4B648-8AF9-5814-CAFF-33D5E8FA2D13}"/>
                  </a:ext>
                </a:extLst>
              </p:cNvPr>
              <p:cNvGraphicFramePr>
                <a:graphicFrameLocks noGrp="1"/>
              </p:cNvGraphicFramePr>
              <p:nvPr>
                <p:extLst>
                  <p:ext uri="{D42A27DB-BD31-4B8C-83A1-F6EECF244321}">
                    <p14:modId xmlns:p14="http://schemas.microsoft.com/office/powerpoint/2010/main" val="1595987024"/>
                  </p:ext>
                </p:extLst>
              </p:nvPr>
            </p:nvGraphicFramePr>
            <p:xfrm>
              <a:off x="127489" y="2038512"/>
              <a:ext cx="6462346" cy="3708400"/>
            </p:xfrm>
            <a:graphic>
              <a:graphicData uri="http://schemas.openxmlformats.org/drawingml/2006/table">
                <a:tbl>
                  <a:tblPr firstRow="1" bandRow="1">
                    <a:tableStyleId>{5C22544A-7EE6-4342-B048-85BDC9FD1C3A}</a:tableStyleId>
                  </a:tblPr>
                  <a:tblGrid>
                    <a:gridCol w="4010852">
                      <a:extLst>
                        <a:ext uri="{9D8B030D-6E8A-4147-A177-3AD203B41FA5}">
                          <a16:colId xmlns:a16="http://schemas.microsoft.com/office/drawing/2014/main" val="273414004"/>
                        </a:ext>
                      </a:extLst>
                    </a:gridCol>
                    <a:gridCol w="2451494">
                      <a:extLst>
                        <a:ext uri="{9D8B030D-6E8A-4147-A177-3AD203B41FA5}">
                          <a16:colId xmlns:a16="http://schemas.microsoft.com/office/drawing/2014/main" val="2791393455"/>
                        </a:ext>
                      </a:extLst>
                    </a:gridCol>
                  </a:tblGrid>
                  <a:tr h="370840">
                    <a:tc>
                      <a:txBody>
                        <a:bodyPr/>
                        <a:lstStyle/>
                        <a:p>
                          <a:r>
                            <a:rPr lang="en-GB" sz="1600" dirty="0">
                              <a:latin typeface="Cambria Math" panose="02040503050406030204" pitchFamily="18" charset="0"/>
                              <a:ea typeface="Cambria Math" panose="02040503050406030204" pitchFamily="18" charset="0"/>
                            </a:rPr>
                            <a:t>Parameter Name</a:t>
                          </a:r>
                        </a:p>
                      </a:txBody>
                      <a:tcPr/>
                    </a:tc>
                    <a:tc>
                      <a:txBody>
                        <a:bodyPr/>
                        <a:lstStyle/>
                        <a:p>
                          <a:r>
                            <a:rPr lang="en-GB" sz="1600" dirty="0">
                              <a:latin typeface="Cambria Math" panose="02040503050406030204" pitchFamily="18" charset="0"/>
                              <a:ea typeface="Cambria Math" panose="02040503050406030204" pitchFamily="18" charset="0"/>
                            </a:rPr>
                            <a:t>Value</a:t>
                          </a:r>
                        </a:p>
                      </a:txBody>
                      <a:tcPr/>
                    </a:tc>
                    <a:extLst>
                      <a:ext uri="{0D108BD9-81ED-4DB2-BD59-A6C34878D82A}">
                        <a16:rowId xmlns:a16="http://schemas.microsoft.com/office/drawing/2014/main" val="2999040440"/>
                      </a:ext>
                    </a:extLst>
                  </a:tr>
                  <a:tr h="370840">
                    <a:tc>
                      <a:txBody>
                        <a:bodyPr/>
                        <a:lstStyle/>
                        <a:p>
                          <a:r>
                            <a:rPr lang="en-GB" sz="1600" dirty="0">
                              <a:latin typeface="Cambria Math" panose="02040503050406030204" pitchFamily="18" charset="0"/>
                              <a:ea typeface="Cambria Math" panose="02040503050406030204" pitchFamily="18" charset="0"/>
                            </a:rPr>
                            <a:t>Number of segments (</a:t>
                          </a:r>
                          <a:r>
                            <a:rPr lang="en-GB" sz="1600" dirty="0" err="1">
                              <a:latin typeface="Cambria Math" panose="02040503050406030204" pitchFamily="18" charset="0"/>
                              <a:ea typeface="Cambria Math" panose="02040503050406030204" pitchFamily="18" charset="0"/>
                            </a:rPr>
                            <a:t>n_p</a:t>
                          </a:r>
                          <a:r>
                            <a:rPr lang="en-GB" sz="1600" dirty="0">
                              <a:latin typeface="Cambria Math" panose="02040503050406030204" pitchFamily="18" charset="0"/>
                              <a:ea typeface="Cambria Math" panose="02040503050406030204" pitchFamily="18" charset="0"/>
                            </a:rPr>
                            <a:t>)</a:t>
                          </a:r>
                        </a:p>
                      </a:txBody>
                      <a:tcPr/>
                    </a:tc>
                    <a:tc>
                      <a:txBody>
                        <a:bodyPr/>
                        <a:lstStyle/>
                        <a:p>
                          <a:r>
                            <a:rPr lang="en-GB" sz="1600" dirty="0">
                              <a:latin typeface="Cambria Math" panose="02040503050406030204" pitchFamily="18" charset="0"/>
                              <a:ea typeface="Cambria Math" panose="02040503050406030204" pitchFamily="18" charset="0"/>
                            </a:rPr>
                            <a:t>2</a:t>
                          </a:r>
                        </a:p>
                      </a:txBody>
                      <a:tcPr/>
                    </a:tc>
                    <a:extLst>
                      <a:ext uri="{0D108BD9-81ED-4DB2-BD59-A6C34878D82A}">
                        <a16:rowId xmlns:a16="http://schemas.microsoft.com/office/drawing/2014/main" val="3446263587"/>
                      </a:ext>
                    </a:extLst>
                  </a:tr>
                  <a:tr h="370840">
                    <a:tc>
                      <a:txBody>
                        <a:bodyPr/>
                        <a:lstStyle/>
                        <a:p>
                          <a:r>
                            <a:rPr lang="en-GB" sz="1600" dirty="0">
                              <a:latin typeface="Cambria Math" panose="02040503050406030204" pitchFamily="18" charset="0"/>
                              <a:ea typeface="Cambria Math" panose="02040503050406030204" pitchFamily="18" charset="0"/>
                            </a:rPr>
                            <a:t>Manipulator length (</a:t>
                          </a:r>
                          <a:r>
                            <a:rPr lang="en-GB" sz="1600" dirty="0" err="1">
                              <a:latin typeface="Cambria Math" panose="02040503050406030204" pitchFamily="18" charset="0"/>
                              <a:ea typeface="Cambria Math" panose="02040503050406030204" pitchFamily="18" charset="0"/>
                            </a:rPr>
                            <a:t>l_s</a:t>
                          </a:r>
                          <a:r>
                            <a:rPr lang="en-GB" sz="1600" dirty="0">
                              <a:latin typeface="Cambria Math" panose="02040503050406030204" pitchFamily="18" charset="0"/>
                              <a:ea typeface="Cambria Math" panose="02040503050406030204" pitchFamily="18" charset="0"/>
                            </a:rPr>
                            <a:t>)</a:t>
                          </a:r>
                        </a:p>
                      </a:txBody>
                      <a:tcPr/>
                    </a:tc>
                    <a:tc>
                      <a:txBody>
                        <a:bodyPr/>
                        <a:lstStyle/>
                        <a:p>
                          <a:r>
                            <a:rPr lang="en-GB" sz="1600" dirty="0">
                              <a:latin typeface="Cambria Math" panose="02040503050406030204" pitchFamily="18" charset="0"/>
                              <a:ea typeface="Cambria Math" panose="02040503050406030204" pitchFamily="18" charset="0"/>
                            </a:rPr>
                            <a:t>600 mm</a:t>
                          </a:r>
                        </a:p>
                      </a:txBody>
                      <a:tcPr/>
                    </a:tc>
                    <a:extLst>
                      <a:ext uri="{0D108BD9-81ED-4DB2-BD59-A6C34878D82A}">
                        <a16:rowId xmlns:a16="http://schemas.microsoft.com/office/drawing/2014/main" val="1060922867"/>
                      </a:ext>
                    </a:extLst>
                  </a:tr>
                  <a:tr h="370840">
                    <a:tc>
                      <a:txBody>
                        <a:bodyPr/>
                        <a:lstStyle/>
                        <a:p>
                          <a:r>
                            <a:rPr lang="en-GB" sz="1600" dirty="0">
                              <a:latin typeface="Cambria Math" panose="02040503050406030204" pitchFamily="18" charset="0"/>
                              <a:ea typeface="Cambria Math" panose="02040503050406030204" pitchFamily="18" charset="0"/>
                            </a:rPr>
                            <a:t>Manipulator outer radius (r_s2)</a:t>
                          </a:r>
                        </a:p>
                      </a:txBody>
                      <a:tcPr/>
                    </a:tc>
                    <a:tc>
                      <a:txBody>
                        <a:bodyPr/>
                        <a:lstStyle/>
                        <a:p>
                          <a:r>
                            <a:rPr lang="en-GB" sz="1600" dirty="0">
                              <a:latin typeface="Cambria Math" panose="02040503050406030204" pitchFamily="18" charset="0"/>
                              <a:ea typeface="Cambria Math" panose="02040503050406030204" pitchFamily="18" charset="0"/>
                            </a:rPr>
                            <a:t>40 mm</a:t>
                          </a:r>
                        </a:p>
                      </a:txBody>
                      <a:tcPr/>
                    </a:tc>
                    <a:extLst>
                      <a:ext uri="{0D108BD9-81ED-4DB2-BD59-A6C34878D82A}">
                        <a16:rowId xmlns:a16="http://schemas.microsoft.com/office/drawing/2014/main" val="3774520187"/>
                      </a:ext>
                    </a:extLst>
                  </a:tr>
                  <a:tr h="370840">
                    <a:tc>
                      <a:txBody>
                        <a:bodyPr/>
                        <a:lstStyle/>
                        <a:p>
                          <a:r>
                            <a:rPr lang="en-GB" sz="1600" dirty="0">
                              <a:latin typeface="Cambria Math" panose="02040503050406030204" pitchFamily="18" charset="0"/>
                              <a:ea typeface="Cambria Math" panose="02040503050406030204" pitchFamily="18" charset="0"/>
                            </a:rPr>
                            <a:t>Manipulator inner radius (r_s1)</a:t>
                          </a:r>
                        </a:p>
                      </a:txBody>
                      <a:tcPr/>
                    </a:tc>
                    <a:tc>
                      <a:txBody>
                        <a:bodyPr/>
                        <a:lstStyle/>
                        <a:p>
                          <a:r>
                            <a:rPr lang="en-GB" sz="1600" dirty="0">
                              <a:latin typeface="Cambria Math" panose="02040503050406030204" pitchFamily="18" charset="0"/>
                              <a:ea typeface="Cambria Math" panose="02040503050406030204" pitchFamily="18" charset="0"/>
                            </a:rPr>
                            <a:t>32 mm</a:t>
                          </a:r>
                        </a:p>
                      </a:txBody>
                      <a:tcPr/>
                    </a:tc>
                    <a:extLst>
                      <a:ext uri="{0D108BD9-81ED-4DB2-BD59-A6C34878D82A}">
                        <a16:rowId xmlns:a16="http://schemas.microsoft.com/office/drawing/2014/main" val="2881953835"/>
                      </a:ext>
                    </a:extLst>
                  </a:tr>
                  <a:tr h="370840">
                    <a:tc>
                      <a:txBody>
                        <a:bodyPr/>
                        <a:lstStyle/>
                        <a:p>
                          <a:r>
                            <a:rPr lang="en-GB" sz="1600" dirty="0">
                              <a:latin typeface="Cambria Math" panose="02040503050406030204" pitchFamily="18" charset="0"/>
                              <a:ea typeface="Cambria Math" panose="02040503050406030204" pitchFamily="18" charset="0"/>
                            </a:rPr>
                            <a:t>Pressure chamber outer radius (r_p2)</a:t>
                          </a:r>
                        </a:p>
                      </a:txBody>
                      <a:tcPr/>
                    </a:tc>
                    <a:tc>
                      <a:txBody>
                        <a:bodyPr/>
                        <a:lstStyle/>
                        <a:p>
                          <a:r>
                            <a:rPr lang="en-GB" sz="1600" dirty="0">
                              <a:latin typeface="Cambria Math" panose="02040503050406030204" pitchFamily="18" charset="0"/>
                              <a:ea typeface="Cambria Math" panose="02040503050406030204" pitchFamily="18" charset="0"/>
                            </a:rPr>
                            <a:t>10.5 mm</a:t>
                          </a:r>
                        </a:p>
                      </a:txBody>
                      <a:tcPr/>
                    </a:tc>
                    <a:extLst>
                      <a:ext uri="{0D108BD9-81ED-4DB2-BD59-A6C34878D82A}">
                        <a16:rowId xmlns:a16="http://schemas.microsoft.com/office/drawing/2014/main" val="3777437763"/>
                      </a:ext>
                    </a:extLst>
                  </a:tr>
                  <a:tr h="370840">
                    <a:tc>
                      <a:txBody>
                        <a:bodyPr/>
                        <a:lstStyle/>
                        <a:p>
                          <a:r>
                            <a:rPr lang="en-GB" sz="1600" dirty="0">
                              <a:latin typeface="Cambria Math" panose="02040503050406030204" pitchFamily="18" charset="0"/>
                              <a:ea typeface="Cambria Math" panose="02040503050406030204" pitchFamily="18" charset="0"/>
                            </a:rPr>
                            <a:t>Pressure chamber inner radius (r_p1)</a:t>
                          </a:r>
                        </a:p>
                      </a:txBody>
                      <a:tcPr/>
                    </a:tc>
                    <a:tc>
                      <a:txBody>
                        <a:bodyPr/>
                        <a:lstStyle/>
                        <a:p>
                          <a:r>
                            <a:rPr lang="en-GB" sz="1600" dirty="0">
                              <a:latin typeface="Cambria Math" panose="02040503050406030204" pitchFamily="18" charset="0"/>
                              <a:ea typeface="Cambria Math" panose="02040503050406030204" pitchFamily="18" charset="0"/>
                            </a:rPr>
                            <a:t>8.5 mm</a:t>
                          </a:r>
                        </a:p>
                      </a:txBody>
                      <a:tcPr/>
                    </a:tc>
                    <a:extLst>
                      <a:ext uri="{0D108BD9-81ED-4DB2-BD59-A6C34878D82A}">
                        <a16:rowId xmlns:a16="http://schemas.microsoft.com/office/drawing/2014/main" val="4181807456"/>
                      </a:ext>
                    </a:extLst>
                  </a:tr>
                  <a:tr h="370840">
                    <a:tc>
                      <a:txBody>
                        <a:bodyPr/>
                        <a:lstStyle/>
                        <a:p>
                          <a:r>
                            <a:rPr lang="en-GB" sz="1600" dirty="0">
                              <a:latin typeface="Cambria Math" panose="02040503050406030204" pitchFamily="18" charset="0"/>
                              <a:ea typeface="Cambria Math" panose="02040503050406030204" pitchFamily="18" charset="0"/>
                            </a:rPr>
                            <a:t>Offset angle of each chamber (</a:t>
                          </a:r>
                          <a:r>
                            <a:rPr lang="en-GB" sz="1600" dirty="0" err="1">
                              <a:latin typeface="Cambria Math" panose="02040503050406030204" pitchFamily="18" charset="0"/>
                              <a:ea typeface="Cambria Math" panose="02040503050406030204" pitchFamily="18" charset="0"/>
                            </a:rPr>
                            <a:t>phi_o</a:t>
                          </a:r>
                          <a:r>
                            <a:rPr lang="en-GB" sz="1600" dirty="0">
                              <a:latin typeface="Cambria Math" panose="02040503050406030204" pitchFamily="18" charset="0"/>
                              <a:ea typeface="Cambria Math" panose="02040503050406030204" pitchFamily="18" charset="0"/>
                            </a:rPr>
                            <a:t>)</a:t>
                          </a:r>
                        </a:p>
                      </a:txBody>
                      <a:tcPr/>
                    </a:tc>
                    <a:tc>
                      <a:txBody>
                        <a:bodyPr/>
                        <a:lstStyle/>
                        <a:p>
                          <a:r>
                            <a:rPr lang="en-GB" sz="1600" dirty="0">
                              <a:latin typeface="Cambria Math" panose="02040503050406030204" pitchFamily="18" charset="0"/>
                              <a:ea typeface="Cambria Math" panose="02040503050406030204" pitchFamily="18" charset="0"/>
                            </a:rPr>
                            <a:t>0</a:t>
                          </a:r>
                        </a:p>
                      </a:txBody>
                      <a:tcPr/>
                    </a:tc>
                    <a:extLst>
                      <a:ext uri="{0D108BD9-81ED-4DB2-BD59-A6C34878D82A}">
                        <a16:rowId xmlns:a16="http://schemas.microsoft.com/office/drawing/2014/main" val="1226978153"/>
                      </a:ext>
                    </a:extLst>
                  </a:tr>
                  <a:tr h="370840">
                    <a:tc>
                      <a:txBody>
                        <a:bodyPr/>
                        <a:lstStyle/>
                        <a:p>
                          <a:r>
                            <a:rPr lang="en-GB" sz="1600" dirty="0">
                              <a:latin typeface="Cambria Math" panose="02040503050406030204" pitchFamily="18" charset="0"/>
                              <a:ea typeface="Cambria Math" panose="02040503050406030204" pitchFamily="18" charset="0"/>
                            </a:rPr>
                            <a:t>Density (</a:t>
                          </a:r>
                          <a:r>
                            <a:rPr lang="en-GB" sz="1600" dirty="0" err="1">
                              <a:latin typeface="Cambria Math" panose="02040503050406030204" pitchFamily="18" charset="0"/>
                              <a:ea typeface="Cambria Math" panose="02040503050406030204" pitchFamily="18" charset="0"/>
                            </a:rPr>
                            <a:t>sigma_s</a:t>
                          </a:r>
                          <a:r>
                            <a:rPr lang="en-GB" sz="1600" dirty="0">
                              <a:latin typeface="Cambria Math" panose="02040503050406030204" pitchFamily="18" charset="0"/>
                              <a:ea typeface="Cambria Math" panose="02040503050406030204" pitchFamily="18" charset="0"/>
                            </a:rPr>
                            <a:t>)</a:t>
                          </a:r>
                        </a:p>
                      </a:txBody>
                      <a:tcPr/>
                    </a:tc>
                    <a:tc>
                      <a:txBody>
                        <a:bodyPr/>
                        <a:lstStyle/>
                        <a:p>
                          <a:endParaRPr lang="en-US"/>
                        </a:p>
                      </a:txBody>
                      <a:tcPr>
                        <a:blipFill>
                          <a:blip r:embed="rId2"/>
                          <a:stretch>
                            <a:fillRect l="-163772" t="-804918" r="-993" b="-142623"/>
                          </a:stretch>
                        </a:blipFill>
                      </a:tcPr>
                    </a:tc>
                    <a:extLst>
                      <a:ext uri="{0D108BD9-81ED-4DB2-BD59-A6C34878D82A}">
                        <a16:rowId xmlns:a16="http://schemas.microsoft.com/office/drawing/2014/main" val="2956307595"/>
                      </a:ext>
                    </a:extLst>
                  </a:tr>
                  <a:tr h="370840">
                    <a:tc>
                      <a:txBody>
                        <a:bodyPr/>
                        <a:lstStyle/>
                        <a:p>
                          <a:r>
                            <a:rPr lang="en-GB" sz="1600" dirty="0">
                              <a:latin typeface="Cambria Math" panose="02040503050406030204" pitchFamily="18" charset="0"/>
                              <a:ea typeface="Cambria Math" panose="02040503050406030204" pitchFamily="18" charset="0"/>
                            </a:rPr>
                            <a:t>Young’s Modulus (E_s)</a:t>
                          </a:r>
                        </a:p>
                      </a:txBody>
                      <a:tcPr/>
                    </a:tc>
                    <a:tc>
                      <a:txBody>
                        <a:bodyPr/>
                        <a:lstStyle/>
                        <a:p>
                          <a:endParaRPr lang="en-US"/>
                        </a:p>
                      </a:txBody>
                      <a:tcPr>
                        <a:blipFill>
                          <a:blip r:embed="rId2"/>
                          <a:stretch>
                            <a:fillRect l="-163772" t="-904918" r="-993" b="-42623"/>
                          </a:stretch>
                        </a:blipFill>
                      </a:tcPr>
                    </a:tc>
                    <a:extLst>
                      <a:ext uri="{0D108BD9-81ED-4DB2-BD59-A6C34878D82A}">
                        <a16:rowId xmlns:a16="http://schemas.microsoft.com/office/drawing/2014/main" val="1414110880"/>
                      </a:ext>
                    </a:extLst>
                  </a:tr>
                </a:tbl>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1E89B4-DF4A-C689-1915-C5EE997F1774}"/>
                  </a:ext>
                </a:extLst>
              </p:cNvPr>
              <p:cNvSpPr txBox="1"/>
              <p:nvPr/>
            </p:nvSpPr>
            <p:spPr>
              <a:xfrm>
                <a:off x="6822097" y="714500"/>
                <a:ext cx="5242414" cy="4770537"/>
              </a:xfrm>
              <a:prstGeom prst="rect">
                <a:avLst/>
              </a:prstGeom>
              <a:noFill/>
            </p:spPr>
            <p:txBody>
              <a:bodyPr wrap="square" rtlCol="0">
                <a:spAutoFit/>
              </a:bodyPr>
              <a:lstStyle/>
              <a:p>
                <a:pPr indent="457200" algn="just"/>
                <a:r>
                  <a:rPr lang="en-GB" sz="1600" dirty="0">
                    <a:latin typeface="Cambria Math" panose="02040503050406030204" pitchFamily="18" charset="0"/>
                    <a:ea typeface="Cambria Math" panose="02040503050406030204" pitchFamily="18" charset="0"/>
                  </a:rPr>
                  <a:t>Following your lead, I have changed the size of </a:t>
                </a:r>
                <a:r>
                  <a:rPr lang="en-GB" sz="1600" dirty="0" err="1">
                    <a:latin typeface="Cambria Math" panose="02040503050406030204" pitchFamily="18" charset="0"/>
                    <a:ea typeface="Cambria Math" panose="02040503050406030204" pitchFamily="18" charset="0"/>
                  </a:rPr>
                  <a:t>r_od</a:t>
                </a:r>
                <a:r>
                  <a:rPr lang="en-GB" sz="1600" dirty="0">
                    <a:latin typeface="Cambria Math" panose="02040503050406030204" pitchFamily="18" charset="0"/>
                    <a:ea typeface="Cambria Math" panose="02040503050406030204" pitchFamily="18" charset="0"/>
                  </a:rPr>
                  <a:t> from </a:t>
                </a:r>
                <a14:m>
                  <m:oMath xmlns:m="http://schemas.openxmlformats.org/officeDocument/2006/math">
                    <m:r>
                      <a:rPr lang="en-GB" sz="1600" b="0" i="1" smtClean="0">
                        <a:latin typeface="Cambria Math" panose="02040503050406030204" pitchFamily="18" charset="0"/>
                        <a:ea typeface="Cambria Math" panose="02040503050406030204" pitchFamily="18" charset="0"/>
                      </a:rPr>
                      <m:t>6×6</m:t>
                    </m:r>
                  </m:oMath>
                </a14:m>
                <a:r>
                  <a:rPr lang="en-GB" sz="1600" dirty="0">
                    <a:latin typeface="Cambria Math" panose="02040503050406030204" pitchFamily="18" charset="0"/>
                    <a:ea typeface="Cambria Math" panose="02040503050406030204" pitchFamily="18" charset="0"/>
                  </a:rPr>
                  <a:t> to </a:t>
                </a:r>
                <a14:m>
                  <m:oMath xmlns:m="http://schemas.openxmlformats.org/officeDocument/2006/math">
                    <m:r>
                      <a:rPr lang="en-GB" sz="1600" b="0" i="1" smtClean="0">
                        <a:latin typeface="Cambria Math" panose="02040503050406030204" pitchFamily="18" charset="0"/>
                        <a:ea typeface="Cambria Math" panose="02040503050406030204" pitchFamily="18" charset="0"/>
                      </a:rPr>
                      <m:t>3×3</m:t>
                    </m:r>
                  </m:oMath>
                </a14:m>
                <a:r>
                  <a:rPr lang="en-GB" sz="1600" dirty="0">
                    <a:latin typeface="Cambria Math" panose="02040503050406030204" pitchFamily="18" charset="0"/>
                    <a:ea typeface="Cambria Math" panose="02040503050406030204" pitchFamily="18" charset="0"/>
                  </a:rPr>
                  <a:t> and the pressure input size as well, but there were still some errors </a:t>
                </a:r>
                <a:r>
                  <a:rPr lang="en-GB" sz="1600" dirty="0" err="1">
                    <a:latin typeface="Cambria Math" panose="02040503050406030204" pitchFamily="18" charset="0"/>
                    <a:ea typeface="Cambria Math" panose="02040503050406030204" pitchFamily="18" charset="0"/>
                  </a:rPr>
                  <a:t>popp</a:t>
                </a:r>
                <a:r>
                  <a:rPr lang="en-US" altLang="zh-CN" sz="1600" dirty="0" err="1">
                    <a:latin typeface="Cambria Math" panose="02040503050406030204" pitchFamily="18" charset="0"/>
                    <a:ea typeface="Cambria Math" panose="02040503050406030204" pitchFamily="18" charset="0"/>
                  </a:rPr>
                  <a:t>ing</a:t>
                </a:r>
                <a:r>
                  <a:rPr lang="en-GB" sz="1600" dirty="0">
                    <a:latin typeface="Cambria Math" panose="02040503050406030204" pitchFamily="18" charset="0"/>
                    <a:ea typeface="Cambria Math" panose="02040503050406030204" pitchFamily="18" charset="0"/>
                  </a:rPr>
                  <a:t> up in command window, so there must be more we need to fix; and I tried another way by eliminating the offset angle </a:t>
                </a:r>
                <a:r>
                  <a:rPr lang="en-GB" sz="1600" dirty="0" err="1">
                    <a:latin typeface="Cambria Math" panose="02040503050406030204" pitchFamily="18" charset="0"/>
                    <a:ea typeface="Cambria Math" panose="02040503050406030204" pitchFamily="18" charset="0"/>
                  </a:rPr>
                  <a:t>phi_o</a:t>
                </a:r>
                <a:r>
                  <a:rPr lang="en-GB" sz="1600" dirty="0">
                    <a:latin typeface="Cambria Math" panose="02040503050406030204" pitchFamily="18" charset="0"/>
                    <a:ea typeface="Cambria Math" panose="02040503050406030204" pitchFamily="18" charset="0"/>
                  </a:rPr>
                  <a:t> so that each pair of chambers will coincide with each other, and the number of chamber will be changed from 6 to 3 “geometrically”. The code would run smoothly without any error for such kind of settings.</a:t>
                </a:r>
              </a:p>
              <a:p>
                <a:pPr indent="457200" algn="just"/>
                <a:r>
                  <a:rPr lang="en-GB" sz="1600" dirty="0">
                    <a:latin typeface="Cambria Math" panose="02040503050406030204" pitchFamily="18" charset="0"/>
                    <a:ea typeface="Cambria Math" panose="02040503050406030204" pitchFamily="18" charset="0"/>
                  </a:rPr>
                  <a:t>And since in the animation for EBA/EBR, different segments would be separated far from each other for larger shear force, which could bring a lot of confusion to the audience who have never used this package, I decided to try ROM for simulation. Last week to test the performance of it, I modified the input a lot in terms of the force (x, y, z) and pressure (chamber 1, 2, 3), however, I found that </a:t>
                </a:r>
                <a:r>
                  <a:rPr lang="en-GB" sz="1600" dirty="0">
                    <a:solidFill>
                      <a:srgbClr val="FF0000"/>
                    </a:solidFill>
                    <a:latin typeface="Cambria Math" panose="02040503050406030204" pitchFamily="18" charset="0"/>
                    <a:ea typeface="Cambria Math" panose="02040503050406030204" pitchFamily="18" charset="0"/>
                  </a:rPr>
                  <a:t>when the force exerted in z direction only, the response is kind of abnormal</a:t>
                </a:r>
                <a:r>
                  <a:rPr lang="en-GB" sz="1600" dirty="0">
                    <a:latin typeface="Cambria Math" panose="02040503050406030204" pitchFamily="18" charset="0"/>
                    <a:ea typeface="Cambria Math" panose="02040503050406030204" pitchFamily="18" charset="0"/>
                  </a:rPr>
                  <a:t>, which can be seen in the results in the next slide.</a:t>
                </a:r>
              </a:p>
            </p:txBody>
          </p:sp>
        </mc:Choice>
        <mc:Fallback xmlns="">
          <p:sp>
            <p:nvSpPr>
              <p:cNvPr id="10" name="TextBox 9">
                <a:extLst>
                  <a:ext uri="{FF2B5EF4-FFF2-40B4-BE49-F238E27FC236}">
                    <a16:creationId xmlns:a16="http://schemas.microsoft.com/office/drawing/2014/main" id="{621E89B4-DF4A-C689-1915-C5EE997F1774}"/>
                  </a:ext>
                </a:extLst>
              </p:cNvPr>
              <p:cNvSpPr txBox="1">
                <a:spLocks noRot="1" noChangeAspect="1" noMove="1" noResize="1" noEditPoints="1" noAdjustHandles="1" noChangeArrowheads="1" noChangeShapeType="1" noTextEdit="1"/>
              </p:cNvSpPr>
              <p:nvPr/>
            </p:nvSpPr>
            <p:spPr>
              <a:xfrm>
                <a:off x="6822097" y="714500"/>
                <a:ext cx="5242414" cy="4770537"/>
              </a:xfrm>
              <a:prstGeom prst="rect">
                <a:avLst/>
              </a:prstGeom>
              <a:blipFill>
                <a:blip r:embed="rId3"/>
                <a:stretch>
                  <a:fillRect l="-581" t="-511" r="-698" b="-51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EE66F0DD-348B-C71F-7370-68C416EC180C}"/>
              </a:ext>
            </a:extLst>
          </p:cNvPr>
          <p:cNvSpPr txBox="1"/>
          <p:nvPr/>
        </p:nvSpPr>
        <p:spPr>
          <a:xfrm>
            <a:off x="127489" y="283613"/>
            <a:ext cx="7759211" cy="430887"/>
          </a:xfrm>
          <a:prstGeom prst="rect">
            <a:avLst/>
          </a:prstGeom>
          <a:noFill/>
        </p:spPr>
        <p:txBody>
          <a:bodyPr wrap="square">
            <a:spAutoFit/>
          </a:bodyPr>
          <a:lstStyle/>
          <a:p>
            <a:r>
              <a:rPr lang="en-US" altLang="zh-CN" sz="2200" b="1" i="1" dirty="0">
                <a:latin typeface="Cambria Math" panose="02040503050406030204" pitchFamily="18" charset="0"/>
                <a:ea typeface="Cambria Math" panose="02040503050406030204" pitchFamily="18" charset="0"/>
              </a:rPr>
              <a:t>1. ROM simulation when force is exerted in z direction only</a:t>
            </a:r>
            <a:endParaRPr lang="en-GB" sz="2200" b="1" i="1" dirty="0">
              <a:latin typeface="Cambria Math" panose="02040503050406030204" pitchFamily="18" charset="0"/>
              <a:ea typeface="Cambria Math" panose="02040503050406030204" pitchFamily="18" charset="0"/>
            </a:endParaRPr>
          </a:p>
        </p:txBody>
      </p:sp>
      <p:grpSp>
        <p:nvGrpSpPr>
          <p:cNvPr id="15" name="Group 14">
            <a:extLst>
              <a:ext uri="{FF2B5EF4-FFF2-40B4-BE49-F238E27FC236}">
                <a16:creationId xmlns:a16="http://schemas.microsoft.com/office/drawing/2014/main" id="{074A8F45-078E-0251-05FB-D42081922B2D}"/>
              </a:ext>
            </a:extLst>
          </p:cNvPr>
          <p:cNvGrpSpPr/>
          <p:nvPr/>
        </p:nvGrpSpPr>
        <p:grpSpPr>
          <a:xfrm>
            <a:off x="6949586" y="5485160"/>
            <a:ext cx="5114925" cy="1249748"/>
            <a:chOff x="6826860" y="4356759"/>
            <a:chExt cx="5114925" cy="1249748"/>
          </a:xfrm>
        </p:grpSpPr>
        <p:pic>
          <p:nvPicPr>
            <p:cNvPr id="11" name="Picture 10">
              <a:extLst>
                <a:ext uri="{FF2B5EF4-FFF2-40B4-BE49-F238E27FC236}">
                  <a16:creationId xmlns:a16="http://schemas.microsoft.com/office/drawing/2014/main" id="{B560CBD9-12EC-67B5-B863-DF9DE3E7D9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26860" y="4356759"/>
              <a:ext cx="5114925" cy="1109345"/>
            </a:xfrm>
            <a:prstGeom prst="rect">
              <a:avLst/>
            </a:prstGeom>
            <a:noFill/>
          </p:spPr>
        </p:pic>
        <p:sp>
          <p:nvSpPr>
            <p:cNvPr id="14" name="TextBox 13">
              <a:extLst>
                <a:ext uri="{FF2B5EF4-FFF2-40B4-BE49-F238E27FC236}">
                  <a16:creationId xmlns:a16="http://schemas.microsoft.com/office/drawing/2014/main" id="{9DD03FC8-02B9-139E-F122-F7B91FC75217}"/>
                </a:ext>
              </a:extLst>
            </p:cNvPr>
            <p:cNvSpPr txBox="1"/>
            <p:nvPr/>
          </p:nvSpPr>
          <p:spPr>
            <a:xfrm>
              <a:off x="7507164" y="5360286"/>
              <a:ext cx="3754316" cy="246221"/>
            </a:xfrm>
            <a:prstGeom prst="rect">
              <a:avLst/>
            </a:prstGeom>
            <a:noFill/>
          </p:spPr>
          <p:txBody>
            <a:bodyPr wrap="square" rtlCol="0">
              <a:spAutoFit/>
            </a:bodyPr>
            <a:lstStyle/>
            <a:p>
              <a:r>
                <a:rPr lang="en-GB" sz="1000" b="1" dirty="0">
                  <a:latin typeface="Cambria Math" panose="02040503050406030204" pitchFamily="18" charset="0"/>
                  <a:ea typeface="Cambria Math" panose="02040503050406030204" pitchFamily="18" charset="0"/>
                </a:rPr>
                <a:t>Fig. 1-1</a:t>
              </a:r>
              <a:r>
                <a:rPr lang="en-GB" sz="1000" dirty="0">
                  <a:latin typeface="Cambria Math" panose="02040503050406030204" pitchFamily="18" charset="0"/>
                  <a:ea typeface="Cambria Math" panose="02040503050406030204" pitchFamily="18" charset="0"/>
                </a:rPr>
                <a:t> The amendment of </a:t>
              </a:r>
              <a:r>
                <a:rPr lang="en-GB" sz="1000" dirty="0" err="1">
                  <a:latin typeface="Cambria Math" panose="02040503050406030204" pitchFamily="18" charset="0"/>
                  <a:ea typeface="Cambria Math" panose="02040503050406030204" pitchFamily="18" charset="0"/>
                </a:rPr>
                <a:t>r_od</a:t>
              </a:r>
              <a:r>
                <a:rPr lang="en-GB" sz="1000" dirty="0">
                  <a:latin typeface="Cambria Math" panose="02040503050406030204" pitchFamily="18" charset="0"/>
                  <a:ea typeface="Cambria Math" panose="02040503050406030204" pitchFamily="18" charset="0"/>
                </a:rPr>
                <a:t> matrix. (a) After, (b) Before.</a:t>
              </a:r>
            </a:p>
          </p:txBody>
        </p:sp>
      </p:grpSp>
    </p:spTree>
    <p:extLst>
      <p:ext uri="{BB962C8B-B14F-4D97-AF65-F5344CB8AC3E}">
        <p14:creationId xmlns:p14="http://schemas.microsoft.com/office/powerpoint/2010/main" val="120303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A7E51FF-4C06-A972-7C87-6498795622C8}"/>
              </a:ext>
            </a:extLst>
          </p:cNvPr>
          <p:cNvGrpSpPr/>
          <p:nvPr/>
        </p:nvGrpSpPr>
        <p:grpSpPr>
          <a:xfrm>
            <a:off x="127489" y="784652"/>
            <a:ext cx="11969260" cy="5789735"/>
            <a:chOff x="111370" y="534132"/>
            <a:chExt cx="11969260" cy="5789735"/>
          </a:xfrm>
        </p:grpSpPr>
        <p:grpSp>
          <p:nvGrpSpPr>
            <p:cNvPr id="20" name="Group 19">
              <a:extLst>
                <a:ext uri="{FF2B5EF4-FFF2-40B4-BE49-F238E27FC236}">
                  <a16:creationId xmlns:a16="http://schemas.microsoft.com/office/drawing/2014/main" id="{F47AF625-9186-1DAC-7D62-0229CB72F390}"/>
                </a:ext>
              </a:extLst>
            </p:cNvPr>
            <p:cNvGrpSpPr/>
            <p:nvPr/>
          </p:nvGrpSpPr>
          <p:grpSpPr>
            <a:xfrm>
              <a:off x="2003828" y="534132"/>
              <a:ext cx="10076802" cy="5789735"/>
              <a:chOff x="1361990" y="619856"/>
              <a:chExt cx="10076802" cy="5789735"/>
            </a:xfrm>
          </p:grpSpPr>
          <p:grpSp>
            <p:nvGrpSpPr>
              <p:cNvPr id="17" name="Group 16">
                <a:extLst>
                  <a:ext uri="{FF2B5EF4-FFF2-40B4-BE49-F238E27FC236}">
                    <a16:creationId xmlns:a16="http://schemas.microsoft.com/office/drawing/2014/main" id="{7D7108E5-6F73-B621-41E6-2B9F616A4317}"/>
                  </a:ext>
                </a:extLst>
              </p:cNvPr>
              <p:cNvGrpSpPr>
                <a:grpSpLocks noChangeAspect="1"/>
              </p:cNvGrpSpPr>
              <p:nvPr/>
            </p:nvGrpSpPr>
            <p:grpSpPr>
              <a:xfrm>
                <a:off x="1361990" y="619856"/>
                <a:ext cx="10076802" cy="5789735"/>
                <a:chOff x="320919" y="0"/>
                <a:chExt cx="11611732" cy="6724766"/>
              </a:xfrm>
            </p:grpSpPr>
            <p:grpSp>
              <p:nvGrpSpPr>
                <p:cNvPr id="15" name="Group 14">
                  <a:extLst>
                    <a:ext uri="{FF2B5EF4-FFF2-40B4-BE49-F238E27FC236}">
                      <a16:creationId xmlns:a16="http://schemas.microsoft.com/office/drawing/2014/main" id="{4A5EEDA1-F915-0909-BE6B-C810CC38C967}"/>
                    </a:ext>
                  </a:extLst>
                </p:cNvPr>
                <p:cNvGrpSpPr/>
                <p:nvPr/>
              </p:nvGrpSpPr>
              <p:grpSpPr>
                <a:xfrm>
                  <a:off x="320919" y="0"/>
                  <a:ext cx="11611732" cy="6724766"/>
                  <a:chOff x="320919" y="0"/>
                  <a:chExt cx="11611732" cy="6724766"/>
                </a:xfrm>
              </p:grpSpPr>
              <p:grpSp>
                <p:nvGrpSpPr>
                  <p:cNvPr id="7" name="Group 6">
                    <a:extLst>
                      <a:ext uri="{FF2B5EF4-FFF2-40B4-BE49-F238E27FC236}">
                        <a16:creationId xmlns:a16="http://schemas.microsoft.com/office/drawing/2014/main" id="{276C7F2A-65D0-C89A-296F-C5A38B498717}"/>
                      </a:ext>
                    </a:extLst>
                  </p:cNvPr>
                  <p:cNvGrpSpPr/>
                  <p:nvPr/>
                </p:nvGrpSpPr>
                <p:grpSpPr>
                  <a:xfrm>
                    <a:off x="320919" y="0"/>
                    <a:ext cx="3174023" cy="6724766"/>
                    <a:chOff x="866042" y="66617"/>
                    <a:chExt cx="3174023" cy="6724766"/>
                  </a:xfrm>
                </p:grpSpPr>
                <p:pic>
                  <p:nvPicPr>
                    <p:cNvPr id="10" name="Picture 9">
                      <a:extLst>
                        <a:ext uri="{FF2B5EF4-FFF2-40B4-BE49-F238E27FC236}">
                          <a16:creationId xmlns:a16="http://schemas.microsoft.com/office/drawing/2014/main" id="{8A3A6D18-D901-D218-EC76-66F30F5136AA}"/>
                        </a:ext>
                      </a:extLst>
                    </p:cNvPr>
                    <p:cNvPicPr>
                      <a:picLocks noChangeAspect="1"/>
                    </p:cNvPicPr>
                    <p:nvPr/>
                  </p:nvPicPr>
                  <p:blipFill>
                    <a:blip r:embed="rId2">
                      <a:extLst>
                        <a:ext uri="{28A0092B-C50C-407E-A947-70E740481C1C}">
                          <a14:useLocalDpi xmlns:a14="http://schemas.microsoft.com/office/drawing/2010/main" val="0"/>
                        </a:ext>
                      </a:extLst>
                    </a:blip>
                    <a:srcRect l="37212" r="36755"/>
                    <a:stretch>
                      <a:fillRect/>
                    </a:stretch>
                  </p:blipFill>
                  <p:spPr>
                    <a:xfrm>
                      <a:off x="866042" y="66617"/>
                      <a:ext cx="3174023" cy="3362383"/>
                    </a:xfrm>
                    <a:custGeom>
                      <a:avLst/>
                      <a:gdLst>
                        <a:gd name="connsiteX0" fmla="*/ 0 w 3174023"/>
                        <a:gd name="connsiteY0" fmla="*/ 0 h 3362383"/>
                        <a:gd name="connsiteX1" fmla="*/ 3174023 w 3174023"/>
                        <a:gd name="connsiteY1" fmla="*/ 0 h 3362383"/>
                        <a:gd name="connsiteX2" fmla="*/ 3174023 w 3174023"/>
                        <a:gd name="connsiteY2" fmla="*/ 3362383 h 3362383"/>
                        <a:gd name="connsiteX3" fmla="*/ 0 w 3174023"/>
                        <a:gd name="connsiteY3" fmla="*/ 3362383 h 3362383"/>
                      </a:gdLst>
                      <a:ahLst/>
                      <a:cxnLst>
                        <a:cxn ang="0">
                          <a:pos x="connsiteX0" y="connsiteY0"/>
                        </a:cxn>
                        <a:cxn ang="0">
                          <a:pos x="connsiteX1" y="connsiteY1"/>
                        </a:cxn>
                        <a:cxn ang="0">
                          <a:pos x="connsiteX2" y="connsiteY2"/>
                        </a:cxn>
                        <a:cxn ang="0">
                          <a:pos x="connsiteX3" y="connsiteY3"/>
                        </a:cxn>
                      </a:cxnLst>
                      <a:rect l="l" t="t" r="r" b="b"/>
                      <a:pathLst>
                        <a:path w="3174023" h="3362383">
                          <a:moveTo>
                            <a:pt x="0" y="0"/>
                          </a:moveTo>
                          <a:lnTo>
                            <a:pt x="3174023" y="0"/>
                          </a:lnTo>
                          <a:lnTo>
                            <a:pt x="3174023" y="3362383"/>
                          </a:lnTo>
                          <a:lnTo>
                            <a:pt x="0" y="3362383"/>
                          </a:lnTo>
                          <a:close/>
                        </a:path>
                      </a:pathLst>
                    </a:custGeom>
                  </p:spPr>
                </p:pic>
                <p:pic>
                  <p:nvPicPr>
                    <p:cNvPr id="5" name="Picture 4">
                      <a:extLst>
                        <a:ext uri="{FF2B5EF4-FFF2-40B4-BE49-F238E27FC236}">
                          <a16:creationId xmlns:a16="http://schemas.microsoft.com/office/drawing/2014/main" id="{EB548D81-09D9-EF81-37FF-05D0729054AF}"/>
                        </a:ext>
                      </a:extLst>
                    </p:cNvPr>
                    <p:cNvPicPr>
                      <a:picLocks noChangeAspect="1"/>
                    </p:cNvPicPr>
                    <p:nvPr/>
                  </p:nvPicPr>
                  <p:blipFill>
                    <a:blip r:embed="rId3">
                      <a:extLst>
                        <a:ext uri="{28A0092B-C50C-407E-A947-70E740481C1C}">
                          <a14:useLocalDpi xmlns:a14="http://schemas.microsoft.com/office/drawing/2010/main" val="0"/>
                        </a:ext>
                      </a:extLst>
                    </a:blip>
                    <a:srcRect l="37644" r="37043"/>
                    <a:stretch>
                      <a:fillRect/>
                    </a:stretch>
                  </p:blipFill>
                  <p:spPr>
                    <a:xfrm>
                      <a:off x="910003" y="3429000"/>
                      <a:ext cx="3086100" cy="3362383"/>
                    </a:xfrm>
                    <a:custGeom>
                      <a:avLst/>
                      <a:gdLst>
                        <a:gd name="connsiteX0" fmla="*/ 0 w 3086100"/>
                        <a:gd name="connsiteY0" fmla="*/ 0 h 3362383"/>
                        <a:gd name="connsiteX1" fmla="*/ 3086100 w 3086100"/>
                        <a:gd name="connsiteY1" fmla="*/ 0 h 3362383"/>
                        <a:gd name="connsiteX2" fmla="*/ 3086100 w 3086100"/>
                        <a:gd name="connsiteY2" fmla="*/ 3362383 h 3362383"/>
                        <a:gd name="connsiteX3" fmla="*/ 0 w 3086100"/>
                        <a:gd name="connsiteY3" fmla="*/ 3362383 h 3362383"/>
                      </a:gdLst>
                      <a:ahLst/>
                      <a:cxnLst>
                        <a:cxn ang="0">
                          <a:pos x="connsiteX0" y="connsiteY0"/>
                        </a:cxn>
                        <a:cxn ang="0">
                          <a:pos x="connsiteX1" y="connsiteY1"/>
                        </a:cxn>
                        <a:cxn ang="0">
                          <a:pos x="connsiteX2" y="connsiteY2"/>
                        </a:cxn>
                        <a:cxn ang="0">
                          <a:pos x="connsiteX3" y="connsiteY3"/>
                        </a:cxn>
                      </a:cxnLst>
                      <a:rect l="l" t="t" r="r" b="b"/>
                      <a:pathLst>
                        <a:path w="3086100" h="3362383">
                          <a:moveTo>
                            <a:pt x="0" y="0"/>
                          </a:moveTo>
                          <a:lnTo>
                            <a:pt x="3086100" y="0"/>
                          </a:lnTo>
                          <a:lnTo>
                            <a:pt x="3086100" y="3362383"/>
                          </a:lnTo>
                          <a:lnTo>
                            <a:pt x="0" y="3362383"/>
                          </a:lnTo>
                          <a:close/>
                        </a:path>
                      </a:pathLst>
                    </a:custGeom>
                  </p:spPr>
                </p:pic>
              </p:grpSp>
              <p:pic>
                <p:nvPicPr>
                  <p:cNvPr id="12" name="Picture 11">
                    <a:extLst>
                      <a:ext uri="{FF2B5EF4-FFF2-40B4-BE49-F238E27FC236}">
                        <a16:creationId xmlns:a16="http://schemas.microsoft.com/office/drawing/2014/main" id="{4D839C0D-541C-DF8B-B991-A9A92E40493F}"/>
                      </a:ext>
                    </a:extLst>
                  </p:cNvPr>
                  <p:cNvPicPr>
                    <a:picLocks noChangeAspect="1"/>
                  </p:cNvPicPr>
                  <p:nvPr/>
                </p:nvPicPr>
                <p:blipFill>
                  <a:blip r:embed="rId4">
                    <a:extLst>
                      <a:ext uri="{28A0092B-C50C-407E-A947-70E740481C1C}">
                        <a14:useLocalDpi xmlns:a14="http://schemas.microsoft.com/office/drawing/2010/main" val="0"/>
                      </a:ext>
                    </a:extLst>
                  </a:blip>
                  <a:srcRect l="8848" r="8724"/>
                  <a:stretch>
                    <a:fillRect/>
                  </a:stretch>
                </p:blipFill>
                <p:spPr>
                  <a:xfrm>
                    <a:off x="3618034" y="0"/>
                    <a:ext cx="8314617" cy="3362383"/>
                  </a:xfrm>
                  <a:custGeom>
                    <a:avLst/>
                    <a:gdLst>
                      <a:gd name="connsiteX0" fmla="*/ 0 w 7781192"/>
                      <a:gd name="connsiteY0" fmla="*/ 0 h 3146669"/>
                      <a:gd name="connsiteX1" fmla="*/ 7781192 w 7781192"/>
                      <a:gd name="connsiteY1" fmla="*/ 0 h 3146669"/>
                      <a:gd name="connsiteX2" fmla="*/ 7781192 w 7781192"/>
                      <a:gd name="connsiteY2" fmla="*/ 3146669 h 3146669"/>
                      <a:gd name="connsiteX3" fmla="*/ 0 w 7781192"/>
                      <a:gd name="connsiteY3" fmla="*/ 3146669 h 3146669"/>
                    </a:gdLst>
                    <a:ahLst/>
                    <a:cxnLst>
                      <a:cxn ang="0">
                        <a:pos x="connsiteX0" y="connsiteY0"/>
                      </a:cxn>
                      <a:cxn ang="0">
                        <a:pos x="connsiteX1" y="connsiteY1"/>
                      </a:cxn>
                      <a:cxn ang="0">
                        <a:pos x="connsiteX2" y="connsiteY2"/>
                      </a:cxn>
                      <a:cxn ang="0">
                        <a:pos x="connsiteX3" y="connsiteY3"/>
                      </a:cxn>
                    </a:cxnLst>
                    <a:rect l="l" t="t" r="r" b="b"/>
                    <a:pathLst>
                      <a:path w="7781192" h="3146669">
                        <a:moveTo>
                          <a:pt x="0" y="0"/>
                        </a:moveTo>
                        <a:lnTo>
                          <a:pt x="7781192" y="0"/>
                        </a:lnTo>
                        <a:lnTo>
                          <a:pt x="7781192" y="3146669"/>
                        </a:lnTo>
                        <a:lnTo>
                          <a:pt x="0" y="3146669"/>
                        </a:lnTo>
                        <a:close/>
                      </a:path>
                    </a:pathLst>
                  </a:custGeom>
                </p:spPr>
              </p:pic>
            </p:grpSp>
            <p:pic>
              <p:nvPicPr>
                <p:cNvPr id="16" name="Picture 15">
                  <a:extLst>
                    <a:ext uri="{FF2B5EF4-FFF2-40B4-BE49-F238E27FC236}">
                      <a16:creationId xmlns:a16="http://schemas.microsoft.com/office/drawing/2014/main" id="{34495E3C-CE8B-30B8-4D08-D2B023DDC301}"/>
                    </a:ext>
                  </a:extLst>
                </p:cNvPr>
                <p:cNvPicPr>
                  <a:picLocks noChangeAspect="1"/>
                </p:cNvPicPr>
                <p:nvPr/>
              </p:nvPicPr>
              <p:blipFill>
                <a:blip r:embed="rId5">
                  <a:extLst>
                    <a:ext uri="{28A0092B-C50C-407E-A947-70E740481C1C}">
                      <a14:useLocalDpi xmlns:a14="http://schemas.microsoft.com/office/drawing/2010/main" val="0"/>
                    </a:ext>
                  </a:extLst>
                </a:blip>
                <a:srcRect l="8731" r="8786"/>
                <a:stretch>
                  <a:fillRect/>
                </a:stretch>
              </p:blipFill>
              <p:spPr>
                <a:xfrm>
                  <a:off x="3671746" y="3429000"/>
                  <a:ext cx="8155374" cy="3295766"/>
                </a:xfrm>
                <a:custGeom>
                  <a:avLst/>
                  <a:gdLst>
                    <a:gd name="connsiteX0" fmla="*/ 0 w 8721969"/>
                    <a:gd name="connsiteY0" fmla="*/ 0 h 3524739"/>
                    <a:gd name="connsiteX1" fmla="*/ 8721969 w 8721969"/>
                    <a:gd name="connsiteY1" fmla="*/ 0 h 3524739"/>
                    <a:gd name="connsiteX2" fmla="*/ 8721969 w 8721969"/>
                    <a:gd name="connsiteY2" fmla="*/ 3524739 h 3524739"/>
                    <a:gd name="connsiteX3" fmla="*/ 0 w 8721969"/>
                    <a:gd name="connsiteY3" fmla="*/ 3524739 h 3524739"/>
                  </a:gdLst>
                  <a:ahLst/>
                  <a:cxnLst>
                    <a:cxn ang="0">
                      <a:pos x="connsiteX0" y="connsiteY0"/>
                    </a:cxn>
                    <a:cxn ang="0">
                      <a:pos x="connsiteX1" y="connsiteY1"/>
                    </a:cxn>
                    <a:cxn ang="0">
                      <a:pos x="connsiteX2" y="connsiteY2"/>
                    </a:cxn>
                    <a:cxn ang="0">
                      <a:pos x="connsiteX3" y="connsiteY3"/>
                    </a:cxn>
                  </a:cxnLst>
                  <a:rect l="l" t="t" r="r" b="b"/>
                  <a:pathLst>
                    <a:path w="8721969" h="3524739">
                      <a:moveTo>
                        <a:pt x="0" y="0"/>
                      </a:moveTo>
                      <a:lnTo>
                        <a:pt x="8721969" y="0"/>
                      </a:lnTo>
                      <a:lnTo>
                        <a:pt x="8721969" y="3524739"/>
                      </a:lnTo>
                      <a:lnTo>
                        <a:pt x="0" y="3524739"/>
                      </a:lnTo>
                      <a:close/>
                    </a:path>
                  </a:pathLst>
                </a:custGeom>
              </p:spPr>
            </p:pic>
          </p:grpSp>
          <p:sp>
            <p:nvSpPr>
              <p:cNvPr id="18" name="Oval 17">
                <a:extLst>
                  <a:ext uri="{FF2B5EF4-FFF2-40B4-BE49-F238E27FC236}">
                    <a16:creationId xmlns:a16="http://schemas.microsoft.com/office/drawing/2014/main" id="{99F91463-12D4-6B1A-2626-93E7073DBA70}"/>
                  </a:ext>
                </a:extLst>
              </p:cNvPr>
              <p:cNvSpPr/>
              <p:nvPr/>
            </p:nvSpPr>
            <p:spPr>
              <a:xfrm>
                <a:off x="1802422" y="1230922"/>
                <a:ext cx="782515" cy="782515"/>
              </a:xfrm>
              <a:prstGeom prst="ellipse">
                <a:avLst/>
              </a:prstGeom>
              <a:noFill/>
              <a:ln w="254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F45B3FB8-2102-3A82-9815-A21E03D9A82D}"/>
                  </a:ext>
                </a:extLst>
              </p:cNvPr>
              <p:cNvSpPr/>
              <p:nvPr/>
            </p:nvSpPr>
            <p:spPr>
              <a:xfrm>
                <a:off x="1802422" y="4908305"/>
                <a:ext cx="782515" cy="782515"/>
              </a:xfrm>
              <a:prstGeom prst="ellipse">
                <a:avLst/>
              </a:prstGeom>
              <a:noFill/>
              <a:ln w="254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 name="Group 34">
              <a:extLst>
                <a:ext uri="{FF2B5EF4-FFF2-40B4-BE49-F238E27FC236}">
                  <a16:creationId xmlns:a16="http://schemas.microsoft.com/office/drawing/2014/main" id="{068DE2B9-3B90-A9AB-ECB4-1AB0005BFA84}"/>
                </a:ext>
              </a:extLst>
            </p:cNvPr>
            <p:cNvGrpSpPr/>
            <p:nvPr/>
          </p:nvGrpSpPr>
          <p:grpSpPr>
            <a:xfrm>
              <a:off x="111370" y="936930"/>
              <a:ext cx="1892457" cy="4909054"/>
              <a:chOff x="111370" y="936930"/>
              <a:chExt cx="1892457" cy="4909054"/>
            </a:xfrm>
          </p:grpSpPr>
          <p:grpSp>
            <p:nvGrpSpPr>
              <p:cNvPr id="27" name="Group 26">
                <a:extLst>
                  <a:ext uri="{FF2B5EF4-FFF2-40B4-BE49-F238E27FC236}">
                    <a16:creationId xmlns:a16="http://schemas.microsoft.com/office/drawing/2014/main" id="{D9EC176B-5E32-AC02-94DD-159501D43397}"/>
                  </a:ext>
                </a:extLst>
              </p:cNvPr>
              <p:cNvGrpSpPr>
                <a:grpSpLocks noChangeAspect="1"/>
              </p:cNvGrpSpPr>
              <p:nvPr/>
            </p:nvGrpSpPr>
            <p:grpSpPr>
              <a:xfrm>
                <a:off x="111370" y="3799178"/>
                <a:ext cx="1892457" cy="2046806"/>
                <a:chOff x="111370" y="944073"/>
                <a:chExt cx="4167588" cy="4507497"/>
              </a:xfrm>
            </p:grpSpPr>
            <p:grpSp>
              <p:nvGrpSpPr>
                <p:cNvPr id="25" name="Group 24">
                  <a:extLst>
                    <a:ext uri="{FF2B5EF4-FFF2-40B4-BE49-F238E27FC236}">
                      <a16:creationId xmlns:a16="http://schemas.microsoft.com/office/drawing/2014/main" id="{E2303119-2545-1F0F-6937-3F8394100CC9}"/>
                    </a:ext>
                  </a:extLst>
                </p:cNvPr>
                <p:cNvGrpSpPr/>
                <p:nvPr/>
              </p:nvGrpSpPr>
              <p:grpSpPr>
                <a:xfrm>
                  <a:off x="111370" y="944073"/>
                  <a:ext cx="4167588" cy="4507497"/>
                  <a:chOff x="111370" y="944073"/>
                  <a:chExt cx="4167588" cy="4507497"/>
                </a:xfrm>
              </p:grpSpPr>
              <p:pic>
                <p:nvPicPr>
                  <p:cNvPr id="22" name="Picture 21">
                    <a:extLst>
                      <a:ext uri="{FF2B5EF4-FFF2-40B4-BE49-F238E27FC236}">
                        <a16:creationId xmlns:a16="http://schemas.microsoft.com/office/drawing/2014/main" id="{1647F73C-F685-7A7D-5335-60F8CE342F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70" y="944073"/>
                    <a:ext cx="4167588" cy="4507497"/>
                  </a:xfrm>
                  <a:prstGeom prst="rect">
                    <a:avLst/>
                  </a:prstGeom>
                </p:spPr>
              </p:pic>
              <p:cxnSp>
                <p:nvCxnSpPr>
                  <p:cNvPr id="24" name="Straight Arrow Connector 23">
                    <a:extLst>
                      <a:ext uri="{FF2B5EF4-FFF2-40B4-BE49-F238E27FC236}">
                        <a16:creationId xmlns:a16="http://schemas.microsoft.com/office/drawing/2014/main" id="{9367EC43-FCA6-AB1F-F52C-207A56741B98}"/>
                      </a:ext>
                    </a:extLst>
                  </p:cNvPr>
                  <p:cNvCxnSpPr/>
                  <p:nvPr/>
                </p:nvCxnSpPr>
                <p:spPr>
                  <a:xfrm>
                    <a:off x="2171700" y="2303585"/>
                    <a:ext cx="0" cy="11827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512934B-B6A7-32BB-DC1A-4E80D8B4F9B1}"/>
                        </a:ext>
                      </a:extLst>
                    </p:cNvPr>
                    <p:cNvSpPr txBox="1"/>
                    <p:nvPr/>
                  </p:nvSpPr>
                  <p:spPr>
                    <a:xfrm>
                      <a:off x="1835837" y="3290500"/>
                      <a:ext cx="26340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600" b="1" i="1" smtClean="0">
                                    <a:solidFill>
                                      <a:srgbClr val="FF0000"/>
                                    </a:solidFill>
                                    <a:latin typeface="Cambria Math" panose="02040503050406030204" pitchFamily="18" charset="0"/>
                                  </a:rPr>
                                </m:ctrlPr>
                              </m:sSubPr>
                              <m:e>
                                <m:r>
                                  <a:rPr lang="en-GB" sz="1600" b="1" i="1" smtClean="0">
                                    <a:solidFill>
                                      <a:srgbClr val="FF0000"/>
                                    </a:solidFill>
                                    <a:latin typeface="Cambria Math" panose="02040503050406030204" pitchFamily="18" charset="0"/>
                                  </a:rPr>
                                  <m:t>𝑭</m:t>
                                </m:r>
                              </m:e>
                              <m:sub>
                                <m:r>
                                  <a:rPr lang="en-GB" sz="1600" b="1" i="1" smtClean="0">
                                    <a:solidFill>
                                      <a:srgbClr val="FF0000"/>
                                    </a:solidFill>
                                    <a:latin typeface="Cambria Math" panose="02040503050406030204" pitchFamily="18" charset="0"/>
                                  </a:rPr>
                                  <m:t>𝒛</m:t>
                                </m:r>
                              </m:sub>
                            </m:sSub>
                          </m:oMath>
                        </m:oMathPara>
                      </a14:m>
                      <a:endParaRPr lang="en-GB" sz="1600" b="1" dirty="0">
                        <a:solidFill>
                          <a:srgbClr val="FF0000"/>
                        </a:solidFill>
                      </a:endParaRPr>
                    </a:p>
                  </p:txBody>
                </p:sp>
              </mc:Choice>
              <mc:Fallback xmlns="">
                <p:sp>
                  <p:nvSpPr>
                    <p:cNvPr id="26" name="TextBox 25">
                      <a:extLst>
                        <a:ext uri="{FF2B5EF4-FFF2-40B4-BE49-F238E27FC236}">
                          <a16:creationId xmlns:a16="http://schemas.microsoft.com/office/drawing/2014/main" id="{B512934B-B6A7-32BB-DC1A-4E80D8B4F9B1}"/>
                        </a:ext>
                      </a:extLst>
                    </p:cNvPr>
                    <p:cNvSpPr txBox="1">
                      <a:spLocks noRot="1" noChangeAspect="1" noMove="1" noResize="1" noEditPoints="1" noAdjustHandles="1" noChangeArrowheads="1" noChangeShapeType="1" noTextEdit="1"/>
                    </p:cNvSpPr>
                    <p:nvPr/>
                  </p:nvSpPr>
                  <p:spPr>
                    <a:xfrm>
                      <a:off x="1835837" y="3290500"/>
                      <a:ext cx="263405" cy="246221"/>
                    </a:xfrm>
                    <a:prstGeom prst="rect">
                      <a:avLst/>
                    </a:prstGeom>
                    <a:blipFill>
                      <a:blip r:embed="rId7"/>
                      <a:stretch>
                        <a:fillRect l="-63158" r="-105263" b="-150000"/>
                      </a:stretch>
                    </a:blipFill>
                  </p:spPr>
                  <p:txBody>
                    <a:bodyPr/>
                    <a:lstStyle/>
                    <a:p>
                      <a:r>
                        <a:rPr lang="en-GB">
                          <a:noFill/>
                        </a:rPr>
                        <a:t> </a:t>
                      </a:r>
                    </a:p>
                  </p:txBody>
                </p:sp>
              </mc:Fallback>
            </mc:AlternateContent>
          </p:grpSp>
          <p:grpSp>
            <p:nvGrpSpPr>
              <p:cNvPr id="34" name="Group 33">
                <a:extLst>
                  <a:ext uri="{FF2B5EF4-FFF2-40B4-BE49-F238E27FC236}">
                    <a16:creationId xmlns:a16="http://schemas.microsoft.com/office/drawing/2014/main" id="{9A22037C-8116-8C34-644C-D12E2B2D5499}"/>
                  </a:ext>
                </a:extLst>
              </p:cNvPr>
              <p:cNvGrpSpPr>
                <a:grpSpLocks noChangeAspect="1"/>
              </p:cNvGrpSpPr>
              <p:nvPr/>
            </p:nvGrpSpPr>
            <p:grpSpPr>
              <a:xfrm>
                <a:off x="126824" y="936930"/>
                <a:ext cx="1832675" cy="1981566"/>
                <a:chOff x="1324448" y="0"/>
                <a:chExt cx="6342703" cy="6858000"/>
              </a:xfrm>
            </p:grpSpPr>
            <p:grpSp>
              <p:nvGrpSpPr>
                <p:cNvPr id="32" name="Group 31">
                  <a:extLst>
                    <a:ext uri="{FF2B5EF4-FFF2-40B4-BE49-F238E27FC236}">
                      <a16:creationId xmlns:a16="http://schemas.microsoft.com/office/drawing/2014/main" id="{3BC99E61-E1B8-2979-87DB-0E3D0A2BCFC8}"/>
                    </a:ext>
                  </a:extLst>
                </p:cNvPr>
                <p:cNvGrpSpPr/>
                <p:nvPr/>
              </p:nvGrpSpPr>
              <p:grpSpPr>
                <a:xfrm>
                  <a:off x="1324448" y="0"/>
                  <a:ext cx="6342703" cy="6858000"/>
                  <a:chOff x="1324448" y="0"/>
                  <a:chExt cx="6342703" cy="6858000"/>
                </a:xfrm>
              </p:grpSpPr>
              <p:pic>
                <p:nvPicPr>
                  <p:cNvPr id="29" name="Picture 28">
                    <a:extLst>
                      <a:ext uri="{FF2B5EF4-FFF2-40B4-BE49-F238E27FC236}">
                        <a16:creationId xmlns:a16="http://schemas.microsoft.com/office/drawing/2014/main" id="{89CEF469-6F74-A367-EAEC-EE7C9DCD24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4448" y="0"/>
                    <a:ext cx="6342703" cy="6858000"/>
                  </a:xfrm>
                  <a:prstGeom prst="rect">
                    <a:avLst/>
                  </a:prstGeom>
                </p:spPr>
              </p:pic>
              <p:cxnSp>
                <p:nvCxnSpPr>
                  <p:cNvPr id="31" name="Straight Arrow Connector 30">
                    <a:extLst>
                      <a:ext uri="{FF2B5EF4-FFF2-40B4-BE49-F238E27FC236}">
                        <a16:creationId xmlns:a16="http://schemas.microsoft.com/office/drawing/2014/main" id="{78C2FFF0-7712-4306-7457-E3E092FDB4DD}"/>
                      </a:ext>
                    </a:extLst>
                  </p:cNvPr>
                  <p:cNvCxnSpPr/>
                  <p:nvPr/>
                </p:nvCxnSpPr>
                <p:spPr>
                  <a:xfrm flipV="1">
                    <a:off x="5240215" y="1145198"/>
                    <a:ext cx="0" cy="10968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26EADB2-C1C5-C22A-64AC-FDAEE2094E22}"/>
                        </a:ext>
                      </a:extLst>
                    </p:cNvPr>
                    <p:cNvSpPr txBox="1"/>
                    <p:nvPr/>
                  </p:nvSpPr>
                  <p:spPr>
                    <a:xfrm>
                      <a:off x="5391755" y="1177050"/>
                      <a:ext cx="26340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600" b="1" i="1" smtClean="0">
                                    <a:solidFill>
                                      <a:srgbClr val="FF0000"/>
                                    </a:solidFill>
                                    <a:latin typeface="Cambria Math" panose="02040503050406030204" pitchFamily="18" charset="0"/>
                                  </a:rPr>
                                </m:ctrlPr>
                              </m:sSubPr>
                              <m:e>
                                <m:r>
                                  <a:rPr lang="en-GB" sz="1600" b="1" i="1" smtClean="0">
                                    <a:solidFill>
                                      <a:srgbClr val="FF0000"/>
                                    </a:solidFill>
                                    <a:latin typeface="Cambria Math" panose="02040503050406030204" pitchFamily="18" charset="0"/>
                                  </a:rPr>
                                  <m:t>𝑭</m:t>
                                </m:r>
                              </m:e>
                              <m:sub>
                                <m:r>
                                  <a:rPr lang="en-GB" sz="1600" b="1" i="1" smtClean="0">
                                    <a:solidFill>
                                      <a:srgbClr val="FF0000"/>
                                    </a:solidFill>
                                    <a:latin typeface="Cambria Math" panose="02040503050406030204" pitchFamily="18" charset="0"/>
                                  </a:rPr>
                                  <m:t>𝒛</m:t>
                                </m:r>
                              </m:sub>
                            </m:sSub>
                          </m:oMath>
                        </m:oMathPara>
                      </a14:m>
                      <a:endParaRPr lang="en-GB" sz="1600" b="1" dirty="0">
                        <a:solidFill>
                          <a:srgbClr val="FF0000"/>
                        </a:solidFill>
                      </a:endParaRPr>
                    </a:p>
                  </p:txBody>
                </p:sp>
              </mc:Choice>
              <mc:Fallback xmlns="">
                <p:sp>
                  <p:nvSpPr>
                    <p:cNvPr id="33" name="TextBox 32">
                      <a:extLst>
                        <a:ext uri="{FF2B5EF4-FFF2-40B4-BE49-F238E27FC236}">
                          <a16:creationId xmlns:a16="http://schemas.microsoft.com/office/drawing/2014/main" id="{626EADB2-C1C5-C22A-64AC-FDAEE2094E22}"/>
                        </a:ext>
                      </a:extLst>
                    </p:cNvPr>
                    <p:cNvSpPr txBox="1">
                      <a:spLocks noRot="1" noChangeAspect="1" noMove="1" noResize="1" noEditPoints="1" noAdjustHandles="1" noChangeArrowheads="1" noChangeShapeType="1" noTextEdit="1"/>
                    </p:cNvSpPr>
                    <p:nvPr/>
                  </p:nvSpPr>
                  <p:spPr>
                    <a:xfrm>
                      <a:off x="5391755" y="1177050"/>
                      <a:ext cx="263405" cy="246221"/>
                    </a:xfrm>
                    <a:prstGeom prst="rect">
                      <a:avLst/>
                    </a:prstGeom>
                    <a:blipFill>
                      <a:blip r:embed="rId9"/>
                      <a:stretch>
                        <a:fillRect l="-100000" r="-225000" b="-275000"/>
                      </a:stretch>
                    </a:blipFill>
                  </p:spPr>
                  <p:txBody>
                    <a:bodyPr/>
                    <a:lstStyle/>
                    <a:p>
                      <a:r>
                        <a:rPr lang="en-GB">
                          <a:noFill/>
                        </a:rPr>
                        <a:t> </a:t>
                      </a:r>
                    </a:p>
                  </p:txBody>
                </p:sp>
              </mc:Fallback>
            </mc:AlternateContent>
          </p:grpSp>
        </p:grpSp>
      </p:grpSp>
      <p:sp>
        <p:nvSpPr>
          <p:cNvPr id="2" name="TextBox 1">
            <a:extLst>
              <a:ext uri="{FF2B5EF4-FFF2-40B4-BE49-F238E27FC236}">
                <a16:creationId xmlns:a16="http://schemas.microsoft.com/office/drawing/2014/main" id="{6E53595A-277A-83D6-435F-6969210D0D69}"/>
              </a:ext>
            </a:extLst>
          </p:cNvPr>
          <p:cNvSpPr txBox="1"/>
          <p:nvPr/>
        </p:nvSpPr>
        <p:spPr>
          <a:xfrm>
            <a:off x="127489" y="283613"/>
            <a:ext cx="7759211" cy="430887"/>
          </a:xfrm>
          <a:prstGeom prst="rect">
            <a:avLst/>
          </a:prstGeom>
          <a:noFill/>
        </p:spPr>
        <p:txBody>
          <a:bodyPr wrap="square">
            <a:spAutoFit/>
          </a:bodyPr>
          <a:lstStyle/>
          <a:p>
            <a:r>
              <a:rPr lang="en-US" altLang="zh-CN" sz="2200" b="1" i="1" dirty="0">
                <a:latin typeface="Cambria Math" panose="02040503050406030204" pitchFamily="18" charset="0"/>
                <a:ea typeface="Cambria Math" panose="02040503050406030204" pitchFamily="18" charset="0"/>
              </a:rPr>
              <a:t>1. ROM simulation when force is exerted in z direction only</a:t>
            </a:r>
            <a:endParaRPr lang="en-GB" sz="2200" b="1" i="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825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CE8219-E4F4-1D0E-0A6A-5293B2E710B5}"/>
              </a:ext>
            </a:extLst>
          </p:cNvPr>
          <p:cNvSpPr txBox="1"/>
          <p:nvPr/>
        </p:nvSpPr>
        <p:spPr>
          <a:xfrm>
            <a:off x="127489" y="283613"/>
            <a:ext cx="7759211" cy="430887"/>
          </a:xfrm>
          <a:prstGeom prst="rect">
            <a:avLst/>
          </a:prstGeom>
          <a:noFill/>
        </p:spPr>
        <p:txBody>
          <a:bodyPr wrap="square">
            <a:spAutoFit/>
          </a:bodyPr>
          <a:lstStyle/>
          <a:p>
            <a:r>
              <a:rPr lang="en-US" altLang="zh-CN" sz="2200" b="1" i="1" dirty="0">
                <a:latin typeface="Cambria Math" panose="02040503050406030204" pitchFamily="18" charset="0"/>
                <a:ea typeface="Cambria Math" panose="02040503050406030204" pitchFamily="18" charset="0"/>
              </a:rPr>
              <a:t>1. ROM simulation when force is exerted in z direction only</a:t>
            </a:r>
            <a:endParaRPr lang="en-GB" sz="2200" b="1" i="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4AAF4F40-4628-E6C4-D3CD-E7A69477746F}"/>
              </a:ext>
            </a:extLst>
          </p:cNvPr>
          <p:cNvSpPr txBox="1"/>
          <p:nvPr/>
        </p:nvSpPr>
        <p:spPr>
          <a:xfrm>
            <a:off x="334108" y="1354015"/>
            <a:ext cx="7420706" cy="4478662"/>
          </a:xfrm>
          <a:prstGeom prst="rect">
            <a:avLst/>
          </a:prstGeom>
          <a:noFill/>
        </p:spPr>
        <p:txBody>
          <a:bodyPr wrap="square" rtlCol="0">
            <a:spAutoFit/>
          </a:bodyPr>
          <a:lstStyle/>
          <a:p>
            <a:pPr algn="just">
              <a:lnSpc>
                <a:spcPct val="150000"/>
              </a:lnSpc>
            </a:pPr>
            <a:r>
              <a:rPr lang="en-US" altLang="zh-CN" sz="1600" b="1" u="sng" dirty="0">
                <a:latin typeface="Cambria Math" panose="02040503050406030204" pitchFamily="18" charset="0"/>
                <a:ea typeface="Cambria Math" panose="02040503050406030204" pitchFamily="18" charset="0"/>
              </a:rPr>
              <a:t>Question:</a:t>
            </a:r>
          </a:p>
          <a:p>
            <a:pPr algn="just">
              <a:lnSpc>
                <a:spcPct val="150000"/>
              </a:lnSpc>
            </a:pPr>
            <a:endParaRPr lang="en-US" altLang="zh-CN" sz="1600" b="1" u="sng" dirty="0">
              <a:latin typeface="Cambria Math" panose="02040503050406030204" pitchFamily="18" charset="0"/>
              <a:ea typeface="Cambria Math" panose="02040503050406030204" pitchFamily="18" charset="0"/>
            </a:endParaRPr>
          </a:p>
          <a:p>
            <a:pPr algn="just">
              <a:lnSpc>
                <a:spcPct val="150000"/>
              </a:lnSpc>
            </a:pPr>
            <a:r>
              <a:rPr lang="en-US" sz="1600" dirty="0">
                <a:latin typeface="Cambria Math" panose="02040503050406030204" pitchFamily="18" charset="0"/>
                <a:ea typeface="Cambria Math" panose="02040503050406030204" pitchFamily="18" charset="0"/>
              </a:rPr>
              <a:t>(1). The difference between desired and real force input</a:t>
            </a:r>
          </a:p>
          <a:p>
            <a:pPr algn="just">
              <a:lnSpc>
                <a:spcPct val="150000"/>
              </a:lnSpc>
            </a:pPr>
            <a:r>
              <a:rPr lang="en-US" sz="1600" dirty="0">
                <a:latin typeface="Cambria Math" panose="02040503050406030204" pitchFamily="18" charset="0"/>
                <a:ea typeface="Cambria Math" panose="02040503050406030204" pitchFamily="18" charset="0"/>
              </a:rPr>
              <a:t>As shown in the figure in last slide, the force was applied in z direction only, the desired input should be shown as the figure in the right hand side, </a:t>
            </a:r>
            <a:r>
              <a:rPr lang="en-US" altLang="zh-CN" sz="1600" dirty="0">
                <a:latin typeface="Cambria Math" panose="02040503050406030204" pitchFamily="18" charset="0"/>
                <a:ea typeface="Cambria Math" panose="02040503050406030204" pitchFamily="18" charset="0"/>
              </a:rPr>
              <a:t>however, in the real input data, there is always a fluctuation in the region being circled, what could be any reasons behind?</a:t>
            </a:r>
          </a:p>
          <a:p>
            <a:pPr algn="just">
              <a:lnSpc>
                <a:spcPct val="150000"/>
              </a:lnSpc>
            </a:pPr>
            <a:endParaRPr lang="en-US" altLang="zh-CN" sz="1600" dirty="0">
              <a:latin typeface="Cambria Math" panose="02040503050406030204" pitchFamily="18" charset="0"/>
              <a:ea typeface="Cambria Math" panose="02040503050406030204" pitchFamily="18" charset="0"/>
            </a:endParaRPr>
          </a:p>
          <a:p>
            <a:pPr algn="just">
              <a:lnSpc>
                <a:spcPct val="150000"/>
              </a:lnSpc>
            </a:pPr>
            <a:r>
              <a:rPr lang="en-US" sz="1600" dirty="0">
                <a:latin typeface="Cambria Math" panose="02040503050406030204" pitchFamily="18" charset="0"/>
                <a:ea typeface="Cambria Math" panose="02040503050406030204" pitchFamily="18" charset="0"/>
              </a:rPr>
              <a:t>(2). I can understand that when the force is along negative direction of z axis, the arm will be bended in an arbitrary direction (could be x or y), but why there will still be an extra force in y direction when the arm is extended rightly along the positive direction of z axis?</a:t>
            </a:r>
            <a:endParaRPr lang="en-GB" sz="1600" dirty="0">
              <a:latin typeface="Cambria Math" panose="02040503050406030204" pitchFamily="18" charset="0"/>
              <a:ea typeface="Cambria Math" panose="02040503050406030204" pitchFamily="18" charset="0"/>
            </a:endParaRPr>
          </a:p>
        </p:txBody>
      </p:sp>
      <p:grpSp>
        <p:nvGrpSpPr>
          <p:cNvPr id="26" name="Group 25">
            <a:extLst>
              <a:ext uri="{FF2B5EF4-FFF2-40B4-BE49-F238E27FC236}">
                <a16:creationId xmlns:a16="http://schemas.microsoft.com/office/drawing/2014/main" id="{6D5255B5-01C2-2D2E-128F-5981579CCFE9}"/>
              </a:ext>
            </a:extLst>
          </p:cNvPr>
          <p:cNvGrpSpPr/>
          <p:nvPr/>
        </p:nvGrpSpPr>
        <p:grpSpPr>
          <a:xfrm>
            <a:off x="8218609" y="593695"/>
            <a:ext cx="3185013" cy="5848808"/>
            <a:chOff x="7603148" y="725579"/>
            <a:chExt cx="3185013" cy="5848808"/>
          </a:xfrm>
        </p:grpSpPr>
        <p:grpSp>
          <p:nvGrpSpPr>
            <p:cNvPr id="19" name="Group 18">
              <a:extLst>
                <a:ext uri="{FF2B5EF4-FFF2-40B4-BE49-F238E27FC236}">
                  <a16:creationId xmlns:a16="http://schemas.microsoft.com/office/drawing/2014/main" id="{D6CA2574-24F3-05EB-C1ED-44ED91D37B7F}"/>
                </a:ext>
              </a:extLst>
            </p:cNvPr>
            <p:cNvGrpSpPr/>
            <p:nvPr/>
          </p:nvGrpSpPr>
          <p:grpSpPr>
            <a:xfrm>
              <a:off x="7886700" y="725579"/>
              <a:ext cx="2901461" cy="2611315"/>
              <a:chOff x="7886700" y="725579"/>
              <a:chExt cx="2901461" cy="2611315"/>
            </a:xfrm>
          </p:grpSpPr>
          <p:grpSp>
            <p:nvGrpSpPr>
              <p:cNvPr id="8" name="Group 7">
                <a:extLst>
                  <a:ext uri="{FF2B5EF4-FFF2-40B4-BE49-F238E27FC236}">
                    <a16:creationId xmlns:a16="http://schemas.microsoft.com/office/drawing/2014/main" id="{CAAFA161-E53D-5DF1-1813-B5B2329E58C1}"/>
                  </a:ext>
                </a:extLst>
              </p:cNvPr>
              <p:cNvGrpSpPr/>
              <p:nvPr/>
            </p:nvGrpSpPr>
            <p:grpSpPr>
              <a:xfrm>
                <a:off x="7886700" y="725579"/>
                <a:ext cx="2901461" cy="2611315"/>
                <a:chOff x="7816362" y="360485"/>
                <a:chExt cx="2901461" cy="2611315"/>
              </a:xfrm>
            </p:grpSpPr>
            <p:cxnSp>
              <p:nvCxnSpPr>
                <p:cNvPr id="5" name="Straight Arrow Connector 4">
                  <a:extLst>
                    <a:ext uri="{FF2B5EF4-FFF2-40B4-BE49-F238E27FC236}">
                      <a16:creationId xmlns:a16="http://schemas.microsoft.com/office/drawing/2014/main" id="{0DEEE91C-B942-66EF-7DCB-78C03F7FEFC9}"/>
                    </a:ext>
                  </a:extLst>
                </p:cNvPr>
                <p:cNvCxnSpPr/>
                <p:nvPr/>
              </p:nvCxnSpPr>
              <p:spPr>
                <a:xfrm flipV="1">
                  <a:off x="7816362" y="360485"/>
                  <a:ext cx="0" cy="26113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8DDCB19-B003-59DB-8BBB-B9C09829B6A2}"/>
                    </a:ext>
                  </a:extLst>
                </p:cNvPr>
                <p:cNvCxnSpPr/>
                <p:nvPr/>
              </p:nvCxnSpPr>
              <p:spPr>
                <a:xfrm>
                  <a:off x="7816362" y="1666142"/>
                  <a:ext cx="290146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D0F92211-49D8-256A-275D-D46D8ECE96DB}"/>
                  </a:ext>
                </a:extLst>
              </p:cNvPr>
              <p:cNvGrpSpPr/>
              <p:nvPr/>
            </p:nvGrpSpPr>
            <p:grpSpPr>
              <a:xfrm>
                <a:off x="7886700" y="1046285"/>
                <a:ext cx="2101362" cy="2022230"/>
                <a:chOff x="7886700" y="1046285"/>
                <a:chExt cx="2101362" cy="2022230"/>
              </a:xfrm>
            </p:grpSpPr>
            <p:cxnSp>
              <p:nvCxnSpPr>
                <p:cNvPr id="10" name="Straight Connector 9">
                  <a:extLst>
                    <a:ext uri="{FF2B5EF4-FFF2-40B4-BE49-F238E27FC236}">
                      <a16:creationId xmlns:a16="http://schemas.microsoft.com/office/drawing/2014/main" id="{3C207B28-E930-9EB5-8173-96B2395B7ACA}"/>
                    </a:ext>
                  </a:extLst>
                </p:cNvPr>
                <p:cNvCxnSpPr/>
                <p:nvPr/>
              </p:nvCxnSpPr>
              <p:spPr>
                <a:xfrm flipV="1">
                  <a:off x="7886700" y="1046285"/>
                  <a:ext cx="747346" cy="98495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6E7FBE-2AF9-6364-C9C4-26752D850967}"/>
                    </a:ext>
                  </a:extLst>
                </p:cNvPr>
                <p:cNvCxnSpPr/>
                <p:nvPr/>
              </p:nvCxnSpPr>
              <p:spPr>
                <a:xfrm>
                  <a:off x="8642838" y="1046285"/>
                  <a:ext cx="0" cy="98495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E3A1E9-9723-2B2E-2FF4-A34E37D46FF0}"/>
                    </a:ext>
                  </a:extLst>
                </p:cNvPr>
                <p:cNvCxnSpPr/>
                <p:nvPr/>
              </p:nvCxnSpPr>
              <p:spPr>
                <a:xfrm>
                  <a:off x="9407769" y="2031236"/>
                  <a:ext cx="580293" cy="103727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F88C46-AABF-EC16-94DF-FFBA38483888}"/>
                    </a:ext>
                  </a:extLst>
                </p:cNvPr>
                <p:cNvCxnSpPr>
                  <a:cxnSpLocks/>
                </p:cNvCxnSpPr>
                <p:nvPr/>
              </p:nvCxnSpPr>
              <p:spPr>
                <a:xfrm flipV="1">
                  <a:off x="9988062" y="2031236"/>
                  <a:ext cx="0" cy="103727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5" name="Group 24">
              <a:extLst>
                <a:ext uri="{FF2B5EF4-FFF2-40B4-BE49-F238E27FC236}">
                  <a16:creationId xmlns:a16="http://schemas.microsoft.com/office/drawing/2014/main" id="{06EDD3A1-BBE6-DA68-A6BD-39618F2899C3}"/>
                </a:ext>
              </a:extLst>
            </p:cNvPr>
            <p:cNvGrpSpPr/>
            <p:nvPr/>
          </p:nvGrpSpPr>
          <p:grpSpPr>
            <a:xfrm>
              <a:off x="7603148" y="3212004"/>
              <a:ext cx="3081705" cy="3362383"/>
              <a:chOff x="7603148" y="3212004"/>
              <a:chExt cx="3081705" cy="3362383"/>
            </a:xfrm>
          </p:grpSpPr>
          <p:pic>
            <p:nvPicPr>
              <p:cNvPr id="23" name="Picture 22">
                <a:extLst>
                  <a:ext uri="{FF2B5EF4-FFF2-40B4-BE49-F238E27FC236}">
                    <a16:creationId xmlns:a16="http://schemas.microsoft.com/office/drawing/2014/main" id="{BFD25042-90B5-008D-6E8A-70016619B125}"/>
                  </a:ext>
                </a:extLst>
              </p:cNvPr>
              <p:cNvPicPr>
                <a:picLocks noChangeAspect="1"/>
              </p:cNvPicPr>
              <p:nvPr/>
            </p:nvPicPr>
            <p:blipFill>
              <a:blip r:embed="rId2">
                <a:extLst>
                  <a:ext uri="{28A0092B-C50C-407E-A947-70E740481C1C}">
                    <a14:useLocalDpi xmlns:a14="http://schemas.microsoft.com/office/drawing/2010/main" val="0"/>
                  </a:ext>
                </a:extLst>
              </a:blip>
              <a:srcRect l="37825" r="36899"/>
              <a:stretch>
                <a:fillRect/>
              </a:stretch>
            </p:blipFill>
            <p:spPr>
              <a:xfrm>
                <a:off x="7603148" y="3212004"/>
                <a:ext cx="3081705" cy="3362383"/>
              </a:xfrm>
              <a:custGeom>
                <a:avLst/>
                <a:gdLst>
                  <a:gd name="connsiteX0" fmla="*/ 0 w 3081705"/>
                  <a:gd name="connsiteY0" fmla="*/ 0 h 3362383"/>
                  <a:gd name="connsiteX1" fmla="*/ 3081705 w 3081705"/>
                  <a:gd name="connsiteY1" fmla="*/ 0 h 3362383"/>
                  <a:gd name="connsiteX2" fmla="*/ 3081705 w 3081705"/>
                  <a:gd name="connsiteY2" fmla="*/ 3362383 h 3362383"/>
                  <a:gd name="connsiteX3" fmla="*/ 0 w 3081705"/>
                  <a:gd name="connsiteY3" fmla="*/ 3362383 h 3362383"/>
                </a:gdLst>
                <a:ahLst/>
                <a:cxnLst>
                  <a:cxn ang="0">
                    <a:pos x="connsiteX0" y="connsiteY0"/>
                  </a:cxn>
                  <a:cxn ang="0">
                    <a:pos x="connsiteX1" y="connsiteY1"/>
                  </a:cxn>
                  <a:cxn ang="0">
                    <a:pos x="connsiteX2" y="connsiteY2"/>
                  </a:cxn>
                  <a:cxn ang="0">
                    <a:pos x="connsiteX3" y="connsiteY3"/>
                  </a:cxn>
                </a:cxnLst>
                <a:rect l="l" t="t" r="r" b="b"/>
                <a:pathLst>
                  <a:path w="3081705" h="3362383">
                    <a:moveTo>
                      <a:pt x="0" y="0"/>
                    </a:moveTo>
                    <a:lnTo>
                      <a:pt x="3081705" y="0"/>
                    </a:lnTo>
                    <a:lnTo>
                      <a:pt x="3081705" y="3362383"/>
                    </a:lnTo>
                    <a:lnTo>
                      <a:pt x="0" y="3362383"/>
                    </a:lnTo>
                    <a:close/>
                  </a:path>
                </a:pathLst>
              </a:custGeom>
            </p:spPr>
          </p:pic>
          <p:sp>
            <p:nvSpPr>
              <p:cNvPr id="24" name="Oval 23">
                <a:extLst>
                  <a:ext uri="{FF2B5EF4-FFF2-40B4-BE49-F238E27FC236}">
                    <a16:creationId xmlns:a16="http://schemas.microsoft.com/office/drawing/2014/main" id="{2FD9A210-714F-6ED8-35AE-93BC4C14EE97}"/>
                  </a:ext>
                </a:extLst>
              </p:cNvPr>
              <p:cNvSpPr/>
              <p:nvPr/>
            </p:nvSpPr>
            <p:spPr>
              <a:xfrm>
                <a:off x="8080130" y="3727938"/>
                <a:ext cx="562708" cy="562708"/>
              </a:xfrm>
              <a:prstGeom prst="ellipse">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04785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8B445A-51D2-FDB9-8CEC-B0C067E3F839}"/>
              </a:ext>
            </a:extLst>
          </p:cNvPr>
          <p:cNvSpPr txBox="1"/>
          <p:nvPr/>
        </p:nvSpPr>
        <p:spPr>
          <a:xfrm>
            <a:off x="386861" y="1556238"/>
            <a:ext cx="10058400" cy="3739998"/>
          </a:xfrm>
          <a:prstGeom prst="rect">
            <a:avLst/>
          </a:prstGeom>
          <a:noFill/>
        </p:spPr>
        <p:txBody>
          <a:bodyPr wrap="square" rtlCol="0">
            <a:spAutoFit/>
          </a:bodyPr>
          <a:lstStyle/>
          <a:p>
            <a:pPr algn="just">
              <a:lnSpc>
                <a:spcPct val="150000"/>
              </a:lnSpc>
            </a:pPr>
            <a:r>
              <a:rPr lang="en-GB" sz="1600" dirty="0">
                <a:latin typeface="Cambria Math" panose="02040503050406030204" pitchFamily="18" charset="0"/>
                <a:ea typeface="Cambria Math" panose="02040503050406030204" pitchFamily="18" charset="0"/>
              </a:rPr>
              <a:t>Since my project is basically about how to control two soft arms to grab something else in the 3D space, so I have the following questions based on the animation,</a:t>
            </a:r>
          </a:p>
          <a:p>
            <a:pPr algn="just">
              <a:lnSpc>
                <a:spcPct val="150000"/>
              </a:lnSpc>
            </a:pPr>
            <a:r>
              <a:rPr lang="en-GB" sz="1600" dirty="0">
                <a:latin typeface="Cambria Math" panose="02040503050406030204" pitchFamily="18" charset="0"/>
                <a:ea typeface="Cambria Math" panose="02040503050406030204" pitchFamily="18" charset="0"/>
              </a:rPr>
              <a:t>(1).  For ROM simulation, are we still use </a:t>
            </a:r>
            <a:r>
              <a:rPr lang="en-GB" sz="1600" dirty="0" err="1">
                <a:solidFill>
                  <a:srgbClr val="FF0000"/>
                </a:solidFill>
                <a:latin typeface="Cambria Math" panose="02040503050406030204" pitchFamily="18" charset="0"/>
                <a:ea typeface="Cambria Math" panose="02040503050406030204" pitchFamily="18" charset="0"/>
              </a:rPr>
              <a:t>tubeplot</a:t>
            </a:r>
            <a:r>
              <a:rPr lang="en-GB" sz="1600" dirty="0">
                <a:latin typeface="Cambria Math" panose="02040503050406030204" pitchFamily="18" charset="0"/>
                <a:ea typeface="Cambria Math" panose="02040503050406030204" pitchFamily="18" charset="0"/>
              </a:rPr>
              <a:t> function to create the animation?</a:t>
            </a:r>
          </a:p>
          <a:p>
            <a:pPr algn="just">
              <a:lnSpc>
                <a:spcPct val="150000"/>
              </a:lnSpc>
            </a:pPr>
            <a:endParaRPr lang="en-GB" sz="1600" dirty="0">
              <a:latin typeface="Cambria Math" panose="02040503050406030204" pitchFamily="18" charset="0"/>
              <a:ea typeface="Cambria Math" panose="02040503050406030204" pitchFamily="18" charset="0"/>
            </a:endParaRPr>
          </a:p>
          <a:p>
            <a:pPr algn="just">
              <a:lnSpc>
                <a:spcPct val="150000"/>
              </a:lnSpc>
            </a:pPr>
            <a:r>
              <a:rPr lang="en-GB" sz="1600" dirty="0">
                <a:latin typeface="Cambria Math" panose="02040503050406030204" pitchFamily="18" charset="0"/>
                <a:ea typeface="Cambria Math" panose="02040503050406030204" pitchFamily="18" charset="0"/>
              </a:rPr>
              <a:t>(2). Where can we modify the base position (the position it was fixed on the ground) for the SRA? I thought it should be in </a:t>
            </a:r>
            <a:r>
              <a:rPr lang="en-GB" sz="1600" dirty="0" err="1">
                <a:latin typeface="Cambria Math" panose="02040503050406030204" pitchFamily="18" charset="0"/>
                <a:ea typeface="Cambria Math" panose="02040503050406030204" pitchFamily="18" charset="0"/>
              </a:rPr>
              <a:t>anim.m</a:t>
            </a:r>
            <a:r>
              <a:rPr lang="en-GB" sz="1600" dirty="0">
                <a:latin typeface="Cambria Math" panose="02040503050406030204" pitchFamily="18" charset="0"/>
                <a:ea typeface="Cambria Math" panose="02040503050406030204" pitchFamily="18" charset="0"/>
              </a:rPr>
              <a:t>, but I’m not 100% sure about it.</a:t>
            </a:r>
          </a:p>
          <a:p>
            <a:pPr algn="just">
              <a:lnSpc>
                <a:spcPct val="150000"/>
              </a:lnSpc>
            </a:pPr>
            <a:endParaRPr lang="en-GB" sz="1600" dirty="0">
              <a:latin typeface="Cambria Math" panose="02040503050406030204" pitchFamily="18" charset="0"/>
              <a:ea typeface="Cambria Math" panose="02040503050406030204" pitchFamily="18" charset="0"/>
            </a:endParaRPr>
          </a:p>
          <a:p>
            <a:pPr algn="just">
              <a:lnSpc>
                <a:spcPct val="150000"/>
              </a:lnSpc>
            </a:pPr>
            <a:r>
              <a:rPr lang="en-GB" sz="1600" dirty="0">
                <a:latin typeface="Cambria Math" panose="02040503050406030204" pitchFamily="18" charset="0"/>
                <a:ea typeface="Cambria Math" panose="02040503050406030204" pitchFamily="18" charset="0"/>
              </a:rPr>
              <a:t>(3). If I would like to add a secondary arm, which is exactly the same as the original one (the EOMs should be the same as well, only the force/pressure/torque input might be different), I just wonder which m files should we amend to achieve such goals?</a:t>
            </a:r>
          </a:p>
        </p:txBody>
      </p:sp>
      <p:sp>
        <p:nvSpPr>
          <p:cNvPr id="3" name="TextBox 2">
            <a:extLst>
              <a:ext uri="{FF2B5EF4-FFF2-40B4-BE49-F238E27FC236}">
                <a16:creationId xmlns:a16="http://schemas.microsoft.com/office/drawing/2014/main" id="{886FE7D1-A7D0-2A33-EB1B-2A8EDE4A3EF0}"/>
              </a:ext>
            </a:extLst>
          </p:cNvPr>
          <p:cNvSpPr txBox="1"/>
          <p:nvPr/>
        </p:nvSpPr>
        <p:spPr>
          <a:xfrm>
            <a:off x="386861" y="298938"/>
            <a:ext cx="4246685" cy="430887"/>
          </a:xfrm>
          <a:prstGeom prst="rect">
            <a:avLst/>
          </a:prstGeom>
          <a:noFill/>
        </p:spPr>
        <p:txBody>
          <a:bodyPr wrap="square" rtlCol="0">
            <a:spAutoFit/>
          </a:bodyPr>
          <a:lstStyle/>
          <a:p>
            <a:pPr algn="just"/>
            <a:r>
              <a:rPr lang="en-GB" sz="2200" b="1" i="1" dirty="0">
                <a:latin typeface="Cambria Math" panose="02040503050406030204" pitchFamily="18" charset="0"/>
                <a:ea typeface="Cambria Math" panose="02040503050406030204" pitchFamily="18" charset="0"/>
              </a:rPr>
              <a:t>2. About animation</a:t>
            </a:r>
          </a:p>
        </p:txBody>
      </p:sp>
    </p:spTree>
    <p:extLst>
      <p:ext uri="{BB962C8B-B14F-4D97-AF65-F5344CB8AC3E}">
        <p14:creationId xmlns:p14="http://schemas.microsoft.com/office/powerpoint/2010/main" val="333885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EA418-F376-B630-795F-89BD49F91113}"/>
              </a:ext>
            </a:extLst>
          </p:cNvPr>
          <p:cNvSpPr txBox="1"/>
          <p:nvPr/>
        </p:nvSpPr>
        <p:spPr>
          <a:xfrm>
            <a:off x="351693" y="449338"/>
            <a:ext cx="4554415" cy="430887"/>
          </a:xfrm>
          <a:prstGeom prst="rect">
            <a:avLst/>
          </a:prstGeom>
          <a:noFill/>
        </p:spPr>
        <p:txBody>
          <a:bodyPr wrap="square" rtlCol="0">
            <a:spAutoFit/>
          </a:bodyPr>
          <a:lstStyle/>
          <a:p>
            <a:r>
              <a:rPr lang="en-US" sz="2200" b="1" i="1" dirty="0">
                <a:latin typeface="Cambria Math" panose="02040503050406030204" pitchFamily="18" charset="0"/>
                <a:ea typeface="Cambria Math" panose="02040503050406030204" pitchFamily="18" charset="0"/>
              </a:rPr>
              <a:t>3. About impact problem</a:t>
            </a:r>
            <a:endParaRPr lang="en-GB" sz="2200" b="1" i="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11A9068B-44BD-0E00-CBC4-FB4181AB686E}"/>
              </a:ext>
            </a:extLst>
          </p:cNvPr>
          <p:cNvSpPr txBox="1"/>
          <p:nvPr/>
        </p:nvSpPr>
        <p:spPr>
          <a:xfrm>
            <a:off x="351693" y="1345224"/>
            <a:ext cx="11245361" cy="4847994"/>
          </a:xfrm>
          <a:prstGeom prst="rect">
            <a:avLst/>
          </a:prstGeom>
          <a:noFill/>
        </p:spPr>
        <p:txBody>
          <a:bodyPr wrap="square" rtlCol="0">
            <a:spAutoFit/>
          </a:bodyPr>
          <a:lstStyle/>
          <a:p>
            <a:pPr algn="just">
              <a:lnSpc>
                <a:spcPct val="150000"/>
              </a:lnSpc>
            </a:pPr>
            <a:r>
              <a:rPr lang="en-GB" sz="1600" dirty="0">
                <a:latin typeface="Cambria Math" panose="02040503050406030204" pitchFamily="18" charset="0"/>
                <a:ea typeface="Cambria Math" panose="02040503050406030204" pitchFamily="18" charset="0"/>
              </a:rPr>
              <a:t>For the third question, I’m not going to ask so much detail about how to model the impact process, to model it, we need to know the position impact happens and also the impact force, so my questions are based on these two aspects:</a:t>
            </a:r>
          </a:p>
          <a:p>
            <a:pPr algn="just">
              <a:lnSpc>
                <a:spcPct val="150000"/>
              </a:lnSpc>
            </a:pPr>
            <a:endParaRPr lang="en-GB" sz="1600" dirty="0">
              <a:latin typeface="Cambria Math" panose="02040503050406030204" pitchFamily="18" charset="0"/>
              <a:ea typeface="Cambria Math" panose="02040503050406030204" pitchFamily="18" charset="0"/>
            </a:endParaRPr>
          </a:p>
          <a:p>
            <a:pPr algn="just">
              <a:lnSpc>
                <a:spcPct val="150000"/>
              </a:lnSpc>
            </a:pPr>
            <a:r>
              <a:rPr lang="en-GB" sz="1600" dirty="0">
                <a:latin typeface="Cambria Math" panose="02040503050406030204" pitchFamily="18" charset="0"/>
                <a:ea typeface="Cambria Math" panose="02040503050406030204" pitchFamily="18" charset="0"/>
              </a:rPr>
              <a:t>(1). Confirm the impact position</a:t>
            </a:r>
          </a:p>
          <a:p>
            <a:pPr algn="just">
              <a:lnSpc>
                <a:spcPct val="150000"/>
              </a:lnSpc>
            </a:pPr>
            <a:r>
              <a:rPr lang="en-GB" sz="1600" dirty="0">
                <a:latin typeface="Cambria Math" panose="02040503050406030204" pitchFamily="18" charset="0"/>
                <a:ea typeface="Cambria Math" panose="02040503050406030204" pitchFamily="18" charset="0"/>
              </a:rPr>
              <a:t>This week I have successfully add another cube in the 3D space, such space can be expressed by multiple inequalities, my guess is that if the intersection set of the cube space and the space forged by the robot arm is not empty, then we can say impact happens, so my question is whether the pipeline (the backbone) of the arm can be expressed by a certain equation in the simulation package? If not, what would you recommend to do to confirm the impact position for ROM?</a:t>
            </a:r>
          </a:p>
          <a:p>
            <a:pPr algn="just">
              <a:lnSpc>
                <a:spcPct val="150000"/>
              </a:lnSpc>
            </a:pPr>
            <a:endParaRPr lang="en-GB" sz="1600" dirty="0">
              <a:latin typeface="Cambria Math" panose="02040503050406030204" pitchFamily="18" charset="0"/>
              <a:ea typeface="Cambria Math" panose="02040503050406030204" pitchFamily="18" charset="0"/>
            </a:endParaRPr>
          </a:p>
          <a:p>
            <a:pPr algn="just">
              <a:lnSpc>
                <a:spcPct val="150000"/>
              </a:lnSpc>
            </a:pPr>
            <a:r>
              <a:rPr lang="en-GB" sz="1600" dirty="0">
                <a:latin typeface="Cambria Math" panose="02040503050406030204" pitchFamily="18" charset="0"/>
                <a:ea typeface="Cambria Math" panose="02040503050406030204" pitchFamily="18" charset="0"/>
              </a:rPr>
              <a:t>(2). External force input exerted on an arbitrary position on the arm</a:t>
            </a:r>
          </a:p>
          <a:p>
            <a:pPr algn="just">
              <a:lnSpc>
                <a:spcPct val="150000"/>
              </a:lnSpc>
            </a:pPr>
            <a:r>
              <a:rPr lang="en-GB" sz="1600" dirty="0">
                <a:latin typeface="Cambria Math" panose="02040503050406030204" pitchFamily="18" charset="0"/>
                <a:ea typeface="Cambria Math" panose="02040503050406030204" pitchFamily="18" charset="0"/>
              </a:rPr>
              <a:t>As we know, the impact position can be anywhere on the arm, after computing the impact force at a certain known position, we can use analytical Jacobian to compute the equivalent force distribution on each joint (or can be COMs of each segment, it depends on how we model), what can I modify about the existing package for ROM?</a:t>
            </a:r>
          </a:p>
        </p:txBody>
      </p:sp>
    </p:spTree>
    <p:extLst>
      <p:ext uri="{BB962C8B-B14F-4D97-AF65-F5344CB8AC3E}">
        <p14:creationId xmlns:p14="http://schemas.microsoft.com/office/powerpoint/2010/main" val="2209271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901</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 Jay</dc:creator>
  <cp:lastModifiedBy>Valen Jay</cp:lastModifiedBy>
  <cp:revision>32</cp:revision>
  <dcterms:created xsi:type="dcterms:W3CDTF">2023-01-19T20:16:12Z</dcterms:created>
  <dcterms:modified xsi:type="dcterms:W3CDTF">2023-01-23T04:58:57Z</dcterms:modified>
</cp:coreProperties>
</file>